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8" r:id="rId1"/>
    <p:sldMasterId id="2147484123" r:id="rId2"/>
    <p:sldMasterId id="2147484462" r:id="rId3"/>
    <p:sldMasterId id="2147484239" r:id="rId4"/>
    <p:sldMasterId id="2147484430" r:id="rId5"/>
    <p:sldMasterId id="2147484317" r:id="rId6"/>
    <p:sldMasterId id="2147484492" r:id="rId7"/>
    <p:sldMasterId id="2147484494" r:id="rId8"/>
    <p:sldMasterId id="2147484597" r:id="rId9"/>
  </p:sldMasterIdLst>
  <p:notesMasterIdLst>
    <p:notesMasterId r:id="rId33"/>
  </p:notesMasterIdLst>
  <p:sldIdLst>
    <p:sldId id="2147196464" r:id="rId10"/>
    <p:sldId id="2147196483" r:id="rId11"/>
    <p:sldId id="2147196481" r:id="rId12"/>
    <p:sldId id="2147196451" r:id="rId13"/>
    <p:sldId id="2147196468" r:id="rId14"/>
    <p:sldId id="2147196440" r:id="rId15"/>
    <p:sldId id="2147196449" r:id="rId16"/>
    <p:sldId id="2147196456" r:id="rId17"/>
    <p:sldId id="2147474163" r:id="rId18"/>
    <p:sldId id="2147474160" r:id="rId19"/>
    <p:sldId id="2147196473" r:id="rId20"/>
    <p:sldId id="2147196487" r:id="rId21"/>
    <p:sldId id="2147196489" r:id="rId22"/>
    <p:sldId id="2147196491" r:id="rId23"/>
    <p:sldId id="2147196494" r:id="rId24"/>
    <p:sldId id="2147474159" r:id="rId25"/>
    <p:sldId id="2147196493" r:id="rId26"/>
    <p:sldId id="2147196495" r:id="rId27"/>
    <p:sldId id="2147196496" r:id="rId28"/>
    <p:sldId id="2147196484" r:id="rId29"/>
    <p:sldId id="2147196492" r:id="rId30"/>
    <p:sldId id="2147474164" r:id="rId31"/>
    <p:sldId id="2147196479" r:id="rId3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ladini Salvatore" initials="PS" lastIdx="2" clrIdx="0">
    <p:extLst>
      <p:ext uri="{19B8F6BF-5375-455C-9EA6-DF929625EA0E}">
        <p15:presenceInfo xmlns:p15="http://schemas.microsoft.com/office/powerpoint/2012/main" userId="S-1-5-21-1024460277-1969751381-1538882281-1587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C4C"/>
    <a:srgbClr val="92D050"/>
    <a:srgbClr val="D50911"/>
    <a:srgbClr val="91D14F"/>
    <a:srgbClr val="E8432B"/>
    <a:srgbClr val="179682"/>
    <a:srgbClr val="D4C147"/>
    <a:srgbClr val="FCA01C"/>
    <a:srgbClr val="76B832"/>
    <a:srgbClr val="F27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ile medio 1 - Color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Stile chiaro 2 - Color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Stile chiaro 3 - Colore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5BE263C-DBD7-4A20-BB59-AAB30ACAA65A}" styleName="Stile medio 3 - Color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Stile chiaro 1 - Colore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405"/>
  </p:normalViewPr>
  <p:slideViewPr>
    <p:cSldViewPr snapToGrid="0" snapToObjects="1">
      <p:cViewPr varScale="1">
        <p:scale>
          <a:sx n="103" d="100"/>
          <a:sy n="103" d="100"/>
        </p:scale>
        <p:origin x="27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it-IT" sz="2400" b="1" dirty="0"/>
              <a:t>N° di </a:t>
            </a:r>
            <a:r>
              <a:rPr lang="it-IT" sz="2400" b="1" i="1" dirty="0" err="1"/>
              <a:t>Kampimodromus</a:t>
            </a:r>
            <a:r>
              <a:rPr lang="it-IT" sz="2400" b="1" i="1" dirty="0"/>
              <a:t> </a:t>
            </a:r>
            <a:r>
              <a:rPr lang="it-IT" sz="2400" b="1" i="1" dirty="0" err="1"/>
              <a:t>aberrans</a:t>
            </a:r>
            <a:r>
              <a:rPr lang="it-IT" sz="2400" b="1" dirty="0"/>
              <a:t>  per foglia su 10 foglie/plot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Foglio1!$B$25</c:f>
              <c:strCache>
                <c:ptCount val="1"/>
                <c:pt idx="0">
                  <c:v>TNT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65DC-4937-80BC-D675DD612C3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5DC-4937-80BC-D675DD612C3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5DC-4937-80BC-D675DD612C3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5DC-4937-80BC-D675DD612C3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5DC-4937-80BC-D675DD612C3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5DC-4937-80BC-D675DD612C3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65DC-4937-80BC-D675DD612C3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65DC-4937-80BC-D675DD612C3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65DC-4937-80BC-D675DD612C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Foglio1!$C$23:$L$24</c:f>
              <c:multiLvlStrCache>
                <c:ptCount val="9"/>
                <c:lvl>
                  <c:pt idx="0">
                    <c:v>0 DA-A</c:v>
                  </c:pt>
                  <c:pt idx="1">
                    <c:v>7 DA-A</c:v>
                  </c:pt>
                  <c:pt idx="2">
                    <c:v>14 DA-A</c:v>
                  </c:pt>
                  <c:pt idx="3">
                    <c:v>21 DA-A</c:v>
                  </c:pt>
                  <c:pt idx="4">
                    <c:v>0 DA-B</c:v>
                  </c:pt>
                  <c:pt idx="5">
                    <c:v>7 DA-B</c:v>
                  </c:pt>
                  <c:pt idx="6">
                    <c:v>14 DA-B</c:v>
                  </c:pt>
                  <c:pt idx="7">
                    <c:v>21 DA-B</c:v>
                  </c:pt>
                  <c:pt idx="8">
                    <c:v>28 DA-B</c:v>
                  </c:pt>
                </c:lvl>
                <c:lvl>
                  <c:pt idx="0">
                    <c:v>A</c:v>
                  </c:pt>
                  <c:pt idx="4">
                    <c:v>B</c:v>
                  </c:pt>
                </c:lvl>
              </c:multiLvlStrCache>
            </c:multiLvlStrRef>
          </c:cat>
          <c:val>
            <c:numRef>
              <c:f>Foglio1!$C$25:$K$25</c:f>
              <c:numCache>
                <c:formatCode>General</c:formatCode>
                <c:ptCount val="9"/>
                <c:pt idx="0">
                  <c:v>19.600000000000001</c:v>
                </c:pt>
                <c:pt idx="1">
                  <c:v>15</c:v>
                </c:pt>
                <c:pt idx="2">
                  <c:v>13.61</c:v>
                </c:pt>
                <c:pt idx="3">
                  <c:v>11.54</c:v>
                </c:pt>
                <c:pt idx="4">
                  <c:v>11.54</c:v>
                </c:pt>
                <c:pt idx="5">
                  <c:v>15</c:v>
                </c:pt>
                <c:pt idx="6">
                  <c:v>13.25</c:v>
                </c:pt>
                <c:pt idx="7">
                  <c:v>11.89</c:v>
                </c:pt>
                <c:pt idx="8">
                  <c:v>12.5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65DC-4937-80BC-D675DD612C33}"/>
            </c:ext>
          </c:extLst>
        </c:ser>
        <c:ser>
          <c:idx val="1"/>
          <c:order val="1"/>
          <c:tx>
            <c:strRef>
              <c:f>Foglio1!$B$26</c:f>
              <c:strCache>
                <c:ptCount val="1"/>
                <c:pt idx="0">
                  <c:v>TREBON UP 0,5 l/ha AB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65DC-4937-80BC-D675DD612C3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65DC-4937-80BC-D675DD612C3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65DC-4937-80BC-D675DD612C3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65DC-4937-80BC-D675DD612C3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65DC-4937-80BC-D675DD612C3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65DC-4937-80BC-D675DD612C3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65DC-4937-80BC-D675DD612C3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65DC-4937-80BC-D675DD612C3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65DC-4937-80BC-D675DD612C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Foglio1!$C$23:$L$24</c:f>
              <c:multiLvlStrCache>
                <c:ptCount val="9"/>
                <c:lvl>
                  <c:pt idx="0">
                    <c:v>0 DA-A</c:v>
                  </c:pt>
                  <c:pt idx="1">
                    <c:v>7 DA-A</c:v>
                  </c:pt>
                  <c:pt idx="2">
                    <c:v>14 DA-A</c:v>
                  </c:pt>
                  <c:pt idx="3">
                    <c:v>21 DA-A</c:v>
                  </c:pt>
                  <c:pt idx="4">
                    <c:v>0 DA-B</c:v>
                  </c:pt>
                  <c:pt idx="5">
                    <c:v>7 DA-B</c:v>
                  </c:pt>
                  <c:pt idx="6">
                    <c:v>14 DA-B</c:v>
                  </c:pt>
                  <c:pt idx="7">
                    <c:v>21 DA-B</c:v>
                  </c:pt>
                  <c:pt idx="8">
                    <c:v>28 DA-B</c:v>
                  </c:pt>
                </c:lvl>
                <c:lvl>
                  <c:pt idx="0">
                    <c:v>A</c:v>
                  </c:pt>
                  <c:pt idx="4">
                    <c:v>B</c:v>
                  </c:pt>
                </c:lvl>
              </c:multiLvlStrCache>
            </c:multiLvlStrRef>
          </c:cat>
          <c:val>
            <c:numRef>
              <c:f>Foglio1!$C$26:$K$26</c:f>
              <c:numCache>
                <c:formatCode>General</c:formatCode>
                <c:ptCount val="9"/>
                <c:pt idx="0">
                  <c:v>25.95</c:v>
                </c:pt>
                <c:pt idx="1">
                  <c:v>1.54</c:v>
                </c:pt>
                <c:pt idx="2">
                  <c:v>3</c:v>
                </c:pt>
                <c:pt idx="3">
                  <c:v>9.07</c:v>
                </c:pt>
                <c:pt idx="4">
                  <c:v>9.07</c:v>
                </c:pt>
                <c:pt idx="5">
                  <c:v>3.32</c:v>
                </c:pt>
                <c:pt idx="6">
                  <c:v>3.11</c:v>
                </c:pt>
                <c:pt idx="7">
                  <c:v>5.68</c:v>
                </c:pt>
                <c:pt idx="8">
                  <c:v>5.25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3-65DC-4937-80BC-D675DD612C33}"/>
            </c:ext>
          </c:extLst>
        </c:ser>
        <c:ser>
          <c:idx val="2"/>
          <c:order val="2"/>
          <c:tx>
            <c:strRef>
              <c:f>Foglio1!$B$27</c:f>
              <c:strCache>
                <c:ptCount val="1"/>
                <c:pt idx="0">
                  <c:v>Standard 1 0,5 l/ha AB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65DC-4937-80BC-D675DD612C3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65DC-4937-80BC-D675DD612C3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65DC-4937-80BC-D675DD612C33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65DC-4937-80BC-D675DD612C33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65DC-4937-80BC-D675DD612C3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65DC-4937-80BC-D675DD612C33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65DC-4937-80BC-D675DD612C3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65DC-4937-80BC-D675DD612C3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65DC-4937-80BC-D675DD612C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Foglio1!$C$23:$L$24</c:f>
              <c:multiLvlStrCache>
                <c:ptCount val="9"/>
                <c:lvl>
                  <c:pt idx="0">
                    <c:v>0 DA-A</c:v>
                  </c:pt>
                  <c:pt idx="1">
                    <c:v>7 DA-A</c:v>
                  </c:pt>
                  <c:pt idx="2">
                    <c:v>14 DA-A</c:v>
                  </c:pt>
                  <c:pt idx="3">
                    <c:v>21 DA-A</c:v>
                  </c:pt>
                  <c:pt idx="4">
                    <c:v>0 DA-B</c:v>
                  </c:pt>
                  <c:pt idx="5">
                    <c:v>7 DA-B</c:v>
                  </c:pt>
                  <c:pt idx="6">
                    <c:v>14 DA-B</c:v>
                  </c:pt>
                  <c:pt idx="7">
                    <c:v>21 DA-B</c:v>
                  </c:pt>
                  <c:pt idx="8">
                    <c:v>28 DA-B</c:v>
                  </c:pt>
                </c:lvl>
                <c:lvl>
                  <c:pt idx="0">
                    <c:v>A</c:v>
                  </c:pt>
                  <c:pt idx="4">
                    <c:v>B</c:v>
                  </c:pt>
                </c:lvl>
              </c:multiLvlStrCache>
            </c:multiLvlStrRef>
          </c:cat>
          <c:val>
            <c:numRef>
              <c:f>Foglio1!$C$27:$K$27</c:f>
              <c:numCache>
                <c:formatCode>General</c:formatCode>
                <c:ptCount val="9"/>
                <c:pt idx="0">
                  <c:v>26.9</c:v>
                </c:pt>
                <c:pt idx="1">
                  <c:v>16.93</c:v>
                </c:pt>
                <c:pt idx="2">
                  <c:v>16.93</c:v>
                </c:pt>
                <c:pt idx="3">
                  <c:v>10.9</c:v>
                </c:pt>
                <c:pt idx="4">
                  <c:v>10.9</c:v>
                </c:pt>
                <c:pt idx="5">
                  <c:v>11.64</c:v>
                </c:pt>
                <c:pt idx="6">
                  <c:v>8.7899999999999991</c:v>
                </c:pt>
                <c:pt idx="7">
                  <c:v>10.14</c:v>
                </c:pt>
                <c:pt idx="8">
                  <c:v>12.54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D-65DC-4937-80BC-D675DD612C33}"/>
            </c:ext>
          </c:extLst>
        </c:ser>
        <c:ser>
          <c:idx val="3"/>
          <c:order val="3"/>
          <c:tx>
            <c:strRef>
              <c:f>Foglio1!$B$28</c:f>
              <c:strCache>
                <c:ptCount val="1"/>
                <c:pt idx="0">
                  <c:v>EPIK SL 1,5 l/ha AB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65DC-4937-80BC-D675DD612C3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65DC-4937-80BC-D675DD612C33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65DC-4937-80BC-D675DD612C3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65DC-4937-80BC-D675DD612C3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2-65DC-4937-80BC-D675DD612C33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65DC-4937-80BC-D675DD612C3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4-65DC-4937-80BC-D675DD612C33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65DC-4937-80BC-D675DD612C3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65DC-4937-80BC-D675DD612C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Foglio1!$C$23:$L$24</c:f>
              <c:multiLvlStrCache>
                <c:ptCount val="9"/>
                <c:lvl>
                  <c:pt idx="0">
                    <c:v>0 DA-A</c:v>
                  </c:pt>
                  <c:pt idx="1">
                    <c:v>7 DA-A</c:v>
                  </c:pt>
                  <c:pt idx="2">
                    <c:v>14 DA-A</c:v>
                  </c:pt>
                  <c:pt idx="3">
                    <c:v>21 DA-A</c:v>
                  </c:pt>
                  <c:pt idx="4">
                    <c:v>0 DA-B</c:v>
                  </c:pt>
                  <c:pt idx="5">
                    <c:v>7 DA-B</c:v>
                  </c:pt>
                  <c:pt idx="6">
                    <c:v>14 DA-B</c:v>
                  </c:pt>
                  <c:pt idx="7">
                    <c:v>21 DA-B</c:v>
                  </c:pt>
                  <c:pt idx="8">
                    <c:v>28 DA-B</c:v>
                  </c:pt>
                </c:lvl>
                <c:lvl>
                  <c:pt idx="0">
                    <c:v>A</c:v>
                  </c:pt>
                  <c:pt idx="4">
                    <c:v>B</c:v>
                  </c:pt>
                </c:lvl>
              </c:multiLvlStrCache>
            </c:multiLvlStrRef>
          </c:cat>
          <c:val>
            <c:numRef>
              <c:f>Foglio1!$C$28:$K$28</c:f>
              <c:numCache>
                <c:formatCode>General</c:formatCode>
                <c:ptCount val="9"/>
                <c:pt idx="0">
                  <c:v>19</c:v>
                </c:pt>
                <c:pt idx="1">
                  <c:v>12.97</c:v>
                </c:pt>
                <c:pt idx="2">
                  <c:v>14.43</c:v>
                </c:pt>
                <c:pt idx="3">
                  <c:v>12.89</c:v>
                </c:pt>
                <c:pt idx="4">
                  <c:v>12.89</c:v>
                </c:pt>
                <c:pt idx="5">
                  <c:v>11.32</c:v>
                </c:pt>
                <c:pt idx="6">
                  <c:v>10.47</c:v>
                </c:pt>
                <c:pt idx="7">
                  <c:v>10.18</c:v>
                </c:pt>
                <c:pt idx="8">
                  <c:v>10.89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7-65DC-4937-80BC-D675DD612C33}"/>
            </c:ext>
          </c:extLst>
        </c:ser>
        <c:ser>
          <c:idx val="4"/>
          <c:order val="4"/>
          <c:tx>
            <c:strRef>
              <c:f>Foglio1!$B$29</c:f>
              <c:strCache>
                <c:ptCount val="1"/>
                <c:pt idx="0">
                  <c:v>Standard 2 0,3 l/ha AB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65DC-4937-80BC-D675DD612C3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9-65DC-4937-80BC-D675DD612C3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A-65DC-4937-80BC-D675DD612C3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65DC-4937-80BC-D675DD612C3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C-65DC-4937-80BC-D675DD612C3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D-65DC-4937-80BC-D675DD612C3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E-65DC-4937-80BC-D675DD612C3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F-65DC-4937-80BC-D675DD612C33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0-65DC-4937-80BC-D675DD612C3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multiLvlStrRef>
              <c:f>Foglio1!$C$23:$L$24</c:f>
              <c:multiLvlStrCache>
                <c:ptCount val="9"/>
                <c:lvl>
                  <c:pt idx="0">
                    <c:v>0 DA-A</c:v>
                  </c:pt>
                  <c:pt idx="1">
                    <c:v>7 DA-A</c:v>
                  </c:pt>
                  <c:pt idx="2">
                    <c:v>14 DA-A</c:v>
                  </c:pt>
                  <c:pt idx="3">
                    <c:v>21 DA-A</c:v>
                  </c:pt>
                  <c:pt idx="4">
                    <c:v>0 DA-B</c:v>
                  </c:pt>
                  <c:pt idx="5">
                    <c:v>7 DA-B</c:v>
                  </c:pt>
                  <c:pt idx="6">
                    <c:v>14 DA-B</c:v>
                  </c:pt>
                  <c:pt idx="7">
                    <c:v>21 DA-B</c:v>
                  </c:pt>
                  <c:pt idx="8">
                    <c:v>28 DA-B</c:v>
                  </c:pt>
                </c:lvl>
                <c:lvl>
                  <c:pt idx="0">
                    <c:v>A</c:v>
                  </c:pt>
                  <c:pt idx="4">
                    <c:v>B</c:v>
                  </c:pt>
                </c:lvl>
              </c:multiLvlStrCache>
            </c:multiLvlStrRef>
          </c:cat>
          <c:val>
            <c:numRef>
              <c:f>Foglio1!$C$29:$K$29</c:f>
              <c:numCache>
                <c:formatCode>General</c:formatCode>
                <c:ptCount val="9"/>
                <c:pt idx="0">
                  <c:v>23.2</c:v>
                </c:pt>
                <c:pt idx="1">
                  <c:v>0.43</c:v>
                </c:pt>
                <c:pt idx="2">
                  <c:v>0.18</c:v>
                </c:pt>
                <c:pt idx="3">
                  <c:v>0.15</c:v>
                </c:pt>
                <c:pt idx="4">
                  <c:v>0.15</c:v>
                </c:pt>
                <c:pt idx="5">
                  <c:v>7.0000000000000007E-2</c:v>
                </c:pt>
                <c:pt idx="6">
                  <c:v>0.25</c:v>
                </c:pt>
                <c:pt idx="7">
                  <c:v>0.39</c:v>
                </c:pt>
                <c:pt idx="8">
                  <c:v>0.64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1-65DC-4937-80BC-D675DD612C33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54956479"/>
        <c:axId val="1294707455"/>
      </c:lineChart>
      <c:catAx>
        <c:axId val="12549564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94707455"/>
        <c:crosses val="autoZero"/>
        <c:auto val="1"/>
        <c:lblAlgn val="ctr"/>
        <c:lblOffset val="100"/>
        <c:noMultiLvlLbl val="0"/>
      </c:catAx>
      <c:valAx>
        <c:axId val="12947074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49564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5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8A34F4-815E-4527-B993-4BEC5636E0B1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48326-F5BB-4071-914C-08CA628CF0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8880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E0EE21A8-6363-7543-871D-0BF9B466003F}"/>
              </a:ext>
            </a:extLst>
          </p:cNvPr>
          <p:cNvSpPr/>
          <p:nvPr userDrawn="1"/>
        </p:nvSpPr>
        <p:spPr>
          <a:xfrm>
            <a:off x="0" y="4440344"/>
            <a:ext cx="9144000" cy="708660"/>
          </a:xfrm>
          <a:prstGeom prst="rect">
            <a:avLst/>
          </a:prstGeom>
          <a:gradFill>
            <a:gsLst>
              <a:gs pos="0">
                <a:srgbClr val="2268B1"/>
              </a:gs>
              <a:gs pos="75000">
                <a:srgbClr val="000000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E3E016A-9784-0149-A181-DE78D36417F0}"/>
              </a:ext>
            </a:extLst>
          </p:cNvPr>
          <p:cNvCxnSpPr/>
          <p:nvPr userDrawn="1"/>
        </p:nvCxnSpPr>
        <p:spPr>
          <a:xfrm>
            <a:off x="2286104" y="4512045"/>
            <a:ext cx="0" cy="561109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id="{A9DC0E20-5327-4448-8507-EA243CAB9620}"/>
              </a:ext>
            </a:extLst>
          </p:cNvPr>
          <p:cNvSpPr/>
          <p:nvPr userDrawn="1"/>
        </p:nvSpPr>
        <p:spPr>
          <a:xfrm>
            <a:off x="0" y="0"/>
            <a:ext cx="2288658" cy="1244009"/>
          </a:xfrm>
          <a:prstGeom prst="rect">
            <a:avLst/>
          </a:prstGeom>
          <a:solidFill>
            <a:srgbClr val="226AB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42009" y="4568060"/>
            <a:ext cx="2122703" cy="5164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000" b="0" spc="38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</a:lstStyle>
          <a:p>
            <a:r>
              <a:rPr lang="it-IT" dirty="0"/>
              <a:t>PRODOTTO</a:t>
            </a:r>
          </a:p>
        </p:txBody>
      </p:sp>
      <p:sp>
        <p:nvSpPr>
          <p:cNvPr id="17" name="Corpo livello uno…">
            <a:extLst>
              <a:ext uri="{FF2B5EF4-FFF2-40B4-BE49-F238E27FC236}">
                <a16:creationId xmlns:a16="http://schemas.microsoft.com/office/drawing/2014/main" id="{D9B9CC7E-A30D-2A4A-A7E4-D09FCD55A43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458382" y="4649789"/>
            <a:ext cx="6643607" cy="35300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70AD47"/>
              </a:buClr>
              <a:buSzPct val="100000"/>
              <a:buNone/>
              <a:defRPr sz="2700" spc="38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  <a:lvl5pPr marL="914400" indent="0">
              <a:buNone/>
              <a:defRPr/>
            </a:lvl5pPr>
          </a:lstStyle>
          <a:p>
            <a:r>
              <a:rPr lang="it-IT" dirty="0"/>
              <a:t>CLAIM DEL PRODOTTO - TITOLO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6952227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E0EE21A8-6363-7543-871D-0BF9B466003F}"/>
              </a:ext>
            </a:extLst>
          </p:cNvPr>
          <p:cNvSpPr/>
          <p:nvPr userDrawn="1"/>
        </p:nvSpPr>
        <p:spPr>
          <a:xfrm>
            <a:off x="0" y="4700685"/>
            <a:ext cx="9144000" cy="176972"/>
          </a:xfrm>
          <a:prstGeom prst="rect">
            <a:avLst/>
          </a:prstGeom>
          <a:gradFill>
            <a:gsLst>
              <a:gs pos="0">
                <a:srgbClr val="335FAA"/>
              </a:gs>
              <a:gs pos="75000">
                <a:srgbClr val="292929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E3E016A-9784-0149-A181-DE78D36417F0}"/>
              </a:ext>
            </a:extLst>
          </p:cNvPr>
          <p:cNvCxnSpPr/>
          <p:nvPr userDrawn="1"/>
        </p:nvCxnSpPr>
        <p:spPr>
          <a:xfrm>
            <a:off x="2286104" y="4512046"/>
            <a:ext cx="0" cy="561109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id="{A9DC0E20-5327-4448-8507-EA243CAB9620}"/>
              </a:ext>
            </a:extLst>
          </p:cNvPr>
          <p:cNvSpPr/>
          <p:nvPr userDrawn="1"/>
        </p:nvSpPr>
        <p:spPr>
          <a:xfrm>
            <a:off x="0" y="533518"/>
            <a:ext cx="2288658" cy="176972"/>
          </a:xfrm>
          <a:prstGeom prst="rect">
            <a:avLst/>
          </a:prstGeom>
          <a:solidFill>
            <a:srgbClr val="335FA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42010" y="4568060"/>
            <a:ext cx="2122703" cy="5164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000" b="0" spc="38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</a:lstStyle>
          <a:p>
            <a:r>
              <a:rPr lang="it-IT" dirty="0"/>
              <a:t>PRODOTTO</a:t>
            </a:r>
          </a:p>
        </p:txBody>
      </p:sp>
      <p:sp>
        <p:nvSpPr>
          <p:cNvPr id="17" name="Corpo livello uno…">
            <a:extLst>
              <a:ext uri="{FF2B5EF4-FFF2-40B4-BE49-F238E27FC236}">
                <a16:creationId xmlns:a16="http://schemas.microsoft.com/office/drawing/2014/main" id="{D9B9CC7E-A30D-2A4A-A7E4-D09FCD55A43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458383" y="4649789"/>
            <a:ext cx="6643607" cy="35300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70AD47"/>
              </a:buClr>
              <a:buSzPct val="100000"/>
              <a:buNone/>
              <a:defRPr sz="2700" spc="38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  <a:lvl5pPr marL="914378" indent="0">
              <a:buNone/>
              <a:defRPr/>
            </a:lvl5pPr>
          </a:lstStyle>
          <a:p>
            <a:r>
              <a:rPr lang="it-IT" dirty="0"/>
              <a:t>CLAIM DEL PRODOTTO - TITOLO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833161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ltima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16403634-A72D-A346-B33B-D0F5D2A92B0D}"/>
              </a:ext>
            </a:extLst>
          </p:cNvPr>
          <p:cNvSpPr/>
          <p:nvPr userDrawn="1"/>
        </p:nvSpPr>
        <p:spPr>
          <a:xfrm>
            <a:off x="0" y="533518"/>
            <a:ext cx="2288658" cy="176972"/>
          </a:xfrm>
          <a:prstGeom prst="rect">
            <a:avLst/>
          </a:prstGeom>
          <a:solidFill>
            <a:srgbClr val="335FA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5265F4FB-B91F-1C48-873E-74E35E860DBD}"/>
              </a:ext>
            </a:extLst>
          </p:cNvPr>
          <p:cNvSpPr/>
          <p:nvPr userDrawn="1"/>
        </p:nvSpPr>
        <p:spPr>
          <a:xfrm>
            <a:off x="0" y="4700685"/>
            <a:ext cx="9144000" cy="176972"/>
          </a:xfrm>
          <a:prstGeom prst="rect">
            <a:avLst/>
          </a:prstGeom>
          <a:gradFill>
            <a:gsLst>
              <a:gs pos="0">
                <a:srgbClr val="335FAA"/>
              </a:gs>
              <a:gs pos="75000">
                <a:srgbClr val="292929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0" name="Corpo livello uno…">
            <a:extLst>
              <a:ext uri="{FF2B5EF4-FFF2-40B4-BE49-F238E27FC236}">
                <a16:creationId xmlns:a16="http://schemas.microsoft.com/office/drawing/2014/main" id="{F8C592D7-2C51-C34A-BAC6-0FAAA34F63A6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0" y="4638547"/>
            <a:ext cx="9144000" cy="353007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70AD47"/>
              </a:buClr>
              <a:buSzPct val="100000"/>
              <a:buNone/>
              <a:defRPr sz="2700" spc="38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  <a:lvl5pPr marL="914378" indent="0">
              <a:buNone/>
              <a:defRPr/>
            </a:lvl5pPr>
          </a:lstStyle>
          <a:p>
            <a:r>
              <a:rPr lang="it-IT" dirty="0"/>
              <a:t>CALL TO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95508517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F599FC16-C28C-0C4C-B519-385CC3EA8BB4}"/>
              </a:ext>
            </a:extLst>
          </p:cNvPr>
          <p:cNvSpPr/>
          <p:nvPr userDrawn="1"/>
        </p:nvSpPr>
        <p:spPr>
          <a:xfrm>
            <a:off x="0" y="2132265"/>
            <a:ext cx="2288658" cy="176972"/>
          </a:xfrm>
          <a:prstGeom prst="rect">
            <a:avLst/>
          </a:prstGeom>
          <a:solidFill>
            <a:srgbClr val="335FA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8DF1DFC-058F-0542-AEE5-8C326A70CF59}"/>
              </a:ext>
            </a:extLst>
          </p:cNvPr>
          <p:cNvSpPr/>
          <p:nvPr userDrawn="1"/>
        </p:nvSpPr>
        <p:spPr>
          <a:xfrm>
            <a:off x="0" y="4700685"/>
            <a:ext cx="9144000" cy="176972"/>
          </a:xfrm>
          <a:prstGeom prst="rect">
            <a:avLst/>
          </a:prstGeom>
          <a:gradFill>
            <a:gsLst>
              <a:gs pos="0">
                <a:srgbClr val="335FAA"/>
              </a:gs>
              <a:gs pos="75000">
                <a:srgbClr val="292929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B49A3002-FFB5-9E4C-A46F-E3000E92126A}"/>
              </a:ext>
            </a:extLst>
          </p:cNvPr>
          <p:cNvCxnSpPr/>
          <p:nvPr userDrawn="1"/>
        </p:nvCxnSpPr>
        <p:spPr>
          <a:xfrm>
            <a:off x="2286104" y="4512046"/>
            <a:ext cx="0" cy="561109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Corpo livello uno…">
            <a:extLst>
              <a:ext uri="{FF2B5EF4-FFF2-40B4-BE49-F238E27FC236}">
                <a16:creationId xmlns:a16="http://schemas.microsoft.com/office/drawing/2014/main" id="{5572F8E8-A2C2-4149-89BE-BF2324BCB600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58383" y="4649789"/>
            <a:ext cx="6643607" cy="35300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70AD47"/>
              </a:buClr>
              <a:buSzPct val="100000"/>
              <a:buNone/>
              <a:defRPr sz="2700" spc="38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  <a:lvl5pPr marL="914378" indent="0">
              <a:buNone/>
              <a:defRPr/>
            </a:lvl5pPr>
          </a:lstStyle>
          <a:p>
            <a:r>
              <a:rPr lang="it-IT" dirty="0"/>
              <a:t>CLAIM DEL PRODOTTO - TITOLO</a:t>
            </a:r>
            <a:endParaRPr dirty="0"/>
          </a:p>
        </p:txBody>
      </p:sp>
      <p:sp>
        <p:nvSpPr>
          <p:cNvPr id="7" name="Titolo presentazione">
            <a:extLst>
              <a:ext uri="{FF2B5EF4-FFF2-40B4-BE49-F238E27FC236}">
                <a16:creationId xmlns:a16="http://schemas.microsoft.com/office/drawing/2014/main" id="{618DFE50-C6F0-F441-A5C6-F2E9FCF67C0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010" y="4568060"/>
            <a:ext cx="2122703" cy="5164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000" b="0" spc="38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</a:lstStyle>
          <a:p>
            <a:r>
              <a:rPr lang="it-IT" dirty="0"/>
              <a:t>PRODOTTO</a:t>
            </a:r>
          </a:p>
        </p:txBody>
      </p:sp>
    </p:spTree>
    <p:extLst>
      <p:ext uri="{BB962C8B-B14F-4D97-AF65-F5344CB8AC3E}">
        <p14:creationId xmlns:p14="http://schemas.microsoft.com/office/powerpoint/2010/main" val="125196386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ltimaCopertin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290B9C6C-05A0-8B45-9DCA-2FEABD87EFEE}"/>
              </a:ext>
            </a:extLst>
          </p:cNvPr>
          <p:cNvSpPr/>
          <p:nvPr userDrawn="1"/>
        </p:nvSpPr>
        <p:spPr>
          <a:xfrm>
            <a:off x="-408" y="2125605"/>
            <a:ext cx="2288658" cy="176972"/>
          </a:xfrm>
          <a:prstGeom prst="rect">
            <a:avLst/>
          </a:prstGeom>
          <a:solidFill>
            <a:srgbClr val="335FA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2D11D9F-5288-C44A-BF3B-3AB16706942C}"/>
              </a:ext>
            </a:extLst>
          </p:cNvPr>
          <p:cNvSpPr/>
          <p:nvPr userDrawn="1"/>
        </p:nvSpPr>
        <p:spPr>
          <a:xfrm>
            <a:off x="-408" y="4694025"/>
            <a:ext cx="9144000" cy="176972"/>
          </a:xfrm>
          <a:prstGeom prst="rect">
            <a:avLst/>
          </a:prstGeom>
          <a:gradFill>
            <a:gsLst>
              <a:gs pos="0">
                <a:srgbClr val="335FAA"/>
              </a:gs>
              <a:gs pos="75000">
                <a:srgbClr val="292929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9" name="Corpo livello uno…">
            <a:extLst>
              <a:ext uri="{FF2B5EF4-FFF2-40B4-BE49-F238E27FC236}">
                <a16:creationId xmlns:a16="http://schemas.microsoft.com/office/drawing/2014/main" id="{64FB5FA1-456A-DE43-85EA-186F4D506B3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0" y="4627304"/>
            <a:ext cx="9144000" cy="353007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70AD47"/>
              </a:buClr>
              <a:buSzPct val="100000"/>
              <a:buNone/>
              <a:defRPr sz="2700" spc="38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  <a:lvl5pPr marL="914378" indent="0">
              <a:buNone/>
              <a:defRPr/>
            </a:lvl5pPr>
          </a:lstStyle>
          <a:p>
            <a:r>
              <a:rPr lang="it-IT" dirty="0"/>
              <a:t>CALL TO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7792642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_Inter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F286D600-7ECE-DB43-BEA2-89281AED2ED9}"/>
              </a:ext>
            </a:extLst>
          </p:cNvPr>
          <p:cNvSpPr/>
          <p:nvPr userDrawn="1"/>
        </p:nvSpPr>
        <p:spPr>
          <a:xfrm>
            <a:off x="-408" y="4694025"/>
            <a:ext cx="9144000" cy="176972"/>
          </a:xfrm>
          <a:prstGeom prst="rect">
            <a:avLst/>
          </a:prstGeom>
          <a:gradFill>
            <a:gsLst>
              <a:gs pos="0">
                <a:srgbClr val="335FAA"/>
              </a:gs>
              <a:gs pos="75000">
                <a:srgbClr val="292929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9DC0E20-5327-4448-8507-EA243CAB9620}"/>
              </a:ext>
            </a:extLst>
          </p:cNvPr>
          <p:cNvSpPr/>
          <p:nvPr userDrawn="1"/>
        </p:nvSpPr>
        <p:spPr>
          <a:xfrm>
            <a:off x="0" y="2105355"/>
            <a:ext cx="2288250" cy="176972"/>
          </a:xfrm>
          <a:prstGeom prst="rect">
            <a:avLst/>
          </a:prstGeom>
          <a:gradFill flip="none" rotWithShape="1">
            <a:gsLst>
              <a:gs pos="27000">
                <a:srgbClr val="335FAA">
                  <a:alpha val="74000"/>
                </a:srgbClr>
              </a:gs>
              <a:gs pos="100000">
                <a:srgbClr val="335FAA"/>
              </a:gs>
              <a:gs pos="0">
                <a:srgbClr val="9FD2F3"/>
              </a:gs>
            </a:gsLst>
            <a:lin ang="16200000" scaled="1"/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D0E8DCE-BD73-F04A-A9C3-2D7FF0B396AD}"/>
              </a:ext>
            </a:extLst>
          </p:cNvPr>
          <p:cNvCxnSpPr>
            <a:cxnSpLocks/>
          </p:cNvCxnSpPr>
          <p:nvPr userDrawn="1"/>
        </p:nvCxnSpPr>
        <p:spPr>
          <a:xfrm>
            <a:off x="2546032" y="1149712"/>
            <a:ext cx="6303446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Corpo livello uno…">
            <a:extLst>
              <a:ext uri="{FF2B5EF4-FFF2-40B4-BE49-F238E27FC236}">
                <a16:creationId xmlns:a16="http://schemas.microsoft.com/office/drawing/2014/main" id="{49BD5192-1800-B74C-B917-DC415D52846C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546034" y="2729585"/>
            <a:ext cx="6303446" cy="380874"/>
          </a:xfrm>
          <a:prstGeom prst="rect">
            <a:avLst/>
          </a:prstGeom>
        </p:spPr>
        <p:txBody>
          <a:bodyPr numCol="1" spcCol="38100">
            <a:normAutofit/>
          </a:bodyPr>
          <a:lstStyle>
            <a:lvl1pPr marL="0" indent="0" algn="l" defTabSz="309555">
              <a:lnSpc>
                <a:spcPct val="100000"/>
              </a:lnSpc>
              <a:spcBef>
                <a:spcPts val="0"/>
              </a:spcBef>
              <a:buSzTx/>
              <a:buNone/>
              <a:defRPr sz="2250" b="1" baseline="0">
                <a:solidFill>
                  <a:schemeClr val="bg2">
                    <a:lumMod val="50000"/>
                  </a:schemeClr>
                </a:solidFill>
                <a:latin typeface="DIN Mittelschrift Std" panose="020B0603020202020204" pitchFamily="34" charset="77"/>
              </a:defRPr>
            </a:lvl1pPr>
          </a:lstStyle>
          <a:p>
            <a:r>
              <a:rPr lang="it-IT" dirty="0"/>
              <a:t>SOTTOTITOLO COPERTINA SECONDARIA</a:t>
            </a:r>
          </a:p>
        </p:txBody>
      </p:sp>
      <p:sp>
        <p:nvSpPr>
          <p:cNvPr id="16" name="Titolo presentazione">
            <a:extLst>
              <a:ext uri="{FF2B5EF4-FFF2-40B4-BE49-F238E27FC236}">
                <a16:creationId xmlns:a16="http://schemas.microsoft.com/office/drawing/2014/main" id="{8D71EFCC-FA5A-604A-B301-BD5F2139463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46033" y="1401326"/>
            <a:ext cx="6303445" cy="5164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spc="38" baseline="0">
                <a:solidFill>
                  <a:schemeClr val="bg2">
                    <a:lumMod val="50000"/>
                  </a:schemeClr>
                </a:solidFill>
                <a:latin typeface="DIN Mittelschrift Std" panose="020B0603020202020204" pitchFamily="34" charset="77"/>
              </a:defRPr>
            </a:lvl1pPr>
          </a:lstStyle>
          <a:p>
            <a:r>
              <a:rPr lang="it-IT" dirty="0"/>
              <a:t>TITOLO COPERTINA SECONDARIA</a:t>
            </a:r>
          </a:p>
        </p:txBody>
      </p:sp>
    </p:spTree>
    <p:extLst>
      <p:ext uri="{BB962C8B-B14F-4D97-AF65-F5344CB8AC3E}">
        <p14:creationId xmlns:p14="http://schemas.microsoft.com/office/powerpoint/2010/main" val="98481568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ertina_Inter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F286D600-7ECE-DB43-BEA2-89281AED2ED9}"/>
              </a:ext>
            </a:extLst>
          </p:cNvPr>
          <p:cNvSpPr/>
          <p:nvPr userDrawn="1"/>
        </p:nvSpPr>
        <p:spPr>
          <a:xfrm>
            <a:off x="-408" y="4694025"/>
            <a:ext cx="9144000" cy="176972"/>
          </a:xfrm>
          <a:prstGeom prst="rect">
            <a:avLst/>
          </a:prstGeom>
          <a:gradFill>
            <a:gsLst>
              <a:gs pos="0">
                <a:srgbClr val="335FAA"/>
              </a:gs>
              <a:gs pos="75000">
                <a:srgbClr val="292929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9DC0E20-5327-4448-8507-EA243CAB9620}"/>
              </a:ext>
            </a:extLst>
          </p:cNvPr>
          <p:cNvSpPr/>
          <p:nvPr userDrawn="1"/>
        </p:nvSpPr>
        <p:spPr>
          <a:xfrm>
            <a:off x="0" y="2105355"/>
            <a:ext cx="2288250" cy="176972"/>
          </a:xfrm>
          <a:prstGeom prst="rect">
            <a:avLst/>
          </a:prstGeom>
          <a:gradFill flip="none" rotWithShape="1">
            <a:gsLst>
              <a:gs pos="27000">
                <a:srgbClr val="335FAA">
                  <a:alpha val="74000"/>
                </a:srgbClr>
              </a:gs>
              <a:gs pos="100000">
                <a:srgbClr val="335FAA"/>
              </a:gs>
              <a:gs pos="0">
                <a:srgbClr val="9FD2F3"/>
              </a:gs>
            </a:gsLst>
            <a:lin ang="16200000" scaled="1"/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54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6" name="Titolo presentazione">
            <a:extLst>
              <a:ext uri="{FF2B5EF4-FFF2-40B4-BE49-F238E27FC236}">
                <a16:creationId xmlns:a16="http://schemas.microsoft.com/office/drawing/2014/main" id="{8D71EFCC-FA5A-604A-B301-BD5F2139463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46033" y="1401326"/>
            <a:ext cx="6303445" cy="5164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spc="38" baseline="0">
                <a:solidFill>
                  <a:schemeClr val="bg2">
                    <a:lumMod val="50000"/>
                  </a:schemeClr>
                </a:solidFill>
                <a:latin typeface="DIN Mittelschrift Std" panose="020B0603020202020204" pitchFamily="34" charset="77"/>
              </a:defRPr>
            </a:lvl1pPr>
          </a:lstStyle>
          <a:p>
            <a:r>
              <a:rPr lang="it-IT" dirty="0"/>
              <a:t>TITOLO COPERTINA SECONDARIA</a:t>
            </a:r>
          </a:p>
        </p:txBody>
      </p:sp>
    </p:spTree>
    <p:extLst>
      <p:ext uri="{BB962C8B-B14F-4D97-AF65-F5344CB8AC3E}">
        <p14:creationId xmlns:p14="http://schemas.microsoft.com/office/powerpoint/2010/main" val="283814709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97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5029" y="2863750"/>
            <a:ext cx="5108027" cy="1021556"/>
          </a:xfrm>
        </p:spPr>
        <p:txBody>
          <a:bodyPr anchor="t"/>
          <a:lstStyle>
            <a:lvl1pPr algn="r">
              <a:defRPr sz="3000" b="1" cap="all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5029" y="1744318"/>
            <a:ext cx="5106914" cy="1119432"/>
          </a:xfrm>
        </p:spPr>
        <p:txBody>
          <a:bodyPr anchor="b"/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5647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415398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284485"/>
          </a:xfrm>
        </p:spPr>
        <p:txBody>
          <a:bodyPr/>
          <a:lstStyle/>
          <a:p>
            <a:pPr lvl="0"/>
            <a:r>
              <a:rPr lang="it-IT" dirty="0"/>
              <a:t>Click to edit Master text styles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  <a:p>
            <a:pPr lvl="3"/>
            <a:r>
              <a:rPr lang="it-IT" dirty="0"/>
              <a:t>Fourth level</a:t>
            </a:r>
          </a:p>
          <a:p>
            <a:pPr lvl="4"/>
            <a:r>
              <a:rPr lang="it-IT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85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ltima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3E766436-47CC-0F41-9028-E0BF2E5D6421}"/>
              </a:ext>
            </a:extLst>
          </p:cNvPr>
          <p:cNvSpPr/>
          <p:nvPr userDrawn="1"/>
        </p:nvSpPr>
        <p:spPr>
          <a:xfrm>
            <a:off x="0" y="4434840"/>
            <a:ext cx="9144000" cy="708660"/>
          </a:xfrm>
          <a:prstGeom prst="rect">
            <a:avLst/>
          </a:prstGeom>
          <a:gradFill>
            <a:gsLst>
              <a:gs pos="0">
                <a:srgbClr val="2268B1"/>
              </a:gs>
              <a:gs pos="74000">
                <a:srgbClr val="000000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9FA3EDD1-DB55-634D-ACB4-1540375F3CC6}"/>
              </a:ext>
            </a:extLst>
          </p:cNvPr>
          <p:cNvSpPr/>
          <p:nvPr userDrawn="1"/>
        </p:nvSpPr>
        <p:spPr>
          <a:xfrm>
            <a:off x="0" y="-5504"/>
            <a:ext cx="2288658" cy="1244009"/>
          </a:xfrm>
          <a:prstGeom prst="rect">
            <a:avLst/>
          </a:prstGeom>
          <a:solidFill>
            <a:srgbClr val="226AB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0" name="Corpo livello uno…">
            <a:extLst>
              <a:ext uri="{FF2B5EF4-FFF2-40B4-BE49-F238E27FC236}">
                <a16:creationId xmlns:a16="http://schemas.microsoft.com/office/drawing/2014/main" id="{F8C592D7-2C51-C34A-BAC6-0FAAA34F63A6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0" y="4638546"/>
            <a:ext cx="9144000" cy="353007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70AD47"/>
              </a:buClr>
              <a:buSzPct val="100000"/>
              <a:buNone/>
              <a:defRPr sz="2700" spc="38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  <a:lvl5pPr marL="914400" indent="0">
              <a:buNone/>
              <a:defRPr/>
            </a:lvl5pPr>
          </a:lstStyle>
          <a:p>
            <a:r>
              <a:rPr lang="it-IT" dirty="0"/>
              <a:t>CALL TO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96083175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232519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232519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dirty="0"/>
              <a:t>Click to edit Master text styles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  <a:p>
            <a:pPr lvl="3"/>
            <a:r>
              <a:rPr lang="it-IT" dirty="0"/>
              <a:t>Fourth level</a:t>
            </a:r>
          </a:p>
          <a:p>
            <a:pPr lvl="4"/>
            <a:r>
              <a:rPr lang="it-IT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7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179648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179648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5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54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802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3353123"/>
          </a:xfrm>
        </p:spPr>
        <p:txBody>
          <a:bodyPr/>
          <a:lstStyle>
            <a:lvl1pPr>
              <a:defRPr sz="2400" b="1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248158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771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2338492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172238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276354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854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835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30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6" indent="0" algn="ctr">
              <a:buNone/>
              <a:defRPr sz="1500"/>
            </a:lvl2pPr>
            <a:lvl3pPr marL="685792" indent="0" algn="ctr">
              <a:buNone/>
              <a:defRPr sz="1350"/>
            </a:lvl3pPr>
            <a:lvl4pPr marL="1028687" indent="0" algn="ctr">
              <a:buNone/>
              <a:defRPr sz="1200"/>
            </a:lvl4pPr>
            <a:lvl5pPr marL="1371583" indent="0" algn="ctr">
              <a:buNone/>
              <a:defRPr sz="1200"/>
            </a:lvl5pPr>
            <a:lvl6pPr marL="1714479" indent="0" algn="ctr">
              <a:buNone/>
              <a:defRPr sz="1200"/>
            </a:lvl6pPr>
            <a:lvl7pPr marL="2057375" indent="0" algn="ctr">
              <a:buNone/>
              <a:defRPr sz="1200"/>
            </a:lvl7pPr>
            <a:lvl8pPr marL="2400270" indent="0" algn="ctr">
              <a:buNone/>
              <a:defRPr sz="1200"/>
            </a:lvl8pPr>
            <a:lvl9pPr marL="2743166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48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9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5" indent="0" algn="ctr">
              <a:buNone/>
              <a:defRPr sz="1500"/>
            </a:lvl2pPr>
            <a:lvl3pPr marL="685809" indent="0" algn="ctr">
              <a:buNone/>
              <a:defRPr sz="1350"/>
            </a:lvl3pPr>
            <a:lvl4pPr marL="1028713" indent="0" algn="ctr">
              <a:buNone/>
              <a:defRPr sz="1200"/>
            </a:lvl4pPr>
            <a:lvl5pPr marL="1371617" indent="0" algn="ctr">
              <a:buNone/>
              <a:defRPr sz="1200"/>
            </a:lvl5pPr>
            <a:lvl6pPr marL="1714522" indent="0" algn="ctr">
              <a:buNone/>
              <a:defRPr sz="1200"/>
            </a:lvl6pPr>
            <a:lvl7pPr marL="2057426" indent="0" algn="ctr">
              <a:buNone/>
              <a:defRPr sz="1200"/>
            </a:lvl7pPr>
            <a:lvl8pPr marL="2400330" indent="0" algn="ctr">
              <a:buNone/>
              <a:defRPr sz="1200"/>
            </a:lvl8pPr>
            <a:lvl9pPr marL="2743235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147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921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>
            <a:extLst>
              <a:ext uri="{FF2B5EF4-FFF2-40B4-BE49-F238E27FC236}">
                <a16:creationId xmlns:a16="http://schemas.microsoft.com/office/drawing/2014/main" id="{5D153F7B-9AFE-0642-8A4D-C6EE76D65827}"/>
              </a:ext>
            </a:extLst>
          </p:cNvPr>
          <p:cNvSpPr/>
          <p:nvPr userDrawn="1"/>
        </p:nvSpPr>
        <p:spPr>
          <a:xfrm>
            <a:off x="0" y="0"/>
            <a:ext cx="2288658" cy="4441500"/>
          </a:xfrm>
          <a:prstGeom prst="rect">
            <a:avLst/>
          </a:prstGeom>
          <a:solidFill>
            <a:srgbClr val="226AB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47B18A2-0F52-904E-A9DC-AA967B734F51}"/>
              </a:ext>
            </a:extLst>
          </p:cNvPr>
          <p:cNvSpPr/>
          <p:nvPr userDrawn="1"/>
        </p:nvSpPr>
        <p:spPr>
          <a:xfrm>
            <a:off x="0" y="4440344"/>
            <a:ext cx="9144000" cy="708660"/>
          </a:xfrm>
          <a:prstGeom prst="rect">
            <a:avLst/>
          </a:prstGeom>
          <a:gradFill>
            <a:gsLst>
              <a:gs pos="0">
                <a:srgbClr val="2268B1"/>
              </a:gs>
              <a:gs pos="74000">
                <a:srgbClr val="000000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E3E016A-9784-0149-A181-DE78D36417F0}"/>
              </a:ext>
            </a:extLst>
          </p:cNvPr>
          <p:cNvCxnSpPr/>
          <p:nvPr userDrawn="1"/>
        </p:nvCxnSpPr>
        <p:spPr>
          <a:xfrm>
            <a:off x="2286104" y="4512045"/>
            <a:ext cx="0" cy="561109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42009" y="4568060"/>
            <a:ext cx="2122703" cy="5164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000" spc="0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</a:lstStyle>
          <a:p>
            <a:r>
              <a:rPr lang="it-IT" dirty="0"/>
              <a:t>PRODOTTO</a:t>
            </a:r>
          </a:p>
        </p:txBody>
      </p:sp>
      <p:sp>
        <p:nvSpPr>
          <p:cNvPr id="9" name="Corpo livello uno…">
            <a:extLst>
              <a:ext uri="{FF2B5EF4-FFF2-40B4-BE49-F238E27FC236}">
                <a16:creationId xmlns:a16="http://schemas.microsoft.com/office/drawing/2014/main" id="{884BBC23-612B-DB4C-B8C2-92078149E734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458382" y="4649789"/>
            <a:ext cx="6643603" cy="35300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70AD47"/>
              </a:buClr>
              <a:buSzPct val="100000"/>
              <a:buNone/>
              <a:defRPr sz="2700" spc="38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  <a:lvl5pPr marL="914400" indent="0">
              <a:buNone/>
              <a:defRPr/>
            </a:lvl5pPr>
          </a:lstStyle>
          <a:p>
            <a:r>
              <a:rPr lang="it-IT" dirty="0"/>
              <a:t>CLAIM DEL PRODOTTO - TITOLO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27660786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205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8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7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788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4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9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1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1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3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268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865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098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6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4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2" indent="0">
              <a:buNone/>
              <a:defRPr sz="1350" b="1"/>
            </a:lvl3pPr>
            <a:lvl4pPr marL="1028687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9" indent="0">
              <a:buNone/>
              <a:defRPr sz="1200" b="1"/>
            </a:lvl6pPr>
            <a:lvl7pPr marL="2057375" indent="0">
              <a:buNone/>
              <a:defRPr sz="1200" b="1"/>
            </a:lvl7pPr>
            <a:lvl8pPr marL="2400270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4" y="1878808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6" indent="0">
              <a:buNone/>
              <a:defRPr sz="1500" b="1"/>
            </a:lvl2pPr>
            <a:lvl3pPr marL="685792" indent="0">
              <a:buNone/>
              <a:defRPr sz="1350" b="1"/>
            </a:lvl3pPr>
            <a:lvl4pPr marL="1028687" indent="0">
              <a:buNone/>
              <a:defRPr sz="1200" b="1"/>
            </a:lvl4pPr>
            <a:lvl5pPr marL="1371583" indent="0">
              <a:buNone/>
              <a:defRPr sz="1200" b="1"/>
            </a:lvl5pPr>
            <a:lvl6pPr marL="1714479" indent="0">
              <a:buNone/>
              <a:defRPr sz="1200" b="1"/>
            </a:lvl6pPr>
            <a:lvl7pPr marL="2057375" indent="0">
              <a:buNone/>
              <a:defRPr sz="1200" b="1"/>
            </a:lvl7pPr>
            <a:lvl8pPr marL="2400270" indent="0">
              <a:buNone/>
              <a:defRPr sz="1200" b="1"/>
            </a:lvl8pPr>
            <a:lvl9pPr marL="2743166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8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39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3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09" indent="0">
              <a:buNone/>
              <a:defRPr sz="1350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2" indent="0">
              <a:buNone/>
              <a:defRPr sz="1200" b="1"/>
            </a:lvl6pPr>
            <a:lvl7pPr marL="2057426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5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3" y="1878807"/>
            <a:ext cx="3868340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5" indent="0">
              <a:buNone/>
              <a:defRPr sz="1500" b="1"/>
            </a:lvl2pPr>
            <a:lvl3pPr marL="685809" indent="0">
              <a:buNone/>
              <a:defRPr sz="1350" b="1"/>
            </a:lvl3pPr>
            <a:lvl4pPr marL="1028713" indent="0">
              <a:buNone/>
              <a:defRPr sz="1200" b="1"/>
            </a:lvl4pPr>
            <a:lvl5pPr marL="1371617" indent="0">
              <a:buNone/>
              <a:defRPr sz="1200" b="1"/>
            </a:lvl5pPr>
            <a:lvl6pPr marL="1714522" indent="0">
              <a:buNone/>
              <a:defRPr sz="1200" b="1"/>
            </a:lvl6pPr>
            <a:lvl7pPr marL="2057426" indent="0">
              <a:buNone/>
              <a:defRPr sz="1200" b="1"/>
            </a:lvl7pPr>
            <a:lvl8pPr marL="2400330" indent="0">
              <a:buNone/>
              <a:defRPr sz="1200" b="1"/>
            </a:lvl8pPr>
            <a:lvl9pPr marL="2743235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00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03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113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484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ltimaCopertin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42725012-3123-BB43-8CB9-A89EEE81D079}"/>
              </a:ext>
            </a:extLst>
          </p:cNvPr>
          <p:cNvSpPr/>
          <p:nvPr userDrawn="1"/>
        </p:nvSpPr>
        <p:spPr>
          <a:xfrm>
            <a:off x="0" y="0"/>
            <a:ext cx="2288658" cy="4441500"/>
          </a:xfrm>
          <a:prstGeom prst="rect">
            <a:avLst/>
          </a:prstGeom>
          <a:solidFill>
            <a:srgbClr val="226AB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B766039-799A-3147-8788-2DE8154CA608}"/>
              </a:ext>
            </a:extLst>
          </p:cNvPr>
          <p:cNvSpPr/>
          <p:nvPr userDrawn="1"/>
        </p:nvSpPr>
        <p:spPr>
          <a:xfrm>
            <a:off x="0" y="4440344"/>
            <a:ext cx="9144000" cy="708660"/>
          </a:xfrm>
          <a:prstGeom prst="rect">
            <a:avLst/>
          </a:prstGeom>
          <a:gradFill>
            <a:gsLst>
              <a:gs pos="0">
                <a:srgbClr val="2268B1"/>
              </a:gs>
              <a:gs pos="74000">
                <a:srgbClr val="000000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9" name="Corpo livello uno…">
            <a:extLst>
              <a:ext uri="{FF2B5EF4-FFF2-40B4-BE49-F238E27FC236}">
                <a16:creationId xmlns:a16="http://schemas.microsoft.com/office/drawing/2014/main" id="{64FB5FA1-456A-DE43-85EA-186F4D506B3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0" y="4627304"/>
            <a:ext cx="9144000" cy="353007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70AD47"/>
              </a:buClr>
              <a:buSzPct val="100000"/>
              <a:buNone/>
              <a:defRPr sz="2700" spc="38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  <a:lvl5pPr marL="914400" indent="0">
              <a:buNone/>
              <a:defRPr/>
            </a:lvl5pPr>
          </a:lstStyle>
          <a:p>
            <a:r>
              <a:rPr lang="it-IT" dirty="0"/>
              <a:t>CALL TO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8421862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551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0"/>
            </a:lvl2pPr>
            <a:lvl3pPr marL="685792" indent="0">
              <a:buNone/>
              <a:defRPr sz="900"/>
            </a:lvl3pPr>
            <a:lvl4pPr marL="1028687" indent="0">
              <a:buNone/>
              <a:defRPr sz="750"/>
            </a:lvl4pPr>
            <a:lvl5pPr marL="1371583" indent="0">
              <a:buNone/>
              <a:defRPr sz="750"/>
            </a:lvl5pPr>
            <a:lvl6pPr marL="1714479" indent="0">
              <a:buNone/>
              <a:defRPr sz="750"/>
            </a:lvl6pPr>
            <a:lvl7pPr marL="2057375" indent="0">
              <a:buNone/>
              <a:defRPr sz="750"/>
            </a:lvl7pPr>
            <a:lvl8pPr marL="2400270" indent="0">
              <a:buNone/>
              <a:defRPr sz="750"/>
            </a:lvl8pPr>
            <a:lvl9pPr marL="2743166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620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2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6" indent="0">
              <a:buNone/>
              <a:defRPr sz="2100"/>
            </a:lvl2pPr>
            <a:lvl3pPr marL="685792" indent="0">
              <a:buNone/>
              <a:defRPr sz="1800"/>
            </a:lvl3pPr>
            <a:lvl4pPr marL="1028687" indent="0">
              <a:buNone/>
              <a:defRPr sz="1500"/>
            </a:lvl4pPr>
            <a:lvl5pPr marL="1371583" indent="0">
              <a:buNone/>
              <a:defRPr sz="1500"/>
            </a:lvl5pPr>
            <a:lvl6pPr marL="1714479" indent="0">
              <a:buNone/>
              <a:defRPr sz="1500"/>
            </a:lvl6pPr>
            <a:lvl7pPr marL="2057375" indent="0">
              <a:buNone/>
              <a:defRPr sz="1500"/>
            </a:lvl7pPr>
            <a:lvl8pPr marL="2400270" indent="0">
              <a:buNone/>
              <a:defRPr sz="1500"/>
            </a:lvl8pPr>
            <a:lvl9pPr marL="2743166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2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6" indent="0">
              <a:buNone/>
              <a:defRPr sz="1050"/>
            </a:lvl2pPr>
            <a:lvl3pPr marL="685792" indent="0">
              <a:buNone/>
              <a:defRPr sz="900"/>
            </a:lvl3pPr>
            <a:lvl4pPr marL="1028687" indent="0">
              <a:buNone/>
              <a:defRPr sz="750"/>
            </a:lvl4pPr>
            <a:lvl5pPr marL="1371583" indent="0">
              <a:buNone/>
              <a:defRPr sz="750"/>
            </a:lvl5pPr>
            <a:lvl6pPr marL="1714479" indent="0">
              <a:buNone/>
              <a:defRPr sz="750"/>
            </a:lvl6pPr>
            <a:lvl7pPr marL="2057375" indent="0">
              <a:buNone/>
              <a:defRPr sz="750"/>
            </a:lvl7pPr>
            <a:lvl8pPr marL="2400270" indent="0">
              <a:buNone/>
              <a:defRPr sz="750"/>
            </a:lvl8pPr>
            <a:lvl9pPr marL="2743166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154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2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09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2" indent="0">
              <a:buNone/>
              <a:defRPr sz="750"/>
            </a:lvl6pPr>
            <a:lvl7pPr marL="2057426" indent="0">
              <a:buNone/>
              <a:defRPr sz="750"/>
            </a:lvl7pPr>
            <a:lvl8pPr marL="2400330" indent="0">
              <a:buNone/>
              <a:defRPr sz="750"/>
            </a:lvl8pPr>
            <a:lvl9pPr marL="2743235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443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20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5" indent="0">
              <a:buNone/>
              <a:defRPr sz="2100"/>
            </a:lvl2pPr>
            <a:lvl3pPr marL="685809" indent="0">
              <a:buNone/>
              <a:defRPr sz="1800"/>
            </a:lvl3pPr>
            <a:lvl4pPr marL="1028713" indent="0">
              <a:buNone/>
              <a:defRPr sz="1500"/>
            </a:lvl4pPr>
            <a:lvl5pPr marL="1371617" indent="0">
              <a:buNone/>
              <a:defRPr sz="1500"/>
            </a:lvl5pPr>
            <a:lvl6pPr marL="1714522" indent="0">
              <a:buNone/>
              <a:defRPr sz="1500"/>
            </a:lvl6pPr>
            <a:lvl7pPr marL="2057426" indent="0">
              <a:buNone/>
              <a:defRPr sz="1500"/>
            </a:lvl7pPr>
            <a:lvl8pPr marL="2400330" indent="0">
              <a:buNone/>
              <a:defRPr sz="1500"/>
            </a:lvl8pPr>
            <a:lvl9pPr marL="2743235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5" indent="0">
              <a:buNone/>
              <a:defRPr sz="1050"/>
            </a:lvl2pPr>
            <a:lvl3pPr marL="685809" indent="0">
              <a:buNone/>
              <a:defRPr sz="900"/>
            </a:lvl3pPr>
            <a:lvl4pPr marL="1028713" indent="0">
              <a:buNone/>
              <a:defRPr sz="750"/>
            </a:lvl4pPr>
            <a:lvl5pPr marL="1371617" indent="0">
              <a:buNone/>
              <a:defRPr sz="750"/>
            </a:lvl5pPr>
            <a:lvl6pPr marL="1714522" indent="0">
              <a:buNone/>
              <a:defRPr sz="750"/>
            </a:lvl6pPr>
            <a:lvl7pPr marL="2057426" indent="0">
              <a:buNone/>
              <a:defRPr sz="750"/>
            </a:lvl7pPr>
            <a:lvl8pPr marL="2400330" indent="0">
              <a:buNone/>
              <a:defRPr sz="750"/>
            </a:lvl8pPr>
            <a:lvl9pPr marL="2743235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6212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221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67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0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5029" y="2863750"/>
            <a:ext cx="5108027" cy="1021556"/>
          </a:xfrm>
        </p:spPr>
        <p:txBody>
          <a:bodyPr anchor="t"/>
          <a:lstStyle>
            <a:lvl1pPr algn="r">
              <a:defRPr sz="3000" b="1" cap="all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5029" y="1744318"/>
            <a:ext cx="5106914" cy="1119432"/>
          </a:xfrm>
        </p:spPr>
        <p:txBody>
          <a:bodyPr anchor="b"/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781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dirty="0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80789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_Inter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ED0E8DCE-BD73-F04A-A9C3-2D7FF0B396AD}"/>
              </a:ext>
            </a:extLst>
          </p:cNvPr>
          <p:cNvCxnSpPr>
            <a:cxnSpLocks/>
          </p:cNvCxnSpPr>
          <p:nvPr userDrawn="1"/>
        </p:nvCxnSpPr>
        <p:spPr>
          <a:xfrm>
            <a:off x="2546032" y="1149712"/>
            <a:ext cx="6303446" cy="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4" name="Corpo livello uno…">
            <a:extLst>
              <a:ext uri="{FF2B5EF4-FFF2-40B4-BE49-F238E27FC236}">
                <a16:creationId xmlns:a16="http://schemas.microsoft.com/office/drawing/2014/main" id="{49BD5192-1800-B74C-B917-DC415D52846C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546033" y="2729585"/>
            <a:ext cx="6303446" cy="380874"/>
          </a:xfrm>
          <a:prstGeom prst="rect">
            <a:avLst/>
          </a:prstGeom>
        </p:spPr>
        <p:txBody>
          <a:bodyPr numCol="1" spcCol="38100">
            <a:normAutofit/>
          </a:bodyPr>
          <a:lstStyle>
            <a:lvl1pPr marL="0" indent="0" algn="l" defTabSz="309563">
              <a:lnSpc>
                <a:spcPct val="100000"/>
              </a:lnSpc>
              <a:spcBef>
                <a:spcPts val="0"/>
              </a:spcBef>
              <a:buSzTx/>
              <a:buNone/>
              <a:defRPr sz="2250" b="1" baseline="0">
                <a:solidFill>
                  <a:schemeClr val="bg2">
                    <a:lumMod val="50000"/>
                  </a:schemeClr>
                </a:solidFill>
                <a:latin typeface="DIN Mittelschrift Std" panose="020B0603020202020204" pitchFamily="34" charset="77"/>
              </a:defRPr>
            </a:lvl1pPr>
          </a:lstStyle>
          <a:p>
            <a:r>
              <a:rPr lang="it-IT" dirty="0"/>
              <a:t>SOTTOTITOLO COPERTINA SECONDARIA</a:t>
            </a:r>
          </a:p>
        </p:txBody>
      </p:sp>
      <p:sp>
        <p:nvSpPr>
          <p:cNvPr id="16" name="Titolo presentazione">
            <a:extLst>
              <a:ext uri="{FF2B5EF4-FFF2-40B4-BE49-F238E27FC236}">
                <a16:creationId xmlns:a16="http://schemas.microsoft.com/office/drawing/2014/main" id="{8D71EFCC-FA5A-604A-B301-BD5F2139463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46032" y="1401326"/>
            <a:ext cx="6303445" cy="5164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spc="38" baseline="0">
                <a:solidFill>
                  <a:schemeClr val="bg2">
                    <a:lumMod val="50000"/>
                  </a:schemeClr>
                </a:solidFill>
                <a:latin typeface="DIN Mittelschrift Std" panose="020B0603020202020204" pitchFamily="34" charset="77"/>
              </a:defRPr>
            </a:lvl1pPr>
          </a:lstStyle>
          <a:p>
            <a:r>
              <a:rPr lang="it-IT" dirty="0"/>
              <a:t>TITOLO COPERTINA SECONDARIA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7552701-9B2C-C043-B230-C6EA80A21E85}"/>
              </a:ext>
            </a:extLst>
          </p:cNvPr>
          <p:cNvSpPr/>
          <p:nvPr userDrawn="1"/>
        </p:nvSpPr>
        <p:spPr>
          <a:xfrm>
            <a:off x="0" y="-6660"/>
            <a:ext cx="2288250" cy="4401000"/>
          </a:xfrm>
          <a:prstGeom prst="rect">
            <a:avLst/>
          </a:prstGeom>
          <a:gradFill flip="none" rotWithShape="1">
            <a:gsLst>
              <a:gs pos="35000">
                <a:srgbClr val="5A94CC">
                  <a:lumMod val="98000"/>
                </a:srgbClr>
              </a:gs>
              <a:gs pos="100000">
                <a:srgbClr val="236BB3"/>
              </a:gs>
              <a:gs pos="0">
                <a:srgbClr val="93BFE6"/>
              </a:gs>
            </a:gsLst>
            <a:lin ang="16200000" scaled="1"/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A5EF3BF-2881-CE4D-B841-0DF36C81A83D}"/>
              </a:ext>
            </a:extLst>
          </p:cNvPr>
          <p:cNvSpPr/>
          <p:nvPr userDrawn="1"/>
        </p:nvSpPr>
        <p:spPr>
          <a:xfrm>
            <a:off x="0" y="4434840"/>
            <a:ext cx="9144000" cy="708660"/>
          </a:xfrm>
          <a:prstGeom prst="rect">
            <a:avLst/>
          </a:prstGeom>
          <a:gradFill>
            <a:gsLst>
              <a:gs pos="0">
                <a:srgbClr val="226AB2"/>
              </a:gs>
              <a:gs pos="74000">
                <a:srgbClr val="000000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200171509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284485"/>
          </a:xfrm>
        </p:spPr>
        <p:txBody>
          <a:bodyPr/>
          <a:lstStyle/>
          <a:p>
            <a:pPr lvl="0"/>
            <a:r>
              <a:rPr lang="it-IT" dirty="0"/>
              <a:t>Click to edit Master text styles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  <a:p>
            <a:pPr lvl="3"/>
            <a:r>
              <a:rPr lang="it-IT" dirty="0"/>
              <a:t>Fourth level</a:t>
            </a:r>
          </a:p>
          <a:p>
            <a:pPr lvl="4"/>
            <a:r>
              <a:rPr lang="it-IT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4697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232519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232519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dirty="0"/>
              <a:t>Click to edit Master text styles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  <a:p>
            <a:pPr lvl="3"/>
            <a:r>
              <a:rPr lang="it-IT" dirty="0"/>
              <a:t>Fourth level</a:t>
            </a:r>
          </a:p>
          <a:p>
            <a:pPr lvl="4"/>
            <a:r>
              <a:rPr lang="it-IT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37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179648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179648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01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08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20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3353123"/>
          </a:xfrm>
        </p:spPr>
        <p:txBody>
          <a:bodyPr/>
          <a:lstStyle>
            <a:lvl1pPr>
              <a:defRPr sz="2400" b="1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248158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851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2338492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172238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276354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587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14934"/>
            <a:ext cx="7772400" cy="1102519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831764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568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284485"/>
          </a:xfrm>
        </p:spPr>
        <p:txBody>
          <a:bodyPr/>
          <a:lstStyle/>
          <a:p>
            <a:pPr lvl="0"/>
            <a:r>
              <a:rPr lang="it-IT" dirty="0"/>
              <a:t>Click to edit Master text styles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  <a:p>
            <a:pPr lvl="3"/>
            <a:r>
              <a:rPr lang="it-IT" dirty="0"/>
              <a:t>Fourth level</a:t>
            </a:r>
          </a:p>
          <a:p>
            <a:pPr lvl="4"/>
            <a:r>
              <a:rPr lang="it-IT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92785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067592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942452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2064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E0EE21A8-6363-7543-871D-0BF9B466003F}"/>
              </a:ext>
            </a:extLst>
          </p:cNvPr>
          <p:cNvSpPr/>
          <p:nvPr userDrawn="1"/>
        </p:nvSpPr>
        <p:spPr>
          <a:xfrm>
            <a:off x="0" y="4706188"/>
            <a:ext cx="9144000" cy="176972"/>
          </a:xfrm>
          <a:prstGeom prst="rect">
            <a:avLst/>
          </a:prstGeom>
          <a:gradFill>
            <a:gsLst>
              <a:gs pos="0">
                <a:srgbClr val="2268B1"/>
              </a:gs>
              <a:gs pos="75000">
                <a:srgbClr val="000000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EE3E016A-9784-0149-A181-DE78D36417F0}"/>
              </a:ext>
            </a:extLst>
          </p:cNvPr>
          <p:cNvCxnSpPr/>
          <p:nvPr userDrawn="1"/>
        </p:nvCxnSpPr>
        <p:spPr>
          <a:xfrm>
            <a:off x="2286104" y="4512045"/>
            <a:ext cx="0" cy="561109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Rettangolo 7">
            <a:extLst>
              <a:ext uri="{FF2B5EF4-FFF2-40B4-BE49-F238E27FC236}">
                <a16:creationId xmlns:a16="http://schemas.microsoft.com/office/drawing/2014/main" id="{A9DC0E20-5327-4448-8507-EA243CAB9620}"/>
              </a:ext>
            </a:extLst>
          </p:cNvPr>
          <p:cNvSpPr/>
          <p:nvPr userDrawn="1"/>
        </p:nvSpPr>
        <p:spPr>
          <a:xfrm>
            <a:off x="0" y="533519"/>
            <a:ext cx="2288658" cy="176972"/>
          </a:xfrm>
          <a:prstGeom prst="rect">
            <a:avLst/>
          </a:prstGeom>
          <a:solidFill>
            <a:srgbClr val="226AB3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42009" y="4568060"/>
            <a:ext cx="2122703" cy="5164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000" b="0" spc="38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</a:lstStyle>
          <a:p>
            <a:r>
              <a:rPr lang="it-IT" dirty="0"/>
              <a:t>PRODOTTO</a:t>
            </a:r>
          </a:p>
        </p:txBody>
      </p:sp>
      <p:sp>
        <p:nvSpPr>
          <p:cNvPr id="17" name="Corpo livello uno…">
            <a:extLst>
              <a:ext uri="{FF2B5EF4-FFF2-40B4-BE49-F238E27FC236}">
                <a16:creationId xmlns:a16="http://schemas.microsoft.com/office/drawing/2014/main" id="{D9B9CC7E-A30D-2A4A-A7E4-D09FCD55A43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2458382" y="4649789"/>
            <a:ext cx="6643607" cy="35300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70AD47"/>
              </a:buClr>
              <a:buSzPct val="100000"/>
              <a:buNone/>
              <a:defRPr sz="2700" spc="38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  <a:lvl5pPr marL="914400" indent="0">
              <a:buNone/>
              <a:defRPr/>
            </a:lvl5pPr>
          </a:lstStyle>
          <a:p>
            <a:r>
              <a:rPr lang="it-IT" dirty="0"/>
              <a:t>CLAIM DEL PRODOTTO - TITOLO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96541751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232519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232519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 dirty="0"/>
              <a:t>Click to edit Master text styles</a:t>
            </a:r>
          </a:p>
          <a:p>
            <a:pPr lvl="1"/>
            <a:r>
              <a:rPr lang="it-IT" dirty="0"/>
              <a:t>Second level</a:t>
            </a:r>
          </a:p>
          <a:p>
            <a:pPr lvl="2"/>
            <a:r>
              <a:rPr lang="it-IT" dirty="0"/>
              <a:t>Third level</a:t>
            </a:r>
          </a:p>
          <a:p>
            <a:pPr lvl="3"/>
            <a:r>
              <a:rPr lang="it-IT" dirty="0"/>
              <a:t>Fourth level</a:t>
            </a:r>
          </a:p>
          <a:p>
            <a:pPr lvl="4"/>
            <a:r>
              <a:rPr lang="it-IT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772338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179648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179648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554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640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01736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3353123"/>
          </a:xfrm>
        </p:spPr>
        <p:txBody>
          <a:bodyPr/>
          <a:lstStyle>
            <a:lvl1pPr>
              <a:defRPr sz="2400" b="1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248158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77545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2338492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172238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276354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33749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Aguademay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844558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uademay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presentazione">
            <a:extLst>
              <a:ext uri="{FF2B5EF4-FFF2-40B4-BE49-F238E27FC236}">
                <a16:creationId xmlns:a16="http://schemas.microsoft.com/office/drawing/2014/main" id="{9A706DCA-DBDD-2B7B-E0F6-217F337920E6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6785" y="107394"/>
            <a:ext cx="8850431" cy="4252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000" spc="0">
                <a:solidFill>
                  <a:srgbClr val="0070C0"/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3" name="Linea">
            <a:extLst>
              <a:ext uri="{FF2B5EF4-FFF2-40B4-BE49-F238E27FC236}">
                <a16:creationId xmlns:a16="http://schemas.microsoft.com/office/drawing/2014/main" id="{D67F312A-EDFD-F2DD-7F53-A4EE443FA731}"/>
              </a:ext>
            </a:extLst>
          </p:cNvPr>
          <p:cNvSpPr/>
          <p:nvPr userDrawn="1"/>
        </p:nvSpPr>
        <p:spPr>
          <a:xfrm>
            <a:off x="146785" y="514404"/>
            <a:ext cx="8850431" cy="45720"/>
          </a:xfrm>
          <a:prstGeom prst="line">
            <a:avLst/>
          </a:prstGeom>
          <a:ln w="38100">
            <a:solidFill>
              <a:srgbClr val="0070C0"/>
            </a:solidFill>
            <a:miter lim="400000"/>
          </a:ln>
        </p:spPr>
        <p:txBody>
          <a:bodyPr lIns="34289" tIns="34289" rIns="34289" bIns="34289"/>
          <a:lstStyle/>
          <a:p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169297422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uademay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presentazione">
            <a:extLst>
              <a:ext uri="{FF2B5EF4-FFF2-40B4-BE49-F238E27FC236}">
                <a16:creationId xmlns:a16="http://schemas.microsoft.com/office/drawing/2014/main" id="{AF2759AD-68DC-F887-9782-DEAD81414A53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6785" y="107394"/>
            <a:ext cx="8850431" cy="4252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000" spc="0">
                <a:solidFill>
                  <a:srgbClr val="0070C0"/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it-IT" dirty="0"/>
              <a:t>TITOLO PRESENTAZIONE</a:t>
            </a:r>
          </a:p>
        </p:txBody>
      </p:sp>
      <p:sp>
        <p:nvSpPr>
          <p:cNvPr id="3" name="Linea">
            <a:extLst>
              <a:ext uri="{FF2B5EF4-FFF2-40B4-BE49-F238E27FC236}">
                <a16:creationId xmlns:a16="http://schemas.microsoft.com/office/drawing/2014/main" id="{19DED8C8-CA80-B07A-08EC-928375043949}"/>
              </a:ext>
            </a:extLst>
          </p:cNvPr>
          <p:cNvSpPr/>
          <p:nvPr userDrawn="1"/>
        </p:nvSpPr>
        <p:spPr>
          <a:xfrm>
            <a:off x="146785" y="514404"/>
            <a:ext cx="8850431" cy="45720"/>
          </a:xfrm>
          <a:prstGeom prst="line">
            <a:avLst/>
          </a:prstGeom>
          <a:ln w="38100">
            <a:solidFill>
              <a:srgbClr val="0070C0"/>
            </a:solidFill>
            <a:miter lim="400000"/>
          </a:ln>
        </p:spPr>
        <p:txBody>
          <a:bodyPr lIns="34289" tIns="34289" rIns="34289" bIns="34289"/>
          <a:lstStyle/>
          <a:p>
            <a:endParaRPr sz="1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F2F3ED-777D-1EE4-DE64-DB0DE7C4C97D}"/>
              </a:ext>
            </a:extLst>
          </p:cNvPr>
          <p:cNvSpPr txBox="1"/>
          <p:nvPr userDrawn="1"/>
        </p:nvSpPr>
        <p:spPr>
          <a:xfrm>
            <a:off x="146785" y="555316"/>
            <a:ext cx="88504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b="1" i="0" dirty="0">
                <a:solidFill>
                  <a:schemeClr val="tx1">
                    <a:lumMod val="50000"/>
                    <a:lumOff val="50000"/>
                  </a:schemeClr>
                </a:solidFill>
                <a:latin typeface="Gill Sans MT" panose="020B0502020104020203" pitchFamily="34" charset="77"/>
              </a:rPr>
              <a:t>Sottotitolo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32724423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uademai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a">
            <a:extLst>
              <a:ext uri="{FF2B5EF4-FFF2-40B4-BE49-F238E27FC236}">
                <a16:creationId xmlns:a16="http://schemas.microsoft.com/office/drawing/2014/main" id="{24972F39-CCCF-746D-3A22-62A1BA1546EE}"/>
              </a:ext>
            </a:extLst>
          </p:cNvPr>
          <p:cNvSpPr/>
          <p:nvPr userDrawn="1"/>
        </p:nvSpPr>
        <p:spPr>
          <a:xfrm>
            <a:off x="146785" y="905049"/>
            <a:ext cx="8850431" cy="45720"/>
          </a:xfrm>
          <a:prstGeom prst="line">
            <a:avLst/>
          </a:prstGeom>
          <a:ln w="38100">
            <a:solidFill>
              <a:srgbClr val="0070C0"/>
            </a:solidFill>
            <a:miter lim="400000"/>
          </a:ln>
        </p:spPr>
        <p:txBody>
          <a:bodyPr lIns="34289" tIns="34289" rIns="34289" bIns="34289"/>
          <a:lstStyle/>
          <a:p>
            <a:endParaRPr sz="1800" dirty="0"/>
          </a:p>
        </p:txBody>
      </p:sp>
      <p:sp>
        <p:nvSpPr>
          <p:cNvPr id="4" name="Titolo presentazione">
            <a:extLst>
              <a:ext uri="{FF2B5EF4-FFF2-40B4-BE49-F238E27FC236}">
                <a16:creationId xmlns:a16="http://schemas.microsoft.com/office/drawing/2014/main" id="{33A9FEFC-A4D3-EEF9-17C9-41FB193D39F2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46785" y="107394"/>
            <a:ext cx="8850431" cy="4252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3000" spc="0">
                <a:solidFill>
                  <a:srgbClr val="0070C0"/>
                </a:solidFill>
                <a:latin typeface="Gill Sans MT" panose="020B0502020104020203" pitchFamily="34" charset="77"/>
              </a:defRPr>
            </a:lvl1pPr>
          </a:lstStyle>
          <a:p>
            <a:r>
              <a:rPr lang="it-IT" dirty="0"/>
              <a:t>TITOLO PRESENTAZIONE</a:t>
            </a:r>
          </a:p>
        </p:txBody>
      </p:sp>
    </p:spTree>
    <p:extLst>
      <p:ext uri="{BB962C8B-B14F-4D97-AF65-F5344CB8AC3E}">
        <p14:creationId xmlns:p14="http://schemas.microsoft.com/office/powerpoint/2010/main" val="411242669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ltimaCopertin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290B9C6C-05A0-8B45-9DCA-2FEABD87EFEE}"/>
              </a:ext>
            </a:extLst>
          </p:cNvPr>
          <p:cNvSpPr/>
          <p:nvPr userDrawn="1"/>
        </p:nvSpPr>
        <p:spPr>
          <a:xfrm>
            <a:off x="-408" y="-6660"/>
            <a:ext cx="2288658" cy="4441500"/>
          </a:xfrm>
          <a:prstGeom prst="rect">
            <a:avLst/>
          </a:prstGeom>
          <a:solidFill>
            <a:srgbClr val="335FA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32D11D9F-5288-C44A-BF3B-3AB16706942C}"/>
              </a:ext>
            </a:extLst>
          </p:cNvPr>
          <p:cNvSpPr/>
          <p:nvPr userDrawn="1"/>
        </p:nvSpPr>
        <p:spPr>
          <a:xfrm>
            <a:off x="-408" y="4428180"/>
            <a:ext cx="9144000" cy="708660"/>
          </a:xfrm>
          <a:prstGeom prst="rect">
            <a:avLst/>
          </a:prstGeom>
          <a:gradFill>
            <a:gsLst>
              <a:gs pos="0">
                <a:srgbClr val="335FAA"/>
              </a:gs>
              <a:gs pos="75000">
                <a:srgbClr val="292929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9" name="Corpo livello uno…">
            <a:extLst>
              <a:ext uri="{FF2B5EF4-FFF2-40B4-BE49-F238E27FC236}">
                <a16:creationId xmlns:a16="http://schemas.microsoft.com/office/drawing/2014/main" id="{64FB5FA1-456A-DE43-85EA-186F4D506B3E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0" y="4627304"/>
            <a:ext cx="9144000" cy="353007"/>
          </a:xfrm>
          <a:prstGeom prst="rect">
            <a:avLst/>
          </a:prstGeom>
        </p:spPr>
        <p:txBody>
          <a:bodyPr/>
          <a:lstStyle>
            <a:lvl1pPr marL="0" indent="0" algn="ctr">
              <a:buClr>
                <a:srgbClr val="70AD47"/>
              </a:buClr>
              <a:buSzPct val="100000"/>
              <a:buNone/>
              <a:defRPr sz="2700" spc="38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  <a:lvl5pPr marL="914400" indent="0">
              <a:buNone/>
              <a:defRPr/>
            </a:lvl5pPr>
          </a:lstStyle>
          <a:p>
            <a:r>
              <a:rPr lang="it-IT" dirty="0"/>
              <a:t>CALL TO ACTION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98421862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4957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a">
            <a:extLst>
              <a:ext uri="{FF2B5EF4-FFF2-40B4-BE49-F238E27FC236}">
                <a16:creationId xmlns:a16="http://schemas.microsoft.com/office/drawing/2014/main" id="{CCD64B49-5131-E242-A90F-028EC70B1970}"/>
              </a:ext>
            </a:extLst>
          </p:cNvPr>
          <p:cNvSpPr/>
          <p:nvPr userDrawn="1"/>
        </p:nvSpPr>
        <p:spPr>
          <a:xfrm>
            <a:off x="171227" y="543433"/>
            <a:ext cx="8802141" cy="1"/>
          </a:xfrm>
          <a:prstGeom prst="line">
            <a:avLst/>
          </a:prstGeom>
          <a:ln w="76200">
            <a:solidFill>
              <a:srgbClr val="FF0000"/>
            </a:solidFill>
            <a:miter lim="400000"/>
          </a:ln>
        </p:spPr>
        <p:txBody>
          <a:bodyPr lIns="17144" tIns="17144" rIns="17144" bIns="17144"/>
          <a:lstStyle/>
          <a:p>
            <a:endParaRPr sz="675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9106319D-F98F-7C4A-9C91-FEC5F0A02638}"/>
              </a:ext>
            </a:extLst>
          </p:cNvPr>
          <p:cNvSpPr txBox="1"/>
          <p:nvPr userDrawn="1"/>
        </p:nvSpPr>
        <p:spPr>
          <a:xfrm>
            <a:off x="170632" y="70226"/>
            <a:ext cx="8802140" cy="530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50" b="1" i="0" dirty="0">
                <a:solidFill>
                  <a:srgbClr val="C00000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27597284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81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5029" y="2863750"/>
            <a:ext cx="5108027" cy="1021556"/>
          </a:xfrm>
        </p:spPr>
        <p:txBody>
          <a:bodyPr anchor="t"/>
          <a:lstStyle>
            <a:lvl1pPr algn="r">
              <a:defRPr sz="3000" b="1" cap="all">
                <a:solidFill>
                  <a:schemeClr val="bg1"/>
                </a:solidFill>
              </a:defRPr>
            </a:lvl1pPr>
          </a:lstStyle>
          <a:p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</a:t>
            </a:r>
            <a:r>
              <a:rPr lang="it-IT" err="1"/>
              <a:t>title</a:t>
            </a:r>
            <a:r>
              <a:rPr lang="it-IT"/>
              <a:t>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5029" y="1744318"/>
            <a:ext cx="5106914" cy="1119432"/>
          </a:xfrm>
        </p:spPr>
        <p:txBody>
          <a:bodyPr anchor="b"/>
          <a:lstStyle>
            <a:lvl1pPr marL="0" indent="0" algn="r">
              <a:buNone/>
              <a:defRPr sz="1500">
                <a:solidFill>
                  <a:schemeClr val="bg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text </a:t>
            </a:r>
            <a:r>
              <a:rPr lang="it-IT" err="1"/>
              <a:t>styles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648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357520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</a:t>
            </a:r>
            <a:r>
              <a:rPr lang="it-IT" err="1"/>
              <a:t>title</a:t>
            </a:r>
            <a:r>
              <a:rPr lang="it-IT"/>
              <a:t>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228448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6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</a:t>
            </a:r>
            <a:r>
              <a:rPr lang="it-IT" err="1"/>
              <a:t>title</a:t>
            </a:r>
            <a:r>
              <a:rPr lang="it-IT"/>
              <a:t>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232519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232519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34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</a:t>
            </a:r>
            <a:r>
              <a:rPr lang="it-IT" err="1"/>
              <a:t>title</a:t>
            </a:r>
            <a:r>
              <a:rPr lang="it-IT"/>
              <a:t>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7"/>
            <a:ext cx="4040188" cy="179648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7"/>
            <a:ext cx="4041775" cy="1796487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6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8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pertina_Inter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>
            <a:extLst>
              <a:ext uri="{FF2B5EF4-FFF2-40B4-BE49-F238E27FC236}">
                <a16:creationId xmlns:a16="http://schemas.microsoft.com/office/drawing/2014/main" id="{F286D600-7ECE-DB43-BEA2-89281AED2ED9}"/>
              </a:ext>
            </a:extLst>
          </p:cNvPr>
          <p:cNvSpPr/>
          <p:nvPr userDrawn="1"/>
        </p:nvSpPr>
        <p:spPr>
          <a:xfrm>
            <a:off x="-408" y="4428180"/>
            <a:ext cx="9144000" cy="708660"/>
          </a:xfrm>
          <a:prstGeom prst="rect">
            <a:avLst/>
          </a:prstGeom>
          <a:gradFill>
            <a:gsLst>
              <a:gs pos="0">
                <a:srgbClr val="335FAA"/>
              </a:gs>
              <a:gs pos="75000">
                <a:srgbClr val="292929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A9DC0E20-5327-4448-8507-EA243CAB9620}"/>
              </a:ext>
            </a:extLst>
          </p:cNvPr>
          <p:cNvSpPr/>
          <p:nvPr userDrawn="1"/>
        </p:nvSpPr>
        <p:spPr>
          <a:xfrm>
            <a:off x="0" y="-6660"/>
            <a:ext cx="2288250" cy="4401000"/>
          </a:xfrm>
          <a:prstGeom prst="rect">
            <a:avLst/>
          </a:prstGeom>
          <a:gradFill flip="none" rotWithShape="1">
            <a:gsLst>
              <a:gs pos="27000">
                <a:srgbClr val="335FAA">
                  <a:alpha val="74000"/>
                </a:srgbClr>
              </a:gs>
              <a:gs pos="100000">
                <a:srgbClr val="335FAA"/>
              </a:gs>
              <a:gs pos="0">
                <a:srgbClr val="9FD2F3"/>
              </a:gs>
            </a:gsLst>
            <a:lin ang="16200000" scaled="1"/>
            <a:tileRect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6" name="Titolo presentazione">
            <a:extLst>
              <a:ext uri="{FF2B5EF4-FFF2-40B4-BE49-F238E27FC236}">
                <a16:creationId xmlns:a16="http://schemas.microsoft.com/office/drawing/2014/main" id="{8D71EFCC-FA5A-604A-B301-BD5F2139463A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46032" y="1401326"/>
            <a:ext cx="6303445" cy="5164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000" spc="38" baseline="0">
                <a:solidFill>
                  <a:schemeClr val="bg2">
                    <a:lumMod val="50000"/>
                  </a:schemeClr>
                </a:solidFill>
                <a:latin typeface="DIN Mittelschrift Std" panose="020B0603020202020204" pitchFamily="34" charset="77"/>
              </a:defRPr>
            </a:lvl1pPr>
          </a:lstStyle>
          <a:p>
            <a:r>
              <a:rPr lang="it-IT" dirty="0"/>
              <a:t>TITOLO COPERTINA SECONDARIA</a:t>
            </a:r>
          </a:p>
        </p:txBody>
      </p:sp>
    </p:spTree>
    <p:extLst>
      <p:ext uri="{BB962C8B-B14F-4D97-AF65-F5344CB8AC3E}">
        <p14:creationId xmlns:p14="http://schemas.microsoft.com/office/powerpoint/2010/main" val="3736557652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3353123"/>
          </a:xfrm>
        </p:spPr>
        <p:txBody>
          <a:bodyPr/>
          <a:lstStyle>
            <a:lvl1pPr>
              <a:defRPr sz="2400" b="1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text </a:t>
            </a:r>
            <a:r>
              <a:rPr lang="it-IT" err="1"/>
              <a:t>styles</a:t>
            </a:r>
            <a:endParaRPr lang="it-IT"/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  <a:p>
            <a:pPr lvl="3"/>
            <a:r>
              <a:rPr lang="it-IT" err="1"/>
              <a:t>Fourth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  <a:p>
            <a:pPr lvl="4"/>
            <a:r>
              <a:rPr lang="it-IT" err="1"/>
              <a:t>Fifth</a:t>
            </a:r>
            <a:r>
              <a:rPr lang="it-IT"/>
              <a:t> </a:t>
            </a:r>
            <a:r>
              <a:rPr lang="it-IT" err="1"/>
              <a:t>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2481585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571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2338492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it-IT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2"/>
            <a:ext cx="5486400" cy="1722386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2763545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011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ertin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ttangolo 12">
            <a:extLst>
              <a:ext uri="{FF2B5EF4-FFF2-40B4-BE49-F238E27FC236}">
                <a16:creationId xmlns:a16="http://schemas.microsoft.com/office/drawing/2014/main" id="{F599FC16-C28C-0C4C-B519-385CC3EA8BB4}"/>
              </a:ext>
            </a:extLst>
          </p:cNvPr>
          <p:cNvSpPr/>
          <p:nvPr userDrawn="1"/>
        </p:nvSpPr>
        <p:spPr>
          <a:xfrm>
            <a:off x="0" y="0"/>
            <a:ext cx="2288658" cy="4441500"/>
          </a:xfrm>
          <a:prstGeom prst="rect">
            <a:avLst/>
          </a:prstGeom>
          <a:solidFill>
            <a:srgbClr val="335FAA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E8DF1DFC-058F-0542-AEE5-8C326A70CF59}"/>
              </a:ext>
            </a:extLst>
          </p:cNvPr>
          <p:cNvSpPr/>
          <p:nvPr userDrawn="1"/>
        </p:nvSpPr>
        <p:spPr>
          <a:xfrm>
            <a:off x="0" y="4434840"/>
            <a:ext cx="9144000" cy="708660"/>
          </a:xfrm>
          <a:prstGeom prst="rect">
            <a:avLst/>
          </a:prstGeom>
          <a:gradFill>
            <a:gsLst>
              <a:gs pos="0">
                <a:srgbClr val="335FAA"/>
              </a:gs>
              <a:gs pos="75000">
                <a:srgbClr val="292929"/>
              </a:gs>
            </a:gsLst>
            <a:lin ang="0" scaled="0"/>
          </a:gra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19050" tIns="19050" rIns="19050" bIns="19050" numCol="1" spcCol="38100" rtlCol="0" anchor="ctr">
            <a:spAutoFit/>
          </a:bodyPr>
          <a:lstStyle/>
          <a:p>
            <a: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B49A3002-FFB5-9E4C-A46F-E3000E92126A}"/>
              </a:ext>
            </a:extLst>
          </p:cNvPr>
          <p:cNvCxnSpPr/>
          <p:nvPr userDrawn="1"/>
        </p:nvCxnSpPr>
        <p:spPr>
          <a:xfrm>
            <a:off x="2286104" y="4512045"/>
            <a:ext cx="0" cy="561109"/>
          </a:xfrm>
          <a:prstGeom prst="line">
            <a:avLst/>
          </a:prstGeom>
          <a:noFill/>
          <a:ln w="1905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5" name="Corpo livello uno…">
            <a:extLst>
              <a:ext uri="{FF2B5EF4-FFF2-40B4-BE49-F238E27FC236}">
                <a16:creationId xmlns:a16="http://schemas.microsoft.com/office/drawing/2014/main" id="{5572F8E8-A2C2-4149-89BE-BF2324BCB600}"/>
              </a:ext>
            </a:extLst>
          </p:cNvPr>
          <p:cNvSpPr txBox="1">
            <a:spLocks noGrp="1"/>
          </p:cNvSpPr>
          <p:nvPr>
            <p:ph type="body" idx="10" hasCustomPrompt="1"/>
          </p:nvPr>
        </p:nvSpPr>
        <p:spPr>
          <a:xfrm>
            <a:off x="2458382" y="4649789"/>
            <a:ext cx="6643607" cy="353007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70AD47"/>
              </a:buClr>
              <a:buSzPct val="100000"/>
              <a:buNone/>
              <a:defRPr sz="2700" spc="38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  <a:lvl5pPr marL="914400" indent="0">
              <a:buNone/>
              <a:defRPr/>
            </a:lvl5pPr>
          </a:lstStyle>
          <a:p>
            <a:r>
              <a:rPr lang="it-IT" dirty="0"/>
              <a:t>CLAIM DEL PRODOTTO - TITOLO</a:t>
            </a:r>
            <a:endParaRPr dirty="0"/>
          </a:p>
        </p:txBody>
      </p:sp>
      <p:sp>
        <p:nvSpPr>
          <p:cNvPr id="7" name="Titolo presentazione">
            <a:extLst>
              <a:ext uri="{FF2B5EF4-FFF2-40B4-BE49-F238E27FC236}">
                <a16:creationId xmlns:a16="http://schemas.microsoft.com/office/drawing/2014/main" id="{618DFE50-C6F0-F441-A5C6-F2E9FCF67C0D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42009" y="4568060"/>
            <a:ext cx="2122703" cy="516465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3000" b="0" spc="38" baseline="0">
                <a:solidFill>
                  <a:schemeClr val="bg1"/>
                </a:solidFill>
                <a:latin typeface="DIN Mittelschrift Std" panose="020B0603020202020204" pitchFamily="34" charset="77"/>
              </a:defRPr>
            </a:lvl1pPr>
          </a:lstStyle>
          <a:p>
            <a:r>
              <a:rPr lang="it-IT" dirty="0"/>
              <a:t>PRODOTTO</a:t>
            </a:r>
          </a:p>
        </p:txBody>
      </p:sp>
    </p:spTree>
    <p:extLst>
      <p:ext uri="{BB962C8B-B14F-4D97-AF65-F5344CB8AC3E}">
        <p14:creationId xmlns:p14="http://schemas.microsoft.com/office/powerpoint/2010/main" val="1627660786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61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.jpe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427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0" r:id="rId1"/>
    <p:sldLayoutId id="2147484451" r:id="rId2"/>
    <p:sldLayoutId id="2147484452" r:id="rId3"/>
    <p:sldLayoutId id="2147484453" r:id="rId4"/>
    <p:sldLayoutId id="2147483676" r:id="rId5"/>
    <p:sldLayoutId id="2147484064" r:id="rId6"/>
    <p:sldLayoutId id="2147484310" r:id="rId7"/>
    <p:sldLayoutId id="2147484316" r:id="rId8"/>
    <p:sldLayoutId id="2147483674" r:id="rId9"/>
    <p:sldLayoutId id="2147484039" r:id="rId10"/>
    <p:sldLayoutId id="2147484040" r:id="rId11"/>
    <p:sldLayoutId id="2147484041" r:id="rId12"/>
    <p:sldLayoutId id="2147484042" r:id="rId13"/>
    <p:sldLayoutId id="2147484043" r:id="rId14"/>
    <p:sldLayoutId id="2147484044" r:id="rId15"/>
  </p:sldLayoutIdLst>
  <p:transition spd="med"/>
  <p:txStyles>
    <p:titleStyle>
      <a:lvl1pPr marL="0" marR="0" indent="0" algn="l" defTabSz="243827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27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27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27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27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27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27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27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276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585" marR="0" indent="-609585" algn="l" defTabSz="2438276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169" marR="0" indent="-609585" algn="l" defTabSz="2438276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754" marR="0" indent="-609585" algn="l" defTabSz="2438276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339" marR="0" indent="-609585" algn="l" defTabSz="2438276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7924" marR="0" indent="-609585" algn="l" defTabSz="2438276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509" marR="0" indent="-609585" algn="l" defTabSz="2438276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094" marR="0" indent="-609585" algn="l" defTabSz="2438276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678" marR="0" indent="-609585" algn="l" defTabSz="2438276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263" marR="0" indent="-609585" algn="l" defTabSz="2438276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1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1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1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1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1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1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1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1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186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131" y="64089"/>
            <a:ext cx="728366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4946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4" r:id="rId1"/>
    <p:sldLayoutId id="2147484125" r:id="rId2"/>
    <p:sldLayoutId id="2147484126" r:id="rId3"/>
    <p:sldLayoutId id="2147484127" r:id="rId4"/>
    <p:sldLayoutId id="2147484128" r:id="rId5"/>
    <p:sldLayoutId id="2147484129" r:id="rId6"/>
    <p:sldLayoutId id="2147484130" r:id="rId7"/>
    <p:sldLayoutId id="2147484131" r:id="rId8"/>
    <p:sldLayoutId id="2147484132" r:id="rId9"/>
    <p:sldLayoutId id="2147484133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3429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14E65-B73A-2549-AC78-C9A1A9654B5D}" type="datetimeFigureOut">
              <a:rPr lang="it-IT" smtClean="0"/>
              <a:t>05/05/2026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17948E-D2DC-2941-84CF-E0DD7F7B6FD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88098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3677" r:id="rId2"/>
    <p:sldLayoutId id="2147484463" r:id="rId3"/>
    <p:sldLayoutId id="2147484442" r:id="rId4"/>
    <p:sldLayoutId id="2147484313" r:id="rId5"/>
    <p:sldLayoutId id="2147484434" r:id="rId6"/>
    <p:sldLayoutId id="2147484443" r:id="rId7"/>
    <p:sldLayoutId id="2147484444" r:id="rId8"/>
    <p:sldLayoutId id="2147484246" r:id="rId9"/>
    <p:sldLayoutId id="2147484474" r:id="rId10"/>
    <p:sldLayoutId id="2147484201" r:id="rId11"/>
    <p:sldLayoutId id="2147484202" r:id="rId12"/>
    <p:sldLayoutId id="2147484470" r:id="rId13"/>
    <p:sldLayoutId id="2147484322" r:id="rId14"/>
    <p:sldLayoutId id="2147484319" r:id="rId15"/>
    <p:sldLayoutId id="2147484596" r:id="rId16"/>
    <p:sldLayoutId id="2147483685" r:id="rId17"/>
    <p:sldLayoutId id="2147484204" r:id="rId18"/>
    <p:sldLayoutId id="2147484471" r:id="rId19"/>
    <p:sldLayoutId id="2147484472" r:id="rId20"/>
    <p:sldLayoutId id="2147484473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9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2" indent="-171452" algn="l" defTabSz="685809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7" indent="-171452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61" indent="-171452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65" indent="-171452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70" indent="-171452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74" indent="-171452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78" indent="-171452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82" indent="-171452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87" indent="-171452" algn="l" defTabSz="685809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5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9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13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17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22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26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30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35" algn="l" defTabSz="685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131" y="64089"/>
            <a:ext cx="728366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899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0" r:id="rId1"/>
    <p:sldLayoutId id="2147484241" r:id="rId2"/>
    <p:sldLayoutId id="2147484464" r:id="rId3"/>
    <p:sldLayoutId id="2147484465" r:id="rId4"/>
    <p:sldLayoutId id="2147484244" r:id="rId5"/>
    <p:sldLayoutId id="2147484466" r:id="rId6"/>
    <p:sldLayoutId id="2147484435" r:id="rId7"/>
    <p:sldLayoutId id="2147484438" r:id="rId8"/>
    <p:sldLayoutId id="2147484439" r:id="rId9"/>
    <p:sldLayoutId id="214748424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3429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</a:t>
            </a:r>
            <a:r>
              <a:rPr lang="it-IT" dirty="0" err="1"/>
              <a:t>title</a:t>
            </a:r>
            <a:r>
              <a:rPr lang="it-IT" dirty="0"/>
              <a:t>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Master text </a:t>
            </a:r>
            <a:r>
              <a:rPr lang="it-IT" dirty="0" err="1"/>
              <a:t>styles</a:t>
            </a:r>
            <a:endParaRPr lang="it-IT" dirty="0"/>
          </a:p>
          <a:p>
            <a:pPr lvl="1"/>
            <a:r>
              <a:rPr lang="it-IT" dirty="0"/>
              <a:t>Second </a:t>
            </a:r>
            <a:r>
              <a:rPr lang="it-IT" dirty="0" err="1"/>
              <a:t>level</a:t>
            </a:r>
            <a:endParaRPr lang="it-IT" dirty="0"/>
          </a:p>
          <a:p>
            <a:pPr lvl="2"/>
            <a:r>
              <a:rPr lang="it-IT" dirty="0"/>
              <a:t>Third </a:t>
            </a:r>
            <a:r>
              <a:rPr lang="it-IT" dirty="0" err="1"/>
              <a:t>level</a:t>
            </a:r>
            <a:endParaRPr lang="it-IT" dirty="0"/>
          </a:p>
          <a:p>
            <a:pPr lvl="3"/>
            <a:r>
              <a:rPr lang="it-IT" dirty="0" err="1"/>
              <a:t>Fourth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it-IT" dirty="0"/>
          </a:p>
          <a:p>
            <a:pPr lvl="4"/>
            <a:r>
              <a:rPr lang="it-IT" dirty="0" err="1"/>
              <a:t>Fifth</a:t>
            </a:r>
            <a:r>
              <a:rPr lang="it-IT" dirty="0"/>
              <a:t> </a:t>
            </a:r>
            <a:r>
              <a:rPr lang="it-IT" dirty="0" err="1"/>
              <a:t>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89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1" r:id="rId1"/>
    <p:sldLayoutId id="2147484432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4437" r:id="rId8"/>
    <p:sldLayoutId id="2147483675" r:id="rId9"/>
  </p:sldLayoutIdLst>
  <p:txStyles>
    <p:titleStyle>
      <a:lvl1pPr algn="l" defTabSz="457200" rtl="0" eaLnBrk="1" latinLnBrk="0" hangingPunct="1"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A98D234A-1E92-9C4F-89A1-E84FC1EE358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98004"/>
            <a:ext cx="9144000" cy="54549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4A2A7F98-38E4-464F-B9EB-67F33E09A92E}"/>
              </a:ext>
            </a:extLst>
          </p:cNvPr>
          <p:cNvSpPr/>
          <p:nvPr userDrawn="1"/>
        </p:nvSpPr>
        <p:spPr>
          <a:xfrm>
            <a:off x="0" y="4563541"/>
            <a:ext cx="3336324" cy="5799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675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A8AF348-5ABB-BE91-C05A-AA9873A410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9030" y="4411363"/>
            <a:ext cx="3244505" cy="84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79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0650DEE-2930-3D46-8CA2-AD40F99CFE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22218" y="4581202"/>
            <a:ext cx="6121782" cy="56229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FE00D42-C3F3-F44A-93F9-8892EEEBD5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1307" y="4527775"/>
            <a:ext cx="1697515" cy="56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7076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321" rtl="0" eaLnBrk="1" latinLnBrk="0" hangingPunct="1">
        <a:spcBef>
          <a:spcPct val="0"/>
        </a:spcBef>
        <a:buNone/>
        <a:defRPr sz="6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740" indent="-685740" algn="l" defTabSz="914321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771" indent="-571452" algn="l" defTabSz="914321" rtl="0" eaLnBrk="1" latinLnBrk="0" hangingPunct="1">
        <a:spcBef>
          <a:spcPct val="20000"/>
        </a:spcBef>
        <a:buFont typeface="Arial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00" indent="-457160" algn="l" defTabSz="914321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120" indent="-457160" algn="l" defTabSz="914321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440" indent="-457160" algn="l" defTabSz="914321" rtl="0" eaLnBrk="1" latinLnBrk="0" hangingPunct="1">
        <a:spcBef>
          <a:spcPct val="20000"/>
        </a:spcBef>
        <a:buFont typeface="Arial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761" indent="-457160" algn="l" defTabSz="914321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080" indent="-457160" algn="l" defTabSz="914321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399" indent="-457160" algn="l" defTabSz="914321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1720" indent="-457160" algn="l" defTabSz="914321" rtl="0" eaLnBrk="1" latinLnBrk="0" hangingPunct="1">
        <a:spcBef>
          <a:spcPct val="20000"/>
        </a:spcBef>
        <a:buFont typeface="Arial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21" algn="l" defTabSz="914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640" algn="l" defTabSz="914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961" algn="l" defTabSz="914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280" algn="l" defTabSz="914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600" algn="l" defTabSz="914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920" algn="l" defTabSz="914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240" algn="l" defTabSz="914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560" algn="l" defTabSz="914321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6A61283-A1A6-4949-A071-AEEF4E42645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22218" y="4581202"/>
            <a:ext cx="6121782" cy="56229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9997F76-EB76-0745-AF5D-8150CD3E34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28298" y="4581525"/>
            <a:ext cx="2205181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13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96" r:id="rId2"/>
  </p:sldLayoutIdLst>
  <p:txStyles>
    <p:titleStyle>
      <a:lvl1pPr algn="l" defTabSz="342879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59" indent="-257159" algn="l" defTabSz="34287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78" indent="-214300" algn="l" defTabSz="342879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97" indent="-171440" algn="l" defTabSz="342879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75" indent="-171440" algn="l" defTabSz="342879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54" indent="-171440" algn="l" defTabSz="342879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32" indent="-171440" algn="l" defTabSz="34287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11" indent="-171440" algn="l" defTabSz="34287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90" indent="-171440" algn="l" defTabSz="34287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68" indent="-171440" algn="l" defTabSz="34287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79" algn="l" defTabSz="3428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57" algn="l" defTabSz="3428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36" algn="l" defTabSz="3428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15" algn="l" defTabSz="3428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393" algn="l" defTabSz="3428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72" algn="l" defTabSz="3428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50" algn="l" defTabSz="3428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29" algn="l" defTabSz="34287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03131" y="64089"/>
            <a:ext cx="7283669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</a:t>
            </a:r>
            <a:r>
              <a:rPr lang="it-IT" err="1"/>
              <a:t>title</a:t>
            </a:r>
            <a:r>
              <a:rPr lang="it-IT"/>
              <a:t>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Master text </a:t>
            </a:r>
            <a:r>
              <a:rPr lang="it-IT" err="1"/>
              <a:t>styles</a:t>
            </a:r>
            <a:endParaRPr lang="it-IT"/>
          </a:p>
          <a:p>
            <a:pPr lvl="1"/>
            <a:r>
              <a:rPr lang="it-IT"/>
              <a:t>Second </a:t>
            </a:r>
            <a:r>
              <a:rPr lang="it-IT" err="1"/>
              <a:t>level</a:t>
            </a:r>
            <a:endParaRPr lang="it-IT"/>
          </a:p>
          <a:p>
            <a:pPr lvl="2"/>
            <a:r>
              <a:rPr lang="it-IT"/>
              <a:t>Third </a:t>
            </a:r>
            <a:r>
              <a:rPr lang="it-IT" err="1"/>
              <a:t>level</a:t>
            </a:r>
            <a:endParaRPr lang="it-IT"/>
          </a:p>
          <a:p>
            <a:pPr lvl="3"/>
            <a:r>
              <a:rPr lang="it-IT" err="1"/>
              <a:t>Fourth</a:t>
            </a:r>
            <a:r>
              <a:rPr lang="it-IT"/>
              <a:t> </a:t>
            </a:r>
            <a:r>
              <a:rPr lang="it-IT" err="1"/>
              <a:t>level</a:t>
            </a:r>
            <a:endParaRPr lang="it-IT"/>
          </a:p>
          <a:p>
            <a:pPr lvl="4"/>
            <a:r>
              <a:rPr lang="it-IT" err="1"/>
              <a:t>Fifth</a:t>
            </a:r>
            <a:r>
              <a:rPr lang="it-IT"/>
              <a:t> </a:t>
            </a:r>
            <a:r>
              <a:rPr lang="it-IT" err="1"/>
              <a:t>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807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8" r:id="rId1"/>
    <p:sldLayoutId id="2147484599" r:id="rId2"/>
    <p:sldLayoutId id="2147484600" r:id="rId3"/>
    <p:sldLayoutId id="2147484601" r:id="rId4"/>
    <p:sldLayoutId id="2147484602" r:id="rId5"/>
    <p:sldLayoutId id="2147484603" r:id="rId6"/>
    <p:sldLayoutId id="2147484604" r:id="rId7"/>
    <p:sldLayoutId id="2147484605" r:id="rId8"/>
    <p:sldLayoutId id="2147484606" r:id="rId9"/>
    <p:sldLayoutId id="2147484607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342900" rtl="0" eaLnBrk="1" latinLnBrk="0" hangingPunct="1">
        <a:spcBef>
          <a:spcPct val="0"/>
        </a:spcBef>
        <a:buNone/>
        <a:defRPr sz="2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83.png"/><Relationship Id="rId5" Type="http://schemas.openxmlformats.org/officeDocument/2006/relationships/image" Target="../media/image82.emf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1.png"/><Relationship Id="rId5" Type="http://schemas.openxmlformats.org/officeDocument/2006/relationships/image" Target="../media/image24.jpeg"/><Relationship Id="rId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4.jpeg"/><Relationship Id="rId4" Type="http://schemas.openxmlformats.org/officeDocument/2006/relationships/image" Target="../media/image9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72.png"/><Relationship Id="rId5" Type="http://schemas.openxmlformats.org/officeDocument/2006/relationships/image" Target="../media/image98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1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3.jpeg"/><Relationship Id="rId18" Type="http://schemas.openxmlformats.org/officeDocument/2006/relationships/image" Target="../media/image38.png"/><Relationship Id="rId26" Type="http://schemas.openxmlformats.org/officeDocument/2006/relationships/image" Target="../media/image46.png"/><Relationship Id="rId3" Type="http://schemas.openxmlformats.org/officeDocument/2006/relationships/image" Target="../media/image23.png"/><Relationship Id="rId21" Type="http://schemas.openxmlformats.org/officeDocument/2006/relationships/image" Target="../media/image41.png"/><Relationship Id="rId34" Type="http://schemas.openxmlformats.org/officeDocument/2006/relationships/image" Target="../media/image53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5" Type="http://schemas.openxmlformats.org/officeDocument/2006/relationships/image" Target="../media/image45.png"/><Relationship Id="rId33" Type="http://schemas.openxmlformats.org/officeDocument/2006/relationships/image" Target="../media/image52.png"/><Relationship Id="rId2" Type="http://schemas.openxmlformats.org/officeDocument/2006/relationships/image" Target="../media/image22.jpe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9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32" Type="http://schemas.openxmlformats.org/officeDocument/2006/relationships/image" Target="../media/image14.png"/><Relationship Id="rId5" Type="http://schemas.openxmlformats.org/officeDocument/2006/relationships/image" Target="../media/image25.jpe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28" Type="http://schemas.openxmlformats.org/officeDocument/2006/relationships/image" Target="../media/image48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31" Type="http://schemas.openxmlformats.org/officeDocument/2006/relationships/image" Target="../media/image51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jpeg"/><Relationship Id="rId27" Type="http://schemas.openxmlformats.org/officeDocument/2006/relationships/image" Target="../media/image47.png"/><Relationship Id="rId30" Type="http://schemas.openxmlformats.org/officeDocument/2006/relationships/image" Target="../media/image50.png"/><Relationship Id="rId8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4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65.emf"/><Relationship Id="rId7" Type="http://schemas.openxmlformats.org/officeDocument/2006/relationships/image" Target="../media/image69.emf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8.emf"/><Relationship Id="rId5" Type="http://schemas.openxmlformats.org/officeDocument/2006/relationships/image" Target="../media/image67.emf"/><Relationship Id="rId4" Type="http://schemas.openxmlformats.org/officeDocument/2006/relationships/image" Target="../media/image66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58796F-5D47-E2C2-DA1B-43EDD3A4E0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4BD8C6-5B78-8A2A-7FBE-B91CBC343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6139" y="1270010"/>
            <a:ext cx="7772400" cy="1102519"/>
          </a:xfrm>
        </p:spPr>
        <p:txBody>
          <a:bodyPr>
            <a:normAutofit/>
          </a:bodyPr>
          <a:lstStyle/>
          <a:p>
            <a:r>
              <a:rPr lang="it-IT" sz="2800" dirty="0"/>
              <a:t>Soluzioni di Sipcam Italia per un’agrumicoltura specializzata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67FF249-1A4B-6EDD-3368-EA204BC7EC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2528485"/>
            <a:ext cx="6400800" cy="1314450"/>
          </a:xfrm>
        </p:spPr>
        <p:txBody>
          <a:bodyPr>
            <a:normAutofit/>
          </a:bodyPr>
          <a:lstStyle/>
          <a:p>
            <a:r>
              <a:rPr lang="it-IT" sz="2000" b="1" dirty="0">
                <a:solidFill>
                  <a:srgbClr val="007C4C"/>
                </a:solidFill>
              </a:rPr>
              <a:t>«Innovazione e difesa degli agrumi: 80 anni di esperienza al servizio del territorio»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37E9AF-67E5-FD44-989A-5663A4DB39F0}"/>
              </a:ext>
            </a:extLst>
          </p:cNvPr>
          <p:cNvSpPr txBox="1"/>
          <p:nvPr/>
        </p:nvSpPr>
        <p:spPr>
          <a:xfrm>
            <a:off x="4705643" y="3998892"/>
            <a:ext cx="2955767" cy="11310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2571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Alessandro Indigeno</a:t>
            </a:r>
          </a:p>
          <a:p>
            <a:pPr marL="0" marR="0" lvl="0" indent="0" algn="ctr" defTabSz="2571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350" i="1" kern="0" dirty="0">
                <a:solidFill>
                  <a:prstClr val="black"/>
                </a:solidFill>
                <a:latin typeface="Gill Sans MT" panose="020B0502020104020203" pitchFamily="34" charset="0"/>
              </a:rPr>
              <a:t>Area Manager</a:t>
            </a:r>
            <a:r>
              <a:rPr kumimoji="0" lang="it-IT" sz="135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  </a:t>
            </a:r>
          </a:p>
          <a:p>
            <a:pPr marL="0" marR="0" lvl="0" indent="0" algn="ctr" defTabSz="2571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</a:rPr>
              <a:t>Sicilia</a:t>
            </a:r>
          </a:p>
          <a:p>
            <a:pPr marL="0" marR="0" lvl="0" indent="0" algn="ctr" defTabSz="2571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Tel:</a:t>
            </a:r>
            <a:r>
              <a:rPr kumimoji="0" lang="it-IT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366-6328213</a:t>
            </a:r>
          </a:p>
          <a:p>
            <a:pPr marL="0" marR="0" lvl="0" indent="0" algn="ctr" defTabSz="25717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E-mail:</a:t>
            </a:r>
            <a:r>
              <a:rPr kumimoji="0" lang="it-IT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aindigeno@sipcam.it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DD5A115-E6C5-0E7A-154F-8D8E14BDC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473" y="4480560"/>
            <a:ext cx="883527" cy="72951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C34B8F5-E1CC-995E-608F-FE4083134096}"/>
              </a:ext>
            </a:extLst>
          </p:cNvPr>
          <p:cNvSpPr txBox="1"/>
          <p:nvPr/>
        </p:nvSpPr>
        <p:spPr>
          <a:xfrm>
            <a:off x="3186332" y="70338"/>
            <a:ext cx="5155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CITRUS FORUM  5 maggio 2026 </a:t>
            </a:r>
          </a:p>
          <a:p>
            <a:r>
              <a:rPr lang="it-IT" dirty="0"/>
              <a:t> </a:t>
            </a:r>
            <a:r>
              <a:rPr lang="it-IT" sz="1400" i="1" dirty="0" err="1"/>
              <a:t>Four</a:t>
            </a:r>
            <a:r>
              <a:rPr lang="it-IT" sz="1400" i="1" dirty="0"/>
              <a:t> Points by Sheraton Hotel Catania</a:t>
            </a:r>
          </a:p>
        </p:txBody>
      </p:sp>
    </p:spTree>
    <p:extLst>
      <p:ext uri="{BB962C8B-B14F-4D97-AF65-F5344CB8AC3E}">
        <p14:creationId xmlns:p14="http://schemas.microsoft.com/office/powerpoint/2010/main" val="166082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4E24D8-EFAA-A5E2-42DC-F1EF04CA9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73" y="-18355"/>
            <a:ext cx="7283669" cy="857250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007C4C"/>
                </a:solidFill>
              </a:rPr>
              <a:t>EPIK ED IL PROGETTO INTAKE TECH</a:t>
            </a:r>
            <a:br>
              <a:rPr lang="it-IT" dirty="0">
                <a:solidFill>
                  <a:srgbClr val="007C4C"/>
                </a:solidFill>
              </a:rPr>
            </a:br>
            <a:r>
              <a:rPr lang="it-IT" sz="1800" dirty="0">
                <a:solidFill>
                  <a:srgbClr val="007C4C"/>
                </a:solidFill>
              </a:rPr>
              <a:t>variazione di assorbimento di </a:t>
            </a:r>
            <a:r>
              <a:rPr lang="it-IT" sz="1800" dirty="0" err="1">
                <a:solidFill>
                  <a:srgbClr val="007C4C"/>
                </a:solidFill>
              </a:rPr>
              <a:t>Epik</a:t>
            </a:r>
            <a:r>
              <a:rPr lang="it-IT" sz="1800" dirty="0">
                <a:solidFill>
                  <a:srgbClr val="007C4C"/>
                </a:solidFill>
              </a:rPr>
              <a:t> </a:t>
            </a:r>
            <a:r>
              <a:rPr lang="it-IT" sz="1800" dirty="0" err="1">
                <a:solidFill>
                  <a:srgbClr val="007C4C"/>
                </a:solidFill>
              </a:rPr>
              <a:t>sl</a:t>
            </a:r>
            <a:r>
              <a:rPr lang="it-IT" sz="1800" dirty="0">
                <a:solidFill>
                  <a:srgbClr val="007C4C"/>
                </a:solidFill>
              </a:rPr>
              <a:t> da solo e con i </a:t>
            </a:r>
            <a:r>
              <a:rPr lang="it-IT" sz="1800" dirty="0" err="1">
                <a:solidFill>
                  <a:srgbClr val="007C4C"/>
                </a:solidFill>
              </a:rPr>
              <a:t>fisioattivatori</a:t>
            </a:r>
            <a:endParaRPr lang="it-IT" sz="1800" dirty="0">
              <a:solidFill>
                <a:srgbClr val="007C4C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D6750DB-AEA8-2A62-63A1-1D5B59FC60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8347" t="15185" r="26612" b="31225"/>
          <a:stretch>
            <a:fillRect/>
          </a:stretch>
        </p:blipFill>
        <p:spPr>
          <a:xfrm>
            <a:off x="4093304" y="798574"/>
            <a:ext cx="5050696" cy="434492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FF5EF151-177F-3F8E-7D6D-E39B74CBEF37}"/>
              </a:ext>
            </a:extLst>
          </p:cNvPr>
          <p:cNvSpPr txBox="1"/>
          <p:nvPr/>
        </p:nvSpPr>
        <p:spPr>
          <a:xfrm>
            <a:off x="8397" y="1339658"/>
            <a:ext cx="4015932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200" b="0" i="0" u="none" strike="noStrike" baseline="0" dirty="0"/>
              <a:t>L’esperienza triennale 2021-2024 di </a:t>
            </a:r>
            <a:r>
              <a:rPr lang="it-IT" sz="1200" b="1" i="0" u="none" strike="noStrike" baseline="0" dirty="0"/>
              <a:t>SIPCAM </a:t>
            </a:r>
            <a:r>
              <a:rPr lang="it-IT" sz="1200" b="0" i="0" u="none" strike="noStrike" baseline="0" dirty="0"/>
              <a:t>ha confermato</a:t>
            </a:r>
          </a:p>
          <a:p>
            <a:pPr algn="l"/>
            <a:r>
              <a:rPr lang="it-IT" sz="1200" b="0" i="0" u="none" strike="noStrike" baseline="0" dirty="0"/>
              <a:t>la bontà delle miscele fra </a:t>
            </a:r>
            <a:r>
              <a:rPr lang="it-IT" sz="1200" b="1" i="0" u="none" strike="noStrike" baseline="0" dirty="0"/>
              <a:t>EPIK SL </a:t>
            </a:r>
            <a:r>
              <a:rPr lang="it-IT" sz="1200" b="0" i="0" u="none" strike="noStrike" baseline="0" dirty="0"/>
              <a:t>e i FISIOATTIVATORI</a:t>
            </a:r>
          </a:p>
          <a:p>
            <a:pPr algn="l"/>
            <a:endParaRPr lang="it-IT" sz="1400" b="0" i="0" u="none" strike="noStrike" baseline="0" dirty="0">
              <a:latin typeface="GillSans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C80408A-403D-9251-64B9-8630D751849C}"/>
              </a:ext>
            </a:extLst>
          </p:cNvPr>
          <p:cNvSpPr txBox="1"/>
          <p:nvPr/>
        </p:nvSpPr>
        <p:spPr>
          <a:xfrm>
            <a:off x="40770" y="1930491"/>
            <a:ext cx="426251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200" b="1" i="0" u="none" strike="noStrike" baseline="0" dirty="0"/>
              <a:t>ABYSS PRO</a:t>
            </a:r>
            <a:r>
              <a:rPr lang="it-IT" sz="1200" b="0" i="0" u="none" strike="noStrike" baseline="0" dirty="0"/>
              <a:t>, </a:t>
            </a:r>
            <a:r>
              <a:rPr lang="it-IT" sz="1200" b="1" i="0" u="none" strike="noStrike" baseline="0" dirty="0"/>
              <a:t>BLACKJAK BIO </a:t>
            </a:r>
            <a:r>
              <a:rPr lang="it-IT" sz="1200" b="0" i="0" u="none" strike="noStrike" baseline="0" dirty="0"/>
              <a:t>e </a:t>
            </a:r>
            <a:r>
              <a:rPr lang="it-IT" sz="1200" b="1" i="0" u="none" strike="noStrike" baseline="0" dirty="0"/>
              <a:t>AGUADEMAYO</a:t>
            </a:r>
          </a:p>
          <a:p>
            <a:pPr algn="l"/>
            <a:r>
              <a:rPr lang="it-IT" sz="1200" b="0" i="0" u="sng" strike="noStrike" baseline="0" dirty="0"/>
              <a:t>favoriscono un importante miglioramento dello stato fisiologico della</a:t>
            </a:r>
            <a:r>
              <a:rPr lang="it-IT" sz="1200" u="sng" dirty="0"/>
              <a:t> coltura; </a:t>
            </a:r>
            <a:r>
              <a:rPr lang="it-IT" sz="1200" b="0" i="0" u="sng" strike="noStrike" baseline="0" dirty="0"/>
              <a:t>facilitan</a:t>
            </a:r>
            <a:r>
              <a:rPr lang="it-IT" sz="1200" u="sng" dirty="0"/>
              <a:t>do inoltre</a:t>
            </a:r>
            <a:r>
              <a:rPr lang="it-IT" sz="1200" b="0" i="0" u="sng" strike="noStrike" baseline="0" dirty="0"/>
              <a:t> l’assorbimento dell’insetticida stabilizzandone la persistenza</a:t>
            </a:r>
          </a:p>
          <a:p>
            <a:pPr algn="l"/>
            <a:r>
              <a:rPr lang="it-IT" sz="1200" b="1" dirty="0"/>
              <a:t>PROGETTO CON PROFESSOR MORI UNIVR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8947A4F-ADC4-B997-1F77-DF7ECAF307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16" r="2848"/>
          <a:stretch>
            <a:fillRect/>
          </a:stretch>
        </p:blipFill>
        <p:spPr>
          <a:xfrm>
            <a:off x="40770" y="3198433"/>
            <a:ext cx="4052534" cy="1945067"/>
          </a:xfrm>
          <a:prstGeom prst="rect">
            <a:avLst/>
          </a:prstGeom>
        </p:spPr>
      </p:pic>
      <p:pic>
        <p:nvPicPr>
          <p:cNvPr id="12" name="Immagine 11" descr="Immagine che contiene logo, Elementi grafici, clipart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3F36A450-C2CC-08A9-78A2-5EFE0B1FA10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044" y="-105508"/>
            <a:ext cx="1315619" cy="134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24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Carattere, numero&#10;&#10;Il contenuto generato dall'IA potrebbe non essere corretto.">
            <a:extLst>
              <a:ext uri="{FF2B5EF4-FFF2-40B4-BE49-F238E27FC236}">
                <a16:creationId xmlns:a16="http://schemas.microsoft.com/office/drawing/2014/main" id="{A5A21E85-A3D3-45D1-35EE-F5B3BEF3B1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29" b="48318"/>
          <a:stretch>
            <a:fillRect/>
          </a:stretch>
        </p:blipFill>
        <p:spPr>
          <a:xfrm>
            <a:off x="2192535" y="3575198"/>
            <a:ext cx="4224051" cy="141779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4F8153C-B39F-BF05-CE40-B9E718678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C4C"/>
                </a:solidFill>
              </a:rPr>
              <a:t> SELETTIVITA’ DELL’EPIK SL SU BENEFICIALS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B8FCB3A-D49F-C30D-2C0C-D6737A117B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21"/>
          <a:stretch>
            <a:fillRect/>
          </a:stretch>
        </p:blipFill>
        <p:spPr>
          <a:xfrm>
            <a:off x="6400684" y="1109565"/>
            <a:ext cx="2231982" cy="395721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EF2B023-3C8B-6F4E-2267-E374CAA9BE92}"/>
              </a:ext>
            </a:extLst>
          </p:cNvPr>
          <p:cNvSpPr txBox="1"/>
          <p:nvPr/>
        </p:nvSpPr>
        <p:spPr>
          <a:xfrm>
            <a:off x="2385909" y="1196279"/>
            <a:ext cx="3823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Già dal 2020 abbiamo svolto un progetto con dei centri di saggio nazionali autorevoli tra cui anche la fondazione Mach, dove abbiamo dimostrato la selettività nei confronti di </a:t>
            </a:r>
            <a:r>
              <a:rPr lang="it-IT" sz="1400" i="1" u="sng" dirty="0" err="1"/>
              <a:t>Amblyseiulus</a:t>
            </a:r>
            <a:r>
              <a:rPr lang="it-IT" sz="1400" i="1" u="sng" dirty="0"/>
              <a:t> </a:t>
            </a:r>
            <a:r>
              <a:rPr lang="it-IT" sz="1400" i="1" u="sng" dirty="0" err="1"/>
              <a:t>andersoni</a:t>
            </a:r>
            <a:r>
              <a:rPr lang="it-IT" sz="1400" i="1" u="sng" dirty="0"/>
              <a:t> </a:t>
            </a:r>
            <a:r>
              <a:rPr lang="it-IT" sz="1400" dirty="0"/>
              <a:t>e </a:t>
            </a:r>
            <a:r>
              <a:rPr lang="it-IT" sz="1400" i="1" u="sng" dirty="0" err="1"/>
              <a:t>Kampimodromus</a:t>
            </a:r>
            <a:r>
              <a:rPr lang="it-IT" sz="1400" i="1" u="sng" dirty="0"/>
              <a:t> </a:t>
            </a:r>
            <a:r>
              <a:rPr lang="it-IT" sz="1400" i="1" u="sng" dirty="0" err="1"/>
              <a:t>aberrans</a:t>
            </a:r>
            <a:r>
              <a:rPr lang="it-IT" sz="1400" dirty="0"/>
              <a:t>, acari </a:t>
            </a:r>
            <a:r>
              <a:rPr lang="it-IT" sz="1400" dirty="0" err="1"/>
              <a:t>fitoseidi</a:t>
            </a:r>
            <a:r>
              <a:rPr lang="it-IT" sz="1400" dirty="0"/>
              <a:t> che si trovano comunemente anche su agrumi.</a:t>
            </a:r>
          </a:p>
          <a:p>
            <a:r>
              <a:rPr lang="it-IT" sz="1400" dirty="0"/>
              <a:t>Fra l’altro quest’ultimo anche se studiato comunemente in viticoltura, è un valido alleato nella difesa biologica degli  agrumi. Su agrumi agisce da </a:t>
            </a:r>
            <a:r>
              <a:rPr lang="it-IT" sz="1400" dirty="0" err="1"/>
              <a:t>fitoseide</a:t>
            </a:r>
            <a:r>
              <a:rPr lang="it-IT" sz="1400" dirty="0"/>
              <a:t> residente.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CBE380C-3EF8-FDE7-ABF3-B6268948D9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473" y="4480560"/>
            <a:ext cx="883527" cy="72951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8B8A4B9-D8DC-9C5A-351E-5C1E2F14A8E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668"/>
          <a:stretch>
            <a:fillRect/>
          </a:stretch>
        </p:blipFill>
        <p:spPr>
          <a:xfrm>
            <a:off x="731225" y="3443048"/>
            <a:ext cx="1463109" cy="1666754"/>
          </a:xfrm>
          <a:prstGeom prst="rect">
            <a:avLst/>
          </a:prstGeom>
        </p:spPr>
      </p:pic>
      <p:pic>
        <p:nvPicPr>
          <p:cNvPr id="8" name="Elemento grafico 7" descr="Lente di ingrandimento contorno">
            <a:extLst>
              <a:ext uri="{FF2B5EF4-FFF2-40B4-BE49-F238E27FC236}">
                <a16:creationId xmlns:a16="http://schemas.microsoft.com/office/drawing/2014/main" id="{2E8964D3-13A0-F258-5309-C2882F13A8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9584921">
            <a:off x="193069" y="3439175"/>
            <a:ext cx="1913996" cy="191399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921CFA89-FF54-2A68-2323-64055A28C66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1373" t="20270" r="18742"/>
          <a:stretch>
            <a:fillRect/>
          </a:stretch>
        </p:blipFill>
        <p:spPr>
          <a:xfrm>
            <a:off x="731416" y="1140202"/>
            <a:ext cx="1477021" cy="224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0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E1209-853E-1CFD-8806-8F61006E7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83EFC52-C275-77DB-CB8F-C05AB5A026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76" t="8491" r="2204" b="35241"/>
          <a:stretch>
            <a:fillRect/>
          </a:stretch>
        </p:blipFill>
        <p:spPr>
          <a:xfrm>
            <a:off x="0" y="1603717"/>
            <a:ext cx="4951828" cy="2222695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A2D5120-E21F-49BD-BF8D-058AFB6242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60" t="7452" r="7738" b="23769"/>
          <a:stretch>
            <a:fillRect/>
          </a:stretch>
        </p:blipFill>
        <p:spPr>
          <a:xfrm>
            <a:off x="4951828" y="1299862"/>
            <a:ext cx="4190401" cy="243693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95194D3E-C84D-FFA9-B8E6-33860ACA20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473" y="4480560"/>
            <a:ext cx="883527" cy="729518"/>
          </a:xfrm>
          <a:prstGeom prst="rect">
            <a:avLst/>
          </a:prstGeom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id="{ADD86829-924F-AB2E-13AC-B70F2E82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63500"/>
            <a:ext cx="7283450" cy="857250"/>
          </a:xfrm>
        </p:spPr>
        <p:txBody>
          <a:bodyPr/>
          <a:lstStyle/>
          <a:p>
            <a:r>
              <a:rPr lang="it-IT" dirty="0">
                <a:solidFill>
                  <a:srgbClr val="007C4C"/>
                </a:solidFill>
              </a:rPr>
              <a:t> SELETTIVITA’ DELL’EPIK SL SU BENEFICIALS </a:t>
            </a:r>
          </a:p>
        </p:txBody>
      </p:sp>
    </p:spTree>
    <p:extLst>
      <p:ext uri="{BB962C8B-B14F-4D97-AF65-F5344CB8AC3E}">
        <p14:creationId xmlns:p14="http://schemas.microsoft.com/office/powerpoint/2010/main" val="167226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C63969-7314-1304-0771-11C9A9B1E0C9}"/>
              </a:ext>
            </a:extLst>
          </p:cNvPr>
          <p:cNvSpPr txBox="1"/>
          <p:nvPr/>
        </p:nvSpPr>
        <p:spPr>
          <a:xfrm>
            <a:off x="3003453" y="2730891"/>
            <a:ext cx="6140547" cy="241964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graphicFrame>
        <p:nvGraphicFramePr>
          <p:cNvPr id="3" name="Grafico 2">
            <a:extLst>
              <a:ext uri="{FF2B5EF4-FFF2-40B4-BE49-F238E27FC236}">
                <a16:creationId xmlns:a16="http://schemas.microsoft.com/office/drawing/2014/main" id="{242027C9-8252-EC53-E468-C1F3D9EA46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8246461"/>
              </p:ext>
            </p:extLst>
          </p:nvPr>
        </p:nvGraphicFramePr>
        <p:xfrm>
          <a:off x="1076705" y="442867"/>
          <a:ext cx="6858000" cy="4435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" name="Immagine 1">
            <a:extLst>
              <a:ext uri="{FF2B5EF4-FFF2-40B4-BE49-F238E27FC236}">
                <a16:creationId xmlns:a16="http://schemas.microsoft.com/office/drawing/2014/main" id="{A7A01A9D-5F42-423F-0275-ABE10DE38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473" y="4480560"/>
            <a:ext cx="883527" cy="729518"/>
          </a:xfrm>
          <a:prstGeom prst="rect">
            <a:avLst/>
          </a:prstGeom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9C941239-CB7D-73DD-8A1B-7D7C50225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3350" y="-98279"/>
            <a:ext cx="7283450" cy="857250"/>
          </a:xfrm>
        </p:spPr>
        <p:txBody>
          <a:bodyPr/>
          <a:lstStyle/>
          <a:p>
            <a:r>
              <a:rPr lang="it-IT" dirty="0">
                <a:solidFill>
                  <a:srgbClr val="007C4C"/>
                </a:solidFill>
              </a:rPr>
              <a:t> SELETTIVITA’ DELL’EPIK SL SU BENEFICIALS </a:t>
            </a:r>
          </a:p>
        </p:txBody>
      </p:sp>
    </p:spTree>
    <p:extLst>
      <p:ext uri="{BB962C8B-B14F-4D97-AF65-F5344CB8AC3E}">
        <p14:creationId xmlns:p14="http://schemas.microsoft.com/office/powerpoint/2010/main" val="295545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F31B96-46C4-B3EA-0459-285AAFB0A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C4C"/>
                </a:solidFill>
              </a:rPr>
              <a:t>CONCLUSIONI PROVE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BB079864-06E1-E51E-C3D3-3D8A05754A82}"/>
              </a:ext>
            </a:extLst>
          </p:cNvPr>
          <p:cNvSpPr txBox="1"/>
          <p:nvPr/>
        </p:nvSpPr>
        <p:spPr>
          <a:xfrm>
            <a:off x="98804" y="1441754"/>
            <a:ext cx="4093699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b="1" dirty="0"/>
              <a:t>I risultati su vite, con popolazione di </a:t>
            </a:r>
            <a:r>
              <a:rPr lang="it-IT" sz="1400" b="1" dirty="0" err="1"/>
              <a:t>k.aberrans</a:t>
            </a:r>
            <a:r>
              <a:rPr lang="it-IT" sz="1400" b="1" dirty="0"/>
              <a:t> piuttosto stabile, confermano la buona selettività di </a:t>
            </a:r>
            <a:r>
              <a:rPr lang="it-IT" sz="1400" b="1" dirty="0" err="1"/>
              <a:t>Epik</a:t>
            </a:r>
            <a:r>
              <a:rPr lang="it-IT" sz="1400" b="1" dirty="0"/>
              <a:t> SL, con valori in linea con il TNT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Per </a:t>
            </a:r>
            <a:r>
              <a:rPr lang="it-IT" sz="1400" dirty="0" err="1"/>
              <a:t>Trebon</a:t>
            </a:r>
            <a:r>
              <a:rPr lang="it-IT" sz="1400" dirty="0"/>
              <a:t> up si conferma invece un effetto abbattente piuttosto rapido per le 2 applicazioni a 30 gg. La popolazione non viene comunque azzerata, ma a distanza di 14 gg ritorna a valori prossimi a quelli del TNT.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Si conferma la differenza di Etofenprox rispetto ad un </a:t>
            </a:r>
            <a:r>
              <a:rPr lang="it-IT" sz="1400" dirty="0" err="1"/>
              <a:t>piretoride</a:t>
            </a:r>
            <a:r>
              <a:rPr lang="it-IT" sz="1400" dirty="0"/>
              <a:t> puro in termini di selettività, specialmente come effetto prolungato.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B9EFDD6-44DA-E01B-1648-81FAFBA34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3050" y="1213659"/>
            <a:ext cx="3961350" cy="256115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6E0BB9E-66C8-096F-1468-31E2BBC0EE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473" y="4413982"/>
            <a:ext cx="883527" cy="72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3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7B6F2-0DEE-FAB9-6A2C-89BDC41A7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A09E4B-F559-BCBC-7564-AF4BB6AF9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C4C"/>
                </a:solidFill>
              </a:rPr>
              <a:t>IL NUOVISSIMO OIKOS TOP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CBE0611-A31C-BE1A-2C16-7F040E7309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473" y="4413982"/>
            <a:ext cx="883527" cy="72951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2E965AD-B441-7889-5396-04BF32958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312" y="1610751"/>
            <a:ext cx="2953555" cy="216104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D720BC7-31F3-599B-8533-4D1108F2D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1254" y="1007247"/>
            <a:ext cx="3606060" cy="286338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14AEB7D-E397-F9A0-FACF-9126D97AC875}"/>
              </a:ext>
            </a:extLst>
          </p:cNvPr>
          <p:cNvSpPr txBox="1"/>
          <p:nvPr/>
        </p:nvSpPr>
        <p:spPr>
          <a:xfrm>
            <a:off x="2917376" y="1749973"/>
            <a:ext cx="344876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/>
              <a:t>Autorizzato in BIO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/>
              <a:t>Selettivo nei confronti degli insetti utili</a:t>
            </a:r>
          </a:p>
          <a:p>
            <a:pPr marL="285750" indent="-285750"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it-IT" sz="1400" b="1" dirty="0"/>
              <a:t>OIKOS TOP </a:t>
            </a:r>
            <a:r>
              <a:rPr lang="it-IT" sz="1400" dirty="0"/>
              <a:t>penetra velocemente nella pianta con spiccata tendenza alla </a:t>
            </a:r>
            <a:r>
              <a:rPr lang="it-IT" sz="1400" b="1" dirty="0"/>
              <a:t>traslocazione</a:t>
            </a:r>
            <a:r>
              <a:rPr lang="it-IT" sz="1400" dirty="0"/>
              <a:t> con la capacità di distribuirsi </a:t>
            </a:r>
            <a:r>
              <a:rPr lang="it-IT" sz="1400" b="1" dirty="0"/>
              <a:t>in tutti i tessuti </a:t>
            </a:r>
            <a:r>
              <a:rPr lang="it-IT" sz="1400" dirty="0"/>
              <a:t>della pianta (</a:t>
            </a:r>
            <a:r>
              <a:rPr lang="it-IT" sz="1400" dirty="0" err="1"/>
              <a:t>sistemia</a:t>
            </a:r>
            <a:r>
              <a:rPr lang="it-IT" sz="1400" dirty="0"/>
              <a:t> acropeta)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it-IT" sz="1400" dirty="0"/>
          </a:p>
        </p:txBody>
      </p:sp>
      <p:pic>
        <p:nvPicPr>
          <p:cNvPr id="12" name="Immagine 11" descr="Immagine che contiene testo, log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AC6488B3-FFFC-7EF3-4D73-29A8089AA0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t="34011" r="23370" b="47770"/>
          <a:stretch/>
        </p:blipFill>
        <p:spPr>
          <a:xfrm>
            <a:off x="0" y="4574326"/>
            <a:ext cx="2461532" cy="56917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8C16EF5-7B4B-FFD6-7263-9B378CAE01E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803" t="5599" r="2523" b="5089"/>
          <a:stretch>
            <a:fillRect/>
          </a:stretch>
        </p:blipFill>
        <p:spPr>
          <a:xfrm>
            <a:off x="3147067" y="3464519"/>
            <a:ext cx="2370406" cy="165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2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AEEF2D-C4D0-CB1F-0CB6-4BDF4DE4C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95F5B6-E201-182E-F27D-A62BB9F87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C4C"/>
                </a:solidFill>
              </a:rPr>
              <a:t>IL NUOVISSIMO OIKOS TOP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B350D1D-258B-D65C-CA05-A27D2DDE5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473" y="4413982"/>
            <a:ext cx="883527" cy="72951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1F8164A2-C186-609B-B7B6-2FC900E769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692" b="3086"/>
          <a:stretch/>
        </p:blipFill>
        <p:spPr>
          <a:xfrm>
            <a:off x="1975207" y="864964"/>
            <a:ext cx="2838365" cy="192336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217A7CBA-F973-2E5C-AC99-921ADFD2B3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413" y="937788"/>
            <a:ext cx="3393104" cy="1906913"/>
          </a:xfrm>
          <a:prstGeom prst="rect">
            <a:avLst/>
          </a:prstGeom>
        </p:spPr>
      </p:pic>
      <p:graphicFrame>
        <p:nvGraphicFramePr>
          <p:cNvPr id="9" name="Tabella 8">
            <a:extLst>
              <a:ext uri="{FF2B5EF4-FFF2-40B4-BE49-F238E27FC236}">
                <a16:creationId xmlns:a16="http://schemas.microsoft.com/office/drawing/2014/main" id="{60341E1A-6049-E840-22EA-B6BDECBF59B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496720"/>
              </p:ext>
            </p:extLst>
          </p:nvPr>
        </p:nvGraphicFramePr>
        <p:xfrm>
          <a:off x="2037600" y="2861150"/>
          <a:ext cx="6243918" cy="2282351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946309">
                  <a:extLst>
                    <a:ext uri="{9D8B030D-6E8A-4147-A177-3AD203B41FA5}">
                      <a16:colId xmlns:a16="http://schemas.microsoft.com/office/drawing/2014/main" val="574597240"/>
                    </a:ext>
                  </a:extLst>
                </a:gridCol>
                <a:gridCol w="1125222">
                  <a:extLst>
                    <a:ext uri="{9D8B030D-6E8A-4147-A177-3AD203B41FA5}">
                      <a16:colId xmlns:a16="http://schemas.microsoft.com/office/drawing/2014/main" val="4150446222"/>
                    </a:ext>
                  </a:extLst>
                </a:gridCol>
                <a:gridCol w="1364027">
                  <a:extLst>
                    <a:ext uri="{9D8B030D-6E8A-4147-A177-3AD203B41FA5}">
                      <a16:colId xmlns:a16="http://schemas.microsoft.com/office/drawing/2014/main" val="1752646812"/>
                    </a:ext>
                  </a:extLst>
                </a:gridCol>
                <a:gridCol w="871853">
                  <a:extLst>
                    <a:ext uri="{9D8B030D-6E8A-4147-A177-3AD203B41FA5}">
                      <a16:colId xmlns:a16="http://schemas.microsoft.com/office/drawing/2014/main" val="3111137062"/>
                    </a:ext>
                  </a:extLst>
                </a:gridCol>
                <a:gridCol w="1040598">
                  <a:extLst>
                    <a:ext uri="{9D8B030D-6E8A-4147-A177-3AD203B41FA5}">
                      <a16:colId xmlns:a16="http://schemas.microsoft.com/office/drawing/2014/main" val="3846514072"/>
                    </a:ext>
                  </a:extLst>
                </a:gridCol>
                <a:gridCol w="895909">
                  <a:extLst>
                    <a:ext uri="{9D8B030D-6E8A-4147-A177-3AD203B41FA5}">
                      <a16:colId xmlns:a16="http://schemas.microsoft.com/office/drawing/2014/main" val="2459193977"/>
                    </a:ext>
                  </a:extLst>
                </a:gridCol>
              </a:tblGrid>
              <a:tr h="326888">
                <a:tc rowSpan="2">
                  <a:txBody>
                    <a:bodyPr/>
                    <a:lstStyle/>
                    <a:p>
                      <a:r>
                        <a:rPr lang="it-IT" dirty="0"/>
                        <a:t>ETICHETTA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t-IT" dirty="0"/>
                        <a:t>COLTURA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t-IT" dirty="0"/>
                        <a:t>FITOFAGI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DOSE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t-IT" dirty="0"/>
                        <a:t>N.MAX DI INTERVENTI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it-IT" dirty="0"/>
                        <a:t>INT.SIC.</a:t>
                      </a:r>
                    </a:p>
                    <a:p>
                      <a:r>
                        <a:rPr lang="it-IT" dirty="0"/>
                        <a:t>GIORNI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8835471"/>
                  </a:ext>
                </a:extLst>
              </a:tr>
              <a:tr h="44946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Lt/ Ha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0921514"/>
                  </a:ext>
                </a:extLst>
              </a:tr>
              <a:tr h="1505996">
                <a:tc>
                  <a:txBody>
                    <a:bodyPr/>
                    <a:lstStyle/>
                    <a:p>
                      <a:endParaRPr lang="it-IT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b="1" dirty="0"/>
                        <a:t>Agrumi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Afidi, </a:t>
                      </a:r>
                      <a:r>
                        <a:rPr lang="it-IT" dirty="0" err="1"/>
                        <a:t>Aleurodidi</a:t>
                      </a:r>
                      <a:r>
                        <a:rPr lang="it-IT" dirty="0"/>
                        <a:t> Tripidi Cicaline,</a:t>
                      </a:r>
                    </a:p>
                    <a:p>
                      <a:r>
                        <a:rPr lang="it-IT" dirty="0"/>
                        <a:t>Minatrice serpentina,</a:t>
                      </a:r>
                    </a:p>
                    <a:p>
                      <a:r>
                        <a:rPr lang="it-IT" dirty="0"/>
                        <a:t>Mosca della frutta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2,00-3,90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1390010"/>
                  </a:ext>
                </a:extLst>
              </a:tr>
            </a:tbl>
          </a:graphicData>
        </a:graphic>
      </p:graphicFrame>
      <p:pic>
        <p:nvPicPr>
          <p:cNvPr id="12" name="Immagine 11" descr="Immagine che contiene testo, log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84C616CB-207E-7651-6A01-9D10AD3DF1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t="34011" r="23370" b="47770"/>
          <a:stretch/>
        </p:blipFill>
        <p:spPr>
          <a:xfrm>
            <a:off x="0" y="4574326"/>
            <a:ext cx="2461532" cy="569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0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BBFA87-01B8-4BAB-4487-7414A14CE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C4C"/>
                </a:solidFill>
              </a:rPr>
              <a:t>OIKOS TOP MECCANISCMI DI AZIONE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2B5A658-4EE2-6B86-7B63-C886C1B25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216" y="905255"/>
            <a:ext cx="8751567" cy="392768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842AD78B-9389-6278-893E-AC9E8AF4AC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7794" r="84655"/>
          <a:stretch>
            <a:fillRect/>
          </a:stretch>
        </p:blipFill>
        <p:spPr>
          <a:xfrm>
            <a:off x="5741990" y="3125497"/>
            <a:ext cx="983762" cy="129311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6122EC9-2B35-743A-D8FB-9F7E6C164C9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867" t="67687" r="1158" b="9626"/>
          <a:stretch>
            <a:fillRect/>
          </a:stretch>
        </p:blipFill>
        <p:spPr>
          <a:xfrm>
            <a:off x="196216" y="4160873"/>
            <a:ext cx="7587253" cy="80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17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5F58BC90-2100-0A0F-88B2-18923A2BBFC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51" t="24044" r="17680" b="37162"/>
          <a:stretch>
            <a:fillRect/>
          </a:stretch>
        </p:blipFill>
        <p:spPr>
          <a:xfrm>
            <a:off x="2031873" y="2901683"/>
            <a:ext cx="7169308" cy="222961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904BA44-8297-BE73-DB77-63796EE30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665" y="-128677"/>
            <a:ext cx="7283669" cy="857250"/>
          </a:xfrm>
        </p:spPr>
        <p:txBody>
          <a:bodyPr/>
          <a:lstStyle/>
          <a:p>
            <a:r>
              <a:rPr lang="it-IT" dirty="0">
                <a:solidFill>
                  <a:srgbClr val="007C4C"/>
                </a:solidFill>
              </a:rPr>
              <a:t>POSIZIONAMENTO AGRUMI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8931308-448F-BCCD-5B12-19ECA8CB01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36" t="7835" r="5902"/>
          <a:stretch>
            <a:fillRect/>
          </a:stretch>
        </p:blipFill>
        <p:spPr>
          <a:xfrm>
            <a:off x="2194561" y="548850"/>
            <a:ext cx="6843932" cy="2068013"/>
          </a:xfrm>
          <a:prstGeom prst="rect">
            <a:avLst/>
          </a:prstGeom>
        </p:spPr>
      </p:pic>
      <p:pic>
        <p:nvPicPr>
          <p:cNvPr id="4" name="Immagine 3" descr="Immagine che contiene testo, log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47A9520F-028D-C3FB-6517-57D6240D0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t="34011" r="23370" b="47770"/>
          <a:stretch/>
        </p:blipFill>
        <p:spPr>
          <a:xfrm>
            <a:off x="0" y="4803672"/>
            <a:ext cx="1469665" cy="339827"/>
          </a:xfrm>
          <a:prstGeom prst="rect">
            <a:avLst/>
          </a:prstGeom>
        </p:spPr>
      </p:pic>
      <p:sp>
        <p:nvSpPr>
          <p:cNvPr id="5" name="Rectangle 1033">
            <a:extLst>
              <a:ext uri="{FF2B5EF4-FFF2-40B4-BE49-F238E27FC236}">
                <a16:creationId xmlns:a16="http://schemas.microsoft.com/office/drawing/2014/main" id="{C6239727-A83F-F596-3758-7B1F60A43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541" y="1172176"/>
            <a:ext cx="2377439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 marL="0" marR="0" indent="0" algn="l" defTabSz="3429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75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1pPr>
            <a:lvl2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2pPr>
            <a:lvl3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3pPr>
            <a:lvl4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4pPr>
            <a:lvl5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5pPr>
            <a:lvl6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6pPr>
            <a:lvl7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7pPr>
            <a:lvl8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8pPr>
            <a:lvl9pPr marL="0" marR="0" indent="0" algn="ctr" defTabSz="914376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9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+mj-lt"/>
                <a:ea typeface="+mj-ea"/>
                <a:cs typeface="+mj-cs"/>
                <a:sym typeface="Helvetica Neue"/>
              </a:defRPr>
            </a:lvl9pPr>
          </a:lstStyle>
          <a:p>
            <a:pPr marL="214313" marR="0" lvl="0" indent="-214313" algn="l" defTabSz="914376" rtl="0" eaLnBrk="0" fontAlgn="auto" latinLnBrk="0" hangingPunct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alt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Gill Sans MT" panose="020B0502020104020203" pitchFamily="34" charset="77"/>
                <a:ea typeface="+mj-ea"/>
                <a:cs typeface="Gill Sans" panose="020B0502020104020203" pitchFamily="34" charset="-79"/>
                <a:sym typeface="Helvetica Neue"/>
              </a:rPr>
              <a:t>Sono </a:t>
            </a:r>
            <a:r>
              <a:rPr kumimoji="0" lang="it-IT" alt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Gill Sans MT" panose="020B0502020104020203" pitchFamily="34" charset="77"/>
                <a:ea typeface="+mj-ea"/>
                <a:cs typeface="Gill Sans" panose="020B0502020104020203" pitchFamily="34" charset="-79"/>
                <a:sym typeface="Helvetica Neue"/>
              </a:rPr>
              <a:t>consentit</a:t>
            </a:r>
            <a:r>
              <a:rPr lang="it-IT" altLang="it-IT" sz="1500" dirty="0">
                <a:latin typeface="Gill Sans MT" panose="020B0502020104020203" pitchFamily="34" charset="77"/>
                <a:cs typeface="Gill Sans" panose="020B0502020104020203" pitchFamily="34" charset="-79"/>
              </a:rPr>
              <a:t>e</a:t>
            </a:r>
            <a:r>
              <a:rPr kumimoji="0" lang="it-IT" alt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Gill Sans MT" panose="020B0502020104020203" pitchFamily="34" charset="77"/>
                <a:ea typeface="+mj-ea"/>
                <a:cs typeface="Gill Sans" panose="020B0502020104020203" pitchFamily="34" charset="-79"/>
                <a:sym typeface="Helvetica Neue"/>
              </a:rPr>
              <a:t> max 3 </a:t>
            </a:r>
            <a:r>
              <a:rPr kumimoji="0" lang="it-IT" altLang="it-IT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Gill Sans MT" panose="020B0502020104020203" pitchFamily="34" charset="77"/>
                <a:ea typeface="+mj-ea"/>
                <a:cs typeface="Gill Sans" panose="020B0502020104020203" pitchFamily="34" charset="-79"/>
                <a:sym typeface="Helvetica Neue"/>
              </a:rPr>
              <a:t>applicaz</a:t>
            </a:r>
            <a:r>
              <a:rPr kumimoji="0" lang="it-IT" alt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Gill Sans MT" panose="020B0502020104020203" pitchFamily="34" charset="77"/>
                <a:ea typeface="+mj-ea"/>
                <a:cs typeface="Gill Sans" panose="020B0502020104020203" pitchFamily="34" charset="-79"/>
                <a:sym typeface="Helvetica Neue"/>
              </a:rPr>
              <a:t>. di </a:t>
            </a:r>
            <a:r>
              <a:rPr kumimoji="0" lang="it-IT" altLang="it-IT" sz="1500" b="1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Gill Sans MT" panose="020B0502020104020203" pitchFamily="34" charset="77"/>
                <a:ea typeface="+mj-ea"/>
                <a:cs typeface="Gill Sans" panose="020B0502020104020203" pitchFamily="34" charset="-79"/>
                <a:sym typeface="Helvetica Neue"/>
              </a:rPr>
              <a:t>OIKOS TOP</a:t>
            </a:r>
            <a:r>
              <a:rPr kumimoji="0" lang="it-IT" altLang="it-IT" sz="1500" b="0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Gill Sans MT" panose="020B0502020104020203" pitchFamily="34" charset="77"/>
                <a:ea typeface="+mj-ea"/>
                <a:cs typeface="Gill Sans" panose="020B0502020104020203" pitchFamily="34" charset="-79"/>
                <a:sym typeface="Helvetica Neue"/>
              </a:rPr>
              <a:t> si raccomanda l’applicazione alla prima comparsa dell’insetto (come da monitoraggio)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8123C2B-C5F0-225F-9920-67C5922852BA}"/>
              </a:ext>
            </a:extLst>
          </p:cNvPr>
          <p:cNvSpPr txBox="1"/>
          <p:nvPr/>
        </p:nvSpPr>
        <p:spPr>
          <a:xfrm>
            <a:off x="2194560" y="4203508"/>
            <a:ext cx="1899137" cy="60016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chemeClr val="bg1"/>
                </a:solidFill>
              </a:rPr>
              <a:t>Afidi, Tripidi, Cicaline, Minatrice serpentina, mosca della frutta, </a:t>
            </a:r>
            <a:r>
              <a:rPr lang="it-IT" sz="1100" b="1" dirty="0" err="1">
                <a:solidFill>
                  <a:schemeClr val="bg1"/>
                </a:solidFill>
              </a:rPr>
              <a:t>Aleurodidi</a:t>
            </a:r>
            <a:endParaRPr lang="it-IT" sz="1100" b="1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95250B2-558B-E7DF-C84E-489DBD2F3BD4}"/>
              </a:ext>
            </a:extLst>
          </p:cNvPr>
          <p:cNvSpPr txBox="1"/>
          <p:nvPr/>
        </p:nvSpPr>
        <p:spPr>
          <a:xfrm>
            <a:off x="2194559" y="1842136"/>
            <a:ext cx="1899137" cy="60016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it-IT" sz="1100" b="1" dirty="0">
                <a:solidFill>
                  <a:schemeClr val="bg1"/>
                </a:solidFill>
              </a:rPr>
              <a:t>Afidi, Tripidi, Cicaline, Minatrice serpentina, mosca della frutta, </a:t>
            </a:r>
            <a:r>
              <a:rPr lang="it-IT" sz="1100" b="1" dirty="0" err="1">
                <a:solidFill>
                  <a:schemeClr val="bg1"/>
                </a:solidFill>
              </a:rPr>
              <a:t>Aleurodidi</a:t>
            </a:r>
            <a:endParaRPr lang="it-IT" sz="1100" b="1" dirty="0">
              <a:solidFill>
                <a:schemeClr val="bg1"/>
              </a:solidFill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0183639-7E78-290F-BC4F-F06D21491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832" y="2775555"/>
            <a:ext cx="1469665" cy="149945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A90F28-B972-3AE8-95E0-FE2A657894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8981" y="2498559"/>
            <a:ext cx="1531647" cy="30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1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3E2E2-84D4-5D95-769C-413F56D4F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80648D-7C90-2E1A-CFB4-A36924536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665" y="-128677"/>
            <a:ext cx="7283669" cy="857250"/>
          </a:xfrm>
        </p:spPr>
        <p:txBody>
          <a:bodyPr/>
          <a:lstStyle/>
          <a:p>
            <a:r>
              <a:rPr lang="it-IT" dirty="0">
                <a:solidFill>
                  <a:srgbClr val="007C4C"/>
                </a:solidFill>
              </a:rPr>
              <a:t>SELETTIVITA’ SUGLI INSETTI UTILI DI OIKOS TOP</a:t>
            </a:r>
          </a:p>
        </p:txBody>
      </p:sp>
      <p:pic>
        <p:nvPicPr>
          <p:cNvPr id="4" name="Immagine 3" descr="Immagine che contiene testo, log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1AB6DC6D-0FFE-E6A1-E3BA-9BC1A003CA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t="34011" r="23370" b="47770"/>
          <a:stretch/>
        </p:blipFill>
        <p:spPr>
          <a:xfrm>
            <a:off x="0" y="4803672"/>
            <a:ext cx="1469665" cy="339827"/>
          </a:xfrm>
          <a:prstGeom prst="rect">
            <a:avLst/>
          </a:prstGeom>
        </p:spPr>
      </p:pic>
      <p:pic>
        <p:nvPicPr>
          <p:cNvPr id="7" name="Immagine 6" descr="Immagine che contiene testo, schermata, software, Icona del computer&#10;&#10;Il contenuto generato dall'IA potrebbe non essere corretto.">
            <a:extLst>
              <a:ext uri="{FF2B5EF4-FFF2-40B4-BE49-F238E27FC236}">
                <a16:creationId xmlns:a16="http://schemas.microsoft.com/office/drawing/2014/main" id="{F8CD70E7-EF37-4D55-15E9-B4783D07C9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05" t="21314" r="14505" b="5258"/>
          <a:stretch>
            <a:fillRect/>
          </a:stretch>
        </p:blipFill>
        <p:spPr bwMode="auto">
          <a:xfrm>
            <a:off x="1469665" y="766963"/>
            <a:ext cx="7372412" cy="43566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7996BFF-CC98-3295-1142-0D48317A12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634" y="4445349"/>
            <a:ext cx="883997" cy="73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09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58385-7032-84DD-2777-94172A888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D216007E-A0F8-8D69-FF7D-A1E039458D4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289" t="21898" r="49292" b="17130"/>
          <a:stretch>
            <a:fillRect/>
          </a:stretch>
        </p:blipFill>
        <p:spPr>
          <a:xfrm>
            <a:off x="262329" y="1543058"/>
            <a:ext cx="3020517" cy="237736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679D915-F7A7-5629-13FB-8FA1E7FEDA08}"/>
              </a:ext>
            </a:extLst>
          </p:cNvPr>
          <p:cNvSpPr txBox="1"/>
          <p:nvPr/>
        </p:nvSpPr>
        <p:spPr>
          <a:xfrm>
            <a:off x="3620124" y="1543058"/>
            <a:ext cx="502170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dirty="0"/>
              <a:t>La storia di Sipcam Italia, le radici del nostro futuro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dirty="0"/>
              <a:t>Soluzioni di difesa e nutrizione nel comparto agrumicolo: Portfolio prodotti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dirty="0" err="1"/>
              <a:t>Epik</a:t>
            </a:r>
            <a:r>
              <a:rPr lang="it-IT" dirty="0"/>
              <a:t> SL: selettività su </a:t>
            </a:r>
            <a:r>
              <a:rPr lang="it-IT" dirty="0" err="1"/>
              <a:t>beneficials</a:t>
            </a:r>
            <a:r>
              <a:rPr lang="it-IT" dirty="0"/>
              <a:t> e </a:t>
            </a:r>
          </a:p>
          <a:p>
            <a:r>
              <a:rPr lang="it-IT" dirty="0"/>
              <a:t>       progetto INTAKE TECH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dirty="0"/>
              <a:t>Oikos top la novità in campo </a:t>
            </a:r>
            <a:r>
              <a:rPr lang="it-IT" dirty="0" err="1"/>
              <a:t>bio</a:t>
            </a:r>
            <a:r>
              <a:rPr lang="it-IT" dirty="0"/>
              <a:t> ed integrato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it-IT" dirty="0"/>
              <a:t>Progetti in itinere</a:t>
            </a:r>
          </a:p>
          <a:p>
            <a:pPr marL="342900" indent="-342900">
              <a:buFont typeface="+mj-lt"/>
              <a:buAutoNum type="arabicPeriod"/>
            </a:pP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CD52E13-DF8C-F94D-BE33-4EDEAF246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473" y="4480560"/>
            <a:ext cx="883527" cy="72951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4B8A0AB1-4794-CD9C-862A-129CF2678863}"/>
              </a:ext>
            </a:extLst>
          </p:cNvPr>
          <p:cNvSpPr txBox="1"/>
          <p:nvPr/>
        </p:nvSpPr>
        <p:spPr>
          <a:xfrm>
            <a:off x="3620124" y="1045850"/>
            <a:ext cx="329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7C4C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4545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CBD43B6-4C56-9004-C692-C3F30212013C}"/>
              </a:ext>
            </a:extLst>
          </p:cNvPr>
          <p:cNvSpPr txBox="1"/>
          <p:nvPr/>
        </p:nvSpPr>
        <p:spPr>
          <a:xfrm>
            <a:off x="0" y="921339"/>
            <a:ext cx="3270738" cy="1887696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="1" dirty="0">
                <a:latin typeface="+mj-lt"/>
                <a:ea typeface="+mj-ea"/>
                <a:cs typeface="+mj-cs"/>
                <a:sym typeface="Helvetica Neue"/>
              </a:rPr>
              <a:t>«Valutazione dell’efficacia nei confronti dell’acaro </a:t>
            </a:r>
            <a:r>
              <a:rPr lang="it-IT" sz="1400" b="1" dirty="0" err="1">
                <a:latin typeface="+mj-lt"/>
                <a:ea typeface="+mj-ea"/>
                <a:cs typeface="+mj-cs"/>
                <a:sym typeface="Helvetica Neue"/>
              </a:rPr>
              <a:t>Eutetranychus</a:t>
            </a:r>
            <a:r>
              <a:rPr lang="it-IT" sz="1400" b="1" dirty="0"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lang="it-IT" sz="1400" b="1" dirty="0" err="1">
                <a:latin typeface="+mj-lt"/>
                <a:ea typeface="+mj-ea"/>
                <a:cs typeface="+mj-cs"/>
                <a:sym typeface="Helvetica Neue"/>
              </a:rPr>
              <a:t>orientalis</a:t>
            </a:r>
            <a:r>
              <a:rPr lang="it-IT" sz="1400" b="1" dirty="0">
                <a:latin typeface="+mj-lt"/>
                <a:ea typeface="+mj-ea"/>
                <a:cs typeface="+mj-cs"/>
                <a:sym typeface="Helvetica Neue"/>
              </a:rPr>
              <a:t> e degli effetti collaterali di artropodi predatori di tre acaricidi di sintesi</a:t>
            </a:r>
          </a:p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400" b="1" dirty="0">
                <a:latin typeface="+mj-lt"/>
                <a:ea typeface="+mj-ea"/>
                <a:cs typeface="+mj-cs"/>
                <a:sym typeface="Helvetica Neue"/>
              </a:rPr>
              <a:t> (</a:t>
            </a:r>
            <a:r>
              <a:rPr lang="it-IT" sz="1400" b="1" dirty="0" err="1">
                <a:latin typeface="+mj-lt"/>
                <a:ea typeface="+mj-ea"/>
                <a:cs typeface="+mj-cs"/>
                <a:sym typeface="Helvetica Neue"/>
              </a:rPr>
              <a:t>Kanemite</a:t>
            </a:r>
            <a:r>
              <a:rPr lang="it-IT" sz="1400" b="1" dirty="0">
                <a:latin typeface="+mj-lt"/>
                <a:ea typeface="+mj-ea"/>
                <a:cs typeface="+mj-cs"/>
                <a:sym typeface="Helvetica Neue"/>
              </a:rPr>
              <a:t>, </a:t>
            </a:r>
            <a:r>
              <a:rPr lang="it-IT" sz="1400" b="1" dirty="0" err="1">
                <a:latin typeface="+mj-lt"/>
                <a:ea typeface="+mj-ea"/>
                <a:cs typeface="+mj-cs"/>
                <a:sym typeface="Helvetica Neue"/>
              </a:rPr>
              <a:t>Fenergy</a:t>
            </a:r>
            <a:r>
              <a:rPr lang="it-IT" sz="1400" b="1" dirty="0">
                <a:latin typeface="+mj-lt"/>
                <a:ea typeface="+mj-ea"/>
                <a:cs typeface="+mj-cs"/>
                <a:sym typeface="Helvetica Neue"/>
              </a:rPr>
              <a:t> SC, </a:t>
            </a:r>
            <a:r>
              <a:rPr lang="it-IT" sz="1400" b="1" dirty="0" err="1">
                <a:latin typeface="+mj-lt"/>
                <a:ea typeface="+mj-ea"/>
                <a:cs typeface="+mj-cs"/>
                <a:sym typeface="Helvetica Neue"/>
              </a:rPr>
              <a:t>Matacar</a:t>
            </a:r>
            <a:r>
              <a:rPr lang="it-IT" sz="1400" b="1" dirty="0">
                <a:latin typeface="+mj-lt"/>
                <a:ea typeface="+mj-ea"/>
                <a:cs typeface="+mj-cs"/>
                <a:sym typeface="Helvetica Neue"/>
              </a:rPr>
              <a:t> FL)»</a:t>
            </a:r>
          </a:p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sz="1400" b="1" dirty="0">
              <a:latin typeface="+mj-lt"/>
              <a:ea typeface="+mj-ea"/>
              <a:cs typeface="+mj-cs"/>
              <a:sym typeface="Helvetica Neue"/>
            </a:endParaRPr>
          </a:p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b="1" dirty="0">
                <a:latin typeface="+mj-lt"/>
                <a:ea typeface="+mj-ea"/>
                <a:cs typeface="+mj-cs"/>
                <a:sym typeface="Helvetica Neue"/>
              </a:rPr>
              <a:t>Responsabile scientifico</a:t>
            </a:r>
          </a:p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sz="1600" b="1" dirty="0">
                <a:latin typeface="+mj-lt"/>
                <a:ea typeface="+mj-ea"/>
                <a:cs typeface="+mj-cs"/>
                <a:sym typeface="Helvetica Neue"/>
              </a:rPr>
              <a:t> </a:t>
            </a:r>
            <a:r>
              <a:rPr lang="it-IT" sz="1600" b="1" dirty="0" err="1">
                <a:latin typeface="+mj-lt"/>
                <a:ea typeface="+mj-ea"/>
                <a:cs typeface="+mj-cs"/>
                <a:sym typeface="Helvetica Neue"/>
              </a:rPr>
              <a:t>UniCT:</a:t>
            </a:r>
            <a:r>
              <a:rPr lang="it-IT" sz="1600" b="1" i="1" u="sng" dirty="0" err="1">
                <a:latin typeface="+mj-lt"/>
                <a:ea typeface="+mj-ea"/>
                <a:cs typeface="+mj-cs"/>
                <a:sym typeface="Helvetica Neue"/>
              </a:rPr>
              <a:t>Prof.Antonio</a:t>
            </a:r>
            <a:r>
              <a:rPr lang="it-IT" sz="1600" b="1" i="1" u="sng" dirty="0">
                <a:latin typeface="+mj-lt"/>
                <a:ea typeface="+mj-ea"/>
                <a:cs typeface="+mj-cs"/>
                <a:sym typeface="Helvetica Neue"/>
              </a:rPr>
              <a:t> Biondi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54B093B-4AFF-7C7E-F7C3-3609AD3CA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331" y="0"/>
            <a:ext cx="7283669" cy="857250"/>
          </a:xfrm>
        </p:spPr>
        <p:txBody>
          <a:bodyPr/>
          <a:lstStyle/>
          <a:p>
            <a:r>
              <a:rPr lang="it-IT" dirty="0">
                <a:solidFill>
                  <a:srgbClr val="007C4C"/>
                </a:solidFill>
              </a:rPr>
              <a:t>PROGETTI IN ITINERE: STUDIO NUOVO ACARO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B47F5EF-DD1B-7E2C-9CBF-203FE8C2A93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98" t="13299" r="33858" b="9851"/>
          <a:stretch>
            <a:fillRect/>
          </a:stretch>
        </p:blipFill>
        <p:spPr>
          <a:xfrm>
            <a:off x="3375649" y="725474"/>
            <a:ext cx="4942294" cy="573640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849731E-529E-72E5-653C-4B8C584857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966" t="14978" r="16947" b="5825"/>
          <a:stretch>
            <a:fillRect/>
          </a:stretch>
        </p:blipFill>
        <p:spPr>
          <a:xfrm>
            <a:off x="0" y="2796981"/>
            <a:ext cx="3375649" cy="234652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228D767-EC81-16AE-6918-9257412BCF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0473" y="4480560"/>
            <a:ext cx="883527" cy="72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228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B3D43-45D8-EB10-C0CD-A43111DEC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6920CE-7AA6-D837-E38C-18A993B419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C4C"/>
                </a:solidFill>
              </a:rPr>
              <a:t>PROGETTI IN ITINERE 2 NUOVI ERBICIDI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F9E674E-BC07-C8C9-4747-ADD5C7561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473" y="4480560"/>
            <a:ext cx="883527" cy="729518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263AE9A-CF7E-A448-4E18-388F379DC1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04" t="20224" r="6290" b="5566"/>
          <a:stretch>
            <a:fillRect/>
          </a:stretch>
        </p:blipFill>
        <p:spPr>
          <a:xfrm>
            <a:off x="95965" y="1238870"/>
            <a:ext cx="5175393" cy="241906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5C743A1-3F40-349C-3051-F14B0BFF3868}"/>
              </a:ext>
            </a:extLst>
          </p:cNvPr>
          <p:cNvSpPr txBox="1"/>
          <p:nvPr/>
        </p:nvSpPr>
        <p:spPr>
          <a:xfrm>
            <a:off x="2919046" y="1037612"/>
            <a:ext cx="6037549" cy="2872581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>
              <a:solidFill>
                <a:srgbClr val="5E5E5E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it-IT" dirty="0">
              <a:solidFill>
                <a:srgbClr val="5E5E5E"/>
              </a:solidFill>
              <a:latin typeface="+mj-lt"/>
              <a:ea typeface="+mj-ea"/>
              <a:cs typeface="+mj-cs"/>
              <a:sym typeface="Helvetica Neue"/>
            </a:endParaRPr>
          </a:p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 dirty="0">
                <a:latin typeface="+mj-lt"/>
                <a:ea typeface="+mj-ea"/>
                <a:cs typeface="+mj-cs"/>
                <a:sym typeface="Helvetica Neue"/>
              </a:rPr>
              <a:t>Diserbo dei vigneti e degli agrumeti: </a:t>
            </a:r>
          </a:p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 dirty="0">
                <a:latin typeface="+mj-lt"/>
                <a:ea typeface="+mj-ea"/>
                <a:cs typeface="+mj-cs"/>
                <a:sym typeface="Helvetica Neue"/>
              </a:rPr>
              <a:t>tecniche integrate anti-resistenza</a:t>
            </a:r>
          </a:p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 i="1" dirty="0">
                <a:latin typeface="+mj-lt"/>
                <a:ea typeface="+mj-ea"/>
                <a:cs typeface="+mj-cs"/>
                <a:sym typeface="Helvetica Neue"/>
              </a:rPr>
              <a:t>Studio </a:t>
            </a:r>
            <a:r>
              <a:rPr lang="it-IT" b="1" i="1" dirty="0" err="1">
                <a:latin typeface="+mj-lt"/>
                <a:ea typeface="+mj-ea"/>
                <a:cs typeface="+mj-cs"/>
                <a:sym typeface="Helvetica Neue"/>
              </a:rPr>
              <a:t>tencico</a:t>
            </a:r>
            <a:r>
              <a:rPr lang="it-IT" b="1" i="1" dirty="0">
                <a:latin typeface="+mj-lt"/>
                <a:ea typeface="+mj-ea"/>
                <a:cs typeface="+mj-cs"/>
                <a:sym typeface="Helvetica Neue"/>
              </a:rPr>
              <a:t> Asa Dottor Leocata S. </a:t>
            </a:r>
            <a:r>
              <a:rPr lang="it-IT" b="1" dirty="0">
                <a:latin typeface="+mj-lt"/>
                <a:ea typeface="+mj-ea"/>
                <a:cs typeface="+mj-cs"/>
                <a:sym typeface="Helvetica Neue"/>
              </a:rPr>
              <a:t>responsabile tecnico dell’azienda Op Esperidio</a:t>
            </a:r>
          </a:p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 dirty="0">
                <a:latin typeface="+mj-lt"/>
                <a:ea typeface="+mj-ea"/>
                <a:cs typeface="+mj-cs"/>
                <a:sym typeface="Helvetica Neue"/>
              </a:rPr>
              <a:t> «Progetto di valutazione ed efficacia di un protocollo</a:t>
            </a:r>
          </a:p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it-IT" b="1" dirty="0">
                <a:latin typeface="+mj-lt"/>
                <a:ea typeface="+mj-ea"/>
                <a:cs typeface="+mj-cs"/>
                <a:sym typeface="Helvetica Neue"/>
              </a:rPr>
              <a:t> erbicidi agrumi»</a:t>
            </a:r>
          </a:p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b="0" i="0" u="none" strike="noStrike" cap="none" spc="0" normalizeH="0" baseline="0" dirty="0">
              <a:ln>
                <a:noFill/>
              </a:ln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  <a:p>
            <a:pPr marL="0" marR="0" indent="0" algn="ctr" defTabSz="2438337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b="0" i="0" u="none" strike="noStrike" cap="none" spc="0" normalizeH="0" baseline="0" dirty="0">
              <a:ln>
                <a:noFill/>
              </a:ln>
              <a:solidFill>
                <a:srgbClr val="5E5E5E"/>
              </a:solidFill>
              <a:effectLst/>
              <a:uFillTx/>
              <a:latin typeface="+mj-lt"/>
              <a:ea typeface="+mj-ea"/>
              <a:cs typeface="+mj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563153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A4AB24-8C8E-797B-F88C-EAD91E21F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9164CAF-2785-13EF-F016-B5FB4224AB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video-ita-5">
            <a:hlinkClick r:id="" action="ppaction://media"/>
            <a:extLst>
              <a:ext uri="{FF2B5EF4-FFF2-40B4-BE49-F238E27FC236}">
                <a16:creationId xmlns:a16="http://schemas.microsoft.com/office/drawing/2014/main" id="{A7D3D8AC-8A4D-2C55-A370-C293C363F5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36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FAF29-A914-C710-74F9-73CB149734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04EAE9-FD3A-839D-2684-86B687F4AECA}"/>
              </a:ext>
            </a:extLst>
          </p:cNvPr>
          <p:cNvSpPr txBox="1"/>
          <p:nvPr/>
        </p:nvSpPr>
        <p:spPr>
          <a:xfrm>
            <a:off x="4946400" y="3908048"/>
            <a:ext cx="2702881" cy="11310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Alessandro Indigeno</a:t>
            </a:r>
          </a:p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Area Manager  </a:t>
            </a:r>
          </a:p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0"/>
                <a:ea typeface="+mn-ea"/>
                <a:cs typeface="+mn-cs"/>
              </a:rPr>
              <a:t>Sicilia</a:t>
            </a:r>
          </a:p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Tel:</a:t>
            </a:r>
            <a:r>
              <a:rPr kumimoji="0" lang="it-IT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366-6328213</a:t>
            </a:r>
          </a:p>
          <a:p>
            <a:pPr marL="0" marR="0" lvl="0" indent="0" algn="ctr" defTabSz="2571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E-mail:</a:t>
            </a:r>
            <a:r>
              <a:rPr kumimoji="0" lang="it-IT" sz="135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aindigeno@sipcam.it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BECC5E-C515-3451-6D4E-A481B4BC2243}"/>
              </a:ext>
            </a:extLst>
          </p:cNvPr>
          <p:cNvSpPr txBox="1"/>
          <p:nvPr/>
        </p:nvSpPr>
        <p:spPr>
          <a:xfrm>
            <a:off x="460799" y="309600"/>
            <a:ext cx="19799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GRAZIE PER L’ATTENZIONE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65E4498-ACA3-37E8-8D3F-37835CD13582}"/>
              </a:ext>
            </a:extLst>
          </p:cNvPr>
          <p:cNvSpPr txBox="1"/>
          <p:nvPr/>
        </p:nvSpPr>
        <p:spPr>
          <a:xfrm>
            <a:off x="89150" y="3908048"/>
            <a:ext cx="457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007C4C"/>
                </a:solidFill>
              </a:rPr>
              <a:t>«Difendere gli agrumi non significa solo proteggere una coltura ma, un territorio</a:t>
            </a:r>
          </a:p>
          <a:p>
            <a:r>
              <a:rPr lang="it-IT" dirty="0">
                <a:solidFill>
                  <a:srgbClr val="007C4C"/>
                </a:solidFill>
              </a:rPr>
              <a:t> una cultura e un economia»</a:t>
            </a:r>
          </a:p>
          <a:p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FAB0CBC-E5C8-3C37-7E54-BBEF6C76B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473" y="4309609"/>
            <a:ext cx="883527" cy="72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68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025044-914D-DA75-80A2-36930FBB5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223CC8CE-5BEB-4CF0-290E-18EB6061E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5487" y="1539630"/>
            <a:ext cx="633851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1946 – Origini: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nasce Sipcam (Società italiana prodotti chimici per l’agricoltura Milano) nel secondo dopoguerra per supportare l’agricoltura italiana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1970 – Nascita </a:t>
            </a:r>
            <a:r>
              <a:rPr kumimoji="0" lang="it-IT" altLang="it-IT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Oxon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fondata da Giorgio Gagliardini, introduce la sintesi dei principi attivi e rafforza l’autonomia produttiva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Dal 1974 – Espansione internazionale: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presenza in Europa, Brasile, USA, Australia e Cina 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Oggi: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gruppo leader a livello globale, focalizzato su sostenibilità, ricerca e innovazione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object 5">
            <a:extLst>
              <a:ext uri="{FF2B5EF4-FFF2-40B4-BE49-F238E27FC236}">
                <a16:creationId xmlns:a16="http://schemas.microsoft.com/office/drawing/2014/main" id="{8E3E2C02-C465-0C27-6ADB-9C1D061696FA}"/>
              </a:ext>
            </a:extLst>
          </p:cNvPr>
          <p:cNvSpPr txBox="1">
            <a:spLocks/>
          </p:cNvSpPr>
          <p:nvPr/>
        </p:nvSpPr>
        <p:spPr>
          <a:xfrm>
            <a:off x="1545391" y="155718"/>
            <a:ext cx="6782683" cy="752739"/>
          </a:xfrm>
          <a:prstGeom prst="rect">
            <a:avLst/>
          </a:prstGeom>
        </p:spPr>
        <p:txBody>
          <a:bodyPr vert="horz" wrap="square" lIns="0" tIns="13939" rIns="0" bIns="0" rtlCol="0">
            <a:spAutoFit/>
          </a:bodyPr>
          <a:lstStyle>
            <a:lvl1pPr algn="r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940" marR="0" lvl="0" indent="0" algn="r" defTabSz="342892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137" normalizeH="0" baseline="0" noProof="0" dirty="0">
                <a:ln>
                  <a:noFill/>
                </a:ln>
                <a:solidFill>
                  <a:srgbClr val="007C4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80 ANNI D</a:t>
            </a:r>
            <a:r>
              <a:rPr kumimoji="0" lang="it-IT" sz="2400" i="0" u="none" strike="noStrike" kern="1200" cap="none" spc="137" normalizeH="0" baseline="0" noProof="0" dirty="0">
                <a:ln>
                  <a:noFill/>
                </a:ln>
                <a:solidFill>
                  <a:srgbClr val="007C4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 </a:t>
            </a:r>
            <a:r>
              <a:rPr kumimoji="0" lang="it-IT" sz="2400" b="1" i="0" u="none" strike="noStrike" kern="1200" cap="none" spc="137" normalizeH="0" baseline="0" noProof="0" dirty="0">
                <a:ln>
                  <a:noFill/>
                </a:ln>
                <a:solidFill>
                  <a:srgbClr val="007C4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ESPERIENZA AL SERVIZIO DEL TERRITORIO  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758C78D9-4F79-9153-A456-3317342E3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1131"/>
            <a:ext cx="2805487" cy="280548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13AEB6D2-ABB1-0ADE-D4A4-822090D520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0473" y="4480560"/>
            <a:ext cx="883527" cy="72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3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11AE69-CFE3-CA20-7514-7A5300028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magine 21">
            <a:extLst>
              <a:ext uri="{FF2B5EF4-FFF2-40B4-BE49-F238E27FC236}">
                <a16:creationId xmlns:a16="http://schemas.microsoft.com/office/drawing/2014/main" id="{E761886A-2E09-ADC3-62DB-27BDC62306E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57225" y="-4080"/>
            <a:ext cx="5284989" cy="514758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425512B-F568-B1A3-C612-6CB9D95F15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080"/>
            <a:ext cx="9144000" cy="5152209"/>
          </a:xfrm>
          <a:prstGeom prst="rect">
            <a:avLst/>
          </a:prstGeom>
        </p:spPr>
      </p:pic>
      <p:sp>
        <p:nvSpPr>
          <p:cNvPr id="23" name="Rettangolo 22">
            <a:extLst>
              <a:ext uri="{FF2B5EF4-FFF2-40B4-BE49-F238E27FC236}">
                <a16:creationId xmlns:a16="http://schemas.microsoft.com/office/drawing/2014/main" id="{7B782292-55B0-10E4-E94B-04FB719AA7F0}"/>
              </a:ext>
            </a:extLst>
          </p:cNvPr>
          <p:cNvSpPr/>
          <p:nvPr/>
        </p:nvSpPr>
        <p:spPr>
          <a:xfrm>
            <a:off x="3764264" y="1523093"/>
            <a:ext cx="5377950" cy="1855425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BAAA9E75-A3D0-64CF-F40E-2E24F0D3BC48}"/>
              </a:ext>
            </a:extLst>
          </p:cNvPr>
          <p:cNvSpPr/>
          <p:nvPr/>
        </p:nvSpPr>
        <p:spPr>
          <a:xfrm>
            <a:off x="324795" y="1214837"/>
            <a:ext cx="8252773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7C4C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LA MULTINAZIONALE </a:t>
            </a:r>
          </a:p>
          <a:p>
            <a:pPr marL="0" marR="0" lvl="0" indent="0" algn="l" defTabSz="457200" rtl="0" eaLnBrk="1" fontAlgn="auto" latinLnBrk="0" hangingPunct="1">
              <a:lnSpc>
                <a:spcPts val="2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7C4C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DALL’ANIMA ITALIANA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693A94A-3F51-B07A-1434-B52F103F29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4627" y="129606"/>
            <a:ext cx="1002240" cy="1002240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D3185106-C0D7-9A57-59F1-F92409813F1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2594" y="1523093"/>
            <a:ext cx="2129621" cy="1855425"/>
          </a:xfrm>
          <a:prstGeom prst="rect">
            <a:avLst/>
          </a:prstGeom>
        </p:spPr>
      </p:pic>
      <p:sp>
        <p:nvSpPr>
          <p:cNvPr id="28" name="Rettangolo 27">
            <a:extLst>
              <a:ext uri="{FF2B5EF4-FFF2-40B4-BE49-F238E27FC236}">
                <a16:creationId xmlns:a16="http://schemas.microsoft.com/office/drawing/2014/main" id="{D2D198BB-3E1D-4A79-664E-0D5B88E11921}"/>
              </a:ext>
            </a:extLst>
          </p:cNvPr>
          <p:cNvSpPr/>
          <p:nvPr/>
        </p:nvSpPr>
        <p:spPr>
          <a:xfrm>
            <a:off x="4027679" y="2434700"/>
            <a:ext cx="2502042" cy="214672"/>
          </a:xfrm>
          <a:prstGeom prst="rect">
            <a:avLst/>
          </a:prstGeom>
          <a:solidFill>
            <a:srgbClr val="007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AGROFARMACI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20981409-A635-F1E5-F575-D9A6F55582BA}"/>
              </a:ext>
            </a:extLst>
          </p:cNvPr>
          <p:cNvSpPr/>
          <p:nvPr/>
        </p:nvSpPr>
        <p:spPr>
          <a:xfrm>
            <a:off x="4027881" y="2704666"/>
            <a:ext cx="2502043" cy="214672"/>
          </a:xfrm>
          <a:prstGeom prst="rect">
            <a:avLst/>
          </a:prstGeom>
          <a:solidFill>
            <a:srgbClr val="007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NUTRIZIONALI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4AA2C08B-E10C-1A8C-C4BF-F1895BCC952B}"/>
              </a:ext>
            </a:extLst>
          </p:cNvPr>
          <p:cNvSpPr/>
          <p:nvPr/>
        </p:nvSpPr>
        <p:spPr>
          <a:xfrm>
            <a:off x="4027678" y="2983340"/>
            <a:ext cx="2502219" cy="214672"/>
          </a:xfrm>
          <a:prstGeom prst="rect">
            <a:avLst/>
          </a:prstGeom>
          <a:solidFill>
            <a:srgbClr val="007C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SEME DI SOIA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6F60B06-86D9-9826-3774-7DD868106D10}"/>
              </a:ext>
            </a:extLst>
          </p:cNvPr>
          <p:cNvSpPr/>
          <p:nvPr/>
        </p:nvSpPr>
        <p:spPr>
          <a:xfrm>
            <a:off x="3914305" y="1664035"/>
            <a:ext cx="597049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In Italia sosteniamo la produzione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degli agricoltori con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soluzioni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sostenibili e innovative  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8E11C988-22EB-F011-DF3C-FC75EE0709AD}"/>
              </a:ext>
            </a:extLst>
          </p:cNvPr>
          <p:cNvSpPr/>
          <p:nvPr/>
        </p:nvSpPr>
        <p:spPr>
          <a:xfrm>
            <a:off x="324795" y="2046541"/>
            <a:ext cx="189861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Sipcam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 Italia è parte di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1003EB06-1157-4102-82A0-C79DBDB9BA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02" y="2426381"/>
            <a:ext cx="2232753" cy="437149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4F978DCB-7305-3288-0BCB-AB26EB30516B}"/>
              </a:ext>
            </a:extLst>
          </p:cNvPr>
          <p:cNvSpPr/>
          <p:nvPr/>
        </p:nvSpPr>
        <p:spPr>
          <a:xfrm>
            <a:off x="324795" y="2877983"/>
            <a:ext cx="35237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il primo e unico g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ruppo multinazionale </a:t>
            </a:r>
            <a:b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italiano e indipendente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che, dagli anni ’40,  </a:t>
            </a:r>
            <a:b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si impegna </a:t>
            </a: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a soddisfare le crescenti esigenze </a:t>
            </a:r>
            <a:b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</a:b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</a:rPr>
              <a:t>alimentari del pianeta.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1E95266E-1D2E-BEAA-9C0D-306C21A41847}"/>
              </a:ext>
            </a:extLst>
          </p:cNvPr>
          <p:cNvSpPr/>
          <p:nvPr/>
        </p:nvSpPr>
        <p:spPr>
          <a:xfrm>
            <a:off x="118871" y="3861409"/>
            <a:ext cx="3590529" cy="763312"/>
          </a:xfrm>
          <a:prstGeom prst="rect">
            <a:avLst/>
          </a:prstGeom>
          <a:noFill/>
          <a:ln>
            <a:solidFill>
              <a:srgbClr val="007C4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5686DA49-9B9F-0A39-B32E-40E1088B0563}"/>
              </a:ext>
            </a:extLst>
          </p:cNvPr>
          <p:cNvSpPr/>
          <p:nvPr/>
        </p:nvSpPr>
        <p:spPr>
          <a:xfrm>
            <a:off x="324795" y="3959338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635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Calibri" panose="020F0502020204030204" pitchFamily="34" charset="0"/>
              </a:rPr>
              <a:t>Oggi, siamo </a:t>
            </a: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7C4C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Calibri" panose="020F0502020204030204" pitchFamily="34" charset="0"/>
              </a:rPr>
              <a:t>tra i primi 15 attori </a:t>
            </a:r>
            <a:b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7C4C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Calibri" panose="020F0502020204030204" pitchFamily="34" charset="0"/>
              </a:rPr>
            </a:br>
            <a:r>
              <a:rPr kumimoji="0" lang="it-IT" sz="1400" b="1" i="0" u="none" strike="noStrike" kern="1200" cap="none" spc="0" normalizeH="0" baseline="0" noProof="0" dirty="0">
                <a:ln>
                  <a:noFill/>
                </a:ln>
                <a:solidFill>
                  <a:srgbClr val="007C4C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Calibri" panose="020F0502020204030204" pitchFamily="34" charset="0"/>
              </a:rPr>
              <a:t>nel mondo e tra i primi 5 in Italia.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BA0D74-2DD9-E6B2-348D-9F31E1E90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0473" y="4480560"/>
            <a:ext cx="883527" cy="72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05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4" name="Connettore diritto 113">
            <a:extLst>
              <a:ext uri="{FF2B5EF4-FFF2-40B4-BE49-F238E27FC236}">
                <a16:creationId xmlns:a16="http://schemas.microsoft.com/office/drawing/2014/main" id="{259DE7E3-9E54-B2C6-2839-0F98D747898C}"/>
              </a:ext>
            </a:extLst>
          </p:cNvPr>
          <p:cNvCxnSpPr>
            <a:cxnSpLocks/>
          </p:cNvCxnSpPr>
          <p:nvPr/>
        </p:nvCxnSpPr>
        <p:spPr>
          <a:xfrm>
            <a:off x="5542782" y="2141177"/>
            <a:ext cx="207867" cy="0"/>
          </a:xfrm>
          <a:prstGeom prst="line">
            <a:avLst/>
          </a:prstGeom>
          <a:ln>
            <a:solidFill>
              <a:srgbClr val="FC8C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rance in un frutteto">
            <a:extLst>
              <a:ext uri="{FF2B5EF4-FFF2-40B4-BE49-F238E27FC236}">
                <a16:creationId xmlns:a16="http://schemas.microsoft.com/office/drawing/2014/main" id="{DD90C722-C634-ECA9-3C94-2E776BB8107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t="6991" b="6471"/>
          <a:stretch>
            <a:fillRect/>
          </a:stretch>
        </p:blipFill>
        <p:spPr>
          <a:xfrm>
            <a:off x="14425" y="-13896"/>
            <a:ext cx="9143979" cy="51434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B0222B5-B739-82A9-5CCC-C5585AE12A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258497" y="-3258493"/>
            <a:ext cx="2634195" cy="9151192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46000"/>
                </a:srgbClr>
              </a:gs>
              <a:gs pos="100000">
                <a:srgbClr val="000000">
                  <a:alpha val="60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67BC2A9-DE12-C200-D0A6-35F683E5C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8712" y="38362"/>
            <a:ext cx="7840863" cy="749257"/>
          </a:xfrm>
          <a:solidFill>
            <a:schemeClr val="bg1"/>
          </a:solidFill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l" defTabSz="914400">
              <a:lnSpc>
                <a:spcPct val="90000"/>
              </a:lnSpc>
            </a:pPr>
            <a:r>
              <a:rPr lang="en-US" dirty="0">
                <a:solidFill>
                  <a:srgbClr val="007C4C"/>
                </a:solidFill>
              </a:rPr>
              <a:t>SOLUZIONI TECNICHE SIPCAM DI DIFESA E DI NUTRIZIONE DEL COMPARTO AGRUMI:PORTFOLIO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E23E75-E7E9-4D9F-6D25-5512363F86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58928" y="-337037"/>
            <a:ext cx="1818953" cy="9151191"/>
          </a:xfrm>
          <a:prstGeom prst="rect">
            <a:avLst/>
          </a:prstGeom>
          <a:gradFill flip="none" rotWithShape="1">
            <a:gsLst>
              <a:gs pos="10000">
                <a:srgbClr val="000000">
                  <a:alpha val="0"/>
                </a:srgbClr>
              </a:gs>
              <a:gs pos="66000">
                <a:srgbClr val="000000">
                  <a:alpha val="35000"/>
                </a:srgbClr>
              </a:gs>
              <a:gs pos="100000">
                <a:srgbClr val="000000">
                  <a:alpha val="4500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B115DB-65EB-3FC3-7284-CFDF4ADC60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8855" y="653359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C39DF7AD-CAA4-47D8-7D27-D2C8CA4D0C55}"/>
              </a:ext>
            </a:extLst>
          </p:cNvPr>
          <p:cNvSpPr/>
          <p:nvPr/>
        </p:nvSpPr>
        <p:spPr>
          <a:xfrm>
            <a:off x="5797447" y="2005151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E2B61D1-5D59-332C-5E77-ABE2295BB86A}"/>
              </a:ext>
            </a:extLst>
          </p:cNvPr>
          <p:cNvSpPr/>
          <p:nvPr/>
        </p:nvSpPr>
        <p:spPr>
          <a:xfrm>
            <a:off x="5750649" y="2017775"/>
            <a:ext cx="110231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  <a:sym typeface="Helvetica Neue"/>
              </a:rPr>
              <a:t>FUNGICIDI</a:t>
            </a:r>
            <a:endParaRPr kumimoji="0" lang="it-IT" sz="9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063B6A65-EB71-D177-0E13-1587AAA24D17}"/>
              </a:ext>
            </a:extLst>
          </p:cNvPr>
          <p:cNvSpPr/>
          <p:nvPr/>
        </p:nvSpPr>
        <p:spPr>
          <a:xfrm>
            <a:off x="1562806" y="1661547"/>
            <a:ext cx="1102315" cy="276496"/>
          </a:xfrm>
          <a:prstGeom prst="roundRect">
            <a:avLst>
              <a:gd name="adj" fmla="val 50000"/>
            </a:avLst>
          </a:prstGeom>
          <a:solidFill>
            <a:srgbClr val="D6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5BCF6635-E79C-42C4-18EF-A99E6A29745F}"/>
              </a:ext>
            </a:extLst>
          </p:cNvPr>
          <p:cNvSpPr/>
          <p:nvPr/>
        </p:nvSpPr>
        <p:spPr>
          <a:xfrm>
            <a:off x="1544772" y="1672399"/>
            <a:ext cx="110231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  <a:sym typeface="Helvetica Neue"/>
              </a:rPr>
              <a:t>INSETTICIDI</a:t>
            </a:r>
            <a:endParaRPr kumimoji="0" lang="it-IT" sz="9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41A618BE-FCA6-101C-9BA2-99FF2605BF46}"/>
              </a:ext>
            </a:extLst>
          </p:cNvPr>
          <p:cNvSpPr/>
          <p:nvPr/>
        </p:nvSpPr>
        <p:spPr>
          <a:xfrm>
            <a:off x="1512423" y="4836210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D6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AC1586C8-CACB-49DF-96F4-E3DADFF6111D}"/>
              </a:ext>
            </a:extLst>
          </p:cNvPr>
          <p:cNvSpPr/>
          <p:nvPr/>
        </p:nvSpPr>
        <p:spPr>
          <a:xfrm>
            <a:off x="1526092" y="2675853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D6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04C97591-62F5-1CED-6B6C-4DB011412A5B}"/>
              </a:ext>
            </a:extLst>
          </p:cNvPr>
          <p:cNvSpPr/>
          <p:nvPr/>
        </p:nvSpPr>
        <p:spPr>
          <a:xfrm>
            <a:off x="1526091" y="3022765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D6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EB54D799-B890-D79E-8EBB-2FEBD0548C4A}"/>
              </a:ext>
            </a:extLst>
          </p:cNvPr>
          <p:cNvSpPr/>
          <p:nvPr/>
        </p:nvSpPr>
        <p:spPr>
          <a:xfrm>
            <a:off x="1526090" y="3411329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D6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4FFA53B1-E83A-236B-09D2-89D5C3268A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7771" y="2746526"/>
            <a:ext cx="770900" cy="167822"/>
          </a:xfrm>
          <a:prstGeom prst="rect">
            <a:avLst/>
          </a:prstGeom>
        </p:spPr>
      </p:pic>
      <p:pic>
        <p:nvPicPr>
          <p:cNvPr id="20" name="Immagine 19" descr="Immagine che contiene testo, logo, Carattere, Elementi grafici&#10;&#10;Il contenuto generato dall'IA potrebbe non essere corretto.">
            <a:extLst>
              <a:ext uri="{FF2B5EF4-FFF2-40B4-BE49-F238E27FC236}">
                <a16:creationId xmlns:a16="http://schemas.microsoft.com/office/drawing/2014/main" id="{026FC533-CDDD-348D-43D2-EA9A590F24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4" t="34011" r="23370" b="47770"/>
          <a:stretch/>
        </p:blipFill>
        <p:spPr>
          <a:xfrm>
            <a:off x="1607771" y="3058821"/>
            <a:ext cx="948229" cy="219255"/>
          </a:xfrm>
          <a:prstGeom prst="rect">
            <a:avLst/>
          </a:prstGeom>
        </p:spPr>
      </p:pic>
      <p:pic>
        <p:nvPicPr>
          <p:cNvPr id="21" name="Immagine 20" descr="Immagine che contiene logo, testo, Carattere, Elementi grafici&#10;&#10;Descrizione generata automaticamente">
            <a:extLst>
              <a:ext uri="{FF2B5EF4-FFF2-40B4-BE49-F238E27FC236}">
                <a16:creationId xmlns:a16="http://schemas.microsoft.com/office/drawing/2014/main" id="{127D4052-795F-74DA-FEFE-F57BCD502B6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67"/>
          <a:stretch>
            <a:fillRect/>
          </a:stretch>
        </p:blipFill>
        <p:spPr>
          <a:xfrm>
            <a:off x="1636389" y="3487271"/>
            <a:ext cx="838499" cy="190835"/>
          </a:xfrm>
          <a:prstGeom prst="rect">
            <a:avLst/>
          </a:prstGeom>
        </p:spPr>
      </p:pic>
      <p:sp>
        <p:nvSpPr>
          <p:cNvPr id="25" name="Rettangolo con angoli arrotondati 24">
            <a:extLst>
              <a:ext uri="{FF2B5EF4-FFF2-40B4-BE49-F238E27FC236}">
                <a16:creationId xmlns:a16="http://schemas.microsoft.com/office/drawing/2014/main" id="{3F8ED2B7-4CF7-089B-7D34-96CA83D951C0}"/>
              </a:ext>
            </a:extLst>
          </p:cNvPr>
          <p:cNvSpPr/>
          <p:nvPr/>
        </p:nvSpPr>
        <p:spPr>
          <a:xfrm>
            <a:off x="1514445" y="3834708"/>
            <a:ext cx="1102315" cy="276496"/>
          </a:xfrm>
          <a:prstGeom prst="roundRect">
            <a:avLst>
              <a:gd name="adj" fmla="val 50000"/>
            </a:avLst>
          </a:prstGeom>
          <a:solidFill>
            <a:srgbClr val="D61C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15E3F385-9796-AE65-08DB-9E2D97E9B29A}"/>
              </a:ext>
            </a:extLst>
          </p:cNvPr>
          <p:cNvSpPr/>
          <p:nvPr/>
        </p:nvSpPr>
        <p:spPr>
          <a:xfrm>
            <a:off x="1453686" y="3840511"/>
            <a:ext cx="110231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00" b="1" kern="0" dirty="0">
                <a:solidFill>
                  <a:srgbClr val="FFFFFF"/>
                </a:solidFill>
                <a:latin typeface="Gill Sans MT" panose="020B0502020104020203" pitchFamily="34" charset="77"/>
                <a:sym typeface="Helvetica Neue"/>
              </a:rPr>
              <a:t>ACARICIDI</a:t>
            </a:r>
            <a:endParaRPr kumimoji="0" lang="it-IT" sz="9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21BE639A-8F2E-088D-2C66-E51B74EAE676}"/>
              </a:ext>
            </a:extLst>
          </p:cNvPr>
          <p:cNvSpPr/>
          <p:nvPr/>
        </p:nvSpPr>
        <p:spPr>
          <a:xfrm>
            <a:off x="1514772" y="4170718"/>
            <a:ext cx="1081731" cy="26158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D6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106B08B2-9E97-3CE6-3157-53F2E3214E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43" r="-394"/>
          <a:stretch/>
        </p:blipFill>
        <p:spPr>
          <a:xfrm>
            <a:off x="1699212" y="4202247"/>
            <a:ext cx="594121" cy="230053"/>
          </a:xfrm>
          <a:prstGeom prst="rect">
            <a:avLst/>
          </a:prstGeom>
        </p:spPr>
      </p:pic>
      <p:sp>
        <p:nvSpPr>
          <p:cNvPr id="31" name="Rettangolo con angoli arrotondati 30">
            <a:extLst>
              <a:ext uri="{FF2B5EF4-FFF2-40B4-BE49-F238E27FC236}">
                <a16:creationId xmlns:a16="http://schemas.microsoft.com/office/drawing/2014/main" id="{78372640-B60B-7C02-F2F6-AF8E927ADF98}"/>
              </a:ext>
            </a:extLst>
          </p:cNvPr>
          <p:cNvSpPr/>
          <p:nvPr/>
        </p:nvSpPr>
        <p:spPr>
          <a:xfrm>
            <a:off x="1514772" y="4504451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D6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pic>
        <p:nvPicPr>
          <p:cNvPr id="33" name="Immagine 32">
            <a:extLst>
              <a:ext uri="{FF2B5EF4-FFF2-40B4-BE49-F238E27FC236}">
                <a16:creationId xmlns:a16="http://schemas.microsoft.com/office/drawing/2014/main" id="{9AC6C1C2-B3FD-3237-385A-9CBEF681CDE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5461" t="76911" r="56099" b="13543"/>
          <a:stretch>
            <a:fillRect/>
          </a:stretch>
        </p:blipFill>
        <p:spPr>
          <a:xfrm>
            <a:off x="1628953" y="4523802"/>
            <a:ext cx="800295" cy="233055"/>
          </a:xfrm>
          <a:prstGeom prst="rect">
            <a:avLst/>
          </a:prstGeom>
        </p:spPr>
      </p:pic>
      <p:pic>
        <p:nvPicPr>
          <p:cNvPr id="34" name="Immagine 33">
            <a:extLst>
              <a:ext uri="{FF2B5EF4-FFF2-40B4-BE49-F238E27FC236}">
                <a16:creationId xmlns:a16="http://schemas.microsoft.com/office/drawing/2014/main" id="{79CEFC47-2E36-71CB-718E-7C98596D6C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99"/>
          <a:stretch>
            <a:fillRect/>
          </a:stretch>
        </p:blipFill>
        <p:spPr>
          <a:xfrm>
            <a:off x="1642361" y="4887492"/>
            <a:ext cx="650972" cy="225632"/>
          </a:xfrm>
          <a:prstGeom prst="rect">
            <a:avLst/>
          </a:prstGeom>
        </p:spPr>
      </p:pic>
      <p:sp>
        <p:nvSpPr>
          <p:cNvPr id="36" name="Rettangolo con angoli arrotondati 35">
            <a:extLst>
              <a:ext uri="{FF2B5EF4-FFF2-40B4-BE49-F238E27FC236}">
                <a16:creationId xmlns:a16="http://schemas.microsoft.com/office/drawing/2014/main" id="{BABEA34E-FE22-9765-A3B9-23077BD55FAD}"/>
              </a:ext>
            </a:extLst>
          </p:cNvPr>
          <p:cNvSpPr/>
          <p:nvPr/>
        </p:nvSpPr>
        <p:spPr>
          <a:xfrm>
            <a:off x="1533304" y="2308260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D6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83DC2DE9-AFFC-F978-F62E-1DE376F4483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32336" y="2381615"/>
            <a:ext cx="621557" cy="190135"/>
          </a:xfrm>
          <a:prstGeom prst="rect">
            <a:avLst/>
          </a:prstGeom>
        </p:spPr>
      </p:pic>
      <p:sp>
        <p:nvSpPr>
          <p:cNvPr id="37" name="Rettangolo con angoli arrotondati 36">
            <a:extLst>
              <a:ext uri="{FF2B5EF4-FFF2-40B4-BE49-F238E27FC236}">
                <a16:creationId xmlns:a16="http://schemas.microsoft.com/office/drawing/2014/main" id="{8CB10A3E-93F0-F2FF-9D38-8D9F7199607E}"/>
              </a:ext>
            </a:extLst>
          </p:cNvPr>
          <p:cNvSpPr/>
          <p:nvPr/>
        </p:nvSpPr>
        <p:spPr>
          <a:xfrm>
            <a:off x="3024665" y="1956667"/>
            <a:ext cx="1102315" cy="276496"/>
          </a:xfrm>
          <a:prstGeom prst="roundRect">
            <a:avLst>
              <a:gd name="adj" fmla="val 50000"/>
            </a:avLst>
          </a:prstGeom>
          <a:solidFill>
            <a:srgbClr val="CAD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38" name="Rettangolo 37">
            <a:extLst>
              <a:ext uri="{FF2B5EF4-FFF2-40B4-BE49-F238E27FC236}">
                <a16:creationId xmlns:a16="http://schemas.microsoft.com/office/drawing/2014/main" id="{253F22A7-CFA0-EDB0-3C1B-83C87CCB007C}"/>
              </a:ext>
            </a:extLst>
          </p:cNvPr>
          <p:cNvSpPr/>
          <p:nvPr/>
        </p:nvSpPr>
        <p:spPr>
          <a:xfrm>
            <a:off x="2963714" y="1982601"/>
            <a:ext cx="110231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00" b="1" kern="0" dirty="0">
                <a:solidFill>
                  <a:srgbClr val="FFFFFF"/>
                </a:solidFill>
                <a:latin typeface="Gill Sans MT" panose="020B0502020104020203" pitchFamily="34" charset="77"/>
                <a:sym typeface="Helvetica Neue"/>
              </a:rPr>
              <a:t>ERBICIDI</a:t>
            </a:r>
            <a:endParaRPr kumimoji="0" lang="it-IT" sz="9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39" name="Rettangolo con angoli arrotondati 38">
            <a:extLst>
              <a:ext uri="{FF2B5EF4-FFF2-40B4-BE49-F238E27FC236}">
                <a16:creationId xmlns:a16="http://schemas.microsoft.com/office/drawing/2014/main" id="{7EDE7538-890E-D506-81AF-4301F43BC63E}"/>
              </a:ext>
            </a:extLst>
          </p:cNvPr>
          <p:cNvSpPr/>
          <p:nvPr/>
        </p:nvSpPr>
        <p:spPr>
          <a:xfrm>
            <a:off x="3024665" y="2329762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CAD1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41" name="Rettangolo con angoli arrotondati 40">
            <a:extLst>
              <a:ext uri="{FF2B5EF4-FFF2-40B4-BE49-F238E27FC236}">
                <a16:creationId xmlns:a16="http://schemas.microsoft.com/office/drawing/2014/main" id="{7F671D32-F22A-E869-F57F-81E156BA8B16}"/>
              </a:ext>
            </a:extLst>
          </p:cNvPr>
          <p:cNvSpPr/>
          <p:nvPr/>
        </p:nvSpPr>
        <p:spPr>
          <a:xfrm>
            <a:off x="3024665" y="2669067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CAD1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42" name="Rettangolo con angoli arrotondati 41">
            <a:extLst>
              <a:ext uri="{FF2B5EF4-FFF2-40B4-BE49-F238E27FC236}">
                <a16:creationId xmlns:a16="http://schemas.microsoft.com/office/drawing/2014/main" id="{FB2C21A8-9FA1-FA2F-460F-FF95E5B26C9C}"/>
              </a:ext>
            </a:extLst>
          </p:cNvPr>
          <p:cNvSpPr/>
          <p:nvPr/>
        </p:nvSpPr>
        <p:spPr>
          <a:xfrm>
            <a:off x="3031610" y="3008896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CAD1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43" name="Rettangolo con angoli arrotondati 42">
            <a:extLst>
              <a:ext uri="{FF2B5EF4-FFF2-40B4-BE49-F238E27FC236}">
                <a16:creationId xmlns:a16="http://schemas.microsoft.com/office/drawing/2014/main" id="{D3802B36-FDB7-F33E-C0F5-4CB9584FD3C0}"/>
              </a:ext>
            </a:extLst>
          </p:cNvPr>
          <p:cNvSpPr/>
          <p:nvPr/>
        </p:nvSpPr>
        <p:spPr>
          <a:xfrm>
            <a:off x="3082441" y="3395051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CAD1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44" name="Rettangolo con angoli arrotondati 43">
            <a:extLst>
              <a:ext uri="{FF2B5EF4-FFF2-40B4-BE49-F238E27FC236}">
                <a16:creationId xmlns:a16="http://schemas.microsoft.com/office/drawing/2014/main" id="{8CE0C8E4-593B-DD89-AB1E-71CA51139128}"/>
              </a:ext>
            </a:extLst>
          </p:cNvPr>
          <p:cNvSpPr/>
          <p:nvPr/>
        </p:nvSpPr>
        <p:spPr>
          <a:xfrm>
            <a:off x="3066397" y="3749546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CAD12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pic>
        <p:nvPicPr>
          <p:cNvPr id="46" name="Immagine 45">
            <a:extLst>
              <a:ext uri="{FF2B5EF4-FFF2-40B4-BE49-F238E27FC236}">
                <a16:creationId xmlns:a16="http://schemas.microsoft.com/office/drawing/2014/main" id="{28A87643-67DE-3F3D-0626-B778AC1B2FA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87008" y="3051134"/>
            <a:ext cx="897991" cy="183531"/>
          </a:xfrm>
          <a:prstGeom prst="rect">
            <a:avLst/>
          </a:prstGeom>
        </p:spPr>
      </p:pic>
      <p:pic>
        <p:nvPicPr>
          <p:cNvPr id="48" name="Immagine 47">
            <a:extLst>
              <a:ext uri="{FF2B5EF4-FFF2-40B4-BE49-F238E27FC236}">
                <a16:creationId xmlns:a16="http://schemas.microsoft.com/office/drawing/2014/main" id="{3779EF73-CB1B-F51E-4070-36A3F1EA412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2185" y="3803982"/>
            <a:ext cx="897991" cy="183531"/>
          </a:xfrm>
          <a:prstGeom prst="rect">
            <a:avLst/>
          </a:prstGeom>
        </p:spPr>
      </p:pic>
      <p:pic>
        <p:nvPicPr>
          <p:cNvPr id="47" name="Immagine 46">
            <a:extLst>
              <a:ext uri="{FF2B5EF4-FFF2-40B4-BE49-F238E27FC236}">
                <a16:creationId xmlns:a16="http://schemas.microsoft.com/office/drawing/2014/main" id="{F0EA8E09-541D-FFE3-AD22-A770314D47F0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0172" b="26794"/>
          <a:stretch>
            <a:fillRect/>
          </a:stretch>
        </p:blipFill>
        <p:spPr>
          <a:xfrm>
            <a:off x="3387388" y="3741246"/>
            <a:ext cx="697611" cy="254021"/>
          </a:xfrm>
          <a:prstGeom prst="rect">
            <a:avLst/>
          </a:prstGeom>
        </p:spPr>
      </p:pic>
      <p:pic>
        <p:nvPicPr>
          <p:cNvPr id="49" name="Immagine 48">
            <a:extLst>
              <a:ext uri="{FF2B5EF4-FFF2-40B4-BE49-F238E27FC236}">
                <a16:creationId xmlns:a16="http://schemas.microsoft.com/office/drawing/2014/main" id="{1FE993E6-FC90-A443-488C-30506D0759F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10837" y="2684377"/>
            <a:ext cx="729970" cy="243844"/>
          </a:xfrm>
          <a:prstGeom prst="rect">
            <a:avLst/>
          </a:prstGeom>
        </p:spPr>
      </p:pic>
      <p:pic>
        <p:nvPicPr>
          <p:cNvPr id="40" name="Immagine 39" descr="Immagine che contiene testo, logo, Carattere, Elementi grafici&#10;&#10;Descrizione generata automaticamente">
            <a:extLst>
              <a:ext uri="{FF2B5EF4-FFF2-40B4-BE49-F238E27FC236}">
                <a16:creationId xmlns:a16="http://schemas.microsoft.com/office/drawing/2014/main" id="{177CCDF4-B732-0B84-67B4-CA078E62830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0236" y="3446086"/>
            <a:ext cx="708224" cy="205160"/>
          </a:xfrm>
          <a:prstGeom prst="rect">
            <a:avLst/>
          </a:prstGeom>
        </p:spPr>
      </p:pic>
      <p:pic>
        <p:nvPicPr>
          <p:cNvPr id="55" name="Picture 2" descr="FENOXILENE 200- Sipcam Italia ">
            <a:extLst>
              <a:ext uri="{FF2B5EF4-FFF2-40B4-BE49-F238E27FC236}">
                <a16:creationId xmlns:a16="http://schemas.microsoft.com/office/drawing/2014/main" id="{7CA7FDC7-035A-B3D5-12B1-3A54B45960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4" t="34195" r="60919" b="57305"/>
          <a:stretch>
            <a:fillRect/>
          </a:stretch>
        </p:blipFill>
        <p:spPr bwMode="auto">
          <a:xfrm>
            <a:off x="3237608" y="2340320"/>
            <a:ext cx="622032" cy="27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Rettangolo con angoli arrotondati 56">
            <a:extLst>
              <a:ext uri="{FF2B5EF4-FFF2-40B4-BE49-F238E27FC236}">
                <a16:creationId xmlns:a16="http://schemas.microsoft.com/office/drawing/2014/main" id="{E5AF5558-EC37-1BE0-EE26-EF6CF54FEC71}"/>
              </a:ext>
            </a:extLst>
          </p:cNvPr>
          <p:cNvSpPr/>
          <p:nvPr/>
        </p:nvSpPr>
        <p:spPr>
          <a:xfrm>
            <a:off x="171672" y="1661215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59" name="Rettangolo con angoli arrotondati 58">
            <a:extLst>
              <a:ext uri="{FF2B5EF4-FFF2-40B4-BE49-F238E27FC236}">
                <a16:creationId xmlns:a16="http://schemas.microsoft.com/office/drawing/2014/main" id="{959924F1-C8BB-574D-3854-D3CB272BA2DA}"/>
              </a:ext>
            </a:extLst>
          </p:cNvPr>
          <p:cNvSpPr/>
          <p:nvPr/>
        </p:nvSpPr>
        <p:spPr>
          <a:xfrm>
            <a:off x="166361" y="2366246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60" name="Rettangolo con angoli arrotondati 59">
            <a:extLst>
              <a:ext uri="{FF2B5EF4-FFF2-40B4-BE49-F238E27FC236}">
                <a16:creationId xmlns:a16="http://schemas.microsoft.com/office/drawing/2014/main" id="{D32C21A0-43D3-D924-DF94-18F794150A47}"/>
              </a:ext>
            </a:extLst>
          </p:cNvPr>
          <p:cNvSpPr/>
          <p:nvPr/>
        </p:nvSpPr>
        <p:spPr>
          <a:xfrm>
            <a:off x="165646" y="2745023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61" name="Rettangolo con angoli arrotondati 60">
            <a:extLst>
              <a:ext uri="{FF2B5EF4-FFF2-40B4-BE49-F238E27FC236}">
                <a16:creationId xmlns:a16="http://schemas.microsoft.com/office/drawing/2014/main" id="{709A3845-E416-E160-8FAC-1DBE3BEB8F46}"/>
              </a:ext>
            </a:extLst>
          </p:cNvPr>
          <p:cNvSpPr/>
          <p:nvPr/>
        </p:nvSpPr>
        <p:spPr>
          <a:xfrm>
            <a:off x="166362" y="3118555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62" name="Rettangolo con angoli arrotondati 61">
            <a:extLst>
              <a:ext uri="{FF2B5EF4-FFF2-40B4-BE49-F238E27FC236}">
                <a16:creationId xmlns:a16="http://schemas.microsoft.com/office/drawing/2014/main" id="{69ADA799-8B19-B090-FEEC-59336E841E6E}"/>
              </a:ext>
            </a:extLst>
          </p:cNvPr>
          <p:cNvSpPr/>
          <p:nvPr/>
        </p:nvSpPr>
        <p:spPr>
          <a:xfrm>
            <a:off x="165645" y="3501302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63" name="Rettangolo con angoli arrotondati 62">
            <a:extLst>
              <a:ext uri="{FF2B5EF4-FFF2-40B4-BE49-F238E27FC236}">
                <a16:creationId xmlns:a16="http://schemas.microsoft.com/office/drawing/2014/main" id="{C30B80DC-8C92-839E-071D-F530AFB253B3}"/>
              </a:ext>
            </a:extLst>
          </p:cNvPr>
          <p:cNvSpPr/>
          <p:nvPr/>
        </p:nvSpPr>
        <p:spPr>
          <a:xfrm>
            <a:off x="165644" y="3855893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pic>
        <p:nvPicPr>
          <p:cNvPr id="65" name="Immagine 64">
            <a:extLst>
              <a:ext uri="{FF2B5EF4-FFF2-40B4-BE49-F238E27FC236}">
                <a16:creationId xmlns:a16="http://schemas.microsoft.com/office/drawing/2014/main" id="{8C2178AA-584C-D148-F1FD-3DC46A973FC6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6064" b="78457"/>
          <a:stretch>
            <a:fillRect/>
          </a:stretch>
        </p:blipFill>
        <p:spPr>
          <a:xfrm>
            <a:off x="0" y="-3492"/>
            <a:ext cx="1274287" cy="1108081"/>
          </a:xfrm>
          <a:prstGeom prst="rect">
            <a:avLst/>
          </a:prstGeom>
        </p:spPr>
      </p:pic>
      <p:pic>
        <p:nvPicPr>
          <p:cNvPr id="66" name="Immagine 65">
            <a:extLst>
              <a:ext uri="{FF2B5EF4-FFF2-40B4-BE49-F238E27FC236}">
                <a16:creationId xmlns:a16="http://schemas.microsoft.com/office/drawing/2014/main" id="{109B073F-144C-F859-016F-301148E6E5D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873" y="2390466"/>
            <a:ext cx="830589" cy="246071"/>
          </a:xfrm>
          <a:prstGeom prst="rect">
            <a:avLst/>
          </a:prstGeom>
        </p:spPr>
      </p:pic>
      <p:pic>
        <p:nvPicPr>
          <p:cNvPr id="67" name="Immagine 66">
            <a:extLst>
              <a:ext uri="{FF2B5EF4-FFF2-40B4-BE49-F238E27FC236}">
                <a16:creationId xmlns:a16="http://schemas.microsoft.com/office/drawing/2014/main" id="{7939378D-56F3-2EA8-6EDB-8ECC7B9B2344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595" y="2807315"/>
            <a:ext cx="524708" cy="176081"/>
          </a:xfrm>
          <a:prstGeom prst="rect">
            <a:avLst/>
          </a:prstGeom>
        </p:spPr>
      </p:pic>
      <p:pic>
        <p:nvPicPr>
          <p:cNvPr id="68" name="Immagine 67">
            <a:extLst>
              <a:ext uri="{FF2B5EF4-FFF2-40B4-BE49-F238E27FC236}">
                <a16:creationId xmlns:a16="http://schemas.microsoft.com/office/drawing/2014/main" id="{7AFC389F-2835-C9E7-A750-176A2B0C3BC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2814" y="3172842"/>
            <a:ext cx="936868" cy="167921"/>
          </a:xfrm>
          <a:prstGeom prst="rect">
            <a:avLst/>
          </a:prstGeom>
        </p:spPr>
      </p:pic>
      <p:pic>
        <p:nvPicPr>
          <p:cNvPr id="70" name="Immagine 69">
            <a:extLst>
              <a:ext uri="{FF2B5EF4-FFF2-40B4-BE49-F238E27FC236}">
                <a16:creationId xmlns:a16="http://schemas.microsoft.com/office/drawing/2014/main" id="{45BF6165-B699-31EC-BC75-3FBA4C97E12B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963" y="3552279"/>
            <a:ext cx="870704" cy="176378"/>
          </a:xfrm>
          <a:prstGeom prst="rect">
            <a:avLst/>
          </a:prstGeom>
        </p:spPr>
      </p:pic>
      <p:pic>
        <p:nvPicPr>
          <p:cNvPr id="71" name="Immagine 70">
            <a:extLst>
              <a:ext uri="{FF2B5EF4-FFF2-40B4-BE49-F238E27FC236}">
                <a16:creationId xmlns:a16="http://schemas.microsoft.com/office/drawing/2014/main" id="{B59DBEA3-58B6-B0FA-3CBD-A4122363FEB4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6869" y="3904614"/>
            <a:ext cx="575197" cy="179053"/>
          </a:xfrm>
          <a:prstGeom prst="rect">
            <a:avLst/>
          </a:prstGeom>
        </p:spPr>
      </p:pic>
      <p:sp>
        <p:nvSpPr>
          <p:cNvPr id="73" name="Rettangolo con angoli arrotondati 72">
            <a:extLst>
              <a:ext uri="{FF2B5EF4-FFF2-40B4-BE49-F238E27FC236}">
                <a16:creationId xmlns:a16="http://schemas.microsoft.com/office/drawing/2014/main" id="{55AB6D0A-E433-A267-7DC1-78356FED5A61}"/>
              </a:ext>
            </a:extLst>
          </p:cNvPr>
          <p:cNvSpPr/>
          <p:nvPr/>
        </p:nvSpPr>
        <p:spPr>
          <a:xfrm>
            <a:off x="154010" y="4213531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74" name="Rettangolo con angoli arrotondati 73">
            <a:extLst>
              <a:ext uri="{FF2B5EF4-FFF2-40B4-BE49-F238E27FC236}">
                <a16:creationId xmlns:a16="http://schemas.microsoft.com/office/drawing/2014/main" id="{148B29F7-0609-0477-5E9A-4B2BE0DAD998}"/>
              </a:ext>
            </a:extLst>
          </p:cNvPr>
          <p:cNvSpPr/>
          <p:nvPr/>
        </p:nvSpPr>
        <p:spPr>
          <a:xfrm>
            <a:off x="162493" y="4591331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pic>
        <p:nvPicPr>
          <p:cNvPr id="72" name="Immagine 71">
            <a:extLst>
              <a:ext uri="{FF2B5EF4-FFF2-40B4-BE49-F238E27FC236}">
                <a16:creationId xmlns:a16="http://schemas.microsoft.com/office/drawing/2014/main" id="{2216F5EC-6CB4-D4AF-B28B-E7F623D33C24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967" y="4241683"/>
            <a:ext cx="1044184" cy="202317"/>
          </a:xfrm>
          <a:prstGeom prst="rect">
            <a:avLst/>
          </a:prstGeom>
        </p:spPr>
      </p:pic>
      <p:pic>
        <p:nvPicPr>
          <p:cNvPr id="75" name="Immagine 74">
            <a:extLst>
              <a:ext uri="{FF2B5EF4-FFF2-40B4-BE49-F238E27FC236}">
                <a16:creationId xmlns:a16="http://schemas.microsoft.com/office/drawing/2014/main" id="{F7B81C81-B7BD-F7C7-4902-198DD8F95BFE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6870" y="4618815"/>
            <a:ext cx="580975" cy="252509"/>
          </a:xfrm>
          <a:prstGeom prst="rect">
            <a:avLst/>
          </a:prstGeom>
        </p:spPr>
      </p:pic>
      <p:sp>
        <p:nvSpPr>
          <p:cNvPr id="76" name="Rettangolo 75">
            <a:extLst>
              <a:ext uri="{FF2B5EF4-FFF2-40B4-BE49-F238E27FC236}">
                <a16:creationId xmlns:a16="http://schemas.microsoft.com/office/drawing/2014/main" id="{542E2676-6BAE-A7B5-BCE6-DCBB515F206D}"/>
              </a:ext>
            </a:extLst>
          </p:cNvPr>
          <p:cNvSpPr/>
          <p:nvPr/>
        </p:nvSpPr>
        <p:spPr>
          <a:xfrm>
            <a:off x="178706" y="1720501"/>
            <a:ext cx="110231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9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 pitchFamily="34" charset="77"/>
                <a:ea typeface="+mn-ea"/>
                <a:cs typeface="+mn-cs"/>
                <a:sym typeface="Helvetica Neue"/>
              </a:rPr>
              <a:t>BIOSTIMOLANTI</a:t>
            </a:r>
            <a:endParaRPr kumimoji="0" lang="it-IT" sz="9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pic>
        <p:nvPicPr>
          <p:cNvPr id="77" name="Immagine 76">
            <a:extLst>
              <a:ext uri="{FF2B5EF4-FFF2-40B4-BE49-F238E27FC236}">
                <a16:creationId xmlns:a16="http://schemas.microsoft.com/office/drawing/2014/main" id="{EAFEF45D-748A-8311-2915-913DB934029C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9682" y="2396653"/>
            <a:ext cx="216551" cy="219782"/>
          </a:xfrm>
          <a:prstGeom prst="rect">
            <a:avLst/>
          </a:prstGeom>
        </p:spPr>
      </p:pic>
      <p:pic>
        <p:nvPicPr>
          <p:cNvPr id="78" name="Immagine 77">
            <a:extLst>
              <a:ext uri="{FF2B5EF4-FFF2-40B4-BE49-F238E27FC236}">
                <a16:creationId xmlns:a16="http://schemas.microsoft.com/office/drawing/2014/main" id="{713176D4-3618-1BD9-74C5-ACD35BBC6A25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4063" y="3157553"/>
            <a:ext cx="216551" cy="219782"/>
          </a:xfrm>
          <a:prstGeom prst="rect">
            <a:avLst/>
          </a:prstGeom>
        </p:spPr>
      </p:pic>
      <p:pic>
        <p:nvPicPr>
          <p:cNvPr id="79" name="Immagine 78">
            <a:extLst>
              <a:ext uri="{FF2B5EF4-FFF2-40B4-BE49-F238E27FC236}">
                <a16:creationId xmlns:a16="http://schemas.microsoft.com/office/drawing/2014/main" id="{66564451-35D7-CEAB-9B6F-14281B10DDD5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3089" y="2753564"/>
            <a:ext cx="216551" cy="219782"/>
          </a:xfrm>
          <a:prstGeom prst="rect">
            <a:avLst/>
          </a:prstGeom>
        </p:spPr>
      </p:pic>
      <p:pic>
        <p:nvPicPr>
          <p:cNvPr id="80" name="Immagine 79">
            <a:extLst>
              <a:ext uri="{FF2B5EF4-FFF2-40B4-BE49-F238E27FC236}">
                <a16:creationId xmlns:a16="http://schemas.microsoft.com/office/drawing/2014/main" id="{5573267C-883B-3BC1-3C86-8A947FA0B301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134" y="4624000"/>
            <a:ext cx="216551" cy="219782"/>
          </a:xfrm>
          <a:prstGeom prst="rect">
            <a:avLst/>
          </a:prstGeom>
        </p:spPr>
      </p:pic>
      <p:sp>
        <p:nvSpPr>
          <p:cNvPr id="81" name="Rettangolo con angoli arrotondati 80">
            <a:extLst>
              <a:ext uri="{FF2B5EF4-FFF2-40B4-BE49-F238E27FC236}">
                <a16:creationId xmlns:a16="http://schemas.microsoft.com/office/drawing/2014/main" id="{07B5DB41-59AA-7467-FF6F-7CE86401D1C5}"/>
              </a:ext>
            </a:extLst>
          </p:cNvPr>
          <p:cNvSpPr/>
          <p:nvPr/>
        </p:nvSpPr>
        <p:spPr>
          <a:xfrm>
            <a:off x="171672" y="2005230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pic>
        <p:nvPicPr>
          <p:cNvPr id="83" name="Immagine 82">
            <a:extLst>
              <a:ext uri="{FF2B5EF4-FFF2-40B4-BE49-F238E27FC236}">
                <a16:creationId xmlns:a16="http://schemas.microsoft.com/office/drawing/2014/main" id="{388F3C61-BB5F-AC35-201A-D0A06855570C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39769" t="47180" r="53769" b="48444"/>
          <a:stretch>
            <a:fillRect/>
          </a:stretch>
        </p:blipFill>
        <p:spPr>
          <a:xfrm>
            <a:off x="334525" y="2022231"/>
            <a:ext cx="661641" cy="252053"/>
          </a:xfrm>
          <a:prstGeom prst="rect">
            <a:avLst/>
          </a:prstGeom>
        </p:spPr>
      </p:pic>
      <p:pic>
        <p:nvPicPr>
          <p:cNvPr id="84" name="Immagine 83">
            <a:extLst>
              <a:ext uri="{FF2B5EF4-FFF2-40B4-BE49-F238E27FC236}">
                <a16:creationId xmlns:a16="http://schemas.microsoft.com/office/drawing/2014/main" id="{CF19A706-EB22-FCDD-C9B3-55FCB1BFF0A4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7282" y="2028825"/>
            <a:ext cx="216551" cy="219782"/>
          </a:xfrm>
          <a:prstGeom prst="rect">
            <a:avLst/>
          </a:prstGeom>
        </p:spPr>
      </p:pic>
      <p:cxnSp>
        <p:nvCxnSpPr>
          <p:cNvPr id="86" name="Connettore diritto 85">
            <a:extLst>
              <a:ext uri="{FF2B5EF4-FFF2-40B4-BE49-F238E27FC236}">
                <a16:creationId xmlns:a16="http://schemas.microsoft.com/office/drawing/2014/main" id="{6899222B-FE92-E4F6-2EA3-D365DE04C637}"/>
              </a:ext>
            </a:extLst>
          </p:cNvPr>
          <p:cNvCxnSpPr/>
          <p:nvPr/>
        </p:nvCxnSpPr>
        <p:spPr>
          <a:xfrm>
            <a:off x="1349640" y="1799463"/>
            <a:ext cx="191549" cy="138248"/>
          </a:xfrm>
          <a:prstGeom prst="line">
            <a:avLst/>
          </a:prstGeom>
          <a:ln>
            <a:solidFill>
              <a:srgbClr val="FCA01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7" name="Connettore diritto 86">
            <a:extLst>
              <a:ext uri="{FF2B5EF4-FFF2-40B4-BE49-F238E27FC236}">
                <a16:creationId xmlns:a16="http://schemas.microsoft.com/office/drawing/2014/main" id="{955FC6E2-3D65-D39E-B92B-37789DC32D99}"/>
              </a:ext>
            </a:extLst>
          </p:cNvPr>
          <p:cNvCxnSpPr>
            <a:cxnSpLocks/>
          </p:cNvCxnSpPr>
          <p:nvPr/>
        </p:nvCxnSpPr>
        <p:spPr>
          <a:xfrm>
            <a:off x="2704144" y="1852654"/>
            <a:ext cx="296656" cy="146411"/>
          </a:xfrm>
          <a:prstGeom prst="line">
            <a:avLst/>
          </a:prstGeom>
          <a:ln>
            <a:solidFill>
              <a:srgbClr val="F27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9" name="Connettore diritto 88">
            <a:extLst>
              <a:ext uri="{FF2B5EF4-FFF2-40B4-BE49-F238E27FC236}">
                <a16:creationId xmlns:a16="http://schemas.microsoft.com/office/drawing/2014/main" id="{DFF512A7-BE45-BAF2-0987-4E78C2954643}"/>
              </a:ext>
            </a:extLst>
          </p:cNvPr>
          <p:cNvCxnSpPr>
            <a:cxnSpLocks/>
          </p:cNvCxnSpPr>
          <p:nvPr/>
        </p:nvCxnSpPr>
        <p:spPr>
          <a:xfrm>
            <a:off x="4148044" y="2107926"/>
            <a:ext cx="313654" cy="6930"/>
          </a:xfrm>
          <a:prstGeom prst="line">
            <a:avLst/>
          </a:prstGeom>
          <a:ln>
            <a:solidFill>
              <a:srgbClr val="FC8C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6" name="Connettore diritto 95">
            <a:extLst>
              <a:ext uri="{FF2B5EF4-FFF2-40B4-BE49-F238E27FC236}">
                <a16:creationId xmlns:a16="http://schemas.microsoft.com/office/drawing/2014/main" id="{5A542D90-9CAB-C197-EBAC-AA112D63F6C5}"/>
              </a:ext>
            </a:extLst>
          </p:cNvPr>
          <p:cNvCxnSpPr>
            <a:cxnSpLocks/>
          </p:cNvCxnSpPr>
          <p:nvPr/>
        </p:nvCxnSpPr>
        <p:spPr>
          <a:xfrm flipH="1">
            <a:off x="1431757" y="2046143"/>
            <a:ext cx="20094" cy="2963298"/>
          </a:xfrm>
          <a:prstGeom prst="line">
            <a:avLst/>
          </a:prstGeom>
          <a:ln>
            <a:solidFill>
              <a:srgbClr val="F27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Connettore diritto 97">
            <a:extLst>
              <a:ext uri="{FF2B5EF4-FFF2-40B4-BE49-F238E27FC236}">
                <a16:creationId xmlns:a16="http://schemas.microsoft.com/office/drawing/2014/main" id="{309C1E4F-9C33-6B27-8575-2E901C5BF109}"/>
              </a:ext>
            </a:extLst>
          </p:cNvPr>
          <p:cNvCxnSpPr>
            <a:cxnSpLocks/>
          </p:cNvCxnSpPr>
          <p:nvPr/>
        </p:nvCxnSpPr>
        <p:spPr>
          <a:xfrm flipH="1">
            <a:off x="2794723" y="2198543"/>
            <a:ext cx="18608" cy="2773499"/>
          </a:xfrm>
          <a:prstGeom prst="line">
            <a:avLst/>
          </a:prstGeom>
          <a:ln>
            <a:solidFill>
              <a:srgbClr val="F27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magine 21">
            <a:extLst>
              <a:ext uri="{FF2B5EF4-FFF2-40B4-BE49-F238E27FC236}">
                <a16:creationId xmlns:a16="http://schemas.microsoft.com/office/drawing/2014/main" id="{6D72ECB5-CA03-2A53-DF4A-C43B9795774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628405" y="3010933"/>
            <a:ext cx="303238" cy="303238"/>
          </a:xfrm>
          <a:prstGeom prst="rect">
            <a:avLst/>
          </a:prstGeom>
        </p:spPr>
      </p:pic>
      <p:cxnSp>
        <p:nvCxnSpPr>
          <p:cNvPr id="99" name="Connettore diritto 98">
            <a:extLst>
              <a:ext uri="{FF2B5EF4-FFF2-40B4-BE49-F238E27FC236}">
                <a16:creationId xmlns:a16="http://schemas.microsoft.com/office/drawing/2014/main" id="{117AC480-5A01-957B-7502-0A708BA0E84D}"/>
              </a:ext>
            </a:extLst>
          </p:cNvPr>
          <p:cNvCxnSpPr>
            <a:cxnSpLocks/>
          </p:cNvCxnSpPr>
          <p:nvPr/>
        </p:nvCxnSpPr>
        <p:spPr>
          <a:xfrm flipH="1">
            <a:off x="4299359" y="2175579"/>
            <a:ext cx="43518" cy="2799885"/>
          </a:xfrm>
          <a:prstGeom prst="line">
            <a:avLst/>
          </a:prstGeom>
          <a:ln>
            <a:solidFill>
              <a:srgbClr val="F27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Immagine 91" descr="Immagine che contiene simbolo, Carattere, logo, Elementi grafici&#10;&#10;Descrizione generata automaticamente">
            <a:extLst>
              <a:ext uri="{FF2B5EF4-FFF2-40B4-BE49-F238E27FC236}">
                <a16:creationId xmlns:a16="http://schemas.microsoft.com/office/drawing/2014/main" id="{542CC755-E68E-1753-AAD5-29FA2544CD7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183" y="3898874"/>
            <a:ext cx="442887" cy="165685"/>
          </a:xfrm>
          <a:prstGeom prst="rect">
            <a:avLst/>
          </a:prstGeom>
        </p:spPr>
      </p:pic>
      <p:pic>
        <p:nvPicPr>
          <p:cNvPr id="91" name="Immagine 90" descr="Immagine che contiene simbolo, Carattere, logo, Elementi grafici&#10;&#10;Descrizione generata automaticamente">
            <a:extLst>
              <a:ext uri="{FF2B5EF4-FFF2-40B4-BE49-F238E27FC236}">
                <a16:creationId xmlns:a16="http://schemas.microsoft.com/office/drawing/2014/main" id="{D0CCE011-C56F-0A46-B210-CE81F00B557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6600" y="3471862"/>
            <a:ext cx="442887" cy="165685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C4803C64-3571-069F-E5B7-6D1E54B8D098}"/>
              </a:ext>
            </a:extLst>
          </p:cNvPr>
          <p:cNvPicPr>
            <a:picLocks noChangeAspect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5619" y="3434825"/>
            <a:ext cx="296024" cy="300441"/>
          </a:xfrm>
          <a:prstGeom prst="rect">
            <a:avLst/>
          </a:prstGeom>
        </p:spPr>
      </p:pic>
      <p:pic>
        <p:nvPicPr>
          <p:cNvPr id="93" name="Immagine 92" descr="Immagine che contiene simbolo, Carattere, logo, Elementi grafici&#10;&#10;Descrizione generata automaticamente">
            <a:extLst>
              <a:ext uri="{FF2B5EF4-FFF2-40B4-BE49-F238E27FC236}">
                <a16:creationId xmlns:a16="http://schemas.microsoft.com/office/drawing/2014/main" id="{0FD8B14A-8527-87AD-D84B-19F1A108C91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853" y="3037636"/>
            <a:ext cx="442887" cy="165685"/>
          </a:xfrm>
          <a:prstGeom prst="rect">
            <a:avLst/>
          </a:prstGeom>
        </p:spPr>
      </p:pic>
      <p:pic>
        <p:nvPicPr>
          <p:cNvPr id="58" name="Immagine 57" descr="Immagine che contiene simbolo, Carattere, logo, Elementi grafici&#10;&#10;Descrizione generata automaticamente">
            <a:extLst>
              <a:ext uri="{FF2B5EF4-FFF2-40B4-BE49-F238E27FC236}">
                <a16:creationId xmlns:a16="http://schemas.microsoft.com/office/drawing/2014/main" id="{DF82B50B-772F-D0AD-5346-ACC241F8C0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6325" y="3500998"/>
            <a:ext cx="442887" cy="165685"/>
          </a:xfrm>
          <a:prstGeom prst="rect">
            <a:avLst/>
          </a:prstGeom>
        </p:spPr>
      </p:pic>
      <p:cxnSp>
        <p:nvCxnSpPr>
          <p:cNvPr id="101" name="Connettore diritto 100">
            <a:extLst>
              <a:ext uri="{FF2B5EF4-FFF2-40B4-BE49-F238E27FC236}">
                <a16:creationId xmlns:a16="http://schemas.microsoft.com/office/drawing/2014/main" id="{8F85256A-F504-88C9-FA8F-A167DD14B521}"/>
              </a:ext>
            </a:extLst>
          </p:cNvPr>
          <p:cNvCxnSpPr>
            <a:cxnSpLocks/>
          </p:cNvCxnSpPr>
          <p:nvPr/>
        </p:nvCxnSpPr>
        <p:spPr>
          <a:xfrm flipH="1">
            <a:off x="92999" y="2057156"/>
            <a:ext cx="13518" cy="2952285"/>
          </a:xfrm>
          <a:prstGeom prst="line">
            <a:avLst/>
          </a:prstGeom>
          <a:ln>
            <a:solidFill>
              <a:srgbClr val="F27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Rettangolo con angoli arrotondati 108">
            <a:extLst>
              <a:ext uri="{FF2B5EF4-FFF2-40B4-BE49-F238E27FC236}">
                <a16:creationId xmlns:a16="http://schemas.microsoft.com/office/drawing/2014/main" id="{C3020CBF-5A6A-5C9F-9A21-B1249D230A32}"/>
              </a:ext>
            </a:extLst>
          </p:cNvPr>
          <p:cNvSpPr/>
          <p:nvPr/>
        </p:nvSpPr>
        <p:spPr>
          <a:xfrm>
            <a:off x="1520060" y="1956667"/>
            <a:ext cx="1102315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solidFill>
              <a:srgbClr val="D61C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pic>
        <p:nvPicPr>
          <p:cNvPr id="110" name="Immagine 109">
            <a:extLst>
              <a:ext uri="{FF2B5EF4-FFF2-40B4-BE49-F238E27FC236}">
                <a16:creationId xmlns:a16="http://schemas.microsoft.com/office/drawing/2014/main" id="{7E6DDD8B-6280-1FE3-8006-DFA3434D1F24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l="39133" t="55152" r="53938" b="37569"/>
          <a:stretch>
            <a:fillRect/>
          </a:stretch>
        </p:blipFill>
        <p:spPr>
          <a:xfrm>
            <a:off x="1742109" y="1988368"/>
            <a:ext cx="478557" cy="225065"/>
          </a:xfrm>
          <a:prstGeom prst="rect">
            <a:avLst/>
          </a:prstGeom>
        </p:spPr>
      </p:pic>
      <p:pic>
        <p:nvPicPr>
          <p:cNvPr id="111" name="Immagine 110">
            <a:extLst>
              <a:ext uri="{FF2B5EF4-FFF2-40B4-BE49-F238E27FC236}">
                <a16:creationId xmlns:a16="http://schemas.microsoft.com/office/drawing/2014/main" id="{2F032322-DD41-7FE2-077B-3C0D77F4AD5A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50230" y="1975202"/>
            <a:ext cx="303238" cy="303238"/>
          </a:xfrm>
          <a:prstGeom prst="rect">
            <a:avLst/>
          </a:prstGeom>
        </p:spPr>
      </p:pic>
      <p:sp>
        <p:nvSpPr>
          <p:cNvPr id="113" name="Rettangolo con angoli arrotondati 112">
            <a:extLst>
              <a:ext uri="{FF2B5EF4-FFF2-40B4-BE49-F238E27FC236}">
                <a16:creationId xmlns:a16="http://schemas.microsoft.com/office/drawing/2014/main" id="{8E2BD29B-E50E-F06D-3698-4B392E3164F6}"/>
              </a:ext>
            </a:extLst>
          </p:cNvPr>
          <p:cNvSpPr/>
          <p:nvPr/>
        </p:nvSpPr>
        <p:spPr>
          <a:xfrm>
            <a:off x="4503058" y="1997788"/>
            <a:ext cx="1207049" cy="27649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118" name="Rettangolo 117">
            <a:extLst>
              <a:ext uri="{FF2B5EF4-FFF2-40B4-BE49-F238E27FC236}">
                <a16:creationId xmlns:a16="http://schemas.microsoft.com/office/drawing/2014/main" id="{46E57AB4-2D32-656C-5A5C-E39AFA4D9C9C}"/>
              </a:ext>
            </a:extLst>
          </p:cNvPr>
          <p:cNvSpPr/>
          <p:nvPr/>
        </p:nvSpPr>
        <p:spPr>
          <a:xfrm>
            <a:off x="4557237" y="2070965"/>
            <a:ext cx="1102314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00" b="1" kern="0" dirty="0">
                <a:solidFill>
                  <a:srgbClr val="FFFFFF"/>
                </a:solidFill>
                <a:latin typeface="Gill Sans MT" panose="020B0502020104020203" pitchFamily="34" charset="77"/>
                <a:sym typeface="Helvetica Neue"/>
              </a:rPr>
              <a:t>FITOREGOLATORI</a:t>
            </a:r>
            <a:endParaRPr kumimoji="0" lang="it-IT" sz="9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120" name="Rettangolo con angoli arrotondati 119">
            <a:extLst>
              <a:ext uri="{FF2B5EF4-FFF2-40B4-BE49-F238E27FC236}">
                <a16:creationId xmlns:a16="http://schemas.microsoft.com/office/drawing/2014/main" id="{3133FE7B-F192-D4D2-C673-FCF8003D541D}"/>
              </a:ext>
            </a:extLst>
          </p:cNvPr>
          <p:cNvSpPr/>
          <p:nvPr/>
        </p:nvSpPr>
        <p:spPr>
          <a:xfrm>
            <a:off x="4492561" y="2323741"/>
            <a:ext cx="1207049" cy="27649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pic>
        <p:nvPicPr>
          <p:cNvPr id="119" name="Immagine 118">
            <a:extLst>
              <a:ext uri="{FF2B5EF4-FFF2-40B4-BE49-F238E27FC236}">
                <a16:creationId xmlns:a16="http://schemas.microsoft.com/office/drawing/2014/main" id="{CA8FE32C-DE04-B719-FD19-B537FB02ADF6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 l="39221" t="55293" r="49020" b="39948"/>
          <a:stretch>
            <a:fillRect/>
          </a:stretch>
        </p:blipFill>
        <p:spPr>
          <a:xfrm>
            <a:off x="4756586" y="2330706"/>
            <a:ext cx="604800" cy="244800"/>
          </a:xfrm>
          <a:prstGeom prst="rect">
            <a:avLst/>
          </a:prstGeom>
        </p:spPr>
      </p:pic>
      <p:sp>
        <p:nvSpPr>
          <p:cNvPr id="123" name="Rettangolo con angoli arrotondati 122">
            <a:extLst>
              <a:ext uri="{FF2B5EF4-FFF2-40B4-BE49-F238E27FC236}">
                <a16:creationId xmlns:a16="http://schemas.microsoft.com/office/drawing/2014/main" id="{2E01D41C-1462-3797-4A86-A51D70A055E1}"/>
              </a:ext>
            </a:extLst>
          </p:cNvPr>
          <p:cNvSpPr/>
          <p:nvPr/>
        </p:nvSpPr>
        <p:spPr>
          <a:xfrm>
            <a:off x="4473524" y="2732400"/>
            <a:ext cx="1207049" cy="276496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cxnSp>
        <p:nvCxnSpPr>
          <p:cNvPr id="125" name="Connettore diritto 124">
            <a:extLst>
              <a:ext uri="{FF2B5EF4-FFF2-40B4-BE49-F238E27FC236}">
                <a16:creationId xmlns:a16="http://schemas.microsoft.com/office/drawing/2014/main" id="{284F2E1B-8806-52E4-E4E8-A5F840F914D8}"/>
              </a:ext>
            </a:extLst>
          </p:cNvPr>
          <p:cNvCxnSpPr>
            <a:cxnSpLocks/>
          </p:cNvCxnSpPr>
          <p:nvPr/>
        </p:nvCxnSpPr>
        <p:spPr>
          <a:xfrm>
            <a:off x="5659214" y="2119933"/>
            <a:ext cx="161254" cy="6930"/>
          </a:xfrm>
          <a:prstGeom prst="line">
            <a:avLst/>
          </a:prstGeom>
          <a:ln>
            <a:solidFill>
              <a:srgbClr val="FC8C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7" name="Immagine 126">
            <a:extLst>
              <a:ext uri="{FF2B5EF4-FFF2-40B4-BE49-F238E27FC236}">
                <a16:creationId xmlns:a16="http://schemas.microsoft.com/office/drawing/2014/main" id="{8430D579-E4DB-B287-C915-52F4AF0CDDEF}"/>
              </a:ext>
            </a:extLst>
          </p:cNvPr>
          <p:cNvPicPr>
            <a:picLocks noChangeAspect="1"/>
          </p:cNvPicPr>
          <p:nvPr/>
        </p:nvPicPr>
        <p:blipFill>
          <a:blip r:embed="rId29"/>
          <a:srcRect l="4736" t="26694" r="6149" b="22673"/>
          <a:stretch>
            <a:fillRect/>
          </a:stretch>
        </p:blipFill>
        <p:spPr>
          <a:xfrm>
            <a:off x="4542441" y="2825763"/>
            <a:ext cx="1000342" cy="157633"/>
          </a:xfrm>
          <a:prstGeom prst="rect">
            <a:avLst/>
          </a:prstGeom>
        </p:spPr>
      </p:pic>
      <p:cxnSp>
        <p:nvCxnSpPr>
          <p:cNvPr id="129" name="Connettore diritto 128">
            <a:extLst>
              <a:ext uri="{FF2B5EF4-FFF2-40B4-BE49-F238E27FC236}">
                <a16:creationId xmlns:a16="http://schemas.microsoft.com/office/drawing/2014/main" id="{A9E4D456-FF0F-F00C-90AE-7E7C6D628B27}"/>
              </a:ext>
            </a:extLst>
          </p:cNvPr>
          <p:cNvCxnSpPr>
            <a:cxnSpLocks/>
          </p:cNvCxnSpPr>
          <p:nvPr/>
        </p:nvCxnSpPr>
        <p:spPr>
          <a:xfrm flipH="1">
            <a:off x="5724688" y="2183204"/>
            <a:ext cx="43518" cy="2799885"/>
          </a:xfrm>
          <a:prstGeom prst="line">
            <a:avLst/>
          </a:prstGeom>
          <a:ln>
            <a:solidFill>
              <a:srgbClr val="F27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60D67CA4-D5FE-6EB7-DEDF-17B7DE109F1B}"/>
              </a:ext>
            </a:extLst>
          </p:cNvPr>
          <p:cNvSpPr/>
          <p:nvPr/>
        </p:nvSpPr>
        <p:spPr>
          <a:xfrm>
            <a:off x="7003458" y="2002928"/>
            <a:ext cx="1138456" cy="363317"/>
          </a:xfrm>
          <a:prstGeom prst="roundRect">
            <a:avLst>
              <a:gd name="adj" fmla="val 5000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F5465623-44C2-95AC-E3EC-D81DE51A6093}"/>
              </a:ext>
            </a:extLst>
          </p:cNvPr>
          <p:cNvSpPr/>
          <p:nvPr/>
        </p:nvSpPr>
        <p:spPr>
          <a:xfrm>
            <a:off x="7003458" y="1988368"/>
            <a:ext cx="11023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900" b="1" kern="0" dirty="0">
                <a:solidFill>
                  <a:srgbClr val="FFFFFF"/>
                </a:solidFill>
                <a:latin typeface="Gill Sans MT" panose="020B0502020104020203" pitchFamily="34" charset="77"/>
                <a:sym typeface="Helvetica Neue"/>
              </a:rPr>
              <a:t>DISPOSITIVI ECOLOGICI</a:t>
            </a:r>
            <a:endParaRPr kumimoji="0" lang="it-IT" sz="900" b="0" i="0" u="none" strike="noStrike" kern="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ea typeface="+mn-ea"/>
              <a:cs typeface="+mn-cs"/>
              <a:sym typeface="Helvetica Neue"/>
            </a:endParaRP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990AE7F7-DD49-CD0C-C122-0E143B32A0B8}"/>
              </a:ext>
            </a:extLst>
          </p:cNvPr>
          <p:cNvSpPr/>
          <p:nvPr/>
        </p:nvSpPr>
        <p:spPr>
          <a:xfrm>
            <a:off x="7041467" y="2434777"/>
            <a:ext cx="1321775" cy="4795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CA0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sp>
        <p:nvSpPr>
          <p:cNvPr id="28" name="Rettangolo con angoli arrotondati 27">
            <a:extLst>
              <a:ext uri="{FF2B5EF4-FFF2-40B4-BE49-F238E27FC236}">
                <a16:creationId xmlns:a16="http://schemas.microsoft.com/office/drawing/2014/main" id="{F9681821-E5A1-2AAC-A73A-560CCB725A68}"/>
              </a:ext>
            </a:extLst>
          </p:cNvPr>
          <p:cNvSpPr/>
          <p:nvPr/>
        </p:nvSpPr>
        <p:spPr>
          <a:xfrm>
            <a:off x="5855408" y="2337934"/>
            <a:ext cx="986392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5C44C4B-BAE0-3584-EF91-6E69E63008F1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791" y="2368329"/>
            <a:ext cx="871626" cy="199361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C86AC499-2AA6-9E31-27D4-4026E3B92133}"/>
              </a:ext>
            </a:extLst>
          </p:cNvPr>
          <p:cNvPicPr>
            <a:picLocks noChangeAspect="1"/>
          </p:cNvPicPr>
          <p:nvPr/>
        </p:nvPicPr>
        <p:blipFill rotWithShape="1">
          <a:blip r:embed="rId31"/>
          <a:srcRect l="10635" t="30738" r="11092" b="-1661"/>
          <a:stretch>
            <a:fillRect/>
          </a:stretch>
        </p:blipFill>
        <p:spPr>
          <a:xfrm>
            <a:off x="7160908" y="2478085"/>
            <a:ext cx="1102669" cy="342052"/>
          </a:xfrm>
          <a:prstGeom prst="rect">
            <a:avLst/>
          </a:prstGeom>
        </p:spPr>
      </p:pic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42F54BF9-69A1-64C4-8E7F-1654F94AC331}"/>
              </a:ext>
            </a:extLst>
          </p:cNvPr>
          <p:cNvCxnSpPr>
            <a:cxnSpLocks/>
          </p:cNvCxnSpPr>
          <p:nvPr/>
        </p:nvCxnSpPr>
        <p:spPr>
          <a:xfrm>
            <a:off x="6892850" y="2123564"/>
            <a:ext cx="161254" cy="6930"/>
          </a:xfrm>
          <a:prstGeom prst="line">
            <a:avLst/>
          </a:prstGeom>
          <a:ln>
            <a:solidFill>
              <a:srgbClr val="FC8C0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E97FD469-C9AC-D941-4F7B-12DA99DEAD14}"/>
              </a:ext>
            </a:extLst>
          </p:cNvPr>
          <p:cNvCxnSpPr>
            <a:cxnSpLocks/>
          </p:cNvCxnSpPr>
          <p:nvPr/>
        </p:nvCxnSpPr>
        <p:spPr>
          <a:xfrm flipH="1">
            <a:off x="6912453" y="2200423"/>
            <a:ext cx="43518" cy="2799885"/>
          </a:xfrm>
          <a:prstGeom prst="line">
            <a:avLst/>
          </a:prstGeom>
          <a:ln>
            <a:solidFill>
              <a:srgbClr val="F273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0" name="Immagine 49">
            <a:extLst>
              <a:ext uri="{FF2B5EF4-FFF2-40B4-BE49-F238E27FC236}">
                <a16:creationId xmlns:a16="http://schemas.microsoft.com/office/drawing/2014/main" id="{46DC4079-AF71-E066-2868-E7EAD4E8E8A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260473" y="4480560"/>
            <a:ext cx="883527" cy="729518"/>
          </a:xfrm>
          <a:prstGeom prst="rect">
            <a:avLst/>
          </a:prstGeom>
        </p:spPr>
      </p:pic>
      <p:sp>
        <p:nvSpPr>
          <p:cNvPr id="3" name="Rettangolo con angoli arrotondati 2">
            <a:extLst>
              <a:ext uri="{FF2B5EF4-FFF2-40B4-BE49-F238E27FC236}">
                <a16:creationId xmlns:a16="http://schemas.microsoft.com/office/drawing/2014/main" id="{AEF21232-4B07-F9E6-C68A-6BAD79BE6504}"/>
              </a:ext>
            </a:extLst>
          </p:cNvPr>
          <p:cNvSpPr/>
          <p:nvPr/>
        </p:nvSpPr>
        <p:spPr>
          <a:xfrm>
            <a:off x="5866571" y="2761587"/>
            <a:ext cx="986392" cy="27649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9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/>
              <a:ea typeface="+mn-ea"/>
              <a:cs typeface="Helvetica"/>
              <a:sym typeface="Helvetica Neue"/>
            </a:endParaRPr>
          </a:p>
        </p:txBody>
      </p:sp>
      <p:pic>
        <p:nvPicPr>
          <p:cNvPr id="51" name="Immagine 50" descr="MIKONOS EVO- Sipcam Italia ">
            <a:extLst>
              <a:ext uri="{FF2B5EF4-FFF2-40B4-BE49-F238E27FC236}">
                <a16:creationId xmlns:a16="http://schemas.microsoft.com/office/drawing/2014/main" id="{370FF13F-5658-592A-9108-69947C203E98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94" t="52987" r="48453" b="42478"/>
          <a:stretch>
            <a:fillRect/>
          </a:stretch>
        </p:blipFill>
        <p:spPr bwMode="auto">
          <a:xfrm>
            <a:off x="6027497" y="2805729"/>
            <a:ext cx="710949" cy="2109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3" name="Immagine 52" descr="Immagine che contiene albero, foglia, pianta, aria aperta&#10;&#10;Il contenuto generato dall'IA potrebbe non essere corretto.">
            <a:extLst>
              <a:ext uri="{FF2B5EF4-FFF2-40B4-BE49-F238E27FC236}">
                <a16:creationId xmlns:a16="http://schemas.microsoft.com/office/drawing/2014/main" id="{A0CFA179-33C2-4813-64F4-F3C459766A7F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 rot="5400000">
            <a:off x="4167851" y="3300361"/>
            <a:ext cx="1717637" cy="128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5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70DBEF-9A36-B6D7-D57C-6F8A11FFDE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5">
            <a:extLst>
              <a:ext uri="{FF2B5EF4-FFF2-40B4-BE49-F238E27FC236}">
                <a16:creationId xmlns:a16="http://schemas.microsoft.com/office/drawing/2014/main" id="{B2B3470F-EE3E-B2F8-F9F7-F91831A4AC5F}"/>
              </a:ext>
            </a:extLst>
          </p:cNvPr>
          <p:cNvSpPr txBox="1">
            <a:spLocks/>
          </p:cNvSpPr>
          <p:nvPr/>
        </p:nvSpPr>
        <p:spPr>
          <a:xfrm>
            <a:off x="1313274" y="-159500"/>
            <a:ext cx="7493101" cy="1122071"/>
          </a:xfrm>
          <a:prstGeom prst="rect">
            <a:avLst/>
          </a:prstGeom>
        </p:spPr>
        <p:txBody>
          <a:bodyPr vert="horz" wrap="square" lIns="0" tIns="13939" rIns="0" bIns="0" rtlCol="0">
            <a:spAutoFit/>
          </a:bodyPr>
          <a:lstStyle>
            <a:lvl1pPr algn="r" defTabSz="3429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3940" marR="0" lvl="0" indent="0" algn="r" defTabSz="342892" rtl="0" eaLnBrk="1" fontAlgn="auto" latinLnBrk="0" hangingPunct="1">
              <a:lnSpc>
                <a:spcPct val="100000"/>
              </a:lnSpc>
              <a:spcBef>
                <a:spcPts val="1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it-IT" sz="2400" b="1" i="0" u="none" strike="noStrike" kern="1200" cap="none" spc="137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it-IT" sz="2400" b="1" i="0" u="none" strike="noStrike" kern="1200" cap="none" spc="137" normalizeH="0" baseline="0" noProof="0" dirty="0">
                <a:ln>
                  <a:noFill/>
                </a:ln>
                <a:solidFill>
                  <a:srgbClr val="007C4C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PRODOTTI CHE FANNO LA STORIA:INNOVAZIONE ED AFFIDABILITA’ NEL TEMPO   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76671350-1E04-E18B-5EE0-06F775049B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1" t="11907" r="46422" b="5402"/>
          <a:stretch>
            <a:fillRect/>
          </a:stretch>
        </p:blipFill>
        <p:spPr>
          <a:xfrm>
            <a:off x="985516" y="1243997"/>
            <a:ext cx="2561096" cy="244074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B5ECF1E-DD72-9602-8591-7FEC478F26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1" t="11907" r="46422" b="5402"/>
          <a:stretch>
            <a:fillRect/>
          </a:stretch>
        </p:blipFill>
        <p:spPr>
          <a:xfrm>
            <a:off x="6221547" y="1243997"/>
            <a:ext cx="2561097" cy="244074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2A0943C-686E-D107-2B73-FA438F058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9837" y="1981670"/>
            <a:ext cx="780726" cy="170307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E3CF222-CFA2-812D-9670-C35C32848D4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7590" t="46054" r="41575" b="15730"/>
          <a:stretch>
            <a:fillRect/>
          </a:stretch>
        </p:blipFill>
        <p:spPr>
          <a:xfrm>
            <a:off x="6938261" y="1040357"/>
            <a:ext cx="992301" cy="102380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5F8895D4-0F77-707C-328A-C9F3D47853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058" t="53145" r="52986" b="32426"/>
          <a:stretch>
            <a:fillRect/>
          </a:stretch>
        </p:blipFill>
        <p:spPr>
          <a:xfrm>
            <a:off x="7410578" y="967524"/>
            <a:ext cx="250858" cy="645309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717405F-0F4A-212B-55E2-41B5635E75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058" t="53145" r="52986" b="32426"/>
          <a:stretch>
            <a:fillRect/>
          </a:stretch>
        </p:blipFill>
        <p:spPr>
          <a:xfrm>
            <a:off x="7173385" y="967524"/>
            <a:ext cx="250858" cy="645309"/>
          </a:xfrm>
          <a:prstGeom prst="rect">
            <a:avLst/>
          </a:prstGeom>
          <a:solidFill>
            <a:srgbClr val="179682"/>
          </a:solidFill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D88B950-9677-346A-4ABF-DD210E1921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71" t="11907" r="46422" b="5402"/>
          <a:stretch>
            <a:fillRect/>
          </a:stretch>
        </p:blipFill>
        <p:spPr>
          <a:xfrm>
            <a:off x="3603531" y="1243997"/>
            <a:ext cx="2561096" cy="244074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32EA42E-38B9-7A83-90AD-D92002E859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67481" y="1144338"/>
            <a:ext cx="949202" cy="81584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A947617-585C-02E0-D3AB-073F2802F3D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2721" t="4786" r="33316" b="5778"/>
          <a:stretch>
            <a:fillRect/>
          </a:stretch>
        </p:blipFill>
        <p:spPr>
          <a:xfrm>
            <a:off x="4495438" y="2032767"/>
            <a:ext cx="693288" cy="1675797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F920A2D5-5AF0-86DD-3025-1BEF6B7B60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000" t="14914" b="19181"/>
          <a:stretch>
            <a:fillRect/>
          </a:stretch>
        </p:blipFill>
        <p:spPr>
          <a:xfrm>
            <a:off x="1642420" y="934226"/>
            <a:ext cx="1309687" cy="1148778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F37D6FD-4DEB-0820-6AFC-D6F509204DBB}"/>
              </a:ext>
            </a:extLst>
          </p:cNvPr>
          <p:cNvSpPr txBox="1"/>
          <p:nvPr/>
        </p:nvSpPr>
        <p:spPr>
          <a:xfrm>
            <a:off x="6231469" y="3797354"/>
            <a:ext cx="2561095" cy="1237262"/>
          </a:xfrm>
          <a:prstGeom prst="rect">
            <a:avLst/>
          </a:prstGeom>
          <a:solidFill>
            <a:srgbClr val="E8432B"/>
          </a:solidFill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Autorizzato fino al 28 febbraio del 2034</a:t>
            </a:r>
          </a:p>
          <a:p>
            <a:pPr marL="171450" lvl="0" indent="-171450" defTabSz="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it-IT" sz="1200" dirty="0">
                <a:solidFill>
                  <a:schemeClr val="bg1"/>
                </a:solidFill>
              </a:rPr>
              <a:t>Efficacia, </a:t>
            </a:r>
            <a:r>
              <a:rPr lang="it-IT" sz="1200" dirty="0" err="1">
                <a:solidFill>
                  <a:schemeClr val="bg1"/>
                </a:solidFill>
              </a:rPr>
              <a:t>sistemicità</a:t>
            </a:r>
            <a:r>
              <a:rPr lang="it-IT" sz="1200" dirty="0">
                <a:solidFill>
                  <a:schemeClr val="bg1"/>
                </a:solidFill>
              </a:rPr>
              <a:t>, affidabilità nel tempo, per molti agricoltori è stato e continua ad essere un vero </a:t>
            </a:r>
            <a:r>
              <a:rPr lang="it-IT" sz="1200" dirty="0" err="1">
                <a:solidFill>
                  <a:schemeClr val="bg1"/>
                </a:solidFill>
              </a:rPr>
              <a:t>allleato</a:t>
            </a:r>
            <a:r>
              <a:rPr lang="it-IT" sz="1200" dirty="0">
                <a:solidFill>
                  <a:schemeClr val="bg1"/>
                </a:solidFill>
              </a:rPr>
              <a:t> nei momenti più critici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00CC6466-5FF6-2D10-C1F1-B640EC1DC31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76510" t="24125" r="12329" b="55933"/>
          <a:stretch>
            <a:fillRect/>
          </a:stretch>
        </p:blipFill>
        <p:spPr>
          <a:xfrm>
            <a:off x="6870754" y="962571"/>
            <a:ext cx="1059808" cy="106518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B7688B2-946C-5B47-6BB1-6F4567920B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17642" y="4480560"/>
            <a:ext cx="883527" cy="72951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FB1DD77-B390-127C-05AB-D84D0D46D839}"/>
              </a:ext>
            </a:extLst>
          </p:cNvPr>
          <p:cNvSpPr txBox="1"/>
          <p:nvPr/>
        </p:nvSpPr>
        <p:spPr>
          <a:xfrm>
            <a:off x="985516" y="3797354"/>
            <a:ext cx="2561096" cy="1200329"/>
          </a:xfrm>
          <a:prstGeom prst="rect">
            <a:avLst/>
          </a:prstGeom>
          <a:solidFill>
            <a:srgbClr val="E8432B"/>
          </a:solidFill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Cicaline fetola 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E.decedens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Cimicetta (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C.trivialis</a:t>
            </a:r>
            <a:endParaRPr kumimoji="0" lang="it-IT" sz="12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Mosca (</a:t>
            </a:r>
            <a:r>
              <a:rPr kumimoji="0" lang="it-IT" sz="1200" b="1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Ceratitis</a:t>
            </a:r>
            <a:r>
              <a:rPr kumimoji="0" lang="it-IT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Capitata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 2 Interventi /anno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giorni intervallo di sicurezza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A4CF90-D7B4-72B2-A8B4-1911265C72BE}"/>
              </a:ext>
            </a:extLst>
          </p:cNvPr>
          <p:cNvSpPr txBox="1"/>
          <p:nvPr/>
        </p:nvSpPr>
        <p:spPr>
          <a:xfrm>
            <a:off x="3603531" y="3797354"/>
            <a:ext cx="2561096" cy="1200329"/>
          </a:xfrm>
          <a:prstGeom prst="rect">
            <a:avLst/>
          </a:prstGeom>
          <a:solidFill>
            <a:srgbClr val="E8432B"/>
          </a:solidFill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Cocciniglie, 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Acari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MAX 2 Interventi/anno </a:t>
            </a:r>
            <a:r>
              <a:rPr lang="it-IT" sz="1200" b="1" dirty="0">
                <a:solidFill>
                  <a:prstClr val="white"/>
                </a:solidFill>
                <a:latin typeface="Calibri"/>
              </a:rPr>
              <a:t>ogni</a:t>
            </a: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15 gg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 giorni intervallo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205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E91F20F-BBC7-5986-6FBB-047EA1CD20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25" t="22117" r="30158" b="8311"/>
          <a:stretch>
            <a:fillRect/>
          </a:stretch>
        </p:blipFill>
        <p:spPr>
          <a:xfrm>
            <a:off x="0" y="1631678"/>
            <a:ext cx="5040000" cy="35784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59BB4300-44BD-BC20-4B78-03B3E44C272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535" t="19457" r="46338" b="32948"/>
          <a:stretch>
            <a:fillRect/>
          </a:stretch>
        </p:blipFill>
        <p:spPr>
          <a:xfrm>
            <a:off x="4868694" y="2645626"/>
            <a:ext cx="4309200" cy="249787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2A7941A-4589-6926-AA19-9BFD5E8D56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976" t="17913" r="42756" b="60110"/>
          <a:stretch>
            <a:fillRect/>
          </a:stretch>
        </p:blipFill>
        <p:spPr>
          <a:xfrm>
            <a:off x="1094428" y="1036807"/>
            <a:ext cx="1465283" cy="47335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1DB4EE5-CA81-EF7B-4E64-06196FC5FB92}"/>
              </a:ext>
            </a:extLst>
          </p:cNvPr>
          <p:cNvSpPr txBox="1"/>
          <p:nvPr/>
        </p:nvSpPr>
        <p:spPr>
          <a:xfrm>
            <a:off x="5324620" y="3791812"/>
            <a:ext cx="3397347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EPIK SL AUTORIZZATO FINO AL 28 FEBBRAIO 2034</a:t>
            </a:r>
          </a:p>
        </p:txBody>
      </p:sp>
      <p:sp>
        <p:nvSpPr>
          <p:cNvPr id="2" name="Sottotitolo 4">
            <a:extLst>
              <a:ext uri="{FF2B5EF4-FFF2-40B4-BE49-F238E27FC236}">
                <a16:creationId xmlns:a16="http://schemas.microsoft.com/office/drawing/2014/main" id="{EF3DBD3D-2B6B-D4CB-B150-0ABAE429B819}"/>
              </a:ext>
            </a:extLst>
          </p:cNvPr>
          <p:cNvSpPr txBox="1">
            <a:spLocks/>
          </p:cNvSpPr>
          <p:nvPr/>
        </p:nvSpPr>
        <p:spPr>
          <a:xfrm>
            <a:off x="5305916" y="1678414"/>
            <a:ext cx="3679339" cy="837028"/>
          </a:xfrm>
          <a:prstGeom prst="rect">
            <a:avLst/>
          </a:prstGeom>
          <a:solidFill>
            <a:srgbClr val="ED6943"/>
          </a:solidFill>
        </p:spPr>
        <p:txBody>
          <a:bodyPr/>
          <a:lstStyle>
            <a:lvl1pPr marL="257175" indent="-257175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1" latinLnBrk="0" hangingPunct="1">
              <a:spcBef>
                <a:spcPct val="20000"/>
              </a:spcBef>
              <a:buFont typeface="Arial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1" latinLnBrk="0" hangingPunct="1">
              <a:spcBef>
                <a:spcPct val="20000"/>
              </a:spcBef>
              <a:buFont typeface="Arial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Efficacia, </a:t>
            </a:r>
            <a:r>
              <a:rPr kumimoji="0" lang="it-IT" sz="1400" b="0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sistemicità</a:t>
            </a:r>
            <a:r>
              <a:rPr kumimoji="0" lang="it-IT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affidabilità nel tempo</a:t>
            </a:r>
          </a:p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it-IT" sz="14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Per molti agricoltori è stato e continua ad essere un vero alleato nei momenti più critici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F966627-6B26-6D4D-D2CE-E33AFDB04BDA}"/>
              </a:ext>
            </a:extLst>
          </p:cNvPr>
          <p:cNvSpPr txBox="1"/>
          <p:nvPr/>
        </p:nvSpPr>
        <p:spPr>
          <a:xfrm>
            <a:off x="4572000" y="0"/>
            <a:ext cx="7774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7C4C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PORTFOLIO: PARLIAMO DI EPIK SL 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35F0B94-A1C5-6924-2687-76D4BECEB9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473" y="4480560"/>
            <a:ext cx="883527" cy="72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26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4E9020-C30A-B5C3-054C-B2BC60F36A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5A0C5566-E0E4-1818-7157-A1A683B038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54" t="50834" r="62824" b="11251"/>
          <a:stretch>
            <a:fillRect/>
          </a:stretch>
        </p:blipFill>
        <p:spPr>
          <a:xfrm>
            <a:off x="2422778" y="51612"/>
            <a:ext cx="3448061" cy="37099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34C465B-F36A-472C-6B9B-02210E2D0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579" y="124525"/>
            <a:ext cx="3019371" cy="109526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1D95235-C7DE-932A-1292-E0A452E98132}"/>
              </a:ext>
            </a:extLst>
          </p:cNvPr>
          <p:cNvSpPr txBox="1"/>
          <p:nvPr/>
        </p:nvSpPr>
        <p:spPr>
          <a:xfrm>
            <a:off x="6048082" y="947858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1" u="none" strike="noStrike" baseline="0" dirty="0" err="1">
                <a:solidFill>
                  <a:srgbClr val="FFFFFF"/>
                </a:solidFill>
                <a:latin typeface="HelveticaNeue-Italic"/>
              </a:rPr>
              <a:t>Aleurocanthus</a:t>
            </a:r>
            <a:r>
              <a:rPr lang="it-IT" sz="1400" b="0" i="1" u="none" strike="noStrike" baseline="0" dirty="0">
                <a:solidFill>
                  <a:srgbClr val="FFFFFF"/>
                </a:solidFill>
                <a:latin typeface="HelveticaNeue-Italic"/>
              </a:rPr>
              <a:t> </a:t>
            </a:r>
            <a:r>
              <a:rPr lang="it-IT" sz="1400" b="0" i="1" u="none" strike="noStrike" baseline="0" dirty="0" err="1">
                <a:solidFill>
                  <a:srgbClr val="FFFFFF"/>
                </a:solidFill>
                <a:latin typeface="HelveticaNeue-Italic"/>
              </a:rPr>
              <a:t>spiniferus</a:t>
            </a:r>
            <a:endParaRPr lang="it-IT" sz="14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8EBEFA1-D192-2775-7470-12415FAE53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2579" y="1347979"/>
            <a:ext cx="3019370" cy="111716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537DFC44-0624-AB87-B187-40D5C0597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2579" y="2581180"/>
            <a:ext cx="3035533" cy="110112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519FE59A-506F-3352-2323-6BC4255A68B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50"/>
          <a:stretch>
            <a:fillRect/>
          </a:stretch>
        </p:blipFill>
        <p:spPr>
          <a:xfrm>
            <a:off x="2687026" y="3842655"/>
            <a:ext cx="3166656" cy="1182382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5CD5607D-0EFF-05B2-DBA6-01C9F5C589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6873"/>
          <a:stretch>
            <a:fillRect/>
          </a:stretch>
        </p:blipFill>
        <p:spPr>
          <a:xfrm>
            <a:off x="5972579" y="3823472"/>
            <a:ext cx="3035533" cy="118238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EE60E188-9A9E-7FA7-DF81-B7BAE751799A}"/>
              </a:ext>
            </a:extLst>
          </p:cNvPr>
          <p:cNvSpPr txBox="1"/>
          <p:nvPr/>
        </p:nvSpPr>
        <p:spPr>
          <a:xfrm>
            <a:off x="5972579" y="2152256"/>
            <a:ext cx="50854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1" u="none" strike="noStrike" baseline="0" dirty="0" err="1">
                <a:solidFill>
                  <a:srgbClr val="FFFFFF"/>
                </a:solidFill>
                <a:latin typeface="HelveticaNeue-Italic"/>
              </a:rPr>
              <a:t>Aonidiella</a:t>
            </a:r>
            <a:r>
              <a:rPr lang="it-IT" sz="1400" b="0" i="1" u="none" strike="noStrike" baseline="0" dirty="0">
                <a:solidFill>
                  <a:srgbClr val="FFFFFF"/>
                </a:solidFill>
                <a:latin typeface="HelveticaNeue-Italic"/>
              </a:rPr>
              <a:t> </a:t>
            </a:r>
            <a:r>
              <a:rPr lang="it-IT" sz="1400" b="0" i="1" u="none" strike="noStrike" baseline="0" dirty="0" err="1">
                <a:solidFill>
                  <a:srgbClr val="FFFFFF"/>
                </a:solidFill>
                <a:latin typeface="HelveticaNeue-Italic"/>
              </a:rPr>
              <a:t>aurantii</a:t>
            </a:r>
            <a:endParaRPr lang="it-IT" sz="1400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454F08C-A5A2-76D3-DA11-D2B092A7BBC7}"/>
              </a:ext>
            </a:extLst>
          </p:cNvPr>
          <p:cNvSpPr txBox="1"/>
          <p:nvPr/>
        </p:nvSpPr>
        <p:spPr>
          <a:xfrm>
            <a:off x="5972579" y="3363650"/>
            <a:ext cx="534220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1" u="none" strike="noStrike" baseline="0" dirty="0" err="1">
                <a:solidFill>
                  <a:srgbClr val="FFFFFF"/>
                </a:solidFill>
                <a:latin typeface="HelveticaNeue-Italic"/>
              </a:rPr>
              <a:t>Aphis</a:t>
            </a:r>
            <a:r>
              <a:rPr lang="it-IT" sz="1400" b="0" i="1" u="none" strike="noStrike" baseline="0" dirty="0">
                <a:solidFill>
                  <a:srgbClr val="FFFFFF"/>
                </a:solidFill>
                <a:latin typeface="HelveticaNeue-Italic"/>
              </a:rPr>
              <a:t> </a:t>
            </a:r>
            <a:r>
              <a:rPr lang="it-IT" sz="1400" b="0" i="1" u="none" strike="noStrike" baseline="0" dirty="0" err="1">
                <a:solidFill>
                  <a:srgbClr val="FFFFFF"/>
                </a:solidFill>
                <a:latin typeface="HelveticaNeue-Italic"/>
              </a:rPr>
              <a:t>gossypii</a:t>
            </a:r>
            <a:endParaRPr lang="it-IT" sz="14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D487353-47D3-67C7-6E15-393674E7DEF8}"/>
              </a:ext>
            </a:extLst>
          </p:cNvPr>
          <p:cNvSpPr txBox="1"/>
          <p:nvPr/>
        </p:nvSpPr>
        <p:spPr>
          <a:xfrm>
            <a:off x="2791659" y="4716996"/>
            <a:ext cx="54688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1" u="none" strike="noStrike" baseline="0" dirty="0" err="1">
                <a:solidFill>
                  <a:srgbClr val="FFFFFF"/>
                </a:solidFill>
                <a:latin typeface="HelveticaNeue-Italic"/>
              </a:rPr>
              <a:t>Ceratitis</a:t>
            </a:r>
            <a:r>
              <a:rPr lang="it-IT" sz="1400" b="0" i="1" u="none" strike="noStrike" baseline="0" dirty="0">
                <a:solidFill>
                  <a:srgbClr val="FFFFFF"/>
                </a:solidFill>
                <a:latin typeface="HelveticaNeue-Italic"/>
              </a:rPr>
              <a:t> capitata</a:t>
            </a:r>
            <a:endParaRPr lang="it-IT" sz="1400" dirty="0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0ED19AC-EB22-6ED9-8C40-F3CDEE67E5A7}"/>
              </a:ext>
            </a:extLst>
          </p:cNvPr>
          <p:cNvSpPr txBox="1"/>
          <p:nvPr/>
        </p:nvSpPr>
        <p:spPr>
          <a:xfrm>
            <a:off x="5972579" y="4691430"/>
            <a:ext cx="54688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0" i="1" u="none" strike="noStrike" baseline="0" dirty="0" err="1">
                <a:solidFill>
                  <a:srgbClr val="FFFFFF"/>
                </a:solidFill>
                <a:latin typeface="HelveticaNeue-Italic"/>
              </a:rPr>
              <a:t>Bactrocera</a:t>
            </a:r>
            <a:r>
              <a:rPr lang="it-IT" sz="1400" b="0" i="1" u="none" strike="noStrike" baseline="0" dirty="0">
                <a:solidFill>
                  <a:srgbClr val="FFFFFF"/>
                </a:solidFill>
                <a:latin typeface="HelveticaNeue-Italic"/>
              </a:rPr>
              <a:t> </a:t>
            </a:r>
            <a:r>
              <a:rPr lang="it-IT" sz="1400" b="0" i="1" u="none" strike="noStrike" baseline="0" dirty="0" err="1">
                <a:solidFill>
                  <a:srgbClr val="FFFFFF"/>
                </a:solidFill>
                <a:latin typeface="HelveticaNeue-Italic"/>
              </a:rPr>
              <a:t>dorsalis</a:t>
            </a:r>
            <a:endParaRPr lang="it-IT" sz="1400" dirty="0"/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6733D18-95B1-6963-B5DF-7C3F1E6DAC37}"/>
              </a:ext>
            </a:extLst>
          </p:cNvPr>
          <p:cNvCxnSpPr>
            <a:cxnSpLocks/>
          </p:cNvCxnSpPr>
          <p:nvPr/>
        </p:nvCxnSpPr>
        <p:spPr>
          <a:xfrm flipV="1">
            <a:off x="1780344" y="2465146"/>
            <a:ext cx="337624" cy="106671"/>
          </a:xfrm>
          <a:prstGeom prst="straightConnector1">
            <a:avLst/>
          </a:prstGeom>
          <a:ln>
            <a:solidFill>
              <a:srgbClr val="FC8C0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D9E94B34-0718-3187-DC30-201F44D42E4F}"/>
              </a:ext>
            </a:extLst>
          </p:cNvPr>
          <p:cNvCxnSpPr>
            <a:cxnSpLocks/>
          </p:cNvCxnSpPr>
          <p:nvPr/>
        </p:nvCxnSpPr>
        <p:spPr>
          <a:xfrm>
            <a:off x="1774091" y="2799422"/>
            <a:ext cx="308607" cy="0"/>
          </a:xfrm>
          <a:prstGeom prst="straightConnector1">
            <a:avLst/>
          </a:prstGeom>
          <a:ln>
            <a:solidFill>
              <a:srgbClr val="FCA01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AC56F203-4280-E7B3-F14C-03AC8383CAE6}"/>
              </a:ext>
            </a:extLst>
          </p:cNvPr>
          <p:cNvCxnSpPr>
            <a:cxnSpLocks/>
          </p:cNvCxnSpPr>
          <p:nvPr/>
        </p:nvCxnSpPr>
        <p:spPr>
          <a:xfrm>
            <a:off x="1780344" y="3081181"/>
            <a:ext cx="308607" cy="43699"/>
          </a:xfrm>
          <a:prstGeom prst="straightConnector1">
            <a:avLst/>
          </a:prstGeom>
          <a:ln>
            <a:solidFill>
              <a:srgbClr val="FC8C07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B20C0912-3B4E-48DF-3641-EC58468542A0}"/>
              </a:ext>
            </a:extLst>
          </p:cNvPr>
          <p:cNvCxnSpPr>
            <a:cxnSpLocks/>
          </p:cNvCxnSpPr>
          <p:nvPr/>
        </p:nvCxnSpPr>
        <p:spPr>
          <a:xfrm>
            <a:off x="1780344" y="3305908"/>
            <a:ext cx="292357" cy="165103"/>
          </a:xfrm>
          <a:prstGeom prst="straightConnector1">
            <a:avLst/>
          </a:prstGeom>
          <a:ln>
            <a:solidFill>
              <a:srgbClr val="FCA01C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magine 9">
            <a:extLst>
              <a:ext uri="{FF2B5EF4-FFF2-40B4-BE49-F238E27FC236}">
                <a16:creationId xmlns:a16="http://schemas.microsoft.com/office/drawing/2014/main" id="{BD994A24-456D-D998-23AF-659229057E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60473" y="4480560"/>
            <a:ext cx="883527" cy="72951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E2CB87-D6A9-FE1A-7E17-1E4283CFD9B7}"/>
              </a:ext>
            </a:extLst>
          </p:cNvPr>
          <p:cNvSpPr txBox="1"/>
          <p:nvPr/>
        </p:nvSpPr>
        <p:spPr>
          <a:xfrm>
            <a:off x="55557" y="1149335"/>
            <a:ext cx="2590869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200" dirty="0"/>
              <a:t>19 agosto 2025, l’UE riduce drasticamente i limiti di residui di </a:t>
            </a:r>
            <a:r>
              <a:rPr lang="it-IT" sz="1200" dirty="0" err="1"/>
              <a:t>acetamirpid</a:t>
            </a:r>
            <a:r>
              <a:rPr lang="it-IT" sz="1200" dirty="0"/>
              <a:t>, dopo nuove valutazioni EFSA, abbassando dell’80% le dosi considerate sicure.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200" dirty="0"/>
              <a:t> Vi è stata una revisione dei trattamenti e degli intervalli di sicurezza. Abbiamo, infatti, prodotto e presentato un dossier con prove residui aggiornato e rimodulato le etichette del prodotto già dal 19 febbraio 2025 per adeguarci ai nuovi limiti.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200" dirty="0"/>
              <a:t> </a:t>
            </a:r>
            <a:r>
              <a:rPr lang="it-IT" sz="1200" b="1" dirty="0"/>
              <a:t>Per gli agrumi l’etichetta è rimasta invariata, in dose di impiego, N. max trattamenti, intervallo di sicurezza e LMR.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30F19882-254A-8B54-E905-62507C8702E0}"/>
              </a:ext>
            </a:extLst>
          </p:cNvPr>
          <p:cNvSpPr txBox="1"/>
          <p:nvPr/>
        </p:nvSpPr>
        <p:spPr>
          <a:xfrm>
            <a:off x="55557" y="4402296"/>
            <a:ext cx="25908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0" i="0" dirty="0">
                <a:solidFill>
                  <a:srgbClr val="0A0A0A"/>
                </a:solidFill>
                <a:effectLst/>
              </a:rPr>
              <a:t>. </a:t>
            </a:r>
            <a:r>
              <a:rPr lang="it-IT" sz="800" b="0" i="0" dirty="0">
                <a:solidFill>
                  <a:srgbClr val="0A0A0A"/>
                </a:solidFill>
                <a:effectLst/>
              </a:rPr>
              <a:t>La Dose Giornaliera Accettabile (DGA) e la Dose Acuta di Riferimento (DAR) sono state abbassate dell'80% (da 0,025 a 0,005 mg/kg p.c./giorno)</a:t>
            </a:r>
            <a:endParaRPr lang="it-IT" sz="8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331CA6E-21DB-4D34-8C6C-47DB6BEBE7AA}"/>
              </a:ext>
            </a:extLst>
          </p:cNvPr>
          <p:cNvSpPr txBox="1"/>
          <p:nvPr/>
        </p:nvSpPr>
        <p:spPr>
          <a:xfrm flipH="1">
            <a:off x="1318058" y="60941"/>
            <a:ext cx="15092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rgbClr val="007C4C"/>
                </a:solidFill>
              </a:rPr>
              <a:t>SIAMO ANDATI INCONTRO ALLE NUOVE DIRETTIVE DELL’ EFSA, GDO E FILIERA</a:t>
            </a:r>
          </a:p>
        </p:txBody>
      </p:sp>
    </p:spTree>
    <p:extLst>
      <p:ext uri="{BB962C8B-B14F-4D97-AF65-F5344CB8AC3E}">
        <p14:creationId xmlns:p14="http://schemas.microsoft.com/office/powerpoint/2010/main" val="3992664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3B0A14-0070-C5FC-83D8-ACD0EC1A25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7C4C"/>
                </a:solidFill>
              </a:rPr>
              <a:t>EPIK APPLICAZIONE SU AGRUMI</a:t>
            </a:r>
          </a:p>
        </p:txBody>
      </p:sp>
      <p:pic>
        <p:nvPicPr>
          <p:cNvPr id="4" name="Immagine 3" descr="Immagine che contiene testo, verde, schermata&#10;&#10;Descrizione generata automaticamente">
            <a:extLst>
              <a:ext uri="{FF2B5EF4-FFF2-40B4-BE49-F238E27FC236}">
                <a16:creationId xmlns:a16="http://schemas.microsoft.com/office/drawing/2014/main" id="{3499FD8A-FF73-033C-6D7C-7B34826CDD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320" y="1332495"/>
            <a:ext cx="7835290" cy="140004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AEF9F2E-8756-FB6B-7434-79FED010413B}"/>
              </a:ext>
            </a:extLst>
          </p:cNvPr>
          <p:cNvSpPr txBox="1"/>
          <p:nvPr/>
        </p:nvSpPr>
        <p:spPr>
          <a:xfrm>
            <a:off x="1919937" y="2939055"/>
            <a:ext cx="1246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Sostegno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alla fotosintesi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6D08C00-1124-98E0-5D98-84199448EB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717" y="2797970"/>
            <a:ext cx="1268003" cy="4020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E05F8C8-A3CE-92D8-E633-09FF8B8E45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079" y="2860786"/>
            <a:ext cx="1268003" cy="402050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3495E20-26F0-61DE-C491-08C98556FD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9890" y="3601704"/>
            <a:ext cx="2195075" cy="43265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78CAF4D5-23B7-B56A-8465-C0A928384F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8079" y="3657457"/>
            <a:ext cx="2014968" cy="36657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2675A74-F73A-78CB-D41A-0227F6E5DD4B}"/>
              </a:ext>
            </a:extLst>
          </p:cNvPr>
          <p:cNvSpPr txBox="1"/>
          <p:nvPr/>
        </p:nvSpPr>
        <p:spPr>
          <a:xfrm>
            <a:off x="4125364" y="2986342"/>
            <a:ext cx="29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BB8A4C5-08E0-7B54-09BE-2EFC9E684428}"/>
              </a:ext>
            </a:extLst>
          </p:cNvPr>
          <p:cNvSpPr txBox="1"/>
          <p:nvPr/>
        </p:nvSpPr>
        <p:spPr>
          <a:xfrm>
            <a:off x="5579183" y="2998639"/>
            <a:ext cx="298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</a:t>
            </a:r>
          </a:p>
        </p:txBody>
      </p:sp>
      <p:sp>
        <p:nvSpPr>
          <p:cNvPr id="13" name="Rettangolo con angoli arrotondati 12">
            <a:extLst>
              <a:ext uri="{FF2B5EF4-FFF2-40B4-BE49-F238E27FC236}">
                <a16:creationId xmlns:a16="http://schemas.microsoft.com/office/drawing/2014/main" id="{60B19177-40B7-0BBC-8304-A3EFA2902486}"/>
              </a:ext>
            </a:extLst>
          </p:cNvPr>
          <p:cNvSpPr/>
          <p:nvPr/>
        </p:nvSpPr>
        <p:spPr>
          <a:xfrm>
            <a:off x="3803761" y="4106411"/>
            <a:ext cx="1241203" cy="459269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MOSCA BIANCA</a:t>
            </a:r>
            <a:endParaRPr kumimoji="0" lang="it-IT" sz="10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ttangolo con angoli arrotondati 13">
            <a:extLst>
              <a:ext uri="{FF2B5EF4-FFF2-40B4-BE49-F238E27FC236}">
                <a16:creationId xmlns:a16="http://schemas.microsoft.com/office/drawing/2014/main" id="{EA2C9329-FE5F-D3B0-E87E-0F368A712AFD}"/>
              </a:ext>
            </a:extLst>
          </p:cNvPr>
          <p:cNvSpPr/>
          <p:nvPr/>
        </p:nvSpPr>
        <p:spPr>
          <a:xfrm>
            <a:off x="3803762" y="4665810"/>
            <a:ext cx="1241203" cy="424622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AFIDI</a:t>
            </a:r>
            <a:endParaRPr kumimoji="0" lang="it-IT" sz="10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ttangolo con angoli arrotondati 14">
            <a:extLst>
              <a:ext uri="{FF2B5EF4-FFF2-40B4-BE49-F238E27FC236}">
                <a16:creationId xmlns:a16="http://schemas.microsoft.com/office/drawing/2014/main" id="{676E1B4A-045B-E01D-F435-92569AE0B63D}"/>
              </a:ext>
            </a:extLst>
          </p:cNvPr>
          <p:cNvSpPr/>
          <p:nvPr/>
        </p:nvSpPr>
        <p:spPr>
          <a:xfrm>
            <a:off x="5303768" y="4075845"/>
            <a:ext cx="1241203" cy="488853"/>
          </a:xfrm>
          <a:prstGeom prst="round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rtlCol="0" anchor="ctr"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350" b="1" i="0" u="none" strike="noStrike" kern="0" cap="none" spc="-7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COCCINIGLIE</a:t>
            </a:r>
          </a:p>
          <a:p>
            <a:pPr marL="0" marR="0" lvl="0" indent="0" algn="l" defTabSz="1714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00" b="0" i="1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Aonidiella</a:t>
            </a:r>
            <a:endParaRPr kumimoji="0" lang="it-IT" sz="1000" b="0" i="1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9214C120-E6F3-0C8B-056D-150A724BCD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8625"/>
            <a:ext cx="1039696" cy="1591570"/>
          </a:xfrm>
          <a:prstGeom prst="flowChartDelay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B2D02D2B-174A-65BD-26AA-AEF37E7983B5}"/>
              </a:ext>
            </a:extLst>
          </p:cNvPr>
          <p:cNvSpPr txBox="1"/>
          <p:nvPr/>
        </p:nvSpPr>
        <p:spPr>
          <a:xfrm>
            <a:off x="7099799" y="3060045"/>
            <a:ext cx="210762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Uniformità di sviluppo del 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Frutto; Tolleranza a stress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Termici (caldo/siccità)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Immagine 18" descr="Immagine che contiene logo, Elementi grafici, clipart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567BD985-BB66-4DF2-A56A-0ED891008CE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505" y="3737032"/>
            <a:ext cx="1241203" cy="1266643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2DECD109-5FCF-FCAC-EC1B-DC472CDCD8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43047" y="3816682"/>
            <a:ext cx="917503" cy="128276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2EDEF190-ED68-A6C8-5CC7-07CE7545A80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41535" y="3583317"/>
            <a:ext cx="1591571" cy="159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4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Copertine_Mis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0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Aguademayo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ctr">
        <a:normAutofit fontScale="97500"/>
      </a:bodyPr>
      <a:lstStyle>
        <a:defPPr algn="l">
          <a:defRPr sz="1600" dirty="0" smtClean="0"/>
        </a:defPPr>
      </a:lst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9885</TotalTime>
  <Words>1131</Words>
  <Application>Microsoft Office PowerPoint</Application>
  <PresentationFormat>Presentazione su schermo (16:9)</PresentationFormat>
  <Paragraphs>164</Paragraphs>
  <Slides>23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9</vt:i4>
      </vt:variant>
      <vt:variant>
        <vt:lpstr>Titoli diapositive</vt:lpstr>
      </vt:variant>
      <vt:variant>
        <vt:i4>23</vt:i4>
      </vt:variant>
    </vt:vector>
  </HeadingPairs>
  <TitlesOfParts>
    <vt:vector size="42" baseType="lpstr">
      <vt:lpstr>Arial</vt:lpstr>
      <vt:lpstr>Calibri</vt:lpstr>
      <vt:lpstr>Calibri Light</vt:lpstr>
      <vt:lpstr>DIN Mittelschrift Std</vt:lpstr>
      <vt:lpstr>Gill Sans MT</vt:lpstr>
      <vt:lpstr>GillSans</vt:lpstr>
      <vt:lpstr>Helvetica</vt:lpstr>
      <vt:lpstr>Helvetica Neue</vt:lpstr>
      <vt:lpstr>HelveticaNeue-Italic</vt:lpstr>
      <vt:lpstr>Wingdings</vt:lpstr>
      <vt:lpstr>1_Copertine_Miste</vt:lpstr>
      <vt:lpstr>1_Office Theme</vt:lpstr>
      <vt:lpstr>1_Tema di Office</vt:lpstr>
      <vt:lpstr>8_Office Theme</vt:lpstr>
      <vt:lpstr>1_Office Theme</vt:lpstr>
      <vt:lpstr>Aguademayo</vt:lpstr>
      <vt:lpstr>5_Office Theme</vt:lpstr>
      <vt:lpstr>9_Office Theme</vt:lpstr>
      <vt:lpstr>12_Office Theme</vt:lpstr>
      <vt:lpstr>Soluzioni di Sipcam Italia per un’agrumicoltura specializzata</vt:lpstr>
      <vt:lpstr>Presentazione standard di PowerPoint</vt:lpstr>
      <vt:lpstr>Presentazione standard di PowerPoint</vt:lpstr>
      <vt:lpstr>Presentazione standard di PowerPoint</vt:lpstr>
      <vt:lpstr>SOLUZIONI TECNICHE SIPCAM DI DIFESA E DI NUTRIZIONE DEL COMPARTO AGRUMI:PORTFOLIO</vt:lpstr>
      <vt:lpstr>Presentazione standard di PowerPoint</vt:lpstr>
      <vt:lpstr>Presentazione standard di PowerPoint</vt:lpstr>
      <vt:lpstr>Presentazione standard di PowerPoint</vt:lpstr>
      <vt:lpstr>EPIK APPLICAZIONE SU AGRUMI</vt:lpstr>
      <vt:lpstr>EPIK ED IL PROGETTO INTAKE TECH variazione di assorbimento di Epik sl da solo e con i fisioattivatori</vt:lpstr>
      <vt:lpstr> SELETTIVITA’ DELL’EPIK SL SU BENEFICIALS </vt:lpstr>
      <vt:lpstr> SELETTIVITA’ DELL’EPIK SL SU BENEFICIALS </vt:lpstr>
      <vt:lpstr> SELETTIVITA’ DELL’EPIK SL SU BENEFICIALS </vt:lpstr>
      <vt:lpstr>CONCLUSIONI PROVE</vt:lpstr>
      <vt:lpstr>IL NUOVISSIMO OIKOS TOP</vt:lpstr>
      <vt:lpstr>IL NUOVISSIMO OIKOS TOP</vt:lpstr>
      <vt:lpstr>OIKOS TOP MECCANISCMI DI AZIONE</vt:lpstr>
      <vt:lpstr>POSIZIONAMENTO AGRUMI</vt:lpstr>
      <vt:lpstr>SELETTIVITA’ SUGLI INSETTI UTILI DI OIKOS TOP</vt:lpstr>
      <vt:lpstr>PROGETTI IN ITINERE: STUDIO NUOVO ACARO</vt:lpstr>
      <vt:lpstr>PROGETTI IN ITINERE 2 NUOVI ERBICIDI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Microsoft Office User</dc:creator>
  <cp:lastModifiedBy>NB1</cp:lastModifiedBy>
  <cp:revision>367</cp:revision>
  <dcterms:created xsi:type="dcterms:W3CDTF">2021-01-20T08:23:07Z</dcterms:created>
  <dcterms:modified xsi:type="dcterms:W3CDTF">2026-05-05T09:59:01Z</dcterms:modified>
</cp:coreProperties>
</file>