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62" r:id="rId3"/>
    <p:sldId id="260" r:id="rId4"/>
    <p:sldId id="261" r:id="rId5"/>
    <p:sldId id="263" r:id="rId6"/>
    <p:sldId id="272" r:id="rId7"/>
    <p:sldId id="265" r:id="rId8"/>
    <p:sldId id="267" r:id="rId9"/>
    <p:sldId id="268" r:id="rId10"/>
    <p:sldId id="269" r:id="rId11"/>
    <p:sldId id="270" r:id="rId12"/>
    <p:sldId id="271" r:id="rId13"/>
    <p:sldId id="277" r:id="rId14"/>
    <p:sldId id="279" r:id="rId15"/>
    <p:sldId id="273" r:id="rId16"/>
    <p:sldId id="274" r:id="rId17"/>
    <p:sldId id="278" r:id="rId18"/>
    <p:sldId id="276" r:id="rId19"/>
    <p:sldId id="275" r:id="rId20"/>
    <p:sldId id="280" r:id="rId21"/>
    <p:sldId id="281" r:id="rId22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ECECE"/>
    <a:srgbClr val="09580B"/>
    <a:srgbClr val="FF6E00"/>
    <a:srgbClr val="0047AB"/>
    <a:srgbClr val="00BFFF"/>
    <a:srgbClr val="00D084"/>
    <a:srgbClr val="1DF141"/>
    <a:srgbClr val="B7FF3C"/>
    <a:srgbClr val="39FF14"/>
    <a:srgbClr val="3865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06" autoAdjust="0"/>
    <p:restoredTop sz="94673" autoAdjust="0"/>
  </p:normalViewPr>
  <p:slideViewPr>
    <p:cSldViewPr snapToGrid="0">
      <p:cViewPr>
        <p:scale>
          <a:sx n="66" d="100"/>
          <a:sy n="66" d="100"/>
        </p:scale>
        <p:origin x="2328" y="84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4040622550605589"/>
          <c:y val="3.02593048549301E-2"/>
          <c:w val="0.92058441884640108"/>
          <c:h val="0.70047135030680574"/>
        </c:manualLayout>
      </c:layout>
      <c:barChart>
        <c:barDir val="col"/>
        <c:grouping val="clustered"/>
        <c:varyColors val="0"/>
        <c:ser>
          <c:idx val="6"/>
          <c:order val="0"/>
          <c:tx>
            <c:strRef>
              <c:f>'arance x mese'!$A$74</c:f>
              <c:strCache>
                <c:ptCount val="1"/>
                <c:pt idx="0">
                  <c:v>2022/23 (000 kg)</c:v>
                </c:pt>
              </c:strCache>
            </c:strRef>
          </c:tx>
          <c:spPr>
            <a:solidFill>
              <a:schemeClr val="accent2">
                <a:tint val="95000"/>
              </a:schemeClr>
            </a:solidFill>
            <a:ln>
              <a:noFill/>
            </a:ln>
            <a:effectLst/>
          </c:spPr>
          <c:invertIfNegative val="0"/>
          <c:cat>
            <c:strRef>
              <c:f>'arance x mese'!$F$38:$F$49</c:f>
              <c:strCache>
                <c:ptCount val="12"/>
                <c:pt idx="0">
                  <c:v>ott</c:v>
                </c:pt>
                <c:pt idx="1">
                  <c:v>nov</c:v>
                </c:pt>
                <c:pt idx="2">
                  <c:v>dic</c:v>
                </c:pt>
                <c:pt idx="3">
                  <c:v>gen</c:v>
                </c:pt>
                <c:pt idx="4">
                  <c:v>feb</c:v>
                </c:pt>
                <c:pt idx="5">
                  <c:v>mar</c:v>
                </c:pt>
                <c:pt idx="6">
                  <c:v>apr</c:v>
                </c:pt>
                <c:pt idx="7">
                  <c:v>mag</c:v>
                </c:pt>
                <c:pt idx="8">
                  <c:v>giu</c:v>
                </c:pt>
                <c:pt idx="9">
                  <c:v>lug</c:v>
                </c:pt>
                <c:pt idx="10">
                  <c:v>ago</c:v>
                </c:pt>
                <c:pt idx="11">
                  <c:v>set</c:v>
                </c:pt>
              </c:strCache>
            </c:strRef>
          </c:cat>
          <c:val>
            <c:numRef>
              <c:f>'arance x mese'!$D$74:$D$85</c:f>
              <c:numCache>
                <c:formatCode>#,##0_);\(#,##0\)</c:formatCode>
                <c:ptCount val="12"/>
                <c:pt idx="0">
                  <c:v>845.61300000000006</c:v>
                </c:pt>
                <c:pt idx="1">
                  <c:v>3938.7809999999999</c:v>
                </c:pt>
                <c:pt idx="2">
                  <c:v>14006.388999999999</c:v>
                </c:pt>
                <c:pt idx="3">
                  <c:v>25131.268</c:v>
                </c:pt>
                <c:pt idx="4">
                  <c:v>22768.948</c:v>
                </c:pt>
                <c:pt idx="5">
                  <c:v>14923.492</c:v>
                </c:pt>
                <c:pt idx="6">
                  <c:v>5834.4129999999996</c:v>
                </c:pt>
                <c:pt idx="7">
                  <c:v>3273.625</c:v>
                </c:pt>
                <c:pt idx="8">
                  <c:v>2318.4769999999999</c:v>
                </c:pt>
                <c:pt idx="9">
                  <c:v>2175.0320000000002</c:v>
                </c:pt>
                <c:pt idx="10">
                  <c:v>2275.5619999999999</c:v>
                </c:pt>
                <c:pt idx="11">
                  <c:v>2855.7139999999999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CDD-4781-B2C8-181EF06F5894}"/>
            </c:ext>
          </c:extLst>
        </c:ser>
        <c:ser>
          <c:idx val="8"/>
          <c:order val="2"/>
          <c:tx>
            <c:strRef>
              <c:f>'arance x mese'!$A$86</c:f>
              <c:strCache>
                <c:ptCount val="1"/>
                <c:pt idx="0">
                  <c:v>2023/24 (000 kg)</c:v>
                </c:pt>
              </c:strCache>
            </c:strRef>
          </c:tx>
          <c:spPr>
            <a:solidFill>
              <a:schemeClr val="accent2">
                <a:tint val="74000"/>
              </a:schemeClr>
            </a:solidFill>
            <a:ln>
              <a:noFill/>
            </a:ln>
            <a:effectLst/>
          </c:spPr>
          <c:invertIfNegative val="0"/>
          <c:cat>
            <c:strRef>
              <c:f>'arance x mese'!$F$38:$F$49</c:f>
              <c:strCache>
                <c:ptCount val="12"/>
                <c:pt idx="0">
                  <c:v>ott</c:v>
                </c:pt>
                <c:pt idx="1">
                  <c:v>nov</c:v>
                </c:pt>
                <c:pt idx="2">
                  <c:v>dic</c:v>
                </c:pt>
                <c:pt idx="3">
                  <c:v>gen</c:v>
                </c:pt>
                <c:pt idx="4">
                  <c:v>feb</c:v>
                </c:pt>
                <c:pt idx="5">
                  <c:v>mar</c:v>
                </c:pt>
                <c:pt idx="6">
                  <c:v>apr</c:v>
                </c:pt>
                <c:pt idx="7">
                  <c:v>mag</c:v>
                </c:pt>
                <c:pt idx="8">
                  <c:v>giu</c:v>
                </c:pt>
                <c:pt idx="9">
                  <c:v>lug</c:v>
                </c:pt>
                <c:pt idx="10">
                  <c:v>ago</c:v>
                </c:pt>
                <c:pt idx="11">
                  <c:v>set</c:v>
                </c:pt>
              </c:strCache>
            </c:strRef>
          </c:cat>
          <c:val>
            <c:numRef>
              <c:f>'arance x mese'!$D$86:$D$97</c:f>
              <c:numCache>
                <c:formatCode>#,##0_);\(#,##0\)</c:formatCode>
                <c:ptCount val="12"/>
                <c:pt idx="0">
                  <c:v>3058.4050000000002</c:v>
                </c:pt>
                <c:pt idx="1">
                  <c:v>5567.7839999999997</c:v>
                </c:pt>
                <c:pt idx="2">
                  <c:v>15198.657999999999</c:v>
                </c:pt>
                <c:pt idx="3">
                  <c:v>27927.044000000002</c:v>
                </c:pt>
                <c:pt idx="4">
                  <c:v>26086.382000000001</c:v>
                </c:pt>
                <c:pt idx="5">
                  <c:v>18227.971000000001</c:v>
                </c:pt>
                <c:pt idx="6">
                  <c:v>8113.7110000000002</c:v>
                </c:pt>
                <c:pt idx="7">
                  <c:v>4284.3249999999998</c:v>
                </c:pt>
                <c:pt idx="8">
                  <c:v>2188.5920000000001</c:v>
                </c:pt>
                <c:pt idx="9">
                  <c:v>1795.913</c:v>
                </c:pt>
                <c:pt idx="10">
                  <c:v>2242.973</c:v>
                </c:pt>
                <c:pt idx="11">
                  <c:v>2053.9279999999999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5CDD-4781-B2C8-181EF06F5894}"/>
            </c:ext>
          </c:extLst>
        </c:ser>
        <c:ser>
          <c:idx val="10"/>
          <c:order val="4"/>
          <c:tx>
            <c:strRef>
              <c:f>'arance x mese'!$A$98</c:f>
              <c:strCache>
                <c:ptCount val="1"/>
                <c:pt idx="0">
                  <c:v>2024/25 (000 kg)</c:v>
                </c:pt>
              </c:strCache>
            </c:strRef>
          </c:tx>
          <c:spPr>
            <a:solidFill>
              <a:schemeClr val="accent2">
                <a:tint val="52000"/>
              </a:schemeClr>
            </a:solidFill>
            <a:ln>
              <a:noFill/>
            </a:ln>
            <a:effectLst/>
          </c:spPr>
          <c:invertIfNegative val="0"/>
          <c:cat>
            <c:strRef>
              <c:f>'arance x mese'!$F$38:$F$49</c:f>
              <c:strCache>
                <c:ptCount val="12"/>
                <c:pt idx="0">
                  <c:v>ott</c:v>
                </c:pt>
                <c:pt idx="1">
                  <c:v>nov</c:v>
                </c:pt>
                <c:pt idx="2">
                  <c:v>dic</c:v>
                </c:pt>
                <c:pt idx="3">
                  <c:v>gen</c:v>
                </c:pt>
                <c:pt idx="4">
                  <c:v>feb</c:v>
                </c:pt>
                <c:pt idx="5">
                  <c:v>mar</c:v>
                </c:pt>
                <c:pt idx="6">
                  <c:v>apr</c:v>
                </c:pt>
                <c:pt idx="7">
                  <c:v>mag</c:v>
                </c:pt>
                <c:pt idx="8">
                  <c:v>giu</c:v>
                </c:pt>
                <c:pt idx="9">
                  <c:v>lug</c:v>
                </c:pt>
                <c:pt idx="10">
                  <c:v>ago</c:v>
                </c:pt>
                <c:pt idx="11">
                  <c:v>set</c:v>
                </c:pt>
              </c:strCache>
            </c:strRef>
          </c:cat>
          <c:val>
            <c:numRef>
              <c:f>'arance x mese'!$D$98:$D$102</c:f>
              <c:numCache>
                <c:formatCode>#,##0_);\(#,##0\)</c:formatCode>
                <c:ptCount val="5"/>
                <c:pt idx="0">
                  <c:v>2731.855</c:v>
                </c:pt>
                <c:pt idx="1">
                  <c:v>6429.8429999999998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5CDD-4781-B2C8-181EF06F58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47563792"/>
        <c:axId val="447564448"/>
      </c:barChart>
      <c:lineChart>
        <c:grouping val="standard"/>
        <c:varyColors val="0"/>
        <c:ser>
          <c:idx val="7"/>
          <c:order val="1"/>
          <c:tx>
            <c:strRef>
              <c:f>'arance x mese'!$A$75</c:f>
              <c:strCache>
                <c:ptCount val="1"/>
                <c:pt idx="0">
                  <c:v>2022/23 (€/kg)</c:v>
                </c:pt>
              </c:strCache>
            </c:strRef>
          </c:tx>
          <c:spPr>
            <a:ln w="28575" cap="rnd">
              <a:solidFill>
                <a:schemeClr val="accent2">
                  <a:tint val="84000"/>
                </a:schemeClr>
              </a:solidFill>
              <a:round/>
            </a:ln>
            <a:effectLst/>
          </c:spPr>
          <c:marker>
            <c:symbol val="none"/>
          </c:marker>
          <c:val>
            <c:numRef>
              <c:f>'arance x mese'!$E$74:$E$85</c:f>
              <c:numCache>
                <c:formatCode>0.00</c:formatCode>
                <c:ptCount val="12"/>
                <c:pt idx="0">
                  <c:v>1.3836766937121354</c:v>
                </c:pt>
                <c:pt idx="1">
                  <c:v>1.204796357045492</c:v>
                </c:pt>
                <c:pt idx="2">
                  <c:v>1.2292457392122982</c:v>
                </c:pt>
                <c:pt idx="3">
                  <c:v>1.1816973978392176</c:v>
                </c:pt>
                <c:pt idx="4">
                  <c:v>1.2288176862628875</c:v>
                </c:pt>
                <c:pt idx="5">
                  <c:v>1.3052579784945777</c:v>
                </c:pt>
                <c:pt idx="6">
                  <c:v>1.2839262493073427</c:v>
                </c:pt>
                <c:pt idx="7">
                  <c:v>1.2874498453549199</c:v>
                </c:pt>
                <c:pt idx="8">
                  <c:v>1.3471567757627099</c:v>
                </c:pt>
                <c:pt idx="9">
                  <c:v>1.3915988362470069</c:v>
                </c:pt>
                <c:pt idx="10">
                  <c:v>1.4410633505041832</c:v>
                </c:pt>
                <c:pt idx="11">
                  <c:v>1.4890139558793354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9-5CDD-4781-B2C8-181EF06F5894}"/>
            </c:ext>
          </c:extLst>
        </c:ser>
        <c:ser>
          <c:idx val="9"/>
          <c:order val="3"/>
          <c:tx>
            <c:strRef>
              <c:f>'arance x mese'!$A$87</c:f>
              <c:strCache>
                <c:ptCount val="1"/>
                <c:pt idx="0">
                  <c:v>2023/24 (€/kg)</c:v>
                </c:pt>
              </c:strCache>
            </c:strRef>
          </c:tx>
          <c:spPr>
            <a:ln w="28575" cap="rnd">
              <a:solidFill>
                <a:schemeClr val="accent2">
                  <a:tint val="63000"/>
                </a:schemeClr>
              </a:solidFill>
              <a:round/>
            </a:ln>
            <a:effectLst/>
          </c:spPr>
          <c:marker>
            <c:symbol val="none"/>
          </c:marker>
          <c:val>
            <c:numRef>
              <c:f>'arance x mese'!$E$86:$E$97</c:f>
              <c:numCache>
                <c:formatCode>0.00</c:formatCode>
                <c:ptCount val="12"/>
                <c:pt idx="0">
                  <c:v>1.4713198546301094</c:v>
                </c:pt>
                <c:pt idx="1">
                  <c:v>1.3049006570657196</c:v>
                </c:pt>
                <c:pt idx="2">
                  <c:v>1.2530424067703871</c:v>
                </c:pt>
                <c:pt idx="3">
                  <c:v>1.1934610408462849</c:v>
                </c:pt>
                <c:pt idx="4">
                  <c:v>1.1767317138881122</c:v>
                </c:pt>
                <c:pt idx="5">
                  <c:v>1.1726668865119436</c:v>
                </c:pt>
                <c:pt idx="6">
                  <c:v>1.1617278456183613</c:v>
                </c:pt>
                <c:pt idx="7">
                  <c:v>1.103117994083082</c:v>
                </c:pt>
                <c:pt idx="8">
                  <c:v>1.1258023423278527</c:v>
                </c:pt>
                <c:pt idx="9">
                  <c:v>1.2139725031223672</c:v>
                </c:pt>
                <c:pt idx="10">
                  <c:v>1.1588668254143049</c:v>
                </c:pt>
                <c:pt idx="11">
                  <c:v>1.2610164523780776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A-5CDD-4781-B2C8-181EF06F5894}"/>
            </c:ext>
          </c:extLst>
        </c:ser>
        <c:ser>
          <c:idx val="11"/>
          <c:order val="5"/>
          <c:tx>
            <c:strRef>
              <c:f>'arance x mese'!$A$99</c:f>
              <c:strCache>
                <c:ptCount val="1"/>
                <c:pt idx="0">
                  <c:v>2024/25 (€/kg)</c:v>
                </c:pt>
              </c:strCache>
            </c:strRef>
          </c:tx>
          <c:spPr>
            <a:ln w="28575" cap="rnd">
              <a:solidFill>
                <a:schemeClr val="accent2">
                  <a:tint val="41000"/>
                </a:schemeClr>
              </a:solidFill>
              <a:round/>
            </a:ln>
            <a:effectLst/>
          </c:spPr>
          <c:marker>
            <c:symbol val="none"/>
          </c:marker>
          <c:val>
            <c:numRef>
              <c:f>'arance x mese'!$E$98:$E$102</c:f>
              <c:numCache>
                <c:formatCode>0.00</c:formatCode>
                <c:ptCount val="5"/>
                <c:pt idx="0">
                  <c:v>1.3328858962133789</c:v>
                </c:pt>
                <c:pt idx="1">
                  <c:v>1.2950624144322032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5CDD-4781-B2C8-181EF06F58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8801200"/>
        <c:axId val="638800872"/>
      </c:lineChart>
      <c:catAx>
        <c:axId val="4475637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/>
                </a:solidFill>
                <a:latin typeface="Arial Nova Cond" panose="020B0506020202020204" pitchFamily="34" charset="0"/>
                <a:ea typeface="+mn-ea"/>
                <a:cs typeface="+mn-cs"/>
              </a:defRPr>
            </a:pPr>
            <a:endParaRPr lang="it-IT"/>
          </a:p>
        </c:txPr>
        <c:crossAx val="447564448"/>
        <c:crosses val="autoZero"/>
        <c:auto val="1"/>
        <c:lblAlgn val="ctr"/>
        <c:lblOffset val="100"/>
        <c:noMultiLvlLbl val="0"/>
      </c:catAx>
      <c:valAx>
        <c:axId val="447564448"/>
        <c:scaling>
          <c:orientation val="minMax"/>
          <c:max val="3200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_);\(#,##0\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/>
                </a:solidFill>
                <a:latin typeface="Arial Nova Cond" panose="020B0506020202020204" pitchFamily="34" charset="0"/>
                <a:ea typeface="+mn-ea"/>
                <a:cs typeface="+mn-cs"/>
              </a:defRPr>
            </a:pPr>
            <a:endParaRPr lang="it-IT"/>
          </a:p>
        </c:txPr>
        <c:crossAx val="447563792"/>
        <c:crosses val="autoZero"/>
        <c:crossBetween val="between"/>
      </c:valAx>
      <c:valAx>
        <c:axId val="638800872"/>
        <c:scaling>
          <c:orientation val="minMax"/>
          <c:max val="1.5"/>
          <c:min val="0.8"/>
        </c:scaling>
        <c:delete val="0"/>
        <c:axPos val="r"/>
        <c:numFmt formatCode="0.0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/>
                </a:solidFill>
                <a:latin typeface="Arial Nova Cond" panose="020B0506020202020204" pitchFamily="34" charset="0"/>
                <a:ea typeface="+mn-ea"/>
                <a:cs typeface="+mn-cs"/>
              </a:defRPr>
            </a:pPr>
            <a:endParaRPr lang="it-IT"/>
          </a:p>
        </c:txPr>
        <c:crossAx val="638801200"/>
        <c:crosses val="max"/>
        <c:crossBetween val="between"/>
      </c:valAx>
      <c:catAx>
        <c:axId val="638801200"/>
        <c:scaling>
          <c:orientation val="minMax"/>
        </c:scaling>
        <c:delete val="1"/>
        <c:axPos val="b"/>
        <c:majorTickMark val="out"/>
        <c:minorTickMark val="none"/>
        <c:tickLblPos val="nextTo"/>
        <c:crossAx val="638800872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88320317675587678"/>
          <c:w val="1"/>
          <c:h val="0.1167968899892794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/>
              </a:solidFill>
              <a:latin typeface="Arial Nova Cond" panose="020B0506020202020204" pitchFamily="34" charset="0"/>
              <a:ea typeface="+mn-ea"/>
              <a:cs typeface="+mn-cs"/>
            </a:defRPr>
          </a:pPr>
          <a:endParaRPr lang="it-IT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 w="9525" cap="flat" cmpd="sng" algn="ctr">
      <a:noFill/>
      <a:round/>
    </a:ln>
    <a:effectLst/>
  </c:spPr>
  <c:txPr>
    <a:bodyPr/>
    <a:lstStyle/>
    <a:p>
      <a:pPr>
        <a:defRPr sz="1600">
          <a:latin typeface="Arial Nova Cond" panose="020B0506020202020204" pitchFamily="34" charset="0"/>
        </a:defRPr>
      </a:pPr>
      <a:endParaRPr lang="it-IT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5">
  <a:schemeClr val="accent2"/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A728C2-D973-442A-9DC5-334020FCCF21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194B90-47B0-4CB8-A8D4-1B5A251C410C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89112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DD24826-6FBE-FE7B-24DB-8BEA1422CC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8EA9B112-B569-E7B4-1AC1-4925F4701C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6AB2DD9-1FB5-1DF5-5EEC-75031EAB87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2DE8D-EFC7-435F-8D04-10332173F64D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FA5B9D2D-01B0-DA6D-9AD2-A296C8059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F11FCA09-D3FA-985D-23D1-78E8C9159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8BD2B-DEA7-4570-820C-15C46900E41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55457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E1772D0-C2F1-913C-21CD-5DF9B74F6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D6AA1825-41CA-3C46-17C8-AB2B07611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23A9B570-8710-B48C-3084-591065664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2DE8D-EFC7-435F-8D04-10332173F64D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F24939AD-0EC4-B391-3796-5A725DFB2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CFD285FC-CF53-5342-0766-8AFD0EFAE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8BD2B-DEA7-4570-820C-15C46900E41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757020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F4037EC-FA99-4085-B424-6F1FC6D58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91F4BDEB-5F89-4F90-9443-3943E7853F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55ACCEC-8498-C072-EE9D-562B990C0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2DE8D-EFC7-435F-8D04-10332173F64D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363119E0-6EB6-75CA-1320-53F2243EF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FB94E746-E094-BA6C-5B97-CD584BAA7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8BD2B-DEA7-4570-820C-15C46900E41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17689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97A3F9F-2450-3796-B4D9-EDDD7DD1C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0E873281-EAA3-75EA-C86D-18A16ACE55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28C74A4D-DC8C-F77F-85C8-A6AE0178C3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CF3D3937-DD05-D294-497B-4F52C1134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2DE8D-EFC7-435F-8D04-10332173F64D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59E6AC00-B667-5A2D-7D15-0AEB2CC62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88547E93-0154-C4C0-94FD-34F874F31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8BD2B-DEA7-4570-820C-15C46900E41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642761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1642231-50F0-1FB5-C735-7F8B08C44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75079B2C-6102-19CD-1584-B21A931AE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AE249E37-912E-0F88-CC5B-D336D95D6D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298BF5FB-FDDC-9151-7E07-4E8B5969DA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656D73DA-6833-D6ED-8D79-EBBFBADEBE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C17F0730-51E1-6233-6196-47D9E71D5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2DE8D-EFC7-435F-8D04-10332173F64D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31A2FCB7-472F-982E-0685-291FBCDC3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D029301F-19CA-A7B5-9BE0-C9BA493BB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8BD2B-DEA7-4570-820C-15C46900E41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667604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C566E60-38F1-3DB7-2A84-79F6B551C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B2F52049-5DD3-E0BF-0DF5-C94F6556B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2DE8D-EFC7-435F-8D04-10332173F64D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CD6597F6-7F29-BE2F-84FC-BDAFDDA35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CBE34D47-6B5B-89DE-575A-797870BB5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8BD2B-DEA7-4570-820C-15C46900E41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708807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6F172038-4F89-73BF-A0B2-A6CB2F1DF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2DE8D-EFC7-435F-8D04-10332173F64D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2FDC8C21-89E1-BB80-52FB-039F3D430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308C3123-9D90-894B-A21E-BD25209FA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8BD2B-DEA7-4570-820C-15C46900E41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80352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938A010-0830-DF8F-AC78-43491FD28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DDE610DA-1995-AA81-6305-B7961DE99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E7C8063C-2995-8706-13D8-AA27BD1AAA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946A6AB0-2B16-643D-9F2E-72FE5B391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2DE8D-EFC7-435F-8D04-10332173F64D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1EB87444-EF09-EA9C-8B65-42417F681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76097756-20C1-7074-2699-21153577F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8BD2B-DEA7-4570-820C-15C46900E41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96131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D801D2D-DF8D-73A9-55CA-98CD4A2C6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FC11F8E1-3B42-9953-B394-C81570CDA7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C38B6115-5608-A710-243A-B43F8BF8F3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D16735A8-B158-49D6-4E36-5E2AFEDA5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2DE8D-EFC7-435F-8D04-10332173F64D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E3B95916-E426-B0F0-5B37-F902266DD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3454EEED-AEA2-2332-11C9-00D098719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8BD2B-DEA7-4570-820C-15C46900E41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36902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61F5422-B50A-9EF8-08A3-68DFE14F3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4EEAF319-6A12-EC44-24B2-A9A6605599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5E142385-CBE5-BFA3-A8AA-1D99310FE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2DE8D-EFC7-435F-8D04-10332173F64D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C95CE9C1-F4DD-41A9-7082-844CF4A6D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9D6B018-DA4F-8AB2-E1C2-E2E52C9AA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8BD2B-DEA7-4570-820C-15C46900E41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418512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067CF51A-B95A-F999-CA0C-14FBC4589F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C8CDB452-F91F-A8FD-CCF9-19359C00CA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38DE4444-2942-AE0F-9A7E-8AE9A85F0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2DE8D-EFC7-435F-8D04-10332173F64D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1B807A1F-8E9F-A624-AA5C-4C34B644D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51BCF034-D23B-AD85-4BF3-83C75F336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8BD2B-DEA7-4570-820C-15C46900E41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78152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C441B996-2700-0BB2-7043-1D0A5A064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3E330E59-DACC-D7D0-6E15-22AF684F7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7CE4CCED-5563-82E4-1D9E-DDF9C05F50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C2DE8D-EFC7-435F-8D04-10332173F64D}" type="datetimeFigureOut">
              <a:rPr lang="it-IT" smtClean="0"/>
              <a:t>27/04/2026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A6B63367-6808-91DF-BB21-FE17A896F8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99A29A9B-8B01-BF48-CC69-66D292ED5F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18BD2B-DEA7-4570-820C-15C46900E41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22255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4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sv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farmeo.it/" TargetMode="Externa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1">
            <a:extLst>
              <a:ext uri="{FF2B5EF4-FFF2-40B4-BE49-F238E27FC236}">
                <a16:creationId xmlns:a16="http://schemas.microsoft.com/office/drawing/2014/main" id="{4B83C2A7-9FD0-8D0B-7A7F-0EA042A0E37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000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CFEC05DF-D3D4-6470-524E-9013CB65AF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2206" b="9719"/>
          <a:stretch>
            <a:fillRect/>
          </a:stretch>
        </p:blipFill>
        <p:spPr>
          <a:xfrm>
            <a:off x="3533191" y="1437346"/>
            <a:ext cx="5125617" cy="3983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47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B1516E-8ED6-747C-A9DD-4AFB13E5B0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1">
            <a:extLst>
              <a:ext uri="{FF2B5EF4-FFF2-40B4-BE49-F238E27FC236}">
                <a16:creationId xmlns:a16="http://schemas.microsoft.com/office/drawing/2014/main" id="{591E7AD2-14EB-1144-AC74-5C6865B572B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0000">
                <a:schemeClr val="tx1">
                  <a:alpha val="0"/>
                </a:schemeClr>
              </a:gs>
              <a:gs pos="100000">
                <a:schemeClr val="tx1">
                  <a:alpha val="8000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grpSp>
        <p:nvGrpSpPr>
          <p:cNvPr id="10" name="Gruppo 9">
            <a:extLst>
              <a:ext uri="{FF2B5EF4-FFF2-40B4-BE49-F238E27FC236}">
                <a16:creationId xmlns:a16="http://schemas.microsoft.com/office/drawing/2014/main" id="{4584D824-C2ED-74A8-973E-E22DDC758E26}"/>
              </a:ext>
            </a:extLst>
          </p:cNvPr>
          <p:cNvGrpSpPr/>
          <p:nvPr/>
        </p:nvGrpSpPr>
        <p:grpSpPr>
          <a:xfrm>
            <a:off x="-2872249" y="-967250"/>
            <a:ext cx="8792497" cy="8792497"/>
            <a:chOff x="-2872249" y="-967250"/>
            <a:chExt cx="8792497" cy="8792497"/>
          </a:xfrm>
        </p:grpSpPr>
        <p:sp useBgFill="1">
          <p:nvSpPr>
            <p:cNvPr id="4" name="Somma 3">
              <a:extLst>
                <a:ext uri="{FF2B5EF4-FFF2-40B4-BE49-F238E27FC236}">
                  <a16:creationId xmlns:a16="http://schemas.microsoft.com/office/drawing/2014/main" id="{A250F5C1-D9E9-EDD5-D94B-827053D22A46}"/>
                </a:ext>
              </a:extLst>
            </p:cNvPr>
            <p:cNvSpPr/>
            <p:nvPr/>
          </p:nvSpPr>
          <p:spPr>
            <a:xfrm>
              <a:off x="-2872249" y="-967250"/>
              <a:ext cx="8792497" cy="8792497"/>
            </a:xfrm>
            <a:prstGeom prst="flowChartSummingJunction">
              <a:avLst/>
            </a:prstGeom>
            <a:ln w="12700">
              <a:solidFill>
                <a:srgbClr val="FFFFFF"/>
              </a:solidFill>
            </a:ln>
            <a:effectLst>
              <a:outerShdw blurRad="50800" dist="38100" dir="27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sp useBgFill="1">
          <p:nvSpPr>
            <p:cNvPr id="8" name="Ovale 7">
              <a:extLst>
                <a:ext uri="{FF2B5EF4-FFF2-40B4-BE49-F238E27FC236}">
                  <a16:creationId xmlns:a16="http://schemas.microsoft.com/office/drawing/2014/main" id="{2319DEDD-81C4-EA31-CE67-BD99D9CF83CB}"/>
                </a:ext>
              </a:extLst>
            </p:cNvPr>
            <p:cNvSpPr/>
            <p:nvPr/>
          </p:nvSpPr>
          <p:spPr>
            <a:xfrm>
              <a:off x="-276228" y="1628773"/>
              <a:ext cx="3600450" cy="3600450"/>
            </a:xfrm>
            <a:prstGeom prst="ellipse">
              <a:avLst/>
            </a:prstGeom>
            <a:ln>
              <a:noFill/>
            </a:ln>
            <a:effectLst>
              <a:outerShdw blurRad="152400" dist="38100" dir="27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pic>
          <p:nvPicPr>
            <p:cNvPr id="20" name="Immagine 19">
              <a:extLst>
                <a:ext uri="{FF2B5EF4-FFF2-40B4-BE49-F238E27FC236}">
                  <a16:creationId xmlns:a16="http://schemas.microsoft.com/office/drawing/2014/main" id="{E33AC2CE-B5C8-90C7-145A-07DE29F8E68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1" r="-2206" b="9719"/>
            <a:stretch>
              <a:fillRect/>
            </a:stretch>
          </p:blipFill>
          <p:spPr>
            <a:xfrm>
              <a:off x="534595" y="2660097"/>
              <a:ext cx="1978804" cy="1537802"/>
            </a:xfrm>
            <a:prstGeom prst="rect">
              <a:avLst/>
            </a:prstGeom>
          </p:spPr>
        </p:pic>
      </p:grp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26CBA4AA-7BB3-70E0-586A-A4F734AEA646}"/>
              </a:ext>
            </a:extLst>
          </p:cNvPr>
          <p:cNvSpPr txBox="1"/>
          <p:nvPr/>
        </p:nvSpPr>
        <p:spPr>
          <a:xfrm rot="5400000">
            <a:off x="3866161" y="2967333"/>
            <a:ext cx="19127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67F39355-A71D-830A-E782-E9FB4723318F}"/>
              </a:ext>
            </a:extLst>
          </p:cNvPr>
          <p:cNvSpPr txBox="1"/>
          <p:nvPr/>
        </p:nvSpPr>
        <p:spPr>
          <a:xfrm>
            <a:off x="534595" y="330762"/>
            <a:ext cx="26100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MERCATO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9601E1AD-B0B4-6742-9FDB-2947FBD56383}"/>
              </a:ext>
            </a:extLst>
          </p:cNvPr>
          <p:cNvSpPr txBox="1"/>
          <p:nvPr/>
        </p:nvSpPr>
        <p:spPr>
          <a:xfrm flipV="1">
            <a:off x="278916" y="5880903"/>
            <a:ext cx="31213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PAGAMENTI</a:t>
            </a:r>
          </a:p>
        </p:txBody>
      </p:sp>
      <p:grpSp>
        <p:nvGrpSpPr>
          <p:cNvPr id="24" name="Gruppo 23">
            <a:extLst>
              <a:ext uri="{FF2B5EF4-FFF2-40B4-BE49-F238E27FC236}">
                <a16:creationId xmlns:a16="http://schemas.microsoft.com/office/drawing/2014/main" id="{31AFE5E5-641D-4A19-87C3-80EA966AADCC}"/>
              </a:ext>
            </a:extLst>
          </p:cNvPr>
          <p:cNvGrpSpPr/>
          <p:nvPr/>
        </p:nvGrpSpPr>
        <p:grpSpPr>
          <a:xfrm>
            <a:off x="6821564" y="1414546"/>
            <a:ext cx="4329193" cy="4028903"/>
            <a:chOff x="6459614" y="1414546"/>
            <a:chExt cx="4329193" cy="4028903"/>
          </a:xfrm>
        </p:grpSpPr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4EDB89D7-9243-3457-F9DC-02E3DC14E47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59614" y="1414546"/>
              <a:ext cx="4329193" cy="4028903"/>
            </a:xfrm>
            <a:prstGeom prst="rect">
              <a:avLst/>
            </a:prstGeom>
          </p:spPr>
        </p:pic>
        <p:sp>
          <p:nvSpPr>
            <p:cNvPr id="14" name="Rettangolo con angoli arrotondati 13">
              <a:extLst>
                <a:ext uri="{FF2B5EF4-FFF2-40B4-BE49-F238E27FC236}">
                  <a16:creationId xmlns:a16="http://schemas.microsoft.com/office/drawing/2014/main" id="{661FDD18-A062-4BB3-09D4-9A773F38A246}"/>
                </a:ext>
              </a:extLst>
            </p:cNvPr>
            <p:cNvSpPr/>
            <p:nvPr/>
          </p:nvSpPr>
          <p:spPr>
            <a:xfrm>
              <a:off x="9484517" y="2176463"/>
              <a:ext cx="1200152" cy="195262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it-IT" sz="700" b="1" dirty="0">
                  <a:solidFill>
                    <a:schemeClr val="tx1"/>
                  </a:solidFill>
                  <a:latin typeface="Montserrat" pitchFamily="2" charset="0"/>
                </a:rPr>
                <a:t>Calibro</a:t>
              </a:r>
              <a:r>
                <a:rPr lang="it-IT" sz="700" dirty="0">
                  <a:solidFill>
                    <a:schemeClr val="tx1"/>
                  </a:solidFill>
                  <a:latin typeface="Montserrat" pitchFamily="2" charset="0"/>
                </a:rPr>
                <a:t>: 63.2mm</a:t>
              </a:r>
            </a:p>
          </p:txBody>
        </p:sp>
        <p:sp>
          <p:nvSpPr>
            <p:cNvPr id="15" name="Rettangolo con angoli arrotondati 14">
              <a:extLst>
                <a:ext uri="{FF2B5EF4-FFF2-40B4-BE49-F238E27FC236}">
                  <a16:creationId xmlns:a16="http://schemas.microsoft.com/office/drawing/2014/main" id="{DE7C44AB-66C2-5074-D953-AD80995DB1CB}"/>
                </a:ext>
              </a:extLst>
            </p:cNvPr>
            <p:cNvSpPr/>
            <p:nvPr/>
          </p:nvSpPr>
          <p:spPr>
            <a:xfrm>
              <a:off x="9484518" y="2402681"/>
              <a:ext cx="1200151" cy="195262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it-IT" sz="700" b="1" dirty="0">
                  <a:solidFill>
                    <a:schemeClr val="tx1"/>
                  </a:solidFill>
                  <a:latin typeface="Montserrat" pitchFamily="2" charset="0"/>
                </a:rPr>
                <a:t>Difetti</a:t>
              </a:r>
              <a:r>
                <a:rPr lang="it-IT" sz="700" dirty="0">
                  <a:solidFill>
                    <a:schemeClr val="tx1"/>
                  </a:solidFill>
                  <a:latin typeface="Montserrat" pitchFamily="2" charset="0"/>
                </a:rPr>
                <a:t>: Moderati</a:t>
              </a:r>
            </a:p>
          </p:txBody>
        </p:sp>
        <p:sp>
          <p:nvSpPr>
            <p:cNvPr id="16" name="Rettangolo con angoli arrotondati 15">
              <a:extLst>
                <a:ext uri="{FF2B5EF4-FFF2-40B4-BE49-F238E27FC236}">
                  <a16:creationId xmlns:a16="http://schemas.microsoft.com/office/drawing/2014/main" id="{C8E6FD65-65D0-E42B-4FE3-358E85F5A4E6}"/>
                </a:ext>
              </a:extLst>
            </p:cNvPr>
            <p:cNvSpPr/>
            <p:nvPr/>
          </p:nvSpPr>
          <p:spPr>
            <a:xfrm>
              <a:off x="9484518" y="2628899"/>
              <a:ext cx="1200151" cy="195262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it-IT" sz="700" b="1" dirty="0">
                  <a:solidFill>
                    <a:schemeClr val="tx1"/>
                  </a:solidFill>
                  <a:latin typeface="Montserrat" pitchFamily="2" charset="0"/>
                </a:rPr>
                <a:t>Colore</a:t>
              </a:r>
              <a:r>
                <a:rPr lang="it-IT" sz="700" dirty="0">
                  <a:solidFill>
                    <a:schemeClr val="tx1"/>
                  </a:solidFill>
                  <a:latin typeface="Montserrat" pitchFamily="2" charset="0"/>
                </a:rPr>
                <a:t>: Colore pieno</a:t>
              </a:r>
            </a:p>
          </p:txBody>
        </p:sp>
        <p:sp>
          <p:nvSpPr>
            <p:cNvPr id="19" name="Rettangolo con angoli arrotondati 18">
              <a:extLst>
                <a:ext uri="{FF2B5EF4-FFF2-40B4-BE49-F238E27FC236}">
                  <a16:creationId xmlns:a16="http://schemas.microsoft.com/office/drawing/2014/main" id="{FC5B93DB-63F7-4653-3E46-F28DD6E5E001}"/>
                </a:ext>
              </a:extLst>
            </p:cNvPr>
            <p:cNvSpPr/>
            <p:nvPr/>
          </p:nvSpPr>
          <p:spPr>
            <a:xfrm>
              <a:off x="9484518" y="3271838"/>
              <a:ext cx="1304289" cy="33337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it-IT" sz="700" b="1" dirty="0">
                  <a:solidFill>
                    <a:schemeClr val="tx1"/>
                  </a:solidFill>
                  <a:latin typeface="Montserrat" pitchFamily="2" charset="0"/>
                </a:rPr>
                <a:t>Calibro</a:t>
              </a:r>
              <a:r>
                <a:rPr lang="it-IT" sz="700" dirty="0">
                  <a:solidFill>
                    <a:schemeClr val="tx1"/>
                  </a:solidFill>
                  <a:latin typeface="Montserrat" pitchFamily="2" charset="0"/>
                </a:rPr>
                <a:t>: 65.6mm</a:t>
              </a:r>
            </a:p>
          </p:txBody>
        </p:sp>
        <p:sp>
          <p:nvSpPr>
            <p:cNvPr id="21" name="Rettangolo con angoli arrotondati 20">
              <a:extLst>
                <a:ext uri="{FF2B5EF4-FFF2-40B4-BE49-F238E27FC236}">
                  <a16:creationId xmlns:a16="http://schemas.microsoft.com/office/drawing/2014/main" id="{EF6809B2-0D98-C133-1993-AF527769DC9F}"/>
                </a:ext>
              </a:extLst>
            </p:cNvPr>
            <p:cNvSpPr/>
            <p:nvPr/>
          </p:nvSpPr>
          <p:spPr>
            <a:xfrm>
              <a:off x="9484517" y="3657600"/>
              <a:ext cx="1304290" cy="33337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it-IT" sz="700" b="1" dirty="0">
                  <a:solidFill>
                    <a:schemeClr val="tx1"/>
                  </a:solidFill>
                  <a:latin typeface="Montserrat" pitchFamily="2" charset="0"/>
                </a:rPr>
                <a:t>Difetti</a:t>
              </a:r>
              <a:r>
                <a:rPr lang="it-IT" sz="700" dirty="0">
                  <a:solidFill>
                    <a:schemeClr val="tx1"/>
                  </a:solidFill>
                  <a:latin typeface="Montserrat" pitchFamily="2" charset="0"/>
                </a:rPr>
                <a:t>: Nessuno</a:t>
              </a:r>
            </a:p>
          </p:txBody>
        </p:sp>
        <p:sp>
          <p:nvSpPr>
            <p:cNvPr id="22" name="Rettangolo con angoli arrotondati 21">
              <a:extLst>
                <a:ext uri="{FF2B5EF4-FFF2-40B4-BE49-F238E27FC236}">
                  <a16:creationId xmlns:a16="http://schemas.microsoft.com/office/drawing/2014/main" id="{02620C18-1ECA-9736-E368-ED2B95E6CF60}"/>
                </a:ext>
              </a:extLst>
            </p:cNvPr>
            <p:cNvSpPr/>
            <p:nvPr/>
          </p:nvSpPr>
          <p:spPr>
            <a:xfrm>
              <a:off x="9484517" y="4031210"/>
              <a:ext cx="1304290" cy="35414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it-IT" sz="700" b="1" dirty="0">
                  <a:solidFill>
                    <a:schemeClr val="tx1"/>
                  </a:solidFill>
                  <a:latin typeface="Montserrat" pitchFamily="2" charset="0"/>
                </a:rPr>
                <a:t>Colore</a:t>
              </a:r>
              <a:r>
                <a:rPr lang="it-IT" sz="700" dirty="0">
                  <a:solidFill>
                    <a:schemeClr val="tx1"/>
                  </a:solidFill>
                  <a:latin typeface="Montserrat" pitchFamily="2" charset="0"/>
                </a:rPr>
                <a:t>: Colore pieno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229810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9AABE8-4D31-84BA-56C9-149CF3D41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1">
            <a:extLst>
              <a:ext uri="{FF2B5EF4-FFF2-40B4-BE49-F238E27FC236}">
                <a16:creationId xmlns:a16="http://schemas.microsoft.com/office/drawing/2014/main" id="{3A2F1BB2-E809-6B40-F629-E7E1C9031749}"/>
              </a:ext>
            </a:extLst>
          </p:cNvPr>
          <p:cNvSpPr/>
          <p:nvPr/>
        </p:nvSpPr>
        <p:spPr>
          <a:xfrm>
            <a:off x="4940300" y="0"/>
            <a:ext cx="7251699" cy="6858000"/>
          </a:xfrm>
          <a:prstGeom prst="rect">
            <a:avLst/>
          </a:prstGeom>
          <a:gradFill flip="none" rotWithShape="1">
            <a:gsLst>
              <a:gs pos="30000">
                <a:schemeClr val="tx1">
                  <a:alpha val="0"/>
                </a:schemeClr>
              </a:gs>
              <a:gs pos="100000">
                <a:schemeClr val="tx1">
                  <a:alpha val="8000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>
              <a:solidFill>
                <a:schemeClr val="tx1"/>
              </a:solidFill>
            </a:endParaRPr>
          </a:p>
        </p:txBody>
      </p:sp>
      <p:grpSp>
        <p:nvGrpSpPr>
          <p:cNvPr id="10" name="Gruppo 9">
            <a:extLst>
              <a:ext uri="{FF2B5EF4-FFF2-40B4-BE49-F238E27FC236}">
                <a16:creationId xmlns:a16="http://schemas.microsoft.com/office/drawing/2014/main" id="{156F1F17-5287-B829-6DF1-1CBC7FD103EE}"/>
              </a:ext>
            </a:extLst>
          </p:cNvPr>
          <p:cNvGrpSpPr/>
          <p:nvPr/>
        </p:nvGrpSpPr>
        <p:grpSpPr>
          <a:xfrm rot="5400000">
            <a:off x="-2872249" y="-967250"/>
            <a:ext cx="8792497" cy="8792497"/>
            <a:chOff x="-2872249" y="-967250"/>
            <a:chExt cx="8792497" cy="8792497"/>
          </a:xfrm>
        </p:grpSpPr>
        <p:sp useBgFill="1">
          <p:nvSpPr>
            <p:cNvPr id="4" name="Somma 3">
              <a:extLst>
                <a:ext uri="{FF2B5EF4-FFF2-40B4-BE49-F238E27FC236}">
                  <a16:creationId xmlns:a16="http://schemas.microsoft.com/office/drawing/2014/main" id="{8ED6D395-DF47-88FC-9BD2-CDAF9DCE92B4}"/>
                </a:ext>
              </a:extLst>
            </p:cNvPr>
            <p:cNvSpPr/>
            <p:nvPr/>
          </p:nvSpPr>
          <p:spPr>
            <a:xfrm>
              <a:off x="-2872249" y="-967250"/>
              <a:ext cx="8792497" cy="8792497"/>
            </a:xfrm>
            <a:prstGeom prst="flowChartSummingJunction">
              <a:avLst/>
            </a:prstGeom>
            <a:ln w="12700">
              <a:solidFill>
                <a:srgbClr val="FFFFFF"/>
              </a:solidFill>
            </a:ln>
            <a:effectLst>
              <a:outerShdw blurRad="50800" dist="38100" dir="27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sp useBgFill="1">
          <p:nvSpPr>
            <p:cNvPr id="8" name="Ovale 7">
              <a:extLst>
                <a:ext uri="{FF2B5EF4-FFF2-40B4-BE49-F238E27FC236}">
                  <a16:creationId xmlns:a16="http://schemas.microsoft.com/office/drawing/2014/main" id="{5B5EBCA2-E3F0-2525-C435-5D762FD14DF5}"/>
                </a:ext>
              </a:extLst>
            </p:cNvPr>
            <p:cNvSpPr/>
            <p:nvPr/>
          </p:nvSpPr>
          <p:spPr>
            <a:xfrm>
              <a:off x="-276228" y="1628773"/>
              <a:ext cx="3600450" cy="3600450"/>
            </a:xfrm>
            <a:prstGeom prst="ellipse">
              <a:avLst/>
            </a:prstGeom>
            <a:ln>
              <a:noFill/>
            </a:ln>
            <a:effectLst>
              <a:outerShdw blurRad="152400" dist="38100" dir="27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pic>
          <p:nvPicPr>
            <p:cNvPr id="20" name="Immagine 19">
              <a:extLst>
                <a:ext uri="{FF2B5EF4-FFF2-40B4-BE49-F238E27FC236}">
                  <a16:creationId xmlns:a16="http://schemas.microsoft.com/office/drawing/2014/main" id="{EF883FB8-5C35-36EF-BFFD-E0AD4EE938C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1" r="-2206" b="9719"/>
            <a:stretch>
              <a:fillRect/>
            </a:stretch>
          </p:blipFill>
          <p:spPr>
            <a:xfrm rot="16200000">
              <a:off x="534595" y="2660097"/>
              <a:ext cx="1978804" cy="1537802"/>
            </a:xfrm>
            <a:prstGeom prst="rect">
              <a:avLst/>
            </a:prstGeom>
          </p:spPr>
        </p:pic>
      </p:grp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84CD9FAC-50F0-D49E-8EF4-D1EABD896C56}"/>
              </a:ext>
            </a:extLst>
          </p:cNvPr>
          <p:cNvSpPr txBox="1"/>
          <p:nvPr/>
        </p:nvSpPr>
        <p:spPr>
          <a:xfrm rot="5400000">
            <a:off x="2909168" y="2967333"/>
            <a:ext cx="38266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b="1" dirty="0">
                <a:solidFill>
                  <a:schemeClr val="bg1"/>
                </a:solidFill>
                <a:latin typeface="Montserrat" pitchFamily="2" charset="0"/>
              </a:rPr>
              <a:t>MERCATO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8BF5D51C-C70A-C5C0-63B4-7FDD86CB247B}"/>
              </a:ext>
            </a:extLst>
          </p:cNvPr>
          <p:cNvSpPr txBox="1"/>
          <p:nvPr/>
        </p:nvSpPr>
        <p:spPr>
          <a:xfrm>
            <a:off x="218993" y="357777"/>
            <a:ext cx="31213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PAGAMENTI</a:t>
            </a:r>
          </a:p>
          <a:p>
            <a:endParaRPr lang="it-IT" sz="3600" b="1" dirty="0">
              <a:solidFill>
                <a:schemeClr val="bg1"/>
              </a:solidFill>
              <a:latin typeface="Montserrat" pitchFamily="2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20DE823-FCD1-3C0A-9CC9-2AA0C5B7E9A0}"/>
              </a:ext>
            </a:extLst>
          </p:cNvPr>
          <p:cNvSpPr txBox="1"/>
          <p:nvPr/>
        </p:nvSpPr>
        <p:spPr>
          <a:xfrm flipV="1">
            <a:off x="1111865" y="5880903"/>
            <a:ext cx="1335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sp>
        <p:nvSpPr>
          <p:cNvPr id="17" name="Rettangolo 16">
            <a:extLst>
              <a:ext uri="{FF2B5EF4-FFF2-40B4-BE49-F238E27FC236}">
                <a16:creationId xmlns:a16="http://schemas.microsoft.com/office/drawing/2014/main" id="{06A89083-FD1B-8F5B-D6BB-E766263603B6}"/>
              </a:ext>
            </a:extLst>
          </p:cNvPr>
          <p:cNvSpPr/>
          <p:nvPr/>
        </p:nvSpPr>
        <p:spPr>
          <a:xfrm>
            <a:off x="6499701" y="1628771"/>
            <a:ext cx="5421702" cy="3943656"/>
          </a:xfrm>
          <a:prstGeom prst="rect">
            <a:avLst/>
          </a:prstGeom>
          <a:gradFill>
            <a:gsLst>
              <a:gs pos="0">
                <a:srgbClr val="FFFFFF">
                  <a:alpha val="75000"/>
                </a:srgbClr>
              </a:gs>
              <a:gs pos="100000">
                <a:srgbClr val="FFFFFF">
                  <a:alpha val="95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graphicFrame>
        <p:nvGraphicFramePr>
          <p:cNvPr id="15" name="Grafico 14">
            <a:extLst>
              <a:ext uri="{FF2B5EF4-FFF2-40B4-BE49-F238E27FC236}">
                <a16:creationId xmlns:a16="http://schemas.microsoft.com/office/drawing/2014/main" id="{6AD1B6B3-48A6-05D8-094B-EED1D7B50FD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41793223"/>
              </p:ext>
            </p:extLst>
          </p:nvPr>
        </p:nvGraphicFramePr>
        <p:xfrm>
          <a:off x="7058571" y="1972140"/>
          <a:ext cx="4432218" cy="337020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9163249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5BDEA9-F962-0E03-C7B4-B516F188A0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1">
            <a:extLst>
              <a:ext uri="{FF2B5EF4-FFF2-40B4-BE49-F238E27FC236}">
                <a16:creationId xmlns:a16="http://schemas.microsoft.com/office/drawing/2014/main" id="{730ED53A-330C-D50A-AB76-A4F78459C07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0000">
                <a:schemeClr val="tx1">
                  <a:alpha val="0"/>
                </a:schemeClr>
              </a:gs>
              <a:gs pos="100000">
                <a:schemeClr val="tx1">
                  <a:alpha val="8000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grpSp>
        <p:nvGrpSpPr>
          <p:cNvPr id="10" name="Gruppo 9">
            <a:extLst>
              <a:ext uri="{FF2B5EF4-FFF2-40B4-BE49-F238E27FC236}">
                <a16:creationId xmlns:a16="http://schemas.microsoft.com/office/drawing/2014/main" id="{7FC48B20-7FC0-FD17-29D9-23AD667F5DEA}"/>
              </a:ext>
            </a:extLst>
          </p:cNvPr>
          <p:cNvGrpSpPr/>
          <p:nvPr/>
        </p:nvGrpSpPr>
        <p:grpSpPr>
          <a:xfrm rot="10800000">
            <a:off x="-2872249" y="-967250"/>
            <a:ext cx="8792497" cy="8792497"/>
            <a:chOff x="-2872249" y="-967250"/>
            <a:chExt cx="8792497" cy="8792497"/>
          </a:xfrm>
        </p:grpSpPr>
        <p:sp useBgFill="1">
          <p:nvSpPr>
            <p:cNvPr id="4" name="Somma 3">
              <a:extLst>
                <a:ext uri="{FF2B5EF4-FFF2-40B4-BE49-F238E27FC236}">
                  <a16:creationId xmlns:a16="http://schemas.microsoft.com/office/drawing/2014/main" id="{2D564E08-A45F-9FD6-ED30-F5D0D95A144E}"/>
                </a:ext>
              </a:extLst>
            </p:cNvPr>
            <p:cNvSpPr/>
            <p:nvPr/>
          </p:nvSpPr>
          <p:spPr>
            <a:xfrm>
              <a:off x="-2872249" y="-967250"/>
              <a:ext cx="8792497" cy="8792497"/>
            </a:xfrm>
            <a:prstGeom prst="flowChartSummingJunction">
              <a:avLst/>
            </a:prstGeom>
            <a:ln w="12700">
              <a:solidFill>
                <a:srgbClr val="FFFFFF"/>
              </a:solidFill>
            </a:ln>
            <a:effectLst>
              <a:outerShdw blurRad="50800" dist="38100" dir="27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sp useBgFill="1">
          <p:nvSpPr>
            <p:cNvPr id="8" name="Ovale 7">
              <a:extLst>
                <a:ext uri="{FF2B5EF4-FFF2-40B4-BE49-F238E27FC236}">
                  <a16:creationId xmlns:a16="http://schemas.microsoft.com/office/drawing/2014/main" id="{E0A8B1D0-9920-AD74-8C68-0B85C05D26D2}"/>
                </a:ext>
              </a:extLst>
            </p:cNvPr>
            <p:cNvSpPr/>
            <p:nvPr/>
          </p:nvSpPr>
          <p:spPr>
            <a:xfrm>
              <a:off x="-276228" y="1628773"/>
              <a:ext cx="3600450" cy="3600450"/>
            </a:xfrm>
            <a:prstGeom prst="ellipse">
              <a:avLst/>
            </a:prstGeom>
            <a:ln>
              <a:noFill/>
            </a:ln>
            <a:effectLst>
              <a:outerShdw blurRad="152400" dist="38100" dir="27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pic>
          <p:nvPicPr>
            <p:cNvPr id="20" name="Immagine 19">
              <a:extLst>
                <a:ext uri="{FF2B5EF4-FFF2-40B4-BE49-F238E27FC236}">
                  <a16:creationId xmlns:a16="http://schemas.microsoft.com/office/drawing/2014/main" id="{1D105ED7-7C2C-468D-9C3C-E65643F53A0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1" r="-2206" b="9719"/>
            <a:stretch>
              <a:fillRect/>
            </a:stretch>
          </p:blipFill>
          <p:spPr>
            <a:xfrm rot="10800000">
              <a:off x="534595" y="2660097"/>
              <a:ext cx="1978804" cy="1537802"/>
            </a:xfrm>
            <a:prstGeom prst="rect">
              <a:avLst/>
            </a:prstGeom>
          </p:spPr>
        </p:pic>
      </p:grp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67063981-94E1-3D6B-0219-1D560AF14E91}"/>
              </a:ext>
            </a:extLst>
          </p:cNvPr>
          <p:cNvSpPr txBox="1"/>
          <p:nvPr/>
        </p:nvSpPr>
        <p:spPr>
          <a:xfrm rot="5400000">
            <a:off x="2526853" y="2967333"/>
            <a:ext cx="45913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b="1" dirty="0">
                <a:solidFill>
                  <a:schemeClr val="bg1"/>
                </a:solidFill>
                <a:latin typeface="Montserrat" pitchFamily="2" charset="0"/>
              </a:rPr>
              <a:t>PAGAMENTI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68F9D25B-7E78-F146-EBD3-75F5B2D0ED14}"/>
              </a:ext>
            </a:extLst>
          </p:cNvPr>
          <p:cNvSpPr txBox="1"/>
          <p:nvPr/>
        </p:nvSpPr>
        <p:spPr>
          <a:xfrm>
            <a:off x="1111865" y="330764"/>
            <a:ext cx="1335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24439577-5AB7-5E8E-C35E-8E6AF0FB7408}"/>
              </a:ext>
            </a:extLst>
          </p:cNvPr>
          <p:cNvSpPr txBox="1"/>
          <p:nvPr/>
        </p:nvSpPr>
        <p:spPr>
          <a:xfrm flipV="1">
            <a:off x="534600" y="5880905"/>
            <a:ext cx="26148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MERCATO</a:t>
            </a:r>
          </a:p>
        </p:txBody>
      </p:sp>
      <p:sp>
        <p:nvSpPr>
          <p:cNvPr id="6" name="Freccia a destra 5">
            <a:extLst>
              <a:ext uri="{FF2B5EF4-FFF2-40B4-BE49-F238E27FC236}">
                <a16:creationId xmlns:a16="http://schemas.microsoft.com/office/drawing/2014/main" id="{8F5F26B4-0BDC-556C-8834-CA475E503114}"/>
              </a:ext>
            </a:extLst>
          </p:cNvPr>
          <p:cNvSpPr/>
          <p:nvPr/>
        </p:nvSpPr>
        <p:spPr>
          <a:xfrm>
            <a:off x="6454848" y="3276128"/>
            <a:ext cx="2866952" cy="305740"/>
          </a:xfrm>
          <a:prstGeom prst="rightArrow">
            <a:avLst/>
          </a:prstGeom>
          <a:gradFill>
            <a:gsLst>
              <a:gs pos="0">
                <a:srgbClr val="FFFFFF">
                  <a:alpha val="75000"/>
                </a:srgbClr>
              </a:gs>
              <a:gs pos="100000">
                <a:srgbClr val="FFFFFF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FB1412AF-8420-0DB5-4873-73D1003B467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l="27778" t="6339" r="30574" b="3766"/>
          <a:stretch>
            <a:fillRect/>
          </a:stretch>
        </p:blipFill>
        <p:spPr>
          <a:xfrm flipH="1">
            <a:off x="9321800" y="977095"/>
            <a:ext cx="2483294" cy="53602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859616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09580B"/>
            </a:gs>
            <a:gs pos="100000">
              <a:srgbClr val="09580B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072D73-B483-D71E-3DC6-63AC7E2EDD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uppo 9">
            <a:extLst>
              <a:ext uri="{FF2B5EF4-FFF2-40B4-BE49-F238E27FC236}">
                <a16:creationId xmlns:a16="http://schemas.microsoft.com/office/drawing/2014/main" id="{69160CF6-425F-DFA9-9BD6-29030688D54C}"/>
              </a:ext>
            </a:extLst>
          </p:cNvPr>
          <p:cNvGrpSpPr/>
          <p:nvPr/>
        </p:nvGrpSpPr>
        <p:grpSpPr>
          <a:xfrm rot="16200000">
            <a:off x="-1763050" y="-5684895"/>
            <a:ext cx="8792497" cy="18227781"/>
            <a:chOff x="-2872249" y="-967250"/>
            <a:chExt cx="8792497" cy="18227781"/>
          </a:xfrm>
        </p:grpSpPr>
        <p:sp useBgFill="1">
          <p:nvSpPr>
            <p:cNvPr id="4" name="Somma 3">
              <a:extLst>
                <a:ext uri="{FF2B5EF4-FFF2-40B4-BE49-F238E27FC236}">
                  <a16:creationId xmlns:a16="http://schemas.microsoft.com/office/drawing/2014/main" id="{0650DC41-7986-29FF-8035-EAF5BBD1B3C2}"/>
                </a:ext>
              </a:extLst>
            </p:cNvPr>
            <p:cNvSpPr/>
            <p:nvPr/>
          </p:nvSpPr>
          <p:spPr>
            <a:xfrm>
              <a:off x="-2872249" y="-967250"/>
              <a:ext cx="8792497" cy="8792497"/>
            </a:xfrm>
            <a:prstGeom prst="flowChartSummingJunction">
              <a:avLst/>
            </a:prstGeom>
            <a:ln w="12700">
              <a:solidFill>
                <a:srgbClr val="FFFFFF"/>
              </a:solidFill>
            </a:ln>
            <a:effectLst>
              <a:outerShdw blurRad="50800" dist="38100" dir="27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20" name="Immagine 19">
              <a:extLst>
                <a:ext uri="{FF2B5EF4-FFF2-40B4-BE49-F238E27FC236}">
                  <a16:creationId xmlns:a16="http://schemas.microsoft.com/office/drawing/2014/main" id="{80F6EAD9-A144-3085-B737-8FDF193E87F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1" r="-2206" b="9719"/>
            <a:stretch>
              <a:fillRect/>
            </a:stretch>
          </p:blipFill>
          <p:spPr>
            <a:xfrm rot="5400000">
              <a:off x="-1669264" y="16481780"/>
              <a:ext cx="876411" cy="681092"/>
            </a:xfrm>
            <a:prstGeom prst="rect">
              <a:avLst/>
            </a:prstGeom>
          </p:spPr>
        </p:pic>
      </p:grp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8FD01E98-2A56-4C61-EC46-CF9670C733E7}"/>
              </a:ext>
            </a:extLst>
          </p:cNvPr>
          <p:cNvSpPr txBox="1"/>
          <p:nvPr/>
        </p:nvSpPr>
        <p:spPr>
          <a:xfrm rot="10800000" flipV="1">
            <a:off x="257721" y="2967333"/>
            <a:ext cx="19127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5F41F9EE-2725-6F40-1955-DFFB06685F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96" r="-799"/>
          <a:stretch>
            <a:fillRect/>
          </a:stretch>
        </p:blipFill>
        <p:spPr>
          <a:xfrm>
            <a:off x="2728686" y="551329"/>
            <a:ext cx="6487885" cy="5755342"/>
          </a:xfrm>
          <a:prstGeom prst="rect">
            <a:avLst/>
          </a:prstGeom>
        </p:spPr>
      </p:pic>
      <p:grpSp>
        <p:nvGrpSpPr>
          <p:cNvPr id="23" name="Gruppo 22">
            <a:extLst>
              <a:ext uri="{FF2B5EF4-FFF2-40B4-BE49-F238E27FC236}">
                <a16:creationId xmlns:a16="http://schemas.microsoft.com/office/drawing/2014/main" id="{633F93C8-D9C0-1462-290E-A357C6CF99D1}"/>
              </a:ext>
            </a:extLst>
          </p:cNvPr>
          <p:cNvGrpSpPr/>
          <p:nvPr/>
        </p:nvGrpSpPr>
        <p:grpSpPr>
          <a:xfrm>
            <a:off x="5649363" y="3593613"/>
            <a:ext cx="3412518" cy="852305"/>
            <a:chOff x="4927696" y="2752140"/>
            <a:chExt cx="3412518" cy="852305"/>
          </a:xfrm>
          <a:effectLst>
            <a:outerShdw blurRad="1524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6" name="Rettangolo 15">
              <a:extLst>
                <a:ext uri="{FF2B5EF4-FFF2-40B4-BE49-F238E27FC236}">
                  <a16:creationId xmlns:a16="http://schemas.microsoft.com/office/drawing/2014/main" id="{18712148-F571-FA92-52FE-F54F7E195446}"/>
                </a:ext>
              </a:extLst>
            </p:cNvPr>
            <p:cNvSpPr/>
            <p:nvPr/>
          </p:nvSpPr>
          <p:spPr>
            <a:xfrm>
              <a:off x="4927697" y="2760858"/>
              <a:ext cx="2653893" cy="42615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buClr>
                  <a:schemeClr val="accent4"/>
                </a:buClr>
              </a:pPr>
              <a:r>
                <a:rPr lang="it-IT" sz="2400" dirty="0">
                  <a:solidFill>
                    <a:schemeClr val="tx1"/>
                  </a:solidFill>
                  <a:latin typeface="Montserrat" pitchFamily="2" charset="0"/>
                </a:rPr>
                <a:t>Alberi</a:t>
              </a:r>
              <a:endParaRPr lang="it-IT" sz="3200" dirty="0">
                <a:solidFill>
                  <a:schemeClr val="tx1"/>
                </a:solidFill>
                <a:latin typeface="Montserrat" pitchFamily="2" charset="0"/>
              </a:endParaRPr>
            </a:p>
          </p:txBody>
        </p:sp>
        <p:sp>
          <p:nvSpPr>
            <p:cNvPr id="18" name="Rettangolo 17">
              <a:extLst>
                <a:ext uri="{FF2B5EF4-FFF2-40B4-BE49-F238E27FC236}">
                  <a16:creationId xmlns:a16="http://schemas.microsoft.com/office/drawing/2014/main" id="{3F39AA42-C287-A30B-6B0E-38F3405A65EC}"/>
                </a:ext>
              </a:extLst>
            </p:cNvPr>
            <p:cNvSpPr/>
            <p:nvPr/>
          </p:nvSpPr>
          <p:spPr>
            <a:xfrm>
              <a:off x="7031683" y="2752140"/>
              <a:ext cx="1308531" cy="4435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>
                <a:buClr>
                  <a:schemeClr val="accent4"/>
                </a:buClr>
              </a:pPr>
              <a:r>
                <a:rPr lang="it-IT" sz="2400" b="1" dirty="0">
                  <a:solidFill>
                    <a:schemeClr val="tx1"/>
                  </a:solidFill>
                  <a:latin typeface="Montserrat" pitchFamily="2" charset="0"/>
                </a:rPr>
                <a:t>1137</a:t>
              </a:r>
            </a:p>
          </p:txBody>
        </p:sp>
        <p:sp>
          <p:nvSpPr>
            <p:cNvPr id="21" name="Rettangolo 20">
              <a:extLst>
                <a:ext uri="{FF2B5EF4-FFF2-40B4-BE49-F238E27FC236}">
                  <a16:creationId xmlns:a16="http://schemas.microsoft.com/office/drawing/2014/main" id="{AC2D719B-C133-9367-C1BE-CBC5652C9177}"/>
                </a:ext>
              </a:extLst>
            </p:cNvPr>
            <p:cNvSpPr/>
            <p:nvPr/>
          </p:nvSpPr>
          <p:spPr>
            <a:xfrm>
              <a:off x="7581589" y="3168014"/>
              <a:ext cx="758625" cy="4364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>
                <a:buClr>
                  <a:schemeClr val="accent4"/>
                </a:buClr>
              </a:pPr>
              <a:r>
                <a:rPr lang="it-IT" sz="2400" b="1" dirty="0">
                  <a:solidFill>
                    <a:schemeClr val="tx1"/>
                  </a:solidFill>
                  <a:latin typeface="Montserrat" pitchFamily="2" charset="0"/>
                </a:rPr>
                <a:t>136</a:t>
              </a:r>
              <a:endParaRPr lang="it-IT" sz="1600" b="1" dirty="0">
                <a:solidFill>
                  <a:schemeClr val="tx1"/>
                </a:solidFill>
                <a:latin typeface="Montserrat" pitchFamily="2" charset="0"/>
              </a:endParaRPr>
            </a:p>
          </p:txBody>
        </p:sp>
        <p:sp>
          <p:nvSpPr>
            <p:cNvPr id="22" name="Rettangolo 21">
              <a:extLst>
                <a:ext uri="{FF2B5EF4-FFF2-40B4-BE49-F238E27FC236}">
                  <a16:creationId xmlns:a16="http://schemas.microsoft.com/office/drawing/2014/main" id="{D1519B19-9A85-1FFC-48AB-F25207F66EB4}"/>
                </a:ext>
              </a:extLst>
            </p:cNvPr>
            <p:cNvSpPr/>
            <p:nvPr/>
          </p:nvSpPr>
          <p:spPr>
            <a:xfrm>
              <a:off x="4927696" y="3178293"/>
              <a:ext cx="2653893" cy="42615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buClr>
                  <a:schemeClr val="accent4"/>
                </a:buClr>
              </a:pPr>
              <a:r>
                <a:rPr lang="it-IT" sz="2400" dirty="0">
                  <a:solidFill>
                    <a:schemeClr val="tx1"/>
                  </a:solidFill>
                  <a:latin typeface="Montserrat" pitchFamily="2" charset="0"/>
                </a:rPr>
                <a:t>Alberi mancanti</a:t>
              </a:r>
              <a:endParaRPr lang="it-IT" sz="3200" dirty="0">
                <a:solidFill>
                  <a:schemeClr val="tx1"/>
                </a:solidFill>
                <a:latin typeface="Montserrat" pitchFamily="2" charset="0"/>
              </a:endParaRPr>
            </a:p>
          </p:txBody>
        </p:sp>
      </p:grpSp>
      <p:cxnSp>
        <p:nvCxnSpPr>
          <p:cNvPr id="25" name="Connettore 2 24">
            <a:extLst>
              <a:ext uri="{FF2B5EF4-FFF2-40B4-BE49-F238E27FC236}">
                <a16:creationId xmlns:a16="http://schemas.microsoft.com/office/drawing/2014/main" id="{9F5D849C-4E3B-0671-F18E-1D0B18B4C9B4}"/>
              </a:ext>
            </a:extLst>
          </p:cNvPr>
          <p:cNvCxnSpPr>
            <a:cxnSpLocks/>
          </p:cNvCxnSpPr>
          <p:nvPr/>
        </p:nvCxnSpPr>
        <p:spPr>
          <a:xfrm flipV="1">
            <a:off x="3744686" y="4037201"/>
            <a:ext cx="1904676" cy="1806306"/>
          </a:xfrm>
          <a:prstGeom prst="straightConnector1">
            <a:avLst/>
          </a:prstGeom>
          <a:ln w="38100">
            <a:solidFill>
              <a:srgbClr val="09580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8" name="Immagine 37">
            <a:extLst>
              <a:ext uri="{FF2B5EF4-FFF2-40B4-BE49-F238E27FC236}">
                <a16:creationId xmlns:a16="http://schemas.microsoft.com/office/drawing/2014/main" id="{149FA97F-D4E4-A659-740A-9E70CD96B3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16571" y="1171114"/>
            <a:ext cx="2778310" cy="2778310"/>
          </a:xfrm>
          <a:prstGeom prst="rect">
            <a:avLst/>
          </a:prstGeom>
          <a:effectLst>
            <a:outerShdw blurRad="152400" dist="38100" dir="2700000" sx="105000" sy="105000" algn="tl" rotWithShape="0">
              <a:prstClr val="black">
                <a:alpha val="50000"/>
              </a:prstClr>
            </a:outerShdw>
          </a:effectLst>
        </p:spPr>
      </p:pic>
      <p:sp useBgFill="1">
        <p:nvSpPr>
          <p:cNvPr id="43" name="Ovale 42">
            <a:extLst>
              <a:ext uri="{FF2B5EF4-FFF2-40B4-BE49-F238E27FC236}">
                <a16:creationId xmlns:a16="http://schemas.microsoft.com/office/drawing/2014/main" id="{607DD178-DCBF-51E7-BF5A-D9543C7F4A35}"/>
              </a:ext>
            </a:extLst>
          </p:cNvPr>
          <p:cNvSpPr/>
          <p:nvPr/>
        </p:nvSpPr>
        <p:spPr>
          <a:xfrm rot="10800000" flipV="1">
            <a:off x="-3356030" y="-720258"/>
            <a:ext cx="2543174" cy="2543174"/>
          </a:xfrm>
          <a:prstGeom prst="ellipse">
            <a:avLst/>
          </a:prstGeom>
          <a:ln>
            <a:noFill/>
          </a:ln>
          <a:effectLst>
            <a:outerShdw blurRad="1524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4200" b="1" dirty="0"/>
              <a:t>10,7 %</a:t>
            </a:r>
          </a:p>
          <a:p>
            <a:pPr algn="ctr"/>
            <a:r>
              <a:rPr lang="it-IT" sz="1600" dirty="0"/>
              <a:t>Potenziale</a:t>
            </a:r>
          </a:p>
          <a:p>
            <a:pPr algn="ctr"/>
            <a:r>
              <a:rPr lang="it-IT" sz="1600" dirty="0"/>
              <a:t>Errore</a:t>
            </a:r>
          </a:p>
          <a:p>
            <a:pPr algn="ctr"/>
            <a:r>
              <a:rPr lang="it-IT" sz="1600" dirty="0"/>
              <a:t>Conto alberi</a:t>
            </a:r>
          </a:p>
        </p:txBody>
      </p:sp>
    </p:spTree>
    <p:extLst>
      <p:ext uri="{BB962C8B-B14F-4D97-AF65-F5344CB8AC3E}">
        <p14:creationId xmlns:p14="http://schemas.microsoft.com/office/powerpoint/2010/main" val="23363255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09580B"/>
            </a:gs>
            <a:gs pos="100000">
              <a:srgbClr val="09580B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4A2BC0-C93E-F5F7-11BB-B0826CBE42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uppo 9">
            <a:extLst>
              <a:ext uri="{FF2B5EF4-FFF2-40B4-BE49-F238E27FC236}">
                <a16:creationId xmlns:a16="http://schemas.microsoft.com/office/drawing/2014/main" id="{63703605-2C73-9C2C-0AF2-54A647C92A19}"/>
              </a:ext>
            </a:extLst>
          </p:cNvPr>
          <p:cNvGrpSpPr/>
          <p:nvPr/>
        </p:nvGrpSpPr>
        <p:grpSpPr>
          <a:xfrm rot="16200000">
            <a:off x="-1763050" y="-5684895"/>
            <a:ext cx="8792497" cy="18227781"/>
            <a:chOff x="-2872249" y="-967250"/>
            <a:chExt cx="8792497" cy="18227781"/>
          </a:xfrm>
        </p:grpSpPr>
        <p:sp useBgFill="1">
          <p:nvSpPr>
            <p:cNvPr id="4" name="Somma 3">
              <a:extLst>
                <a:ext uri="{FF2B5EF4-FFF2-40B4-BE49-F238E27FC236}">
                  <a16:creationId xmlns:a16="http://schemas.microsoft.com/office/drawing/2014/main" id="{D4D8D669-042E-AF38-1EC7-43C0F7F7596C}"/>
                </a:ext>
              </a:extLst>
            </p:cNvPr>
            <p:cNvSpPr/>
            <p:nvPr/>
          </p:nvSpPr>
          <p:spPr>
            <a:xfrm>
              <a:off x="-2872249" y="-967250"/>
              <a:ext cx="8792497" cy="8792497"/>
            </a:xfrm>
            <a:prstGeom prst="flowChartSummingJunction">
              <a:avLst/>
            </a:prstGeom>
            <a:ln w="12700">
              <a:solidFill>
                <a:srgbClr val="FFFFFF"/>
              </a:solidFill>
            </a:ln>
            <a:effectLst>
              <a:outerShdw blurRad="50800" dist="38100" dir="27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20" name="Immagine 19">
              <a:extLst>
                <a:ext uri="{FF2B5EF4-FFF2-40B4-BE49-F238E27FC236}">
                  <a16:creationId xmlns:a16="http://schemas.microsoft.com/office/drawing/2014/main" id="{6A599BC4-B12F-34DA-85E0-62F41DA44C9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1" r="-2206" b="9719"/>
            <a:stretch>
              <a:fillRect/>
            </a:stretch>
          </p:blipFill>
          <p:spPr>
            <a:xfrm rot="5400000">
              <a:off x="-1669264" y="16481780"/>
              <a:ext cx="876411" cy="681092"/>
            </a:xfrm>
            <a:prstGeom prst="rect">
              <a:avLst/>
            </a:prstGeom>
          </p:spPr>
        </p:pic>
      </p:grp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0743BAA2-9464-529E-16C2-1AEAD2B11C4D}"/>
              </a:ext>
            </a:extLst>
          </p:cNvPr>
          <p:cNvSpPr txBox="1"/>
          <p:nvPr/>
        </p:nvSpPr>
        <p:spPr>
          <a:xfrm rot="10800000" flipV="1">
            <a:off x="257721" y="2967333"/>
            <a:ext cx="19127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9671A370-A215-CEEA-FEAD-AA8479D705F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96" r="-799"/>
          <a:stretch>
            <a:fillRect/>
          </a:stretch>
        </p:blipFill>
        <p:spPr>
          <a:xfrm>
            <a:off x="2728686" y="551329"/>
            <a:ext cx="6487885" cy="5755342"/>
          </a:xfrm>
          <a:prstGeom prst="rect">
            <a:avLst/>
          </a:prstGeom>
        </p:spPr>
      </p:pic>
      <p:grpSp>
        <p:nvGrpSpPr>
          <p:cNvPr id="23" name="Gruppo 22">
            <a:extLst>
              <a:ext uri="{FF2B5EF4-FFF2-40B4-BE49-F238E27FC236}">
                <a16:creationId xmlns:a16="http://schemas.microsoft.com/office/drawing/2014/main" id="{6A836112-0D46-41D5-8B47-050841D59302}"/>
              </a:ext>
            </a:extLst>
          </p:cNvPr>
          <p:cNvGrpSpPr/>
          <p:nvPr/>
        </p:nvGrpSpPr>
        <p:grpSpPr>
          <a:xfrm>
            <a:off x="5649363" y="3593613"/>
            <a:ext cx="3412518" cy="852305"/>
            <a:chOff x="4927696" y="2752140"/>
            <a:chExt cx="3412518" cy="852305"/>
          </a:xfrm>
          <a:effectLst>
            <a:outerShdw blurRad="1524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6" name="Rettangolo 15">
              <a:extLst>
                <a:ext uri="{FF2B5EF4-FFF2-40B4-BE49-F238E27FC236}">
                  <a16:creationId xmlns:a16="http://schemas.microsoft.com/office/drawing/2014/main" id="{794E229F-D30D-8E9C-D89A-4771327F7FFD}"/>
                </a:ext>
              </a:extLst>
            </p:cNvPr>
            <p:cNvSpPr/>
            <p:nvPr/>
          </p:nvSpPr>
          <p:spPr>
            <a:xfrm>
              <a:off x="4927697" y="2760858"/>
              <a:ext cx="2653893" cy="42615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buClr>
                  <a:schemeClr val="accent4"/>
                </a:buClr>
              </a:pPr>
              <a:r>
                <a:rPr lang="it-IT" sz="2400" dirty="0">
                  <a:solidFill>
                    <a:schemeClr val="tx1"/>
                  </a:solidFill>
                  <a:latin typeface="Montserrat" pitchFamily="2" charset="0"/>
                </a:rPr>
                <a:t>Alberi</a:t>
              </a:r>
              <a:endParaRPr lang="it-IT" sz="3200" dirty="0">
                <a:solidFill>
                  <a:schemeClr val="tx1"/>
                </a:solidFill>
                <a:latin typeface="Montserrat" pitchFamily="2" charset="0"/>
              </a:endParaRPr>
            </a:p>
          </p:txBody>
        </p:sp>
        <p:sp>
          <p:nvSpPr>
            <p:cNvPr id="18" name="Rettangolo 17">
              <a:extLst>
                <a:ext uri="{FF2B5EF4-FFF2-40B4-BE49-F238E27FC236}">
                  <a16:creationId xmlns:a16="http://schemas.microsoft.com/office/drawing/2014/main" id="{5B305B2B-4D25-F0A2-5E27-18D20489F0F2}"/>
                </a:ext>
              </a:extLst>
            </p:cNvPr>
            <p:cNvSpPr/>
            <p:nvPr/>
          </p:nvSpPr>
          <p:spPr>
            <a:xfrm>
              <a:off x="7031683" y="2752140"/>
              <a:ext cx="1308531" cy="4435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>
                <a:buClr>
                  <a:schemeClr val="accent4"/>
                </a:buClr>
              </a:pPr>
              <a:r>
                <a:rPr lang="it-IT" sz="2400" b="1" dirty="0">
                  <a:solidFill>
                    <a:schemeClr val="tx1"/>
                  </a:solidFill>
                  <a:latin typeface="Montserrat" pitchFamily="2" charset="0"/>
                </a:rPr>
                <a:t>1137</a:t>
              </a:r>
            </a:p>
          </p:txBody>
        </p:sp>
        <p:sp>
          <p:nvSpPr>
            <p:cNvPr id="21" name="Rettangolo 20">
              <a:extLst>
                <a:ext uri="{FF2B5EF4-FFF2-40B4-BE49-F238E27FC236}">
                  <a16:creationId xmlns:a16="http://schemas.microsoft.com/office/drawing/2014/main" id="{47006A82-18B6-181F-F967-604BC59ADB5F}"/>
                </a:ext>
              </a:extLst>
            </p:cNvPr>
            <p:cNvSpPr/>
            <p:nvPr/>
          </p:nvSpPr>
          <p:spPr>
            <a:xfrm>
              <a:off x="7581589" y="3168014"/>
              <a:ext cx="758625" cy="4364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>
                <a:buClr>
                  <a:schemeClr val="accent4"/>
                </a:buClr>
              </a:pPr>
              <a:r>
                <a:rPr lang="it-IT" sz="2400" b="1" dirty="0">
                  <a:solidFill>
                    <a:schemeClr val="tx1"/>
                  </a:solidFill>
                  <a:latin typeface="Montserrat" pitchFamily="2" charset="0"/>
                </a:rPr>
                <a:t>136</a:t>
              </a:r>
              <a:endParaRPr lang="it-IT" sz="1600" b="1" dirty="0">
                <a:solidFill>
                  <a:schemeClr val="tx1"/>
                </a:solidFill>
                <a:latin typeface="Montserrat" pitchFamily="2" charset="0"/>
              </a:endParaRPr>
            </a:p>
          </p:txBody>
        </p:sp>
        <p:sp>
          <p:nvSpPr>
            <p:cNvPr id="22" name="Rettangolo 21">
              <a:extLst>
                <a:ext uri="{FF2B5EF4-FFF2-40B4-BE49-F238E27FC236}">
                  <a16:creationId xmlns:a16="http://schemas.microsoft.com/office/drawing/2014/main" id="{49B3A80E-A2B4-5E52-D1C8-78E55EDF1982}"/>
                </a:ext>
              </a:extLst>
            </p:cNvPr>
            <p:cNvSpPr/>
            <p:nvPr/>
          </p:nvSpPr>
          <p:spPr>
            <a:xfrm>
              <a:off x="4927696" y="3178293"/>
              <a:ext cx="2653893" cy="42615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buClr>
                  <a:schemeClr val="accent4"/>
                </a:buClr>
              </a:pPr>
              <a:r>
                <a:rPr lang="it-IT" sz="2400" dirty="0">
                  <a:solidFill>
                    <a:schemeClr val="tx1"/>
                  </a:solidFill>
                  <a:latin typeface="Montserrat" pitchFamily="2" charset="0"/>
                </a:rPr>
                <a:t>Alberi mancanti</a:t>
              </a:r>
              <a:endParaRPr lang="it-IT" sz="3200" dirty="0">
                <a:solidFill>
                  <a:schemeClr val="tx1"/>
                </a:solidFill>
                <a:latin typeface="Montserrat" pitchFamily="2" charset="0"/>
              </a:endParaRPr>
            </a:p>
          </p:txBody>
        </p:sp>
      </p:grpSp>
      <p:cxnSp>
        <p:nvCxnSpPr>
          <p:cNvPr id="25" name="Connettore 2 24">
            <a:extLst>
              <a:ext uri="{FF2B5EF4-FFF2-40B4-BE49-F238E27FC236}">
                <a16:creationId xmlns:a16="http://schemas.microsoft.com/office/drawing/2014/main" id="{706A439E-6CDE-B5E1-8695-4391AAC8B624}"/>
              </a:ext>
            </a:extLst>
          </p:cNvPr>
          <p:cNvCxnSpPr>
            <a:cxnSpLocks/>
          </p:cNvCxnSpPr>
          <p:nvPr/>
        </p:nvCxnSpPr>
        <p:spPr>
          <a:xfrm flipV="1">
            <a:off x="3744686" y="4037201"/>
            <a:ext cx="1904676" cy="1806306"/>
          </a:xfrm>
          <a:prstGeom prst="straightConnector1">
            <a:avLst/>
          </a:prstGeom>
          <a:ln w="38100">
            <a:solidFill>
              <a:srgbClr val="09580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8" name="Immagine 37">
            <a:extLst>
              <a:ext uri="{FF2B5EF4-FFF2-40B4-BE49-F238E27FC236}">
                <a16:creationId xmlns:a16="http://schemas.microsoft.com/office/drawing/2014/main" id="{BC4A3B4C-9037-CCF5-DF37-3EF903F445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16571" y="1171114"/>
            <a:ext cx="2778310" cy="2778310"/>
          </a:xfrm>
          <a:prstGeom prst="rect">
            <a:avLst/>
          </a:prstGeom>
          <a:effectLst>
            <a:outerShdw blurRad="152400" dist="38100" dir="2700000" sx="105000" sy="105000" algn="tl" rotWithShape="0">
              <a:prstClr val="black">
                <a:alpha val="50000"/>
              </a:prstClr>
            </a:outerShdw>
          </a:effectLst>
        </p:spPr>
      </p:pic>
      <p:sp useBgFill="1">
        <p:nvSpPr>
          <p:cNvPr id="42" name="Ovale 41">
            <a:extLst>
              <a:ext uri="{FF2B5EF4-FFF2-40B4-BE49-F238E27FC236}">
                <a16:creationId xmlns:a16="http://schemas.microsoft.com/office/drawing/2014/main" id="{85ED25BE-4D8A-DF74-6024-52AA66CF5A6D}"/>
              </a:ext>
            </a:extLst>
          </p:cNvPr>
          <p:cNvSpPr/>
          <p:nvPr/>
        </p:nvSpPr>
        <p:spPr>
          <a:xfrm rot="10800000" flipV="1">
            <a:off x="4158183" y="1124007"/>
            <a:ext cx="2543174" cy="2543174"/>
          </a:xfrm>
          <a:prstGeom prst="ellipse">
            <a:avLst/>
          </a:prstGeom>
          <a:ln>
            <a:noFill/>
          </a:ln>
          <a:effectLst>
            <a:outerShdw blurRad="1524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4200" b="1" dirty="0"/>
              <a:t>10,7 %</a:t>
            </a:r>
          </a:p>
          <a:p>
            <a:pPr algn="ctr"/>
            <a:r>
              <a:rPr lang="it-IT" sz="1600" dirty="0"/>
              <a:t>Potenziale</a:t>
            </a:r>
          </a:p>
          <a:p>
            <a:pPr algn="ctr"/>
            <a:r>
              <a:rPr lang="it-IT" sz="1600" dirty="0"/>
              <a:t>Errore</a:t>
            </a:r>
          </a:p>
          <a:p>
            <a:pPr algn="ctr"/>
            <a:r>
              <a:rPr lang="it-IT" sz="1600" dirty="0"/>
              <a:t>Conto alberi</a:t>
            </a:r>
          </a:p>
        </p:txBody>
      </p:sp>
    </p:spTree>
    <p:extLst>
      <p:ext uri="{BB962C8B-B14F-4D97-AF65-F5344CB8AC3E}">
        <p14:creationId xmlns:p14="http://schemas.microsoft.com/office/powerpoint/2010/main" val="36227663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09580B"/>
            </a:gs>
            <a:gs pos="100000">
              <a:srgbClr val="09580B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70983B-77F9-D24C-69E0-CFA0BAC6CB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uppo 9">
            <a:extLst>
              <a:ext uri="{FF2B5EF4-FFF2-40B4-BE49-F238E27FC236}">
                <a16:creationId xmlns:a16="http://schemas.microsoft.com/office/drawing/2014/main" id="{28BF22A7-30E6-2656-F945-D65612E796E8}"/>
              </a:ext>
            </a:extLst>
          </p:cNvPr>
          <p:cNvGrpSpPr/>
          <p:nvPr/>
        </p:nvGrpSpPr>
        <p:grpSpPr>
          <a:xfrm rot="16200000">
            <a:off x="-1763050" y="-5684895"/>
            <a:ext cx="8792497" cy="18227781"/>
            <a:chOff x="-2872249" y="-967250"/>
            <a:chExt cx="8792497" cy="18227781"/>
          </a:xfrm>
        </p:grpSpPr>
        <p:sp useBgFill="1">
          <p:nvSpPr>
            <p:cNvPr id="4" name="Somma 3">
              <a:extLst>
                <a:ext uri="{FF2B5EF4-FFF2-40B4-BE49-F238E27FC236}">
                  <a16:creationId xmlns:a16="http://schemas.microsoft.com/office/drawing/2014/main" id="{B14A1D83-ED26-EA8B-70B5-FA16ACCD048E}"/>
                </a:ext>
              </a:extLst>
            </p:cNvPr>
            <p:cNvSpPr/>
            <p:nvPr/>
          </p:nvSpPr>
          <p:spPr>
            <a:xfrm>
              <a:off x="-2872249" y="-967250"/>
              <a:ext cx="8792497" cy="8792497"/>
            </a:xfrm>
            <a:prstGeom prst="flowChartSummingJunction">
              <a:avLst/>
            </a:prstGeom>
            <a:ln w="12700">
              <a:solidFill>
                <a:srgbClr val="FFFFFF"/>
              </a:solidFill>
            </a:ln>
            <a:effectLst>
              <a:outerShdw blurRad="50800" dist="38100" dir="27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20" name="Immagine 19">
              <a:extLst>
                <a:ext uri="{FF2B5EF4-FFF2-40B4-BE49-F238E27FC236}">
                  <a16:creationId xmlns:a16="http://schemas.microsoft.com/office/drawing/2014/main" id="{BA355ACA-B13E-25E7-8618-B1BDEDBA3D0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1" r="-2206" b="9719"/>
            <a:stretch>
              <a:fillRect/>
            </a:stretch>
          </p:blipFill>
          <p:spPr>
            <a:xfrm rot="5400000">
              <a:off x="-1669264" y="16481780"/>
              <a:ext cx="876411" cy="681092"/>
            </a:xfrm>
            <a:prstGeom prst="rect">
              <a:avLst/>
            </a:prstGeom>
          </p:spPr>
        </p:pic>
      </p:grp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FA63F9BD-A312-CDD9-D25E-10025FEC751F}"/>
              </a:ext>
            </a:extLst>
          </p:cNvPr>
          <p:cNvSpPr txBox="1"/>
          <p:nvPr/>
        </p:nvSpPr>
        <p:spPr>
          <a:xfrm rot="10800000" flipV="1">
            <a:off x="257721" y="2967333"/>
            <a:ext cx="19127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954FAD36-317E-37FD-9AD0-EFE8B73489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48" t="15128" r="6414" b="2952"/>
          <a:stretch>
            <a:fillRect/>
          </a:stretch>
        </p:blipFill>
        <p:spPr>
          <a:xfrm>
            <a:off x="3079046" y="977204"/>
            <a:ext cx="3236686" cy="2278743"/>
          </a:xfrm>
          <a:prstGeom prst="rect">
            <a:avLst/>
          </a:prstGeom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DAB680A2-24CC-3380-21F5-03C48014C3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77" t="5987" r="6200" b="9425"/>
          <a:stretch>
            <a:fillRect/>
          </a:stretch>
        </p:blipFill>
        <p:spPr>
          <a:xfrm>
            <a:off x="3079045" y="3922483"/>
            <a:ext cx="3236687" cy="2278743"/>
          </a:xfrm>
          <a:prstGeom prst="rect">
            <a:avLst/>
          </a:prstGeom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C883FD61-7EAB-16A7-4FF4-E9E6603E8A80}"/>
              </a:ext>
            </a:extLst>
          </p:cNvPr>
          <p:cNvSpPr txBox="1"/>
          <p:nvPr/>
        </p:nvSpPr>
        <p:spPr>
          <a:xfrm>
            <a:off x="2564064" y="515539"/>
            <a:ext cx="4320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b="1" dirty="0">
                <a:latin typeface="Montserrat" pitchFamily="2" charset="0"/>
              </a:rPr>
              <a:t>2024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7EE3EE30-DF91-3325-B957-F768DA9DD2D4}"/>
              </a:ext>
            </a:extLst>
          </p:cNvPr>
          <p:cNvSpPr txBox="1"/>
          <p:nvPr/>
        </p:nvSpPr>
        <p:spPr>
          <a:xfrm>
            <a:off x="6884850" y="1146069"/>
            <a:ext cx="4340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dirty="0">
                <a:solidFill>
                  <a:schemeClr val="bg1"/>
                </a:solidFill>
                <a:latin typeface="Montserrat" pitchFamily="2" charset="0"/>
              </a:rPr>
              <a:t>Media frutti per albero</a:t>
            </a:r>
          </a:p>
          <a:p>
            <a:pPr algn="ctr"/>
            <a:r>
              <a:rPr lang="it-IT" sz="2400" dirty="0">
                <a:solidFill>
                  <a:schemeClr val="bg1"/>
                </a:solidFill>
                <a:latin typeface="Montserrat" pitchFamily="2" charset="0"/>
              </a:rPr>
              <a:t>492 frutti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B8175259-6FDA-198E-4CAD-3D5410AB632B}"/>
              </a:ext>
            </a:extLst>
          </p:cNvPr>
          <p:cNvSpPr txBox="1"/>
          <p:nvPr/>
        </p:nvSpPr>
        <p:spPr>
          <a:xfrm>
            <a:off x="2536995" y="3486338"/>
            <a:ext cx="4320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b="1" dirty="0">
                <a:latin typeface="Montserrat" pitchFamily="2" charset="0"/>
              </a:rPr>
              <a:t>2025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7B9B92BF-4D9A-6866-3001-D6DCC5134252}"/>
              </a:ext>
            </a:extLst>
          </p:cNvPr>
          <p:cNvSpPr txBox="1"/>
          <p:nvPr/>
        </p:nvSpPr>
        <p:spPr>
          <a:xfrm>
            <a:off x="6665747" y="1977066"/>
            <a:ext cx="47790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b="1" dirty="0">
                <a:solidFill>
                  <a:schemeClr val="bg1"/>
                </a:solidFill>
                <a:latin typeface="Montserrat" pitchFamily="2" charset="0"/>
              </a:rPr>
              <a:t>Totale previsione frutti lotto</a:t>
            </a:r>
          </a:p>
          <a:p>
            <a:pPr algn="ctr"/>
            <a:r>
              <a:rPr lang="it-IT" sz="2400" b="1" u="sng" dirty="0">
                <a:solidFill>
                  <a:schemeClr val="bg1"/>
                </a:solidFill>
                <a:latin typeface="Montserrat" pitchFamily="2" charset="0"/>
              </a:rPr>
              <a:t>576.834 frutti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E4A22CC4-61C2-913A-522B-CB844C958A6C}"/>
              </a:ext>
            </a:extLst>
          </p:cNvPr>
          <p:cNvSpPr txBox="1"/>
          <p:nvPr/>
        </p:nvSpPr>
        <p:spPr>
          <a:xfrm>
            <a:off x="6884850" y="3980564"/>
            <a:ext cx="4340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dirty="0">
                <a:solidFill>
                  <a:schemeClr val="bg1"/>
                </a:solidFill>
                <a:latin typeface="Montserrat" pitchFamily="2" charset="0"/>
              </a:rPr>
              <a:t>Media frutti per albero</a:t>
            </a:r>
          </a:p>
          <a:p>
            <a:pPr algn="ctr"/>
            <a:r>
              <a:rPr lang="it-IT" sz="2400" dirty="0">
                <a:solidFill>
                  <a:schemeClr val="bg1"/>
                </a:solidFill>
                <a:latin typeface="Montserrat" pitchFamily="2" charset="0"/>
              </a:rPr>
              <a:t>423 frutti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7C2DD22B-56D7-2D35-94AA-944A05449BD3}"/>
              </a:ext>
            </a:extLst>
          </p:cNvPr>
          <p:cNvSpPr txBox="1"/>
          <p:nvPr/>
        </p:nvSpPr>
        <p:spPr>
          <a:xfrm>
            <a:off x="6665747" y="4848850"/>
            <a:ext cx="47790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b="1" dirty="0">
                <a:solidFill>
                  <a:schemeClr val="bg1"/>
                </a:solidFill>
                <a:latin typeface="Montserrat" pitchFamily="2" charset="0"/>
              </a:rPr>
              <a:t>Totale previsione frutti lotto</a:t>
            </a:r>
          </a:p>
          <a:p>
            <a:pPr algn="ctr"/>
            <a:r>
              <a:rPr lang="it-IT" sz="2400" b="1" u="sng" dirty="0">
                <a:solidFill>
                  <a:schemeClr val="bg1"/>
                </a:solidFill>
                <a:latin typeface="Montserrat" pitchFamily="2" charset="0"/>
              </a:rPr>
              <a:t>496.347 frutti</a:t>
            </a:r>
          </a:p>
        </p:txBody>
      </p:sp>
    </p:spTree>
    <p:extLst>
      <p:ext uri="{BB962C8B-B14F-4D97-AF65-F5344CB8AC3E}">
        <p14:creationId xmlns:p14="http://schemas.microsoft.com/office/powerpoint/2010/main" val="102895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F6659F-10DA-76E0-9CF4-8108C47322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magine 12">
            <a:extLst>
              <a:ext uri="{FF2B5EF4-FFF2-40B4-BE49-F238E27FC236}">
                <a16:creationId xmlns:a16="http://schemas.microsoft.com/office/drawing/2014/main" id="{74BBB05A-BBC1-9A77-ADCD-5384FA7343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80402" y="-967254"/>
            <a:ext cx="13807830" cy="9205220"/>
          </a:xfrm>
          <a:prstGeom prst="rect">
            <a:avLst/>
          </a:prstGeom>
        </p:spPr>
      </p:pic>
      <p:grpSp>
        <p:nvGrpSpPr>
          <p:cNvPr id="10" name="Gruppo 9">
            <a:extLst>
              <a:ext uri="{FF2B5EF4-FFF2-40B4-BE49-F238E27FC236}">
                <a16:creationId xmlns:a16="http://schemas.microsoft.com/office/drawing/2014/main" id="{7FAF0D97-ED45-4426-F25C-7DC2A297641D}"/>
              </a:ext>
            </a:extLst>
          </p:cNvPr>
          <p:cNvGrpSpPr/>
          <p:nvPr/>
        </p:nvGrpSpPr>
        <p:grpSpPr>
          <a:xfrm rot="16200000">
            <a:off x="-1763050" y="-5684895"/>
            <a:ext cx="8792497" cy="18227781"/>
            <a:chOff x="-2872249" y="-967250"/>
            <a:chExt cx="8792497" cy="18227781"/>
          </a:xfrm>
          <a:solidFill>
            <a:srgbClr val="00D084"/>
          </a:solidFill>
        </p:grpSpPr>
        <p:pic>
          <p:nvPicPr>
            <p:cNvPr id="20" name="Immagine 19">
              <a:extLst>
                <a:ext uri="{FF2B5EF4-FFF2-40B4-BE49-F238E27FC236}">
                  <a16:creationId xmlns:a16="http://schemas.microsoft.com/office/drawing/2014/main" id="{4E12D6F5-4483-615D-F11D-0BB767276AD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1" r="-2206" b="9719"/>
            <a:stretch>
              <a:fillRect/>
            </a:stretch>
          </p:blipFill>
          <p:spPr>
            <a:xfrm rot="5400000">
              <a:off x="-1669264" y="16481780"/>
              <a:ext cx="876411" cy="681092"/>
            </a:xfrm>
            <a:prstGeom prst="rect">
              <a:avLst/>
            </a:prstGeom>
            <a:noFill/>
          </p:spPr>
        </p:pic>
        <p:sp>
          <p:nvSpPr>
            <p:cNvPr id="4" name="Somma 3">
              <a:extLst>
                <a:ext uri="{FF2B5EF4-FFF2-40B4-BE49-F238E27FC236}">
                  <a16:creationId xmlns:a16="http://schemas.microsoft.com/office/drawing/2014/main" id="{8C699AA6-5FA5-93CE-6C83-C088BD228D5C}"/>
                </a:ext>
              </a:extLst>
            </p:cNvPr>
            <p:cNvSpPr/>
            <p:nvPr/>
          </p:nvSpPr>
          <p:spPr>
            <a:xfrm>
              <a:off x="-2872249" y="-967250"/>
              <a:ext cx="8792497" cy="8792497"/>
            </a:xfrm>
            <a:prstGeom prst="flowChartSummingJunction">
              <a:avLst/>
            </a:prstGeom>
            <a:solidFill>
              <a:srgbClr val="09580B"/>
            </a:solidFill>
            <a:ln w="12700">
              <a:solidFill>
                <a:srgbClr val="FFFFFF"/>
              </a:solidFill>
            </a:ln>
            <a:effectLst>
              <a:outerShdw blurRad="50800" dist="38100" dir="27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</p:grp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28914C85-6724-E19A-CEA7-75E3908CDC61}"/>
              </a:ext>
            </a:extLst>
          </p:cNvPr>
          <p:cNvSpPr txBox="1"/>
          <p:nvPr/>
        </p:nvSpPr>
        <p:spPr>
          <a:xfrm rot="10800000" flipV="1">
            <a:off x="257721" y="2967333"/>
            <a:ext cx="19127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99D658EE-C097-04BA-1D91-589D2C4D29C7}"/>
              </a:ext>
            </a:extLst>
          </p:cNvPr>
          <p:cNvGrpSpPr/>
          <p:nvPr/>
        </p:nvGrpSpPr>
        <p:grpSpPr>
          <a:xfrm>
            <a:off x="2886982" y="0"/>
            <a:ext cx="6858000" cy="6858000"/>
            <a:chOff x="2930525" y="0"/>
            <a:chExt cx="6858000" cy="6858000"/>
          </a:xfrm>
        </p:grpSpPr>
        <p:pic>
          <p:nvPicPr>
            <p:cNvPr id="23" name="Immagine 22">
              <a:extLst>
                <a:ext uri="{FF2B5EF4-FFF2-40B4-BE49-F238E27FC236}">
                  <a16:creationId xmlns:a16="http://schemas.microsoft.com/office/drawing/2014/main" id="{04498390-C4B8-53AF-5B0D-3DB74871363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30525" y="0"/>
              <a:ext cx="6858000" cy="6858000"/>
            </a:xfrm>
            <a:prstGeom prst="rect">
              <a:avLst/>
            </a:prstGeom>
          </p:spPr>
        </p:pic>
        <p:sp useBgFill="1">
          <p:nvSpPr>
            <p:cNvPr id="7" name="Figura a mano libera: forma 6">
              <a:extLst>
                <a:ext uri="{FF2B5EF4-FFF2-40B4-BE49-F238E27FC236}">
                  <a16:creationId xmlns:a16="http://schemas.microsoft.com/office/drawing/2014/main" id="{E2FCEE04-EC6C-1EB3-D2D8-F4BFF0AA4E2F}"/>
                </a:ext>
              </a:extLst>
            </p:cNvPr>
            <p:cNvSpPr/>
            <p:nvPr/>
          </p:nvSpPr>
          <p:spPr>
            <a:xfrm>
              <a:off x="5556250" y="2012950"/>
              <a:ext cx="1606550" cy="3416300"/>
            </a:xfrm>
            <a:custGeom>
              <a:avLst/>
              <a:gdLst>
                <a:gd name="csX0" fmla="*/ 349250 w 1600200"/>
                <a:gd name="csY0" fmla="*/ 19050 h 3397250"/>
                <a:gd name="csX1" fmla="*/ 127000 w 1600200"/>
                <a:gd name="csY1" fmla="*/ 25400 h 3397250"/>
                <a:gd name="csX2" fmla="*/ 31750 w 1600200"/>
                <a:gd name="csY2" fmla="*/ 63500 h 3397250"/>
                <a:gd name="csX3" fmla="*/ 0 w 1600200"/>
                <a:gd name="csY3" fmla="*/ 152400 h 3397250"/>
                <a:gd name="csX4" fmla="*/ 6350 w 1600200"/>
                <a:gd name="csY4" fmla="*/ 3232150 h 3397250"/>
                <a:gd name="csX5" fmla="*/ 57150 w 1600200"/>
                <a:gd name="csY5" fmla="*/ 3390900 h 3397250"/>
                <a:gd name="csX6" fmla="*/ 139700 w 1600200"/>
                <a:gd name="csY6" fmla="*/ 3397250 h 3397250"/>
                <a:gd name="csX7" fmla="*/ 1473200 w 1600200"/>
                <a:gd name="csY7" fmla="*/ 3384550 h 3397250"/>
                <a:gd name="csX8" fmla="*/ 1600200 w 1600200"/>
                <a:gd name="csY8" fmla="*/ 3321050 h 3397250"/>
                <a:gd name="csX9" fmla="*/ 1600200 w 1600200"/>
                <a:gd name="csY9" fmla="*/ 3206750 h 3397250"/>
                <a:gd name="csX10" fmla="*/ 1593850 w 1600200"/>
                <a:gd name="csY10" fmla="*/ 133350 h 3397250"/>
                <a:gd name="csX11" fmla="*/ 1530350 w 1600200"/>
                <a:gd name="csY11" fmla="*/ 19050 h 3397250"/>
                <a:gd name="csX12" fmla="*/ 1270000 w 1600200"/>
                <a:gd name="csY12" fmla="*/ 0 h 3397250"/>
                <a:gd name="csX13" fmla="*/ 1231900 w 1600200"/>
                <a:gd name="csY13" fmla="*/ 120650 h 3397250"/>
                <a:gd name="csX14" fmla="*/ 1174750 w 1600200"/>
                <a:gd name="csY14" fmla="*/ 146050 h 3397250"/>
                <a:gd name="csX15" fmla="*/ 406400 w 1600200"/>
                <a:gd name="csY15" fmla="*/ 139700 h 3397250"/>
                <a:gd name="csX16" fmla="*/ 368300 w 1600200"/>
                <a:gd name="csY16" fmla="*/ 95250 h 3397250"/>
                <a:gd name="csX17" fmla="*/ 349250 w 1600200"/>
                <a:gd name="csY17" fmla="*/ 19050 h 3397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  <a:cxn ang="0">
                  <a:pos x="csX15" y="csY15"/>
                </a:cxn>
                <a:cxn ang="0">
                  <a:pos x="csX16" y="csY16"/>
                </a:cxn>
                <a:cxn ang="0">
                  <a:pos x="csX17" y="csY17"/>
                </a:cxn>
              </a:cxnLst>
              <a:rect l="l" t="t" r="r" b="b"/>
              <a:pathLst>
                <a:path w="1600200" h="3397250">
                  <a:moveTo>
                    <a:pt x="349250" y="19050"/>
                  </a:moveTo>
                  <a:lnTo>
                    <a:pt x="127000" y="25400"/>
                  </a:lnTo>
                  <a:lnTo>
                    <a:pt x="31750" y="63500"/>
                  </a:lnTo>
                  <a:lnTo>
                    <a:pt x="0" y="152400"/>
                  </a:lnTo>
                  <a:cubicBezTo>
                    <a:pt x="2117" y="1178983"/>
                    <a:pt x="4233" y="2205567"/>
                    <a:pt x="6350" y="3232150"/>
                  </a:cubicBezTo>
                  <a:lnTo>
                    <a:pt x="57150" y="3390900"/>
                  </a:lnTo>
                  <a:lnTo>
                    <a:pt x="139700" y="3397250"/>
                  </a:lnTo>
                  <a:lnTo>
                    <a:pt x="1473200" y="3384550"/>
                  </a:lnTo>
                  <a:lnTo>
                    <a:pt x="1600200" y="3321050"/>
                  </a:lnTo>
                  <a:lnTo>
                    <a:pt x="1600200" y="3206750"/>
                  </a:lnTo>
                  <a:cubicBezTo>
                    <a:pt x="1598083" y="2182283"/>
                    <a:pt x="1595967" y="1157817"/>
                    <a:pt x="1593850" y="133350"/>
                  </a:cubicBezTo>
                  <a:lnTo>
                    <a:pt x="1530350" y="19050"/>
                  </a:lnTo>
                  <a:lnTo>
                    <a:pt x="1270000" y="0"/>
                  </a:lnTo>
                  <a:lnTo>
                    <a:pt x="1231900" y="120650"/>
                  </a:lnTo>
                  <a:lnTo>
                    <a:pt x="1174750" y="146050"/>
                  </a:lnTo>
                  <a:lnTo>
                    <a:pt x="406400" y="139700"/>
                  </a:lnTo>
                  <a:lnTo>
                    <a:pt x="368300" y="95250"/>
                  </a:lnTo>
                  <a:lnTo>
                    <a:pt x="349250" y="19050"/>
                  </a:lnTo>
                  <a:close/>
                </a:path>
              </a:pathLst>
            </a:custGeom>
            <a:ln>
              <a:solidFill>
                <a:schemeClr val="tx1">
                  <a:lumMod val="95000"/>
                  <a:lumOff val="5000"/>
                </a:schemeClr>
              </a:solidFill>
              <a:round/>
            </a:ln>
            <a:effectLst/>
            <a:scene3d>
              <a:camera prst="orthographicFront">
                <a:rot lat="0" lon="299981" rev="0"/>
              </a:camera>
              <a:lightRig rig="threePt" dir="t"/>
            </a:scene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9" name="Immagine 8">
              <a:extLst>
                <a:ext uri="{FF2B5EF4-FFF2-40B4-BE49-F238E27FC236}">
                  <a16:creationId xmlns:a16="http://schemas.microsoft.com/office/drawing/2014/main" id="{950CCD31-C6C4-B610-2884-FD2D50FB427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1" r="-2206" b="9719"/>
            <a:stretch>
              <a:fillRect/>
            </a:stretch>
          </p:blipFill>
          <p:spPr>
            <a:xfrm>
              <a:off x="6187536" y="4985423"/>
              <a:ext cx="352159" cy="27367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93703073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09580B"/>
            </a:gs>
            <a:gs pos="100000">
              <a:srgbClr val="09580B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AB57E7-08BD-6B30-3BDC-BD0B3E16FB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uppo 9">
            <a:extLst>
              <a:ext uri="{FF2B5EF4-FFF2-40B4-BE49-F238E27FC236}">
                <a16:creationId xmlns:a16="http://schemas.microsoft.com/office/drawing/2014/main" id="{1BB17AC0-E988-18B3-84E7-93433E9ED906}"/>
              </a:ext>
            </a:extLst>
          </p:cNvPr>
          <p:cNvGrpSpPr/>
          <p:nvPr/>
        </p:nvGrpSpPr>
        <p:grpSpPr>
          <a:xfrm rot="16200000">
            <a:off x="-1763050" y="-5684895"/>
            <a:ext cx="8792497" cy="18227781"/>
            <a:chOff x="-2872249" y="-967250"/>
            <a:chExt cx="8792497" cy="18227781"/>
          </a:xfrm>
        </p:grpSpPr>
        <p:sp useBgFill="1">
          <p:nvSpPr>
            <p:cNvPr id="4" name="Somma 3">
              <a:extLst>
                <a:ext uri="{FF2B5EF4-FFF2-40B4-BE49-F238E27FC236}">
                  <a16:creationId xmlns:a16="http://schemas.microsoft.com/office/drawing/2014/main" id="{E510C067-A79B-DA6F-5E4C-F73C644C5E16}"/>
                </a:ext>
              </a:extLst>
            </p:cNvPr>
            <p:cNvSpPr/>
            <p:nvPr/>
          </p:nvSpPr>
          <p:spPr>
            <a:xfrm>
              <a:off x="-2872249" y="-967250"/>
              <a:ext cx="8792497" cy="8792497"/>
            </a:xfrm>
            <a:prstGeom prst="flowChartSummingJunction">
              <a:avLst/>
            </a:prstGeom>
            <a:ln w="12700">
              <a:solidFill>
                <a:srgbClr val="FFFFFF"/>
              </a:solidFill>
            </a:ln>
            <a:effectLst>
              <a:outerShdw blurRad="50800" dist="38100" dir="27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20" name="Immagine 19">
              <a:extLst>
                <a:ext uri="{FF2B5EF4-FFF2-40B4-BE49-F238E27FC236}">
                  <a16:creationId xmlns:a16="http://schemas.microsoft.com/office/drawing/2014/main" id="{7B82F145-2E5E-CCB7-0E9E-A94126D2CB1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1" r="-2206" b="9719"/>
            <a:stretch>
              <a:fillRect/>
            </a:stretch>
          </p:blipFill>
          <p:spPr>
            <a:xfrm rot="5400000">
              <a:off x="-1669264" y="16481780"/>
              <a:ext cx="876411" cy="681092"/>
            </a:xfrm>
            <a:prstGeom prst="rect">
              <a:avLst/>
            </a:prstGeom>
          </p:spPr>
        </p:pic>
      </p:grp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A30C7DAB-4AA6-114B-7198-1876F7773B52}"/>
              </a:ext>
            </a:extLst>
          </p:cNvPr>
          <p:cNvSpPr txBox="1"/>
          <p:nvPr/>
        </p:nvSpPr>
        <p:spPr>
          <a:xfrm rot="10800000" flipV="1">
            <a:off x="257721" y="2967333"/>
            <a:ext cx="19127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pic>
        <p:nvPicPr>
          <p:cNvPr id="3" name="Registrazione 2026-04-27 101220">
            <a:hlinkClick r:id="" action="ppaction://media"/>
            <a:extLst>
              <a:ext uri="{FF2B5EF4-FFF2-40B4-BE49-F238E27FC236}">
                <a16:creationId xmlns:a16="http://schemas.microsoft.com/office/drawing/2014/main" id="{D29E3585-3FC1-2514-000B-D0A6DDF5237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10554" y="1022937"/>
            <a:ext cx="9136536" cy="4325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043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09580B"/>
            </a:gs>
            <a:gs pos="100000">
              <a:srgbClr val="09580B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490368-CFF6-83E6-574C-7114F75DE8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uppo 9">
            <a:extLst>
              <a:ext uri="{FF2B5EF4-FFF2-40B4-BE49-F238E27FC236}">
                <a16:creationId xmlns:a16="http://schemas.microsoft.com/office/drawing/2014/main" id="{A49473FD-98C8-485F-E128-3966A99793D2}"/>
              </a:ext>
            </a:extLst>
          </p:cNvPr>
          <p:cNvGrpSpPr/>
          <p:nvPr/>
        </p:nvGrpSpPr>
        <p:grpSpPr>
          <a:xfrm rot="16200000">
            <a:off x="-1763050" y="-5684895"/>
            <a:ext cx="8792497" cy="18227781"/>
            <a:chOff x="-2872249" y="-967250"/>
            <a:chExt cx="8792497" cy="18227781"/>
          </a:xfrm>
        </p:grpSpPr>
        <p:sp useBgFill="1">
          <p:nvSpPr>
            <p:cNvPr id="4" name="Somma 3">
              <a:extLst>
                <a:ext uri="{FF2B5EF4-FFF2-40B4-BE49-F238E27FC236}">
                  <a16:creationId xmlns:a16="http://schemas.microsoft.com/office/drawing/2014/main" id="{24F82DB8-70B5-022D-EC7C-C534573D9F72}"/>
                </a:ext>
              </a:extLst>
            </p:cNvPr>
            <p:cNvSpPr/>
            <p:nvPr/>
          </p:nvSpPr>
          <p:spPr>
            <a:xfrm>
              <a:off x="-2872249" y="-967250"/>
              <a:ext cx="8792497" cy="8792497"/>
            </a:xfrm>
            <a:prstGeom prst="flowChartSummingJunction">
              <a:avLst/>
            </a:prstGeom>
            <a:ln w="12700">
              <a:solidFill>
                <a:srgbClr val="FFFFFF"/>
              </a:solidFill>
            </a:ln>
            <a:effectLst>
              <a:outerShdw blurRad="50800" dist="38100" dir="27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20" name="Immagine 19">
              <a:extLst>
                <a:ext uri="{FF2B5EF4-FFF2-40B4-BE49-F238E27FC236}">
                  <a16:creationId xmlns:a16="http://schemas.microsoft.com/office/drawing/2014/main" id="{4AC60547-5D79-883D-4FFE-73B4791B28C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1" r="-2206" b="9719"/>
            <a:stretch>
              <a:fillRect/>
            </a:stretch>
          </p:blipFill>
          <p:spPr>
            <a:xfrm rot="5400000">
              <a:off x="-1669264" y="16481780"/>
              <a:ext cx="876411" cy="681092"/>
            </a:xfrm>
            <a:prstGeom prst="rect">
              <a:avLst/>
            </a:prstGeom>
          </p:spPr>
        </p:pic>
      </p:grp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820D94A6-C143-1022-C8C7-22C32BA3A54C}"/>
              </a:ext>
            </a:extLst>
          </p:cNvPr>
          <p:cNvSpPr txBox="1"/>
          <p:nvPr/>
        </p:nvSpPr>
        <p:spPr>
          <a:xfrm rot="10800000" flipV="1">
            <a:off x="257721" y="2967333"/>
            <a:ext cx="19127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94FFCCB3-6970-086B-B0E6-5EAD84D430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" t="-9505" r="-142" b="-204"/>
          <a:stretch>
            <a:fillRect/>
          </a:stretch>
        </p:blipFill>
        <p:spPr>
          <a:xfrm>
            <a:off x="2873828" y="772524"/>
            <a:ext cx="8465365" cy="4389617"/>
          </a:xfrm>
          <a:prstGeom prst="rect">
            <a:avLst/>
          </a:prstGeom>
        </p:spPr>
      </p:pic>
      <p:sp>
        <p:nvSpPr>
          <p:cNvPr id="12" name="Rettangolo con angoli arrotondati 11">
            <a:extLst>
              <a:ext uri="{FF2B5EF4-FFF2-40B4-BE49-F238E27FC236}">
                <a16:creationId xmlns:a16="http://schemas.microsoft.com/office/drawing/2014/main" id="{5DCBB0AC-DED5-86EA-46F0-B6E7345C5FF6}"/>
              </a:ext>
            </a:extLst>
          </p:cNvPr>
          <p:cNvSpPr/>
          <p:nvPr/>
        </p:nvSpPr>
        <p:spPr>
          <a:xfrm>
            <a:off x="3305722" y="2368737"/>
            <a:ext cx="2162627" cy="1197191"/>
          </a:xfrm>
          <a:prstGeom prst="roundRect">
            <a:avLst/>
          </a:prstGeom>
          <a:solidFill>
            <a:schemeClr val="bg1"/>
          </a:solidFill>
          <a:ln w="12700">
            <a:solidFill>
              <a:srgbClr val="0958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1400" dirty="0">
                <a:solidFill>
                  <a:schemeClr val="tx1"/>
                </a:solidFill>
                <a:latin typeface="Montserrat" pitchFamily="2" charset="0"/>
              </a:rPr>
              <a:t>Dimensione media</a:t>
            </a:r>
          </a:p>
          <a:p>
            <a:pPr algn="ctr"/>
            <a:r>
              <a:rPr lang="it-IT" sz="2800" b="1" dirty="0">
                <a:solidFill>
                  <a:schemeClr val="tx1"/>
                </a:solidFill>
                <a:latin typeface="Montserrat" pitchFamily="2" charset="0"/>
              </a:rPr>
              <a:t>60.9 mm</a:t>
            </a:r>
          </a:p>
        </p:txBody>
      </p:sp>
      <p:sp>
        <p:nvSpPr>
          <p:cNvPr id="13" name="Rettangolo con angoli arrotondati 12">
            <a:extLst>
              <a:ext uri="{FF2B5EF4-FFF2-40B4-BE49-F238E27FC236}">
                <a16:creationId xmlns:a16="http://schemas.microsoft.com/office/drawing/2014/main" id="{67BC9276-ED9D-9A22-870C-C830B1AAC72A}"/>
              </a:ext>
            </a:extLst>
          </p:cNvPr>
          <p:cNvSpPr/>
          <p:nvPr/>
        </p:nvSpPr>
        <p:spPr>
          <a:xfrm>
            <a:off x="6096000" y="2368737"/>
            <a:ext cx="2162627" cy="1197191"/>
          </a:xfrm>
          <a:prstGeom prst="roundRect">
            <a:avLst/>
          </a:prstGeom>
          <a:solidFill>
            <a:schemeClr val="bg1"/>
          </a:solidFill>
          <a:ln w="12700">
            <a:solidFill>
              <a:srgbClr val="0958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1400" dirty="0">
                <a:solidFill>
                  <a:schemeClr val="tx1"/>
                </a:solidFill>
                <a:latin typeface="Montserrat" pitchFamily="2" charset="0"/>
              </a:rPr>
              <a:t>Senza difetti</a:t>
            </a:r>
          </a:p>
          <a:p>
            <a:pPr algn="ctr"/>
            <a:r>
              <a:rPr lang="it-IT" sz="2800" b="1" dirty="0">
                <a:solidFill>
                  <a:schemeClr val="tx1"/>
                </a:solidFill>
                <a:latin typeface="Montserrat" pitchFamily="2" charset="0"/>
              </a:rPr>
              <a:t>82 %</a:t>
            </a:r>
          </a:p>
        </p:txBody>
      </p:sp>
      <p:sp>
        <p:nvSpPr>
          <p:cNvPr id="17" name="Rettangolo con angoli arrotondati 16">
            <a:extLst>
              <a:ext uri="{FF2B5EF4-FFF2-40B4-BE49-F238E27FC236}">
                <a16:creationId xmlns:a16="http://schemas.microsoft.com/office/drawing/2014/main" id="{50BEC8BF-020E-1EBE-C7B5-7C9FBC15EB85}"/>
              </a:ext>
            </a:extLst>
          </p:cNvPr>
          <p:cNvSpPr/>
          <p:nvPr/>
        </p:nvSpPr>
        <p:spPr>
          <a:xfrm>
            <a:off x="8886278" y="2368736"/>
            <a:ext cx="2162627" cy="1197191"/>
          </a:xfrm>
          <a:prstGeom prst="roundRect">
            <a:avLst/>
          </a:prstGeom>
          <a:solidFill>
            <a:schemeClr val="bg1"/>
          </a:solidFill>
          <a:ln w="12700">
            <a:solidFill>
              <a:srgbClr val="0958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1400" dirty="0">
                <a:solidFill>
                  <a:schemeClr val="tx1"/>
                </a:solidFill>
                <a:latin typeface="Montserrat" pitchFamily="2" charset="0"/>
              </a:rPr>
              <a:t>Colore pieno</a:t>
            </a:r>
            <a:endParaRPr lang="it-IT" dirty="0">
              <a:solidFill>
                <a:schemeClr val="tx1"/>
              </a:solidFill>
              <a:latin typeface="Montserrat" pitchFamily="2" charset="0"/>
            </a:endParaRPr>
          </a:p>
          <a:p>
            <a:pPr algn="ctr"/>
            <a:r>
              <a:rPr lang="it-IT" sz="2800" b="1" dirty="0">
                <a:solidFill>
                  <a:schemeClr val="tx1"/>
                </a:solidFill>
                <a:latin typeface="Montserrat" pitchFamily="2" charset="0"/>
              </a:rPr>
              <a:t>43 %</a:t>
            </a:r>
          </a:p>
        </p:txBody>
      </p:sp>
      <p:sp>
        <p:nvSpPr>
          <p:cNvPr id="2" name="Rettangolo con angoli arrotondati 1">
            <a:extLst>
              <a:ext uri="{FF2B5EF4-FFF2-40B4-BE49-F238E27FC236}">
                <a16:creationId xmlns:a16="http://schemas.microsoft.com/office/drawing/2014/main" id="{1503CB50-7897-8E16-E328-F5CB7EF3567A}"/>
              </a:ext>
            </a:extLst>
          </p:cNvPr>
          <p:cNvSpPr/>
          <p:nvPr/>
        </p:nvSpPr>
        <p:spPr>
          <a:xfrm>
            <a:off x="3305722" y="3806752"/>
            <a:ext cx="2162627" cy="1197191"/>
          </a:xfrm>
          <a:prstGeom prst="roundRect">
            <a:avLst/>
          </a:prstGeom>
          <a:solidFill>
            <a:schemeClr val="bg1"/>
          </a:solidFill>
          <a:ln w="12700">
            <a:solidFill>
              <a:srgbClr val="0958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1400" dirty="0">
                <a:solidFill>
                  <a:schemeClr val="tx1"/>
                </a:solidFill>
                <a:latin typeface="Montserrat" pitchFamily="2" charset="0"/>
              </a:rPr>
              <a:t>Peso medio</a:t>
            </a:r>
          </a:p>
          <a:p>
            <a:pPr algn="ctr"/>
            <a:r>
              <a:rPr lang="it-IT" sz="2800" b="1" dirty="0">
                <a:solidFill>
                  <a:schemeClr val="tx1"/>
                </a:solidFill>
                <a:latin typeface="Montserrat" pitchFamily="2" charset="0"/>
              </a:rPr>
              <a:t>110 gr</a:t>
            </a:r>
          </a:p>
        </p:txBody>
      </p:sp>
      <p:sp>
        <p:nvSpPr>
          <p:cNvPr id="3" name="Uguale a 2">
            <a:extLst>
              <a:ext uri="{FF2B5EF4-FFF2-40B4-BE49-F238E27FC236}">
                <a16:creationId xmlns:a16="http://schemas.microsoft.com/office/drawing/2014/main" id="{4DCDF6DD-D976-1657-D334-C3482E55D816}"/>
              </a:ext>
            </a:extLst>
          </p:cNvPr>
          <p:cNvSpPr/>
          <p:nvPr/>
        </p:nvSpPr>
        <p:spPr>
          <a:xfrm>
            <a:off x="3962400" y="3362490"/>
            <a:ext cx="895350" cy="647700"/>
          </a:xfrm>
          <a:prstGeom prst="mathEqual">
            <a:avLst/>
          </a:prstGeom>
          <a:solidFill>
            <a:srgbClr val="09580B"/>
          </a:solidFill>
          <a:ln>
            <a:solidFill>
              <a:srgbClr val="0958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980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09580B"/>
            </a:gs>
            <a:gs pos="100000">
              <a:srgbClr val="09580B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B1B34F-1941-7E50-DF8C-2007A95DC9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Somma 3">
            <a:extLst>
              <a:ext uri="{FF2B5EF4-FFF2-40B4-BE49-F238E27FC236}">
                <a16:creationId xmlns:a16="http://schemas.microsoft.com/office/drawing/2014/main" id="{916B95BE-F999-05E4-CBCB-C3B0251CD7EC}"/>
              </a:ext>
            </a:extLst>
          </p:cNvPr>
          <p:cNvSpPr/>
          <p:nvPr/>
        </p:nvSpPr>
        <p:spPr>
          <a:xfrm rot="16200000">
            <a:off x="-6480692" y="-967253"/>
            <a:ext cx="8792497" cy="8792497"/>
          </a:xfrm>
          <a:prstGeom prst="flowChartSummingJunction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52A523FF-9F41-CDF8-DE86-5166D7B4BF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2206" b="9719"/>
          <a:stretch>
            <a:fillRect/>
          </a:stretch>
        </p:blipFill>
        <p:spPr>
          <a:xfrm>
            <a:off x="10870679" y="5843507"/>
            <a:ext cx="876411" cy="681092"/>
          </a:xfrm>
          <a:prstGeom prst="rect">
            <a:avLst/>
          </a:prstGeom>
        </p:spPr>
      </p:pic>
      <p:sp>
        <p:nvSpPr>
          <p:cNvPr id="12" name="Rettangolo con angoli arrotondati 11">
            <a:extLst>
              <a:ext uri="{FF2B5EF4-FFF2-40B4-BE49-F238E27FC236}">
                <a16:creationId xmlns:a16="http://schemas.microsoft.com/office/drawing/2014/main" id="{12C55EB5-21B4-8B2D-5B9D-8146785CDDC8}"/>
              </a:ext>
            </a:extLst>
          </p:cNvPr>
          <p:cNvSpPr/>
          <p:nvPr/>
        </p:nvSpPr>
        <p:spPr>
          <a:xfrm>
            <a:off x="3495223" y="502042"/>
            <a:ext cx="2657927" cy="1197191"/>
          </a:xfrm>
          <a:prstGeom prst="round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1400" dirty="0">
                <a:solidFill>
                  <a:schemeClr val="tx1"/>
                </a:solidFill>
                <a:latin typeface="Montserrat" pitchFamily="2" charset="0"/>
              </a:rPr>
              <a:t>Numero piante</a:t>
            </a:r>
          </a:p>
          <a:p>
            <a:pPr algn="ctr"/>
            <a:r>
              <a:rPr lang="it-IT" sz="2800" b="1" dirty="0">
                <a:solidFill>
                  <a:schemeClr val="tx1"/>
                </a:solidFill>
                <a:latin typeface="Montserrat" pitchFamily="2" charset="0"/>
              </a:rPr>
              <a:t>1137</a:t>
            </a:r>
          </a:p>
        </p:txBody>
      </p:sp>
      <p:sp>
        <p:nvSpPr>
          <p:cNvPr id="13" name="Rettangolo con angoli arrotondati 12">
            <a:extLst>
              <a:ext uri="{FF2B5EF4-FFF2-40B4-BE49-F238E27FC236}">
                <a16:creationId xmlns:a16="http://schemas.microsoft.com/office/drawing/2014/main" id="{112C87A3-1B8E-0B61-871F-2361C857D0F2}"/>
              </a:ext>
            </a:extLst>
          </p:cNvPr>
          <p:cNvSpPr/>
          <p:nvPr/>
        </p:nvSpPr>
        <p:spPr>
          <a:xfrm>
            <a:off x="3495223" y="2735154"/>
            <a:ext cx="2657927" cy="1197191"/>
          </a:xfrm>
          <a:prstGeom prst="round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1400" dirty="0">
                <a:solidFill>
                  <a:schemeClr val="tx1"/>
                </a:solidFill>
                <a:latin typeface="Montserrat" pitchFamily="2" charset="0"/>
              </a:rPr>
              <a:t>Media frutti per albero</a:t>
            </a:r>
          </a:p>
          <a:p>
            <a:pPr algn="ctr"/>
            <a:r>
              <a:rPr lang="it-IT" sz="2800" b="1" dirty="0">
                <a:solidFill>
                  <a:schemeClr val="tx1"/>
                </a:solidFill>
                <a:latin typeface="Montserrat" pitchFamily="2" charset="0"/>
              </a:rPr>
              <a:t>423</a:t>
            </a:r>
          </a:p>
        </p:txBody>
      </p:sp>
      <p:sp>
        <p:nvSpPr>
          <p:cNvPr id="17" name="Rettangolo con angoli arrotondati 16">
            <a:extLst>
              <a:ext uri="{FF2B5EF4-FFF2-40B4-BE49-F238E27FC236}">
                <a16:creationId xmlns:a16="http://schemas.microsoft.com/office/drawing/2014/main" id="{8974A30F-4C66-2028-9B3F-8F33C07B8695}"/>
              </a:ext>
            </a:extLst>
          </p:cNvPr>
          <p:cNvSpPr/>
          <p:nvPr/>
        </p:nvSpPr>
        <p:spPr>
          <a:xfrm>
            <a:off x="6956026" y="1889733"/>
            <a:ext cx="4162414" cy="2628851"/>
          </a:xfrm>
          <a:prstGeom prst="round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000" dirty="0">
                <a:solidFill>
                  <a:schemeClr val="tx1"/>
                </a:solidFill>
                <a:latin typeface="Montserrat" pitchFamily="2" charset="0"/>
              </a:rPr>
              <a:t>Stima peso lotto (quintali)</a:t>
            </a:r>
            <a:endParaRPr lang="it-IT" sz="2800" dirty="0">
              <a:solidFill>
                <a:schemeClr val="tx1"/>
              </a:solidFill>
              <a:latin typeface="Montserrat" pitchFamily="2" charset="0"/>
            </a:endParaRPr>
          </a:p>
          <a:p>
            <a:pPr algn="ctr"/>
            <a:r>
              <a:rPr lang="it-IT" sz="8000" b="1" dirty="0">
                <a:solidFill>
                  <a:schemeClr val="tx1"/>
                </a:solidFill>
                <a:latin typeface="Montserrat" pitchFamily="2" charset="0"/>
              </a:rPr>
              <a:t>529,00</a:t>
            </a:r>
            <a:endParaRPr lang="it-IT" sz="7200" b="1" dirty="0">
              <a:solidFill>
                <a:schemeClr val="tx1"/>
              </a:solidFill>
              <a:latin typeface="Montserrat" pitchFamily="2" charset="0"/>
            </a:endParaRPr>
          </a:p>
        </p:txBody>
      </p:sp>
      <p:sp>
        <p:nvSpPr>
          <p:cNvPr id="3" name="Rettangolo con angoli arrotondati 2">
            <a:extLst>
              <a:ext uri="{FF2B5EF4-FFF2-40B4-BE49-F238E27FC236}">
                <a16:creationId xmlns:a16="http://schemas.microsoft.com/office/drawing/2014/main" id="{BE7CB162-D384-DB84-72D5-C367ECF83872}"/>
              </a:ext>
            </a:extLst>
          </p:cNvPr>
          <p:cNvSpPr/>
          <p:nvPr/>
        </p:nvSpPr>
        <p:spPr>
          <a:xfrm>
            <a:off x="3495223" y="4968267"/>
            <a:ext cx="2657927" cy="1197191"/>
          </a:xfrm>
          <a:prstGeom prst="round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1400" dirty="0">
                <a:solidFill>
                  <a:schemeClr val="tx1"/>
                </a:solidFill>
                <a:latin typeface="Montserrat" pitchFamily="2" charset="0"/>
              </a:rPr>
              <a:t>Peso medio</a:t>
            </a:r>
          </a:p>
          <a:p>
            <a:pPr algn="ctr"/>
            <a:r>
              <a:rPr lang="it-IT" sz="2800" b="1" dirty="0">
                <a:solidFill>
                  <a:schemeClr val="tx1"/>
                </a:solidFill>
                <a:latin typeface="Montserrat" pitchFamily="2" charset="0"/>
              </a:rPr>
              <a:t>110 gr</a:t>
            </a:r>
          </a:p>
        </p:txBody>
      </p:sp>
      <p:sp>
        <p:nvSpPr>
          <p:cNvPr id="6" name="Segno di moltiplicazione 5">
            <a:extLst>
              <a:ext uri="{FF2B5EF4-FFF2-40B4-BE49-F238E27FC236}">
                <a16:creationId xmlns:a16="http://schemas.microsoft.com/office/drawing/2014/main" id="{380D057D-18B3-2D10-3F58-A96FB472278C}"/>
              </a:ext>
            </a:extLst>
          </p:cNvPr>
          <p:cNvSpPr/>
          <p:nvPr/>
        </p:nvSpPr>
        <p:spPr>
          <a:xfrm>
            <a:off x="4501723" y="1939401"/>
            <a:ext cx="644925" cy="555585"/>
          </a:xfrm>
          <a:prstGeom prst="mathMultiply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7" name="Segno di moltiplicazione 6">
            <a:extLst>
              <a:ext uri="{FF2B5EF4-FFF2-40B4-BE49-F238E27FC236}">
                <a16:creationId xmlns:a16="http://schemas.microsoft.com/office/drawing/2014/main" id="{1054308C-AFA2-A6B0-0B6D-E84E3480091D}"/>
              </a:ext>
            </a:extLst>
          </p:cNvPr>
          <p:cNvSpPr/>
          <p:nvPr/>
        </p:nvSpPr>
        <p:spPr>
          <a:xfrm>
            <a:off x="4525308" y="4172513"/>
            <a:ext cx="644925" cy="555585"/>
          </a:xfrm>
          <a:prstGeom prst="mathMultiply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 useBgFill="1">
        <p:nvSpPr>
          <p:cNvPr id="8" name="Ovale 7">
            <a:extLst>
              <a:ext uri="{FF2B5EF4-FFF2-40B4-BE49-F238E27FC236}">
                <a16:creationId xmlns:a16="http://schemas.microsoft.com/office/drawing/2014/main" id="{D8882383-D72C-497C-51AD-B8D70351DE9C}"/>
              </a:ext>
            </a:extLst>
          </p:cNvPr>
          <p:cNvSpPr/>
          <p:nvPr/>
        </p:nvSpPr>
        <p:spPr>
          <a:xfrm>
            <a:off x="-4116650" y="1487555"/>
            <a:ext cx="3600450" cy="3600450"/>
          </a:xfrm>
          <a:prstGeom prst="ellipse">
            <a:avLst/>
          </a:prstGeom>
          <a:ln>
            <a:noFill/>
          </a:ln>
          <a:effectLst>
            <a:outerShdw blurRad="1524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3FE7D1D4-4325-9AF7-CB5F-7B294FCFE52B}"/>
              </a:ext>
            </a:extLst>
          </p:cNvPr>
          <p:cNvSpPr txBox="1"/>
          <p:nvPr/>
        </p:nvSpPr>
        <p:spPr>
          <a:xfrm rot="10800000" flipV="1">
            <a:off x="257721" y="2967333"/>
            <a:ext cx="19127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4C010DE3-DC3B-D527-A1A2-9C9858B11542}"/>
              </a:ext>
            </a:extLst>
          </p:cNvPr>
          <p:cNvSpPr txBox="1"/>
          <p:nvPr/>
        </p:nvSpPr>
        <p:spPr>
          <a:xfrm rot="10800000" flipV="1">
            <a:off x="-3391852" y="-63015"/>
            <a:ext cx="26148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MERCATO</a:t>
            </a:r>
          </a:p>
        </p:txBody>
      </p:sp>
    </p:spTree>
    <p:extLst>
      <p:ext uri="{BB962C8B-B14F-4D97-AF65-F5344CB8AC3E}">
        <p14:creationId xmlns:p14="http://schemas.microsoft.com/office/powerpoint/2010/main" val="1925711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0047AB"/>
            </a:gs>
            <a:gs pos="100000">
              <a:srgbClr val="0047AB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E164E4-43D6-C443-D146-EB19E5472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Somma 3">
            <a:extLst>
              <a:ext uri="{FF2B5EF4-FFF2-40B4-BE49-F238E27FC236}">
                <a16:creationId xmlns:a16="http://schemas.microsoft.com/office/drawing/2014/main" id="{1112A08A-9C8E-FD81-1D81-EBC4D2A33446}"/>
              </a:ext>
            </a:extLst>
          </p:cNvPr>
          <p:cNvSpPr/>
          <p:nvPr/>
        </p:nvSpPr>
        <p:spPr>
          <a:xfrm>
            <a:off x="-4396249" y="-967249"/>
            <a:ext cx="8792497" cy="8792497"/>
          </a:xfrm>
          <a:prstGeom prst="flowChartSummingJunction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C29095DF-5E94-8B5B-E066-9E30A03D3783}"/>
              </a:ext>
            </a:extLst>
          </p:cNvPr>
          <p:cNvSpPr txBox="1"/>
          <p:nvPr/>
        </p:nvSpPr>
        <p:spPr>
          <a:xfrm rot="10800000" flipV="1">
            <a:off x="1674836" y="3105833"/>
            <a:ext cx="26148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MERCATO</a:t>
            </a:r>
          </a:p>
        </p:txBody>
      </p:sp>
      <p:sp useBgFill="1">
        <p:nvSpPr>
          <p:cNvPr id="8" name="Ovale 7">
            <a:extLst>
              <a:ext uri="{FF2B5EF4-FFF2-40B4-BE49-F238E27FC236}">
                <a16:creationId xmlns:a16="http://schemas.microsoft.com/office/drawing/2014/main" id="{98959C6D-FA5C-F8F6-8386-A4738370324C}"/>
              </a:ext>
            </a:extLst>
          </p:cNvPr>
          <p:cNvSpPr/>
          <p:nvPr/>
        </p:nvSpPr>
        <p:spPr>
          <a:xfrm rot="5400000">
            <a:off x="-2032207" y="1487559"/>
            <a:ext cx="3600450" cy="3600450"/>
          </a:xfrm>
          <a:prstGeom prst="ellipse">
            <a:avLst/>
          </a:prstGeom>
          <a:ln>
            <a:noFill/>
          </a:ln>
          <a:effectLst>
            <a:outerShdw blurRad="1524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E9148109-32B5-39DB-4ABB-D93C118533FF}"/>
              </a:ext>
            </a:extLst>
          </p:cNvPr>
          <p:cNvSpPr txBox="1"/>
          <p:nvPr/>
        </p:nvSpPr>
        <p:spPr>
          <a:xfrm>
            <a:off x="-667812" y="6858000"/>
            <a:ext cx="1335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sp>
        <p:nvSpPr>
          <p:cNvPr id="22" name="Rettangolo con angoli arrotondati 21">
            <a:extLst>
              <a:ext uri="{FF2B5EF4-FFF2-40B4-BE49-F238E27FC236}">
                <a16:creationId xmlns:a16="http://schemas.microsoft.com/office/drawing/2014/main" id="{0C38C6FC-63FE-D376-C862-F5378949E1A3}"/>
              </a:ext>
            </a:extLst>
          </p:cNvPr>
          <p:cNvSpPr/>
          <p:nvPr/>
        </p:nvSpPr>
        <p:spPr>
          <a:xfrm>
            <a:off x="4895850" y="1815323"/>
            <a:ext cx="7708490" cy="681092"/>
          </a:xfrm>
          <a:prstGeom prst="roundRect">
            <a:avLst/>
          </a:prstGeom>
          <a:gradFill>
            <a:gsLst>
              <a:gs pos="20000">
                <a:srgbClr val="0047AB">
                  <a:alpha val="95000"/>
                </a:srgbClr>
              </a:gs>
              <a:gs pos="100000">
                <a:srgbClr val="0047AB">
                  <a:alpha val="20000"/>
                </a:srgbClr>
              </a:gs>
            </a:gsLst>
            <a:lin ang="0" scaled="0"/>
          </a:gra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it-IT" sz="3200" b="1" dirty="0">
                <a:solidFill>
                  <a:schemeClr val="bg1"/>
                </a:solidFill>
                <a:latin typeface="Montserrat" pitchFamily="2" charset="0"/>
              </a:rPr>
              <a:t>CHIAMATE</a:t>
            </a:r>
          </a:p>
        </p:txBody>
      </p:sp>
      <p:sp>
        <p:nvSpPr>
          <p:cNvPr id="23" name="Rettangolo con angoli arrotondati 22">
            <a:extLst>
              <a:ext uri="{FF2B5EF4-FFF2-40B4-BE49-F238E27FC236}">
                <a16:creationId xmlns:a16="http://schemas.microsoft.com/office/drawing/2014/main" id="{CCA2F76C-E487-406F-BBED-8FAD1652E394}"/>
              </a:ext>
            </a:extLst>
          </p:cNvPr>
          <p:cNvSpPr/>
          <p:nvPr/>
        </p:nvSpPr>
        <p:spPr>
          <a:xfrm>
            <a:off x="5600700" y="3111120"/>
            <a:ext cx="7003640" cy="681092"/>
          </a:xfrm>
          <a:prstGeom prst="roundRect">
            <a:avLst/>
          </a:prstGeom>
          <a:gradFill>
            <a:gsLst>
              <a:gs pos="20000">
                <a:srgbClr val="0047AB">
                  <a:alpha val="95000"/>
                </a:srgbClr>
              </a:gs>
              <a:gs pos="100000">
                <a:srgbClr val="0047AB">
                  <a:alpha val="20000"/>
                </a:srgbClr>
              </a:gs>
            </a:gsLst>
            <a:lin ang="0" scaled="0"/>
          </a:gra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it-IT" sz="3200" b="1" dirty="0">
                <a:solidFill>
                  <a:schemeClr val="bg1"/>
                </a:solidFill>
                <a:latin typeface="Montserrat" pitchFamily="2" charset="0"/>
              </a:rPr>
              <a:t>STRETTE DI MANO</a:t>
            </a:r>
          </a:p>
        </p:txBody>
      </p:sp>
      <p:sp>
        <p:nvSpPr>
          <p:cNvPr id="24" name="Rettangolo con angoli arrotondati 23">
            <a:extLst>
              <a:ext uri="{FF2B5EF4-FFF2-40B4-BE49-F238E27FC236}">
                <a16:creationId xmlns:a16="http://schemas.microsoft.com/office/drawing/2014/main" id="{ED0BC509-F213-BA68-AF54-7181D3657F00}"/>
              </a:ext>
            </a:extLst>
          </p:cNvPr>
          <p:cNvSpPr/>
          <p:nvPr/>
        </p:nvSpPr>
        <p:spPr>
          <a:xfrm>
            <a:off x="6760290" y="4406917"/>
            <a:ext cx="5844050" cy="681092"/>
          </a:xfrm>
          <a:prstGeom prst="roundRect">
            <a:avLst/>
          </a:prstGeom>
          <a:gradFill>
            <a:gsLst>
              <a:gs pos="20000">
                <a:srgbClr val="0047AB">
                  <a:alpha val="95000"/>
                </a:srgbClr>
              </a:gs>
              <a:gs pos="100000">
                <a:srgbClr val="0047AB">
                  <a:alpha val="20000"/>
                </a:srgbClr>
              </a:gs>
            </a:gsLst>
            <a:lin ang="0" scaled="0"/>
          </a:gra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it-IT" sz="3200" b="1" dirty="0">
                <a:solidFill>
                  <a:schemeClr val="bg1"/>
                </a:solidFill>
                <a:latin typeface="Montserrat" pitchFamily="2" charset="0"/>
              </a:rPr>
              <a:t>PERIZIE IN CAMPO</a:t>
            </a:r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C2FE0C08-F7AA-B976-DD7A-A32C4F0AE2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2206" b="9719"/>
          <a:stretch>
            <a:fillRect/>
          </a:stretch>
        </p:blipFill>
        <p:spPr>
          <a:xfrm>
            <a:off x="277895" y="3049600"/>
            <a:ext cx="876411" cy="681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2005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0047AB"/>
            </a:gs>
            <a:gs pos="100000">
              <a:srgbClr val="0047AB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C82138-E1DF-FF43-9AFB-873E96A20D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Somma 3">
            <a:extLst>
              <a:ext uri="{FF2B5EF4-FFF2-40B4-BE49-F238E27FC236}">
                <a16:creationId xmlns:a16="http://schemas.microsoft.com/office/drawing/2014/main" id="{0F004D39-A223-23F0-0170-6BA25A192714}"/>
              </a:ext>
            </a:extLst>
          </p:cNvPr>
          <p:cNvSpPr/>
          <p:nvPr/>
        </p:nvSpPr>
        <p:spPr>
          <a:xfrm>
            <a:off x="-6340411" y="-967250"/>
            <a:ext cx="8792497" cy="8792497"/>
          </a:xfrm>
          <a:prstGeom prst="flowChartSummingJunction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387D273C-5B13-8511-2E64-6A0A3DAE6E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2206" b="9719"/>
          <a:stretch>
            <a:fillRect/>
          </a:stretch>
        </p:blipFill>
        <p:spPr>
          <a:xfrm>
            <a:off x="10870679" y="5843507"/>
            <a:ext cx="876411" cy="681092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FF42929E-8F48-4A2C-9FAE-66D0377F2E31}"/>
              </a:ext>
            </a:extLst>
          </p:cNvPr>
          <p:cNvSpPr txBox="1"/>
          <p:nvPr/>
        </p:nvSpPr>
        <p:spPr>
          <a:xfrm rot="10800000" flipV="1">
            <a:off x="111381" y="3136610"/>
            <a:ext cx="2340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200" b="1" dirty="0">
                <a:solidFill>
                  <a:schemeClr val="bg1"/>
                </a:solidFill>
                <a:latin typeface="Montserrat" pitchFamily="2" charset="0"/>
              </a:rPr>
              <a:t>MERCATO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D597AD08-36B2-C106-08AB-CABE07B0642A}"/>
              </a:ext>
            </a:extLst>
          </p:cNvPr>
          <p:cNvSpPr txBox="1"/>
          <p:nvPr/>
        </p:nvSpPr>
        <p:spPr>
          <a:xfrm>
            <a:off x="-667812" y="6858000"/>
            <a:ext cx="1335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pic>
        <p:nvPicPr>
          <p:cNvPr id="2" name="Registrazione 2026-04-25 172717">
            <a:hlinkClick r:id="" action="ppaction://media"/>
            <a:extLst>
              <a:ext uri="{FF2B5EF4-FFF2-40B4-BE49-F238E27FC236}">
                <a16:creationId xmlns:a16="http://schemas.microsoft.com/office/drawing/2014/main" id="{91D8BDD5-F9D5-C263-2C3F-73D9F8270C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11628"/>
          <a:stretch>
            <a:fillRect/>
          </a:stretch>
        </p:blipFill>
        <p:spPr>
          <a:xfrm>
            <a:off x="3233610" y="1153773"/>
            <a:ext cx="8348790" cy="3965674"/>
          </a:xfrm>
          <a:prstGeom prst="rect">
            <a:avLst/>
          </a:prstGeom>
        </p:spPr>
      </p:pic>
      <p:pic>
        <p:nvPicPr>
          <p:cNvPr id="6" name="Registrazione 2026-04-25 172717">
            <a:hlinkClick r:id="" action="ppaction://media"/>
            <a:extLst>
              <a:ext uri="{FF2B5EF4-FFF2-40B4-BE49-F238E27FC236}">
                <a16:creationId xmlns:a16="http://schemas.microsoft.com/office/drawing/2014/main" id="{A4560715-A3F9-CED5-96A5-7CA2E24D3C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11628"/>
          <a:stretch>
            <a:fillRect/>
          </a:stretch>
        </p:blipFill>
        <p:spPr>
          <a:xfrm>
            <a:off x="2942340" y="1015420"/>
            <a:ext cx="8931330" cy="4242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2140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474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474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 fullScrn="1">
              <p:cMediaNode vol="80000" mute="1">
                <p:cTn id="16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0047AB"/>
            </a:gs>
            <a:gs pos="100000">
              <a:srgbClr val="0047AB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A1E89F-3805-2F29-3BDA-5FECF30B32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Somma 3">
            <a:extLst>
              <a:ext uri="{FF2B5EF4-FFF2-40B4-BE49-F238E27FC236}">
                <a16:creationId xmlns:a16="http://schemas.microsoft.com/office/drawing/2014/main" id="{ADD0135A-84E8-4FD2-9652-4BF2D882D1D1}"/>
              </a:ext>
            </a:extLst>
          </p:cNvPr>
          <p:cNvSpPr/>
          <p:nvPr/>
        </p:nvSpPr>
        <p:spPr>
          <a:xfrm>
            <a:off x="-6340411" y="-967250"/>
            <a:ext cx="8792497" cy="8792497"/>
          </a:xfrm>
          <a:prstGeom prst="flowChartSummingJunction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99FA611E-ADB0-8242-6408-1011977E68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2206" b="9719"/>
          <a:stretch>
            <a:fillRect/>
          </a:stretch>
        </p:blipFill>
        <p:spPr>
          <a:xfrm>
            <a:off x="10870679" y="5843507"/>
            <a:ext cx="876411" cy="681092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79756490-1789-7059-3091-B9290657796E}"/>
              </a:ext>
            </a:extLst>
          </p:cNvPr>
          <p:cNvSpPr txBox="1"/>
          <p:nvPr/>
        </p:nvSpPr>
        <p:spPr>
          <a:xfrm rot="10800000" flipV="1">
            <a:off x="111381" y="3136610"/>
            <a:ext cx="2340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200" b="1" dirty="0">
                <a:solidFill>
                  <a:schemeClr val="bg1"/>
                </a:solidFill>
                <a:latin typeface="Montserrat" pitchFamily="2" charset="0"/>
              </a:rPr>
              <a:t>MERCATO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102FC681-01D1-6102-A6F9-561282C713FB}"/>
              </a:ext>
            </a:extLst>
          </p:cNvPr>
          <p:cNvSpPr txBox="1"/>
          <p:nvPr/>
        </p:nvSpPr>
        <p:spPr>
          <a:xfrm>
            <a:off x="-667812" y="6858000"/>
            <a:ext cx="1335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D92F61C0-A9D0-8CAB-CA62-A9DBF390F08A}"/>
              </a:ext>
            </a:extLst>
          </p:cNvPr>
          <p:cNvSpPr txBox="1"/>
          <p:nvPr/>
        </p:nvSpPr>
        <p:spPr>
          <a:xfrm>
            <a:off x="-2794154" y="-754743"/>
            <a:ext cx="31213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PAGAMENTI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F5256F3E-9F85-AE20-22F9-22BCB108C2EE}"/>
              </a:ext>
            </a:extLst>
          </p:cNvPr>
          <p:cNvSpPr txBox="1"/>
          <p:nvPr/>
        </p:nvSpPr>
        <p:spPr>
          <a:xfrm>
            <a:off x="4481331" y="1982448"/>
            <a:ext cx="57599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600" dirty="0">
                <a:solidFill>
                  <a:schemeClr val="bg1"/>
                </a:solidFill>
                <a:latin typeface="Montserrat" pitchFamily="2" charset="0"/>
              </a:rPr>
              <a:t>Il mercato funziona così</a:t>
            </a:r>
            <a:br>
              <a:rPr lang="it-IT" sz="3600" dirty="0">
                <a:solidFill>
                  <a:schemeClr val="bg1"/>
                </a:solidFill>
                <a:latin typeface="Montserrat" pitchFamily="2" charset="0"/>
              </a:rPr>
            </a:br>
            <a:endParaRPr lang="it-IT" sz="3600" dirty="0">
              <a:solidFill>
                <a:schemeClr val="bg1"/>
              </a:solidFill>
              <a:latin typeface="Montserrat" pitchFamily="2" charset="0"/>
            </a:endParaRPr>
          </a:p>
          <a:p>
            <a:r>
              <a:rPr lang="it-IT" sz="3600" dirty="0">
                <a:solidFill>
                  <a:schemeClr val="bg1"/>
                </a:solidFill>
                <a:latin typeface="Montserrat" pitchFamily="2" charset="0"/>
              </a:rPr>
              <a:t>si </a:t>
            </a:r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produce</a:t>
            </a:r>
            <a:r>
              <a:rPr lang="it-IT" sz="3600" dirty="0">
                <a:solidFill>
                  <a:schemeClr val="bg1"/>
                </a:solidFill>
                <a:latin typeface="Montserrat" pitchFamily="2" charset="0"/>
              </a:rPr>
              <a:t> con dati</a:t>
            </a:r>
            <a:br>
              <a:rPr lang="it-IT" sz="3600" dirty="0">
                <a:solidFill>
                  <a:schemeClr val="bg1"/>
                </a:solidFill>
                <a:latin typeface="Montserrat" pitchFamily="2" charset="0"/>
              </a:rPr>
            </a:br>
            <a:r>
              <a:rPr lang="it-IT" sz="3600" dirty="0">
                <a:solidFill>
                  <a:schemeClr val="bg1"/>
                </a:solidFill>
                <a:latin typeface="Montserrat" pitchFamily="2" charset="0"/>
              </a:rPr>
              <a:t>ma si </a:t>
            </a:r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vende</a:t>
            </a:r>
            <a:r>
              <a:rPr lang="it-IT" sz="3600" dirty="0">
                <a:solidFill>
                  <a:schemeClr val="bg1"/>
                </a:solidFill>
                <a:latin typeface="Montserrat" pitchFamily="2" charset="0"/>
              </a:rPr>
              <a:t> </a:t>
            </a:r>
            <a:r>
              <a:rPr lang="it-IT" sz="3600" u="sng" dirty="0">
                <a:solidFill>
                  <a:schemeClr val="bg1"/>
                </a:solidFill>
                <a:latin typeface="Montserrat" pitchFamily="2" charset="0"/>
              </a:rPr>
              <a:t>senza</a:t>
            </a:r>
            <a:r>
              <a:rPr lang="it-IT" sz="3600" dirty="0">
                <a:solidFill>
                  <a:schemeClr val="bg1"/>
                </a:solidFill>
                <a:latin typeface="Montserrat" pitchFamily="2" charset="0"/>
              </a:rPr>
              <a:t> dati</a:t>
            </a:r>
          </a:p>
        </p:txBody>
      </p:sp>
    </p:spTree>
    <p:extLst>
      <p:ext uri="{BB962C8B-B14F-4D97-AF65-F5344CB8AC3E}">
        <p14:creationId xmlns:p14="http://schemas.microsoft.com/office/powerpoint/2010/main" val="21145274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0047AB"/>
            </a:gs>
            <a:gs pos="100000">
              <a:srgbClr val="0047AB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520704-8BCD-674D-9263-B3A194C711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Somma 3">
            <a:extLst>
              <a:ext uri="{FF2B5EF4-FFF2-40B4-BE49-F238E27FC236}">
                <a16:creationId xmlns:a16="http://schemas.microsoft.com/office/drawing/2014/main" id="{4BD334CE-EC66-EBEF-9D1C-32A0D2339C13}"/>
              </a:ext>
            </a:extLst>
          </p:cNvPr>
          <p:cNvSpPr/>
          <p:nvPr/>
        </p:nvSpPr>
        <p:spPr>
          <a:xfrm>
            <a:off x="-6340411" y="-967250"/>
            <a:ext cx="8792497" cy="8792497"/>
          </a:xfrm>
          <a:prstGeom prst="flowChartSummingJunction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7B317035-A4B6-9438-E89E-5784024040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2206" b="9719"/>
          <a:stretch>
            <a:fillRect/>
          </a:stretch>
        </p:blipFill>
        <p:spPr>
          <a:xfrm>
            <a:off x="10870679" y="5843507"/>
            <a:ext cx="876411" cy="681092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03A2B605-1C14-A4B1-8780-FA65AEC5DB59}"/>
              </a:ext>
            </a:extLst>
          </p:cNvPr>
          <p:cNvSpPr txBox="1"/>
          <p:nvPr/>
        </p:nvSpPr>
        <p:spPr>
          <a:xfrm rot="10800000" flipV="1">
            <a:off x="111381" y="3136610"/>
            <a:ext cx="2340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200" b="1" dirty="0">
                <a:solidFill>
                  <a:schemeClr val="bg1"/>
                </a:solidFill>
                <a:latin typeface="Montserrat" pitchFamily="2" charset="0"/>
              </a:rPr>
              <a:t>MERCATO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25FA236E-619B-CA09-F954-11E40BF69982}"/>
              </a:ext>
            </a:extLst>
          </p:cNvPr>
          <p:cNvSpPr txBox="1"/>
          <p:nvPr/>
        </p:nvSpPr>
        <p:spPr>
          <a:xfrm>
            <a:off x="-667812" y="6858000"/>
            <a:ext cx="1335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A0C8B928-A9EF-B123-D651-902A327B2B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1649" y="665726"/>
            <a:ext cx="8027235" cy="4941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3217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0047AB"/>
            </a:gs>
            <a:gs pos="100000">
              <a:srgbClr val="0047AB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1C6D15-37AB-7FD8-8E32-188360D016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Somma 3">
            <a:extLst>
              <a:ext uri="{FF2B5EF4-FFF2-40B4-BE49-F238E27FC236}">
                <a16:creationId xmlns:a16="http://schemas.microsoft.com/office/drawing/2014/main" id="{092D5109-A3EC-D389-BC2C-E53D9BF5D69D}"/>
              </a:ext>
            </a:extLst>
          </p:cNvPr>
          <p:cNvSpPr/>
          <p:nvPr/>
        </p:nvSpPr>
        <p:spPr>
          <a:xfrm>
            <a:off x="-6340411" y="-967250"/>
            <a:ext cx="8792497" cy="8792497"/>
          </a:xfrm>
          <a:prstGeom prst="flowChartSummingJunction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C258F89E-2140-A7EA-AF51-3E03BE4101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2206" b="9719"/>
          <a:stretch>
            <a:fillRect/>
          </a:stretch>
        </p:blipFill>
        <p:spPr>
          <a:xfrm>
            <a:off x="10870679" y="5843507"/>
            <a:ext cx="876411" cy="681092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23236E39-0DD0-CE07-5964-43A30F6B6991}"/>
              </a:ext>
            </a:extLst>
          </p:cNvPr>
          <p:cNvSpPr txBox="1"/>
          <p:nvPr/>
        </p:nvSpPr>
        <p:spPr>
          <a:xfrm rot="10800000" flipV="1">
            <a:off x="111381" y="3136610"/>
            <a:ext cx="2340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200" b="1" dirty="0">
                <a:solidFill>
                  <a:schemeClr val="bg1"/>
                </a:solidFill>
                <a:latin typeface="Montserrat" pitchFamily="2" charset="0"/>
              </a:rPr>
              <a:t>MERCATO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044F6051-5DD7-1B49-E7CE-870A91A698D4}"/>
              </a:ext>
            </a:extLst>
          </p:cNvPr>
          <p:cNvSpPr txBox="1"/>
          <p:nvPr/>
        </p:nvSpPr>
        <p:spPr>
          <a:xfrm>
            <a:off x="-667812" y="6858000"/>
            <a:ext cx="1335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656D7C94-8100-928D-7498-451967A9B0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1649" y="665726"/>
            <a:ext cx="8027235" cy="4941767"/>
          </a:xfrm>
          <a:prstGeom prst="rect">
            <a:avLst/>
          </a:prstGeom>
        </p:spPr>
      </p:pic>
      <p:sp>
        <p:nvSpPr>
          <p:cNvPr id="2" name="Rettangolo con angoli arrotondati 1">
            <a:extLst>
              <a:ext uri="{FF2B5EF4-FFF2-40B4-BE49-F238E27FC236}">
                <a16:creationId xmlns:a16="http://schemas.microsoft.com/office/drawing/2014/main" id="{C609CD83-C74F-105C-AF01-652D2C0C87BC}"/>
              </a:ext>
            </a:extLst>
          </p:cNvPr>
          <p:cNvSpPr/>
          <p:nvPr/>
        </p:nvSpPr>
        <p:spPr>
          <a:xfrm>
            <a:off x="6618559" y="2114606"/>
            <a:ext cx="3858942" cy="2631708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0047A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800" b="1" dirty="0">
                <a:solidFill>
                  <a:schemeClr val="tx1"/>
                </a:solidFill>
                <a:latin typeface="Montserrat" pitchFamily="2" charset="0"/>
              </a:rPr>
              <a:t>MIGLIOR MOMENTO PER VENDERE O ACQUISTARE</a:t>
            </a:r>
            <a:endParaRPr lang="it-IT" sz="4800" b="1" dirty="0">
              <a:solidFill>
                <a:schemeClr val="tx1"/>
              </a:solidFill>
              <a:latin typeface="Montserrat" pitchFamily="2" charset="0"/>
            </a:endParaRPr>
          </a:p>
        </p:txBody>
      </p:sp>
      <p:sp>
        <p:nvSpPr>
          <p:cNvPr id="7" name="Ovale 6">
            <a:extLst>
              <a:ext uri="{FF2B5EF4-FFF2-40B4-BE49-F238E27FC236}">
                <a16:creationId xmlns:a16="http://schemas.microsoft.com/office/drawing/2014/main" id="{C4EDF5D1-FB3A-9D78-A376-CFA60F4136AA}"/>
              </a:ext>
            </a:extLst>
          </p:cNvPr>
          <p:cNvSpPr/>
          <p:nvPr/>
        </p:nvSpPr>
        <p:spPr>
          <a:xfrm>
            <a:off x="4320518" y="1638356"/>
            <a:ext cx="476250" cy="476250"/>
          </a:xfrm>
          <a:prstGeom prst="ellipse">
            <a:avLst/>
          </a:prstGeom>
          <a:noFill/>
          <a:ln w="38100">
            <a:solidFill>
              <a:srgbClr val="0047A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10" name="Connettore diritto 9">
            <a:extLst>
              <a:ext uri="{FF2B5EF4-FFF2-40B4-BE49-F238E27FC236}">
                <a16:creationId xmlns:a16="http://schemas.microsoft.com/office/drawing/2014/main" id="{AD79415B-19A7-CE0D-8C93-19EE9A403AB8}"/>
              </a:ext>
            </a:extLst>
          </p:cNvPr>
          <p:cNvCxnSpPr>
            <a:cxnSpLocks/>
          </p:cNvCxnSpPr>
          <p:nvPr/>
        </p:nvCxnSpPr>
        <p:spPr>
          <a:xfrm>
            <a:off x="4796768" y="1951654"/>
            <a:ext cx="1813582" cy="486746"/>
          </a:xfrm>
          <a:prstGeom prst="line">
            <a:avLst/>
          </a:prstGeom>
          <a:ln w="38100">
            <a:solidFill>
              <a:srgbClr val="0047A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D32A0BCC-819E-46C4-5796-AC3D13A26592}"/>
              </a:ext>
            </a:extLst>
          </p:cNvPr>
          <p:cNvSpPr txBox="1"/>
          <p:nvPr/>
        </p:nvSpPr>
        <p:spPr>
          <a:xfrm>
            <a:off x="-2794154" y="-754743"/>
            <a:ext cx="31213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PAGAMENTI</a:t>
            </a:r>
          </a:p>
        </p:txBody>
      </p:sp>
    </p:spTree>
    <p:extLst>
      <p:ext uri="{BB962C8B-B14F-4D97-AF65-F5344CB8AC3E}">
        <p14:creationId xmlns:p14="http://schemas.microsoft.com/office/powerpoint/2010/main" val="37625666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0047AB"/>
            </a:gs>
            <a:gs pos="100000">
              <a:srgbClr val="0047AB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61A3A1-3381-D070-78BD-09BED1D816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Somma 3">
            <a:extLst>
              <a:ext uri="{FF2B5EF4-FFF2-40B4-BE49-F238E27FC236}">
                <a16:creationId xmlns:a16="http://schemas.microsoft.com/office/drawing/2014/main" id="{0B014806-4D0D-65D8-3974-8E76F2B3485B}"/>
              </a:ext>
            </a:extLst>
          </p:cNvPr>
          <p:cNvSpPr/>
          <p:nvPr/>
        </p:nvSpPr>
        <p:spPr>
          <a:xfrm>
            <a:off x="-6340411" y="-967250"/>
            <a:ext cx="8792497" cy="8792497"/>
          </a:xfrm>
          <a:prstGeom prst="flowChartSummingJunction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C38D14CA-8117-A1D9-F5D7-589EC7C38E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2206" b="9719"/>
          <a:stretch>
            <a:fillRect/>
          </a:stretch>
        </p:blipFill>
        <p:spPr>
          <a:xfrm>
            <a:off x="10870679" y="5843507"/>
            <a:ext cx="876411" cy="681092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6770199E-6B7D-DA88-6CEE-B8B72AB793CB}"/>
              </a:ext>
            </a:extLst>
          </p:cNvPr>
          <p:cNvSpPr txBox="1"/>
          <p:nvPr/>
        </p:nvSpPr>
        <p:spPr>
          <a:xfrm rot="10800000" flipV="1">
            <a:off x="111381" y="3136610"/>
            <a:ext cx="2340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200" b="1" dirty="0">
                <a:solidFill>
                  <a:schemeClr val="bg1"/>
                </a:solidFill>
                <a:latin typeface="Montserrat" pitchFamily="2" charset="0"/>
              </a:rPr>
              <a:t>MERCATO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92C6088C-E80C-039A-EC5F-BD9D55C1B2F8}"/>
              </a:ext>
            </a:extLst>
          </p:cNvPr>
          <p:cNvSpPr txBox="1"/>
          <p:nvPr/>
        </p:nvSpPr>
        <p:spPr>
          <a:xfrm>
            <a:off x="-667812" y="6858000"/>
            <a:ext cx="1335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A5151FAE-A656-5D1F-5BAF-D2113B7A7BB4}"/>
              </a:ext>
            </a:extLst>
          </p:cNvPr>
          <p:cNvSpPr txBox="1"/>
          <p:nvPr/>
        </p:nvSpPr>
        <p:spPr>
          <a:xfrm>
            <a:off x="-2794154" y="-754743"/>
            <a:ext cx="31213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PAGAMENTI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988001B4-BFE3-F54F-D6E6-676A4E4DEC6E}"/>
              </a:ext>
            </a:extLst>
          </p:cNvPr>
          <p:cNvSpPr txBox="1"/>
          <p:nvPr/>
        </p:nvSpPr>
        <p:spPr>
          <a:xfrm>
            <a:off x="4218441" y="1008909"/>
            <a:ext cx="75286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chemeClr val="bg1"/>
                </a:solidFill>
                <a:latin typeface="Montserrat" pitchFamily="2" charset="0"/>
              </a:rPr>
              <a:t>Ricerca</a:t>
            </a:r>
            <a:r>
              <a:rPr lang="it-IT" sz="2400" dirty="0">
                <a:solidFill>
                  <a:schemeClr val="bg1"/>
                </a:solidFill>
                <a:latin typeface="Montserrat" pitchFamily="2" charset="0"/>
              </a:rPr>
              <a:t> dei lotti di interesse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3D0CBE06-C2C1-56E0-D454-39D19D304834}"/>
              </a:ext>
            </a:extLst>
          </p:cNvPr>
          <p:cNvSpPr txBox="1"/>
          <p:nvPr/>
        </p:nvSpPr>
        <p:spPr>
          <a:xfrm>
            <a:off x="4218441" y="2297723"/>
            <a:ext cx="75286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chemeClr val="bg1"/>
                </a:solidFill>
                <a:latin typeface="Montserrat" pitchFamily="2" charset="0"/>
              </a:rPr>
              <a:t>Visibilità</a:t>
            </a:r>
            <a:r>
              <a:rPr lang="it-IT" sz="2400" dirty="0">
                <a:solidFill>
                  <a:schemeClr val="bg1"/>
                </a:solidFill>
                <a:latin typeface="Montserrat" pitchFamily="2" charset="0"/>
              </a:rPr>
              <a:t> della produzione con </a:t>
            </a:r>
            <a:r>
              <a:rPr lang="it-IT" sz="24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  <a:r>
              <a:rPr lang="it-IT" sz="2400" dirty="0">
                <a:solidFill>
                  <a:schemeClr val="bg1"/>
                </a:solidFill>
                <a:latin typeface="Montserrat" pitchFamily="2" charset="0"/>
              </a:rPr>
              <a:t> reali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B7B2021C-ABD9-CE11-C6F2-2DA99A811DF6}"/>
              </a:ext>
            </a:extLst>
          </p:cNvPr>
          <p:cNvSpPr txBox="1"/>
          <p:nvPr/>
        </p:nvSpPr>
        <p:spPr>
          <a:xfrm>
            <a:off x="4218441" y="3586537"/>
            <a:ext cx="75286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  <a:latin typeface="Montserrat" pitchFamily="2" charset="0"/>
              </a:rPr>
              <a:t>Dati veri di </a:t>
            </a:r>
            <a:r>
              <a:rPr lang="it-IT" sz="2400" b="1" dirty="0">
                <a:solidFill>
                  <a:schemeClr val="bg1"/>
                </a:solidFill>
                <a:latin typeface="Montserrat" pitchFamily="2" charset="0"/>
              </a:rPr>
              <a:t>mercato</a:t>
            </a:r>
            <a:r>
              <a:rPr lang="it-IT" sz="2400" dirty="0">
                <a:solidFill>
                  <a:schemeClr val="bg1"/>
                </a:solidFill>
                <a:latin typeface="Montserrat" pitchFamily="2" charset="0"/>
              </a:rPr>
              <a:t>, non </a:t>
            </a:r>
            <a:r>
              <a:rPr lang="it-IT" sz="2400" dirty="0" err="1">
                <a:solidFill>
                  <a:schemeClr val="bg1"/>
                </a:solidFill>
                <a:latin typeface="Montserrat" pitchFamily="2" charset="0"/>
              </a:rPr>
              <a:t>rumors</a:t>
            </a:r>
            <a:endParaRPr lang="it-IT" sz="2400" dirty="0">
              <a:solidFill>
                <a:schemeClr val="bg1"/>
              </a:solidFill>
              <a:latin typeface="Montserrat" pitchFamily="2" charset="0"/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E40956DA-F8B5-B611-AD82-690FE13829A8}"/>
              </a:ext>
            </a:extLst>
          </p:cNvPr>
          <p:cNvSpPr txBox="1"/>
          <p:nvPr/>
        </p:nvSpPr>
        <p:spPr>
          <a:xfrm>
            <a:off x="4218441" y="4875350"/>
            <a:ext cx="75286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  <a:latin typeface="Montserrat" pitchFamily="2" charset="0"/>
              </a:rPr>
              <a:t>Da scommessa, a </a:t>
            </a:r>
            <a:r>
              <a:rPr lang="it-IT" sz="2400" b="1" dirty="0">
                <a:solidFill>
                  <a:schemeClr val="bg1"/>
                </a:solidFill>
                <a:latin typeface="Montserrat" pitchFamily="2" charset="0"/>
              </a:rPr>
              <a:t>sistema</a:t>
            </a:r>
          </a:p>
        </p:txBody>
      </p:sp>
    </p:spTree>
    <p:extLst>
      <p:ext uri="{BB962C8B-B14F-4D97-AF65-F5344CB8AC3E}">
        <p14:creationId xmlns:p14="http://schemas.microsoft.com/office/powerpoint/2010/main" val="36892358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FF6E00"/>
            </a:gs>
            <a:gs pos="100000">
              <a:srgbClr val="FF6E00">
                <a:alpha val="54902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415F25-DB4A-03ED-254F-C26DD44A03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Somma 3">
            <a:extLst>
              <a:ext uri="{FF2B5EF4-FFF2-40B4-BE49-F238E27FC236}">
                <a16:creationId xmlns:a16="http://schemas.microsoft.com/office/drawing/2014/main" id="{937CBBD3-C187-4E14-25DE-11BD8E17FDC0}"/>
              </a:ext>
            </a:extLst>
          </p:cNvPr>
          <p:cNvSpPr/>
          <p:nvPr/>
        </p:nvSpPr>
        <p:spPr>
          <a:xfrm rot="5400000">
            <a:off x="-4396249" y="-967249"/>
            <a:ext cx="8792497" cy="8792497"/>
          </a:xfrm>
          <a:prstGeom prst="flowChartSummingJunction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AE03E23D-8F81-8680-9E84-67E66B168C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2206" b="9719"/>
          <a:stretch>
            <a:fillRect/>
          </a:stretch>
        </p:blipFill>
        <p:spPr>
          <a:xfrm>
            <a:off x="7711636" y="2689509"/>
            <a:ext cx="1638374" cy="1273242"/>
          </a:xfrm>
          <a:prstGeom prst="rect">
            <a:avLst/>
          </a:prstGeom>
          <a:effectLst>
            <a:outerShdw blurRad="152400" dist="38100" dir="2700000" sx="103000" sy="103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8F4DA96F-BE36-8D90-7DE5-E74608A0BB30}"/>
              </a:ext>
            </a:extLst>
          </p:cNvPr>
          <p:cNvSpPr txBox="1"/>
          <p:nvPr/>
        </p:nvSpPr>
        <p:spPr>
          <a:xfrm rot="10800000" flipV="1">
            <a:off x="-1198993" y="6857999"/>
            <a:ext cx="26148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MERCATO</a:t>
            </a:r>
          </a:p>
        </p:txBody>
      </p:sp>
      <p:sp useBgFill="1">
        <p:nvSpPr>
          <p:cNvPr id="8" name="Ovale 7">
            <a:extLst>
              <a:ext uri="{FF2B5EF4-FFF2-40B4-BE49-F238E27FC236}">
                <a16:creationId xmlns:a16="http://schemas.microsoft.com/office/drawing/2014/main" id="{F80D8FB7-6801-06B9-B119-CB7D3AF971E5}"/>
              </a:ext>
            </a:extLst>
          </p:cNvPr>
          <p:cNvSpPr/>
          <p:nvPr/>
        </p:nvSpPr>
        <p:spPr>
          <a:xfrm rot="5400000">
            <a:off x="-2032207" y="1487559"/>
            <a:ext cx="3600450" cy="3600450"/>
          </a:xfrm>
          <a:prstGeom prst="ellipse">
            <a:avLst/>
          </a:prstGeom>
          <a:ln>
            <a:noFill/>
          </a:ln>
          <a:effectLst>
            <a:outerShdw blurRad="1524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CDA8B50F-F581-0A41-0524-CD19126933C5}"/>
              </a:ext>
            </a:extLst>
          </p:cNvPr>
          <p:cNvSpPr txBox="1"/>
          <p:nvPr/>
        </p:nvSpPr>
        <p:spPr>
          <a:xfrm rot="10800000" flipV="1">
            <a:off x="1599583" y="3136611"/>
            <a:ext cx="27943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200" b="1" dirty="0">
                <a:solidFill>
                  <a:schemeClr val="bg1"/>
                </a:solidFill>
                <a:latin typeface="Montserrat" pitchFamily="2" charset="0"/>
              </a:rPr>
              <a:t>PAGAMENTI</a:t>
            </a:r>
            <a:endParaRPr lang="it-IT" sz="3600" b="1" dirty="0">
              <a:solidFill>
                <a:schemeClr val="bg1"/>
              </a:solidFill>
              <a:latin typeface="Montserrat" pitchFamily="2" charset="0"/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42E86420-F05F-9923-93FA-6AB9AE624B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2206" b="9719"/>
          <a:stretch>
            <a:fillRect/>
          </a:stretch>
        </p:blipFill>
        <p:spPr>
          <a:xfrm>
            <a:off x="277895" y="3049600"/>
            <a:ext cx="876411" cy="681092"/>
          </a:xfrm>
          <a:prstGeom prst="rect">
            <a:avLst/>
          </a:prstGeom>
        </p:spPr>
      </p:pic>
      <p:pic>
        <p:nvPicPr>
          <p:cNvPr id="7" name="Elemento grafico 6" descr="Trattore con riempimento a tinta unita">
            <a:extLst>
              <a:ext uri="{FF2B5EF4-FFF2-40B4-BE49-F238E27FC236}">
                <a16:creationId xmlns:a16="http://schemas.microsoft.com/office/drawing/2014/main" id="{D8FCE626-B71E-027E-59DD-23FB7A01D2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41430" y="2689509"/>
            <a:ext cx="1367790" cy="1367790"/>
          </a:xfrm>
          <a:prstGeom prst="rect">
            <a:avLst/>
          </a:prstGeom>
          <a:effectLst>
            <a:outerShdw blurRad="152400" dist="38100" dir="2700000" sx="103000" sy="103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Elemento grafico 9" descr="Consegna di cibo con riempimento a tinta unita">
            <a:extLst>
              <a:ext uri="{FF2B5EF4-FFF2-40B4-BE49-F238E27FC236}">
                <a16:creationId xmlns:a16="http://schemas.microsoft.com/office/drawing/2014/main" id="{C6D46E03-8FA8-A8E4-A8C8-B1FF4B3756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252426" y="2689509"/>
            <a:ext cx="1367790" cy="1367790"/>
          </a:xfrm>
          <a:prstGeom prst="rect">
            <a:avLst/>
          </a:prstGeom>
          <a:effectLst>
            <a:outerShdw blurRad="152400" dist="38100" dir="2700000" sx="103000" sy="103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Freccia circolare in su 10">
            <a:extLst>
              <a:ext uri="{FF2B5EF4-FFF2-40B4-BE49-F238E27FC236}">
                <a16:creationId xmlns:a16="http://schemas.microsoft.com/office/drawing/2014/main" id="{F48E7D9D-610B-29E2-CCCD-7A22E960B49D}"/>
              </a:ext>
            </a:extLst>
          </p:cNvPr>
          <p:cNvSpPr/>
          <p:nvPr/>
        </p:nvSpPr>
        <p:spPr>
          <a:xfrm flipH="1">
            <a:off x="8713470" y="4268859"/>
            <a:ext cx="2396490" cy="1085850"/>
          </a:xfrm>
          <a:prstGeom prst="curvedUpArrow">
            <a:avLst/>
          </a:prstGeom>
          <a:gradFill>
            <a:gsLst>
              <a:gs pos="30000">
                <a:srgbClr val="FF6E00"/>
              </a:gs>
              <a:gs pos="100000">
                <a:schemeClr val="accent2">
                  <a:lumMod val="50000"/>
                  <a:alpha val="55000"/>
                </a:schemeClr>
              </a:gs>
            </a:gsLst>
            <a:lin ang="0" scaled="0"/>
          </a:gradFill>
          <a:ln>
            <a:noFill/>
          </a:ln>
          <a:effectLst>
            <a:outerShdw blurRad="1524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sp>
        <p:nvSpPr>
          <p:cNvPr id="12" name="Freccia circolare in su 11">
            <a:extLst>
              <a:ext uri="{FF2B5EF4-FFF2-40B4-BE49-F238E27FC236}">
                <a16:creationId xmlns:a16="http://schemas.microsoft.com/office/drawing/2014/main" id="{6F60FDF9-876D-67E6-5DB7-7DFECDDB49DE}"/>
              </a:ext>
            </a:extLst>
          </p:cNvPr>
          <p:cNvSpPr/>
          <p:nvPr/>
        </p:nvSpPr>
        <p:spPr>
          <a:xfrm flipH="1" flipV="1">
            <a:off x="5855970" y="1286121"/>
            <a:ext cx="2396490" cy="1085850"/>
          </a:xfrm>
          <a:prstGeom prst="curvedUpArrow">
            <a:avLst/>
          </a:prstGeom>
          <a:gradFill>
            <a:gsLst>
              <a:gs pos="30000">
                <a:srgbClr val="FF6E00"/>
              </a:gs>
              <a:gs pos="100000">
                <a:schemeClr val="accent2">
                  <a:lumMod val="50000"/>
                  <a:alpha val="55000"/>
                </a:schemeClr>
              </a:gs>
            </a:gsLst>
            <a:lin ang="0" scaled="0"/>
          </a:gradFill>
          <a:ln>
            <a:noFill/>
          </a:ln>
          <a:effectLst>
            <a:outerShdw blurRad="1524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51290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rgbClr val="FF6E00"/>
            </a:gs>
            <a:gs pos="100000">
              <a:srgbClr val="FF6E00">
                <a:alpha val="55000"/>
              </a:srgbClr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DCC096-00B2-4723-B7FC-531B1BFC5E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Somma 3">
            <a:extLst>
              <a:ext uri="{FF2B5EF4-FFF2-40B4-BE49-F238E27FC236}">
                <a16:creationId xmlns:a16="http://schemas.microsoft.com/office/drawing/2014/main" id="{08D84381-4EE0-9137-421F-D4C6F1CCB9E8}"/>
              </a:ext>
            </a:extLst>
          </p:cNvPr>
          <p:cNvSpPr/>
          <p:nvPr/>
        </p:nvSpPr>
        <p:spPr>
          <a:xfrm rot="5400000">
            <a:off x="-6340411" y="-967250"/>
            <a:ext cx="8792497" cy="8792497"/>
          </a:xfrm>
          <a:prstGeom prst="flowChartSummingJunction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76638026-58F1-84A9-67F3-0D9C794D35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2206" b="9719"/>
          <a:stretch>
            <a:fillRect/>
          </a:stretch>
        </p:blipFill>
        <p:spPr>
          <a:xfrm>
            <a:off x="10046402" y="467049"/>
            <a:ext cx="1579648" cy="1227604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DE27EBB1-2FBD-EE27-EB83-EFCCE2BDA99B}"/>
              </a:ext>
            </a:extLst>
          </p:cNvPr>
          <p:cNvSpPr txBox="1"/>
          <p:nvPr/>
        </p:nvSpPr>
        <p:spPr>
          <a:xfrm>
            <a:off x="-667812" y="6858000"/>
            <a:ext cx="1335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b="1" dirty="0">
                <a:solidFill>
                  <a:schemeClr val="bg1"/>
                </a:solidFill>
                <a:latin typeface="Montserrat" pitchFamily="2" charset="0"/>
              </a:rPr>
              <a:t>DATI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8F1E9991-F2B3-5149-BFE4-54D184AD7794}"/>
              </a:ext>
            </a:extLst>
          </p:cNvPr>
          <p:cNvSpPr txBox="1"/>
          <p:nvPr/>
        </p:nvSpPr>
        <p:spPr>
          <a:xfrm rot="10800000" flipV="1">
            <a:off x="22844" y="3167388"/>
            <a:ext cx="2467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b="1" dirty="0">
                <a:solidFill>
                  <a:schemeClr val="bg1"/>
                </a:solidFill>
                <a:latin typeface="Montserrat" pitchFamily="2" charset="0"/>
              </a:rPr>
              <a:t>PAGAMENTI</a:t>
            </a:r>
            <a:endParaRPr lang="it-IT" sz="3000" b="1" dirty="0">
              <a:solidFill>
                <a:schemeClr val="bg1"/>
              </a:solidFill>
              <a:latin typeface="Montserrat" pitchFamily="2" charset="0"/>
            </a:endParaRPr>
          </a:p>
        </p:txBody>
      </p:sp>
      <p:cxnSp>
        <p:nvCxnSpPr>
          <p:cNvPr id="12" name="Connettore 2 11">
            <a:extLst>
              <a:ext uri="{FF2B5EF4-FFF2-40B4-BE49-F238E27FC236}">
                <a16:creationId xmlns:a16="http://schemas.microsoft.com/office/drawing/2014/main" id="{9010F23B-CBD6-32F9-76A0-391D8BFB160F}"/>
              </a:ext>
            </a:extLst>
          </p:cNvPr>
          <p:cNvCxnSpPr>
            <a:cxnSpLocks/>
          </p:cNvCxnSpPr>
          <p:nvPr/>
        </p:nvCxnSpPr>
        <p:spPr>
          <a:xfrm>
            <a:off x="3547010" y="3287603"/>
            <a:ext cx="7876130" cy="0"/>
          </a:xfrm>
          <a:prstGeom prst="straightConnector1">
            <a:avLst/>
          </a:prstGeom>
          <a:ln w="38100">
            <a:headEnd type="triangle"/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Connettore 2 12">
            <a:extLst>
              <a:ext uri="{FF2B5EF4-FFF2-40B4-BE49-F238E27FC236}">
                <a16:creationId xmlns:a16="http://schemas.microsoft.com/office/drawing/2014/main" id="{33150BC8-C7FB-0A72-FC25-9BAD0B1FDD1A}"/>
              </a:ext>
            </a:extLst>
          </p:cNvPr>
          <p:cNvCxnSpPr>
            <a:cxnSpLocks/>
          </p:cNvCxnSpPr>
          <p:nvPr/>
        </p:nvCxnSpPr>
        <p:spPr>
          <a:xfrm flipV="1">
            <a:off x="7485075" y="876300"/>
            <a:ext cx="0" cy="4967207"/>
          </a:xfrm>
          <a:prstGeom prst="straightConnector1">
            <a:avLst/>
          </a:prstGeom>
          <a:ln w="38100">
            <a:headEnd type="triangle"/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721E1763-BF8F-8760-C24C-D7A8A502A7B5}"/>
              </a:ext>
            </a:extLst>
          </p:cNvPr>
          <p:cNvSpPr txBox="1"/>
          <p:nvPr/>
        </p:nvSpPr>
        <p:spPr>
          <a:xfrm>
            <a:off x="2954578" y="3428998"/>
            <a:ext cx="18421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600" dirty="0">
                <a:latin typeface="Montserrat" pitchFamily="2" charset="0"/>
              </a:rPr>
              <a:t>Pagamenti lenti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9D155AB6-E225-1517-F795-48BCED2D15BD}"/>
              </a:ext>
            </a:extLst>
          </p:cNvPr>
          <p:cNvSpPr txBox="1"/>
          <p:nvPr/>
        </p:nvSpPr>
        <p:spPr>
          <a:xfrm>
            <a:off x="10046402" y="2807655"/>
            <a:ext cx="20024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600" dirty="0">
                <a:latin typeface="Montserrat" pitchFamily="2" charset="0"/>
              </a:rPr>
              <a:t>Pagamenti </a:t>
            </a:r>
            <a:r>
              <a:rPr lang="it-IT" sz="1600" b="1" dirty="0">
                <a:latin typeface="Montserrat" pitchFamily="2" charset="0"/>
              </a:rPr>
              <a:t>rapidi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C170433F-A2D1-A96B-1D24-04F4AFA07639}"/>
              </a:ext>
            </a:extLst>
          </p:cNvPr>
          <p:cNvSpPr txBox="1"/>
          <p:nvPr/>
        </p:nvSpPr>
        <p:spPr>
          <a:xfrm>
            <a:off x="6920657" y="467049"/>
            <a:ext cx="11624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600" dirty="0">
                <a:latin typeface="Montserrat" pitchFamily="2" charset="0"/>
              </a:rPr>
              <a:t>Dati </a:t>
            </a:r>
            <a:r>
              <a:rPr lang="it-IT" sz="1600" b="1" dirty="0">
                <a:latin typeface="Montserrat" pitchFamily="2" charset="0"/>
              </a:rPr>
              <a:t>certi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A66FCB05-0FC0-FB50-EBB7-D860690A757A}"/>
              </a:ext>
            </a:extLst>
          </p:cNvPr>
          <p:cNvSpPr txBox="1"/>
          <p:nvPr/>
        </p:nvSpPr>
        <p:spPr>
          <a:xfrm>
            <a:off x="6823675" y="5914204"/>
            <a:ext cx="13227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600" dirty="0">
                <a:latin typeface="Montserrat" pitchFamily="2" charset="0"/>
              </a:rPr>
              <a:t>Dati incerti</a:t>
            </a:r>
          </a:p>
        </p:txBody>
      </p:sp>
      <p:sp>
        <p:nvSpPr>
          <p:cNvPr id="24" name="Rettangolo con angoli arrotondati 23">
            <a:extLst>
              <a:ext uri="{FF2B5EF4-FFF2-40B4-BE49-F238E27FC236}">
                <a16:creationId xmlns:a16="http://schemas.microsoft.com/office/drawing/2014/main" id="{A3AAE340-C8A5-BE1A-7C6C-8B9EFFBC6A3A}"/>
              </a:ext>
            </a:extLst>
          </p:cNvPr>
          <p:cNvSpPr/>
          <p:nvPr/>
        </p:nvSpPr>
        <p:spPr>
          <a:xfrm>
            <a:off x="7740792" y="4978402"/>
            <a:ext cx="1422392" cy="79120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>
                <a:solidFill>
                  <a:schemeClr val="tx1"/>
                </a:solidFill>
                <a:latin typeface="Montserrat" pitchFamily="2" charset="0"/>
              </a:rPr>
              <a:t>Mercato attuale</a:t>
            </a:r>
          </a:p>
        </p:txBody>
      </p:sp>
      <p:sp useBgFill="1">
        <p:nvSpPr>
          <p:cNvPr id="25" name="Freccia circolare in giù 24">
            <a:extLst>
              <a:ext uri="{FF2B5EF4-FFF2-40B4-BE49-F238E27FC236}">
                <a16:creationId xmlns:a16="http://schemas.microsoft.com/office/drawing/2014/main" id="{45E9E991-3732-C445-799E-0D4909A12552}"/>
              </a:ext>
            </a:extLst>
          </p:cNvPr>
          <p:cNvSpPr/>
          <p:nvPr/>
        </p:nvSpPr>
        <p:spPr>
          <a:xfrm rot="17909074">
            <a:off x="5630017" y="1991477"/>
            <a:ext cx="4906275" cy="1373080"/>
          </a:xfrm>
          <a:prstGeom prst="curvedDown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930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541EAC-B9B2-5F4F-83DE-F0E1532AC7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1">
            <a:extLst>
              <a:ext uri="{FF2B5EF4-FFF2-40B4-BE49-F238E27FC236}">
                <a16:creationId xmlns:a16="http://schemas.microsoft.com/office/drawing/2014/main" id="{3C28FB7E-CF0A-0BF8-E11F-2E147BE043E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tx1">
                  <a:alpha val="0"/>
                </a:schemeClr>
              </a:gs>
              <a:gs pos="63000">
                <a:schemeClr val="tx1">
                  <a:alpha val="9500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0473E73E-82A2-F303-D632-41FC2655F4F7}"/>
              </a:ext>
            </a:extLst>
          </p:cNvPr>
          <p:cNvSpPr txBox="1"/>
          <p:nvPr/>
        </p:nvSpPr>
        <p:spPr>
          <a:xfrm rot="16200000">
            <a:off x="8206292" y="3105834"/>
            <a:ext cx="6088743" cy="646331"/>
          </a:xfrm>
          <a:prstGeom prst="rect">
            <a:avLst/>
          </a:prstGeom>
          <a:noFill/>
          <a:effectLst>
            <a:outerShdw blurRad="127000" dist="38100" dir="2700000" sx="104000" sy="104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it-IT" sz="3600" b="1" dirty="0">
                <a:solidFill>
                  <a:srgbClr val="CECECE"/>
                </a:solidFill>
                <a:latin typeface="Montserrat" pitchFamily="2" charset="0"/>
              </a:rPr>
              <a:t>MODELLO DI CRESCITA</a:t>
            </a:r>
          </a:p>
        </p:txBody>
      </p:sp>
      <p:pic>
        <p:nvPicPr>
          <p:cNvPr id="1028" name="Picture 4" descr="Agronomy Vector Icon 36567135 Vector Art at Vecteezy">
            <a:extLst>
              <a:ext uri="{FF2B5EF4-FFF2-40B4-BE49-F238E27FC236}">
                <a16:creationId xmlns:a16="http://schemas.microsoft.com/office/drawing/2014/main" id="{A342FBDE-C5B9-9DD4-EEB7-F3D468DA5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lum bright="70000" contrast="-70000"/>
          </a:blip>
          <a:srcRect/>
          <a:stretch/>
        </p:blipFill>
        <p:spPr bwMode="auto">
          <a:xfrm>
            <a:off x="8610061" y="2485289"/>
            <a:ext cx="1699266" cy="1713252"/>
          </a:xfrm>
          <a:prstGeom prst="rect">
            <a:avLst/>
          </a:prstGeom>
          <a:noFill/>
          <a:effectLst>
            <a:outerShdw blurRad="127000" dist="38100" dir="2700000" sx="104000" sy="104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8D8BA19D-5F16-92F7-CE79-3FA1C5C0DC9B}"/>
              </a:ext>
            </a:extLst>
          </p:cNvPr>
          <p:cNvSpPr txBox="1"/>
          <p:nvPr/>
        </p:nvSpPr>
        <p:spPr>
          <a:xfrm>
            <a:off x="1003679" y="1848405"/>
            <a:ext cx="6683829" cy="523220"/>
          </a:xfrm>
          <a:prstGeom prst="rect">
            <a:avLst/>
          </a:prstGeom>
          <a:noFill/>
          <a:effectLst>
            <a:outerShdw blurRad="127000" dist="38100" dir="2700000" sx="104000" sy="104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it-IT" sz="2800" b="1" dirty="0">
                <a:solidFill>
                  <a:srgbClr val="CECECE"/>
                </a:solidFill>
                <a:latin typeface="Montserrat" pitchFamily="2" charset="0"/>
              </a:rPr>
              <a:t>OP AGRICOLE, COOPERATIVE</a:t>
            </a:r>
          </a:p>
        </p:txBody>
      </p:sp>
      <p:sp>
        <p:nvSpPr>
          <p:cNvPr id="9" name="Parentesi graffa chiusa 8">
            <a:extLst>
              <a:ext uri="{FF2B5EF4-FFF2-40B4-BE49-F238E27FC236}">
                <a16:creationId xmlns:a16="http://schemas.microsoft.com/office/drawing/2014/main" id="{7CC03D42-057F-154A-56E8-CAAFD9BA8DA2}"/>
              </a:ext>
            </a:extLst>
          </p:cNvPr>
          <p:cNvSpPr/>
          <p:nvPr/>
        </p:nvSpPr>
        <p:spPr>
          <a:xfrm>
            <a:off x="7846407" y="2110015"/>
            <a:ext cx="345065" cy="2463800"/>
          </a:xfrm>
          <a:prstGeom prst="rightBrace">
            <a:avLst/>
          </a:prstGeom>
          <a:ln w="44450">
            <a:solidFill>
              <a:srgbClr val="CECECE"/>
            </a:solidFill>
          </a:ln>
          <a:effectLst>
            <a:outerShdw blurRad="127000" dist="38100" dir="27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E9EE157A-B1E5-CA3B-3B0A-EA0A9CD2DD7A}"/>
              </a:ext>
            </a:extLst>
          </p:cNvPr>
          <p:cNvSpPr txBox="1"/>
          <p:nvPr/>
        </p:nvSpPr>
        <p:spPr>
          <a:xfrm>
            <a:off x="1003679" y="4285626"/>
            <a:ext cx="6683829" cy="523220"/>
          </a:xfrm>
          <a:prstGeom prst="rect">
            <a:avLst/>
          </a:prstGeom>
          <a:noFill/>
          <a:effectLst>
            <a:outerShdw blurRad="127000" dist="38100" dir="2700000" sx="104000" sy="104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it-IT" sz="2800" b="1" dirty="0">
                <a:solidFill>
                  <a:srgbClr val="CECECE"/>
                </a:solidFill>
                <a:latin typeface="Montserrat" pitchFamily="2" charset="0"/>
              </a:rPr>
              <a:t>AGRONOMI, TECNICI, PERITI</a:t>
            </a:r>
          </a:p>
        </p:txBody>
      </p:sp>
    </p:spTree>
    <p:extLst>
      <p:ext uri="{BB962C8B-B14F-4D97-AF65-F5344CB8AC3E}">
        <p14:creationId xmlns:p14="http://schemas.microsoft.com/office/powerpoint/2010/main" val="19728936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8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3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39BCB9-D5E5-9194-D0DA-856A27983F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1">
            <a:extLst>
              <a:ext uri="{FF2B5EF4-FFF2-40B4-BE49-F238E27FC236}">
                <a16:creationId xmlns:a16="http://schemas.microsoft.com/office/drawing/2014/main" id="{F58402E2-2D0A-7A4D-AFC4-83175BE27B0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000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0" scaled="0"/>
            <a:tileRect/>
          </a:gradFill>
          <a:ln>
            <a:noFill/>
          </a:ln>
          <a:effectLst>
            <a:outerShdw blurRad="571500" dist="508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C0854602-759D-787A-8E59-75AA596982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2206" b="9719"/>
          <a:stretch>
            <a:fillRect/>
          </a:stretch>
        </p:blipFill>
        <p:spPr>
          <a:xfrm>
            <a:off x="5351624" y="5120032"/>
            <a:ext cx="1488751" cy="1156964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5AA7CED4-35E8-A31E-4C19-F72F1C0DCDA8}"/>
              </a:ext>
            </a:extLst>
          </p:cNvPr>
          <p:cNvSpPr txBox="1"/>
          <p:nvPr/>
        </p:nvSpPr>
        <p:spPr>
          <a:xfrm>
            <a:off x="1696354" y="1159704"/>
            <a:ext cx="8799287" cy="769441"/>
          </a:xfrm>
          <a:prstGeom prst="rect">
            <a:avLst/>
          </a:prstGeom>
          <a:noFill/>
          <a:effectLst>
            <a:outerShdw blurRad="127000" dist="38100" dir="2700000" sx="104000" sy="104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it-IT" sz="4400" dirty="0">
                <a:solidFill>
                  <a:schemeClr val="bg1"/>
                </a:solidFill>
                <a:latin typeface="Montserrat" pitchFamily="2" charset="0"/>
              </a:rPr>
              <a:t>GRAZIE PER L’ATTENZIONE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D8737DE7-5CB0-AEB6-FA3E-8DD5CBCA3C64}"/>
              </a:ext>
            </a:extLst>
          </p:cNvPr>
          <p:cNvSpPr txBox="1"/>
          <p:nvPr/>
        </p:nvSpPr>
        <p:spPr>
          <a:xfrm>
            <a:off x="1696354" y="1962137"/>
            <a:ext cx="8799287" cy="2431435"/>
          </a:xfrm>
          <a:prstGeom prst="rect">
            <a:avLst/>
          </a:prstGeom>
          <a:noFill/>
          <a:effectLst>
            <a:outerShdw blurRad="127000" dist="38100" dir="2700000" sx="104000" sy="104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it-IT" sz="2800" dirty="0">
                <a:solidFill>
                  <a:schemeClr val="bg1"/>
                </a:solidFill>
                <a:latin typeface="Montserrat" pitchFamily="2" charset="0"/>
              </a:rPr>
              <a:t>PER MAGGIORI INFO</a:t>
            </a:r>
          </a:p>
          <a:p>
            <a:pPr algn="ctr"/>
            <a:endParaRPr lang="it-IT" sz="2800" b="1" dirty="0">
              <a:solidFill>
                <a:schemeClr val="bg1"/>
              </a:solidFill>
              <a:latin typeface="Montserrat" pitchFamily="2" charset="0"/>
            </a:endParaRPr>
          </a:p>
          <a:p>
            <a:pPr algn="ctr"/>
            <a:r>
              <a:rPr lang="it-IT" sz="3200" b="1" dirty="0">
                <a:solidFill>
                  <a:schemeClr val="bg1"/>
                </a:solidFill>
                <a:latin typeface="Montserrat" pitchFamily="2" charset="0"/>
              </a:rPr>
              <a:t>BARTOLOMEO D’APRILE</a:t>
            </a:r>
          </a:p>
          <a:p>
            <a:pPr algn="ctr"/>
            <a:r>
              <a:rPr lang="it-IT" sz="3200" b="1" dirty="0">
                <a:solidFill>
                  <a:schemeClr val="bg1"/>
                </a:solidFill>
                <a:latin typeface="Montserrat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WWW.FARMEO.IT</a:t>
            </a:r>
            <a:endParaRPr lang="it-IT" sz="3200" b="1" dirty="0">
              <a:solidFill>
                <a:schemeClr val="bg1"/>
              </a:solidFill>
              <a:latin typeface="Montserrat" pitchFamily="2" charset="0"/>
            </a:endParaRPr>
          </a:p>
          <a:p>
            <a:pPr algn="ctr"/>
            <a:r>
              <a:rPr lang="it-IT" sz="3200" b="1" dirty="0">
                <a:solidFill>
                  <a:schemeClr val="bg1"/>
                </a:solidFill>
                <a:latin typeface="Montserrat" pitchFamily="2" charset="0"/>
              </a:rPr>
              <a:t>COMMERCIAL@FARMEO.IT</a:t>
            </a:r>
          </a:p>
        </p:txBody>
      </p:sp>
    </p:spTree>
    <p:extLst>
      <p:ext uri="{BB962C8B-B14F-4D97-AF65-F5344CB8AC3E}">
        <p14:creationId xmlns:p14="http://schemas.microsoft.com/office/powerpoint/2010/main" val="1990853799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580</TotalTime>
  <Words>230</Words>
  <Application>Microsoft Office PowerPoint</Application>
  <PresentationFormat>Widescreen</PresentationFormat>
  <Paragraphs>108</Paragraphs>
  <Slides>21</Slides>
  <Notes>0</Notes>
  <HiddenSlides>0</HiddenSlides>
  <MMClips>3</MMClips>
  <ScaleCrop>false</ScaleCrop>
  <HeadingPairs>
    <vt:vector size="6" baseType="variant">
      <vt:variant>
        <vt:lpstr>Caratteri utilizzati</vt:lpstr>
      </vt:variant>
      <vt:variant>
        <vt:i4>4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21</vt:i4>
      </vt:variant>
    </vt:vector>
  </HeadingPairs>
  <TitlesOfParts>
    <vt:vector size="26" baseType="lpstr">
      <vt:lpstr>Aptos</vt:lpstr>
      <vt:lpstr>Aptos Display</vt:lpstr>
      <vt:lpstr>Arial</vt:lpstr>
      <vt:lpstr>Montserrat</vt:lpstr>
      <vt:lpstr>Tema di Office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Office</dc:creator>
  <cp:lastModifiedBy>Office</cp:lastModifiedBy>
  <cp:revision>7</cp:revision>
  <dcterms:created xsi:type="dcterms:W3CDTF">2026-04-24T08:18:18Z</dcterms:created>
  <dcterms:modified xsi:type="dcterms:W3CDTF">2026-04-27T08:59:28Z</dcterms:modified>
</cp:coreProperties>
</file>