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331" r:id="rId3"/>
    <p:sldId id="436" r:id="rId4"/>
    <p:sldId id="1180" r:id="rId5"/>
    <p:sldId id="1230" r:id="rId6"/>
    <p:sldId id="1229" r:id="rId7"/>
    <p:sldId id="1223" r:id="rId8"/>
    <p:sldId id="1226" r:id="rId9"/>
    <p:sldId id="1225" r:id="rId10"/>
    <p:sldId id="1222" r:id="rId11"/>
    <p:sldId id="1204" r:id="rId12"/>
    <p:sldId id="269" r:id="rId13"/>
    <p:sldId id="1233" r:id="rId14"/>
    <p:sldId id="1234" r:id="rId15"/>
    <p:sldId id="267" r:id="rId16"/>
    <p:sldId id="268" r:id="rId17"/>
    <p:sldId id="1236" r:id="rId18"/>
    <p:sldId id="1232" r:id="rId19"/>
    <p:sldId id="1231" r:id="rId20"/>
    <p:sldId id="265" r:id="rId21"/>
    <p:sldId id="1238" r:id="rId22"/>
    <p:sldId id="1221" r:id="rId23"/>
    <p:sldId id="1214" r:id="rId24"/>
    <p:sldId id="283" r:id="rId2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1A7"/>
    <a:srgbClr val="E62C70"/>
    <a:srgbClr val="F39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447" autoAdjust="0"/>
  </p:normalViewPr>
  <p:slideViewPr>
    <p:cSldViewPr snapToGrid="0">
      <p:cViewPr varScale="1">
        <p:scale>
          <a:sx n="65" d="100"/>
          <a:sy n="65" d="100"/>
        </p:scale>
        <p:origin x="13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D1C14-FCD5-4446-B124-16F70733A282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AA742-A647-4969-8791-B9368365C3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95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AA742-A647-4969-8791-B9368365C3F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51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83482-A182-463A-BF19-2AAF8CF89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4736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Montserrat Black" panose="00000A00000000000000" pitchFamily="50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18F019-E9D8-4943-96A2-40B1B4690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7007"/>
            <a:ext cx="9144000" cy="97190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Montserrat Light" panose="000004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7E8C9F-4581-4512-AE7D-CCD37C46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857783-961E-4B8E-ABEE-8D00616A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C0AFBB-739F-4699-8AFF-311AD83E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07F297-7D9A-4212-B80C-3D9A6CA5E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90" y="456129"/>
            <a:ext cx="1823219" cy="28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6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1F3DA-1DE9-4DF8-B086-9E244D56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202897-3BF9-41B3-83ED-1C1FAE3F6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7B3D6C-7F8E-42C4-A636-20DABF36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537A43-0DA2-4E86-85D3-1BF7CD98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0FB707-8480-4D51-ACB3-D0AEE1A0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92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A74F3E-545D-4F00-97D9-759ED0A15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EC0399-61D0-48BE-A420-DF65A809D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EB0C94-B76E-4A67-BE4C-0282354F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A5D9EF-A8B0-4D08-BECB-C64C6309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136F47-E26C-4ABF-8898-374795F5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18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95D08E-3B0B-4CD8-A62A-903DEF29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0" y="1386555"/>
            <a:ext cx="10747049" cy="4778378"/>
          </a:xfrm>
        </p:spPr>
        <p:txBody>
          <a:bodyPr/>
          <a:lstStyle>
            <a:lvl1pPr>
              <a:defRPr sz="2400">
                <a:latin typeface="Montserrat Light" panose="00000400000000000000" pitchFamily="50" charset="0"/>
              </a:defRPr>
            </a:lvl1pPr>
            <a:lvl2pPr>
              <a:defRPr sz="2000">
                <a:latin typeface="Montserrat Light" panose="00000400000000000000" pitchFamily="50" charset="0"/>
              </a:defRPr>
            </a:lvl2pPr>
            <a:lvl3pPr>
              <a:defRPr sz="1800">
                <a:latin typeface="Montserrat Light" panose="00000400000000000000" pitchFamily="50" charset="0"/>
              </a:defRPr>
            </a:lvl3pPr>
            <a:lvl4pPr>
              <a:defRPr sz="1600">
                <a:latin typeface="Montserrat Light" panose="00000400000000000000" pitchFamily="50" charset="0"/>
              </a:defRPr>
            </a:lvl4pPr>
            <a:lvl5pPr>
              <a:defRPr sz="1600">
                <a:latin typeface="Montserrat Light" panose="00000400000000000000" pitchFamily="50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08FAC3-8BDB-414E-A82E-F695D49C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8CC303-589C-43CA-AD22-821173A2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4A04DC-8312-465B-AFB3-DCDE7EE5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2685C4A-B00F-4875-9CF0-63B09B4A86C4}"/>
              </a:ext>
            </a:extLst>
          </p:cNvPr>
          <p:cNvSpPr/>
          <p:nvPr userDrawn="1"/>
        </p:nvSpPr>
        <p:spPr>
          <a:xfrm>
            <a:off x="0" y="1"/>
            <a:ext cx="12192000" cy="905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916284B-4117-476D-91D0-3138FB94270D}"/>
              </a:ext>
            </a:extLst>
          </p:cNvPr>
          <p:cNvSpPr/>
          <p:nvPr userDrawn="1"/>
        </p:nvSpPr>
        <p:spPr>
          <a:xfrm>
            <a:off x="0" y="905854"/>
            <a:ext cx="12192000" cy="1025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349DA64-68AC-4129-93EF-965C6D595827}"/>
              </a:ext>
            </a:extLst>
          </p:cNvPr>
          <p:cNvSpPr/>
          <p:nvPr userDrawn="1"/>
        </p:nvSpPr>
        <p:spPr>
          <a:xfrm>
            <a:off x="606751" y="0"/>
            <a:ext cx="752030" cy="1008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CB8577C-17BC-4516-AE12-739579ED5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4" y="46014"/>
            <a:ext cx="586044" cy="9058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DE9AB7C-CC58-4CFF-A02C-DF69B74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138659" cy="721547"/>
          </a:xfrm>
        </p:spPr>
        <p:txBody>
          <a:bodyPr>
            <a:noAutofit/>
          </a:bodyPr>
          <a:lstStyle>
            <a:lvl1pPr algn="ctr">
              <a:defRPr sz="3600">
                <a:latin typeface="Montserrat Black" panose="00000A00000000000000" pitchFamily="50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9157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449E1-67A5-4177-804C-E93EB60F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556BBA-D553-4D92-80A9-F377BE796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0AD43F-52B7-44D3-A5A8-0776FEFB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E8039D-CCC6-4272-8D41-EE9C3B1C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F8C56D-0DB7-4152-9F29-53DECEF7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51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C03A3-F223-4723-A73A-5031B58C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83CA9D-4D22-4A0E-9F4E-594078414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A901CF-FAFA-4EB3-98CB-4A7D88400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92358A-5699-40CA-A890-DAD91DD8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8205BF-E174-4B3A-8F16-B6F947D4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202CF0-DCAE-4901-B7F5-52716A15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55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AE3F7C-344B-4713-99B8-6E8263D6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4FF0F6-F3F4-42D6-93FA-B29A5E1C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801E7B-D328-4ADC-94B2-7A4FD6575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DC4D58-38A3-4660-A1D1-49057FEE0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D8053B1-BA08-42DD-9BAF-6E2B24AC0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6E7B77-6E84-44C6-99EB-4B31ACC0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A9E6107-94C4-43D6-9D03-BFACB73C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639533-3C63-4B26-BEE3-81BCF471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02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FFF954-EB43-454C-8EC2-C52B21BB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0A79AE-E761-4EEA-A541-955D0ABF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2548FE-567A-4E43-B8FB-BE2F2866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18F931-7389-401C-9DA6-2B31EB57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86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7F8FCE-01D2-405B-91AA-E3961856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B75101-41CF-41D0-ACD9-03A7D073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C27CE8-224D-4884-9D86-B7B75821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69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E85C0-4A3E-43C9-8F43-F5C259D9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C4D508-0277-4D94-9715-7F0E3924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AD4379-2292-4813-8FDB-406A5CECD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A67766-1E67-4D90-920E-44ABE7A3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D86601-D5FD-45AC-B950-94E9F384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6D6DE3-AB98-4758-8CC0-EF634FAA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82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F8DD5-7DA0-42AB-BFDA-07BED336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35018F-2F01-4627-A92C-9277C27B0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AF08EA-F0DE-455E-A664-3AEA7EE3D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096F73-BC3C-4ED8-BF48-531EB0C7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B7E343-D7D5-4BF0-BD78-666C5CC9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03A03C-D184-4D4A-B9E2-6BC27440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5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0BFDF3-23B3-4F91-A0D2-4305A3D5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6911CD-3B02-4A81-BF4A-8DF104AD8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3B0570-FAA6-495E-8ADA-493DE7B4F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9442-4EBF-45E5-9FCA-9298685F41F9}" type="datetimeFigureOut">
              <a:rPr lang="it-IT" smtClean="0"/>
              <a:t>05/05/2026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9F990-CFE5-4367-AB25-450BD9572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D5B59-7888-44DF-8F81-B6F876133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DB95-BB42-44C9-B746-B2F927E23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8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owingfruit.org/t/split-citrus/750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ltivazionebiologica.it/cracking-spaccatura-agrumi/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are.google/images/SbcQbafML616YaG3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7">
            <a:extLst>
              <a:ext uri="{FF2B5EF4-FFF2-40B4-BE49-F238E27FC236}">
                <a16:creationId xmlns:a16="http://schemas.microsoft.com/office/drawing/2014/main" id="{F85F7B04-D416-4C6A-AD35-17A7D808F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69" y="4986807"/>
            <a:ext cx="11081657" cy="522742"/>
          </a:xfrm>
        </p:spPr>
        <p:txBody>
          <a:bodyPr>
            <a:normAutofit fontScale="92500" lnSpcReduction="10000"/>
          </a:bodyPr>
          <a:lstStyle/>
          <a:p>
            <a:r>
              <a:rPr lang="it-IT" sz="3600" b="1" dirty="0" err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Nano.T</a:t>
            </a:r>
            <a:r>
              <a:rPr lang="it-IT" sz="3600" b="1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CaPO</a:t>
            </a:r>
            <a:endParaRPr lang="it-IT" sz="3600" b="1" dirty="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ottotitolo 7">
            <a:extLst>
              <a:ext uri="{FF2B5EF4-FFF2-40B4-BE49-F238E27FC236}">
                <a16:creationId xmlns:a16="http://schemas.microsoft.com/office/drawing/2014/main" id="{415CAA09-A5B2-4000-B4DA-C51746E12D82}"/>
              </a:ext>
            </a:extLst>
          </p:cNvPr>
          <p:cNvSpPr txBox="1">
            <a:spLocks/>
          </p:cNvSpPr>
          <p:nvPr/>
        </p:nvSpPr>
        <p:spPr>
          <a:xfrm>
            <a:off x="1523997" y="5700532"/>
            <a:ext cx="9144000" cy="115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Giuseppe Ciuffreda </a:t>
            </a:r>
          </a:p>
          <a:p>
            <a:r>
              <a:rPr lang="it-IT" sz="1800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Dipartimento Marketing e Agronomia</a:t>
            </a:r>
          </a:p>
          <a:p>
            <a:r>
              <a:rPr lang="it-IT" sz="1800" i="1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5 maggio 2026</a:t>
            </a:r>
            <a:r>
              <a:rPr lang="it-IT" sz="1800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i="1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Catania hotel </a:t>
            </a:r>
          </a:p>
          <a:p>
            <a:endParaRPr lang="it-IT" sz="1800" i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28B997-AD5F-648B-AED9-4B55FDD705DB}"/>
              </a:ext>
            </a:extLst>
          </p:cNvPr>
          <p:cNvSpPr txBox="1"/>
          <p:nvPr/>
        </p:nvSpPr>
        <p:spPr>
          <a:xfrm>
            <a:off x="555169" y="3909589"/>
            <a:ext cx="112274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i="0" dirty="0">
                <a:solidFill>
                  <a:srgbClr val="333333"/>
                </a:solidFill>
                <a:effectLst/>
                <a:latin typeface="Montserrat" panose="00000500000000000000" pitchFamily="50" charset="0"/>
              </a:rPr>
              <a:t> </a:t>
            </a:r>
            <a:r>
              <a:rPr lang="it-IT" sz="3200" b="1" dirty="0">
                <a:solidFill>
                  <a:srgbClr val="333333"/>
                </a:solidFill>
                <a:latin typeface="Montserrat" panose="00000500000000000000" pitchFamily="50" charset="0"/>
              </a:rPr>
              <a:t>“Nano-calcio per contrastare le </a:t>
            </a:r>
            <a:r>
              <a:rPr lang="it-IT" sz="3200" b="1" dirty="0" err="1">
                <a:solidFill>
                  <a:srgbClr val="333333"/>
                </a:solidFill>
                <a:latin typeface="Montserrat" panose="00000500000000000000" pitchFamily="50" charset="0"/>
              </a:rPr>
              <a:t>fisiopatie</a:t>
            </a:r>
            <a:r>
              <a:rPr lang="it-IT" sz="3200" b="1" dirty="0">
                <a:solidFill>
                  <a:srgbClr val="333333"/>
                </a:solidFill>
                <a:latin typeface="Montserrat" panose="00000500000000000000" pitchFamily="50" charset="0"/>
              </a:rPr>
              <a:t> degli agrumi</a:t>
            </a:r>
            <a:r>
              <a:rPr lang="it-IT" sz="3200" b="1" i="0" dirty="0">
                <a:solidFill>
                  <a:srgbClr val="333333"/>
                </a:solidFill>
                <a:effectLst/>
                <a:latin typeface="Montserrat" panose="00000500000000000000" pitchFamily="50" charset="0"/>
              </a:rPr>
              <a:t>"</a:t>
            </a:r>
            <a:endParaRPr lang="it-IT" sz="3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3959D7-245E-764C-B544-777174BF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08" y="1157468"/>
            <a:ext cx="3375953" cy="187468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CD71EB7-E8F6-0BB1-56CD-1FE6FDA1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873" y="1073729"/>
            <a:ext cx="3375953" cy="1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0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C05A0-F2E1-A5E0-1CB2-A27A2FA21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40B716B-52E7-A02A-66EC-C789530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587644" cy="721547"/>
          </a:xfrm>
        </p:spPr>
        <p:txBody>
          <a:bodyPr/>
          <a:lstStyle/>
          <a:p>
            <a:r>
              <a:rPr lang="it-IT" dirty="0"/>
              <a:t>Concetto di fondo</a:t>
            </a:r>
          </a:p>
        </p:txBody>
      </p:sp>
      <p:sp>
        <p:nvSpPr>
          <p:cNvPr id="4" name="Freccia in su 3">
            <a:extLst>
              <a:ext uri="{FF2B5EF4-FFF2-40B4-BE49-F238E27FC236}">
                <a16:creationId xmlns:a16="http://schemas.microsoft.com/office/drawing/2014/main" id="{90457A2E-296B-9C2D-3886-D0894A0A7604}"/>
              </a:ext>
            </a:extLst>
          </p:cNvPr>
          <p:cNvSpPr/>
          <p:nvPr/>
        </p:nvSpPr>
        <p:spPr>
          <a:xfrm>
            <a:off x="3084768" y="2024509"/>
            <a:ext cx="1240972" cy="3886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21D8C0-437D-0793-8363-F58519CD041E}"/>
              </a:ext>
            </a:extLst>
          </p:cNvPr>
          <p:cNvSpPr txBox="1"/>
          <p:nvPr/>
        </p:nvSpPr>
        <p:spPr>
          <a:xfrm>
            <a:off x="2322075" y="3684347"/>
            <a:ext cx="276635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Montserrat" panose="00000500000000000000" pitchFamily="2" charset="0"/>
              </a:rPr>
              <a:t>PECTATI DI CALCIO</a:t>
            </a:r>
            <a:endParaRPr lang="it-IT" sz="3200" dirty="0">
              <a:latin typeface="Montserrat" panose="00000500000000000000" pitchFamily="2" charset="0"/>
            </a:endParaRPr>
          </a:p>
        </p:txBody>
      </p:sp>
      <p:sp>
        <p:nvSpPr>
          <p:cNvPr id="5" name="Freccia in su 4">
            <a:extLst>
              <a:ext uri="{FF2B5EF4-FFF2-40B4-BE49-F238E27FC236}">
                <a16:creationId xmlns:a16="http://schemas.microsoft.com/office/drawing/2014/main" id="{43FFB6FD-562F-88EE-E3E5-26DA0A12D5A6}"/>
              </a:ext>
            </a:extLst>
          </p:cNvPr>
          <p:cNvSpPr/>
          <p:nvPr/>
        </p:nvSpPr>
        <p:spPr>
          <a:xfrm rot="10800000">
            <a:off x="8083977" y="2024509"/>
            <a:ext cx="1240972" cy="3886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25A157-4D5C-B6E4-36FA-6B0FD8BD8A55}"/>
              </a:ext>
            </a:extLst>
          </p:cNvPr>
          <p:cNvSpPr txBox="1"/>
          <p:nvPr/>
        </p:nvSpPr>
        <p:spPr>
          <a:xfrm>
            <a:off x="7103569" y="3684347"/>
            <a:ext cx="362539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Montserrat" panose="00000500000000000000" pitchFamily="2" charset="0"/>
              </a:rPr>
              <a:t>PRODUZIONE ETILENE, enzimi  </a:t>
            </a:r>
            <a:endParaRPr lang="it-IT" sz="3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2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9DBD1-96D1-0817-A2FD-3EE9F78AB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2E9E88F-71D9-400A-5E8B-7DC786E0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587644" cy="721547"/>
          </a:xfrm>
        </p:spPr>
        <p:txBody>
          <a:bodyPr/>
          <a:lstStyle/>
          <a:p>
            <a:r>
              <a:rPr lang="it-IT" dirty="0"/>
              <a:t>Benefici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252FA6-53FD-A542-B7BF-CF1335E86875}"/>
              </a:ext>
            </a:extLst>
          </p:cNvPr>
          <p:cNvSpPr txBox="1"/>
          <p:nvPr/>
        </p:nvSpPr>
        <p:spPr>
          <a:xfrm>
            <a:off x="768777" y="1986377"/>
            <a:ext cx="111034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sz="2400" b="1" dirty="0">
                <a:latin typeface="Montserrat" panose="00000500000000000000" pitchFamily="2" charset="0"/>
              </a:rPr>
              <a:t>Azione di rinforzo delle zone di abscissione </a:t>
            </a:r>
            <a:r>
              <a:rPr lang="it-IT" sz="2400" dirty="0">
                <a:latin typeface="Montserrat" panose="00000500000000000000" pitchFamily="2" charset="0"/>
              </a:rPr>
              <a:t>frutti più resistenti alla cascola</a:t>
            </a:r>
          </a:p>
          <a:p>
            <a:pPr marL="285750" indent="-285750">
              <a:buFontTx/>
              <a:buChar char="-"/>
            </a:pPr>
            <a:endParaRPr lang="it-IT" sz="24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sz="2400" b="1" dirty="0">
                <a:latin typeface="Montserrat" panose="00000500000000000000" pitchFamily="2" charset="0"/>
              </a:rPr>
              <a:t>Riduzione dell’incidenza dell’ incrinatura dell’albedo e spaccatura:</a:t>
            </a:r>
            <a:r>
              <a:rPr lang="it-IT" sz="2400" dirty="0">
                <a:latin typeface="Montserrat" panose="00000500000000000000" pitchFamily="2" charset="0"/>
              </a:rPr>
              <a:t> buccia più resistente ed elastica</a:t>
            </a:r>
          </a:p>
          <a:p>
            <a:pPr marL="285750" indent="-285750">
              <a:buFontTx/>
              <a:buChar char="-"/>
            </a:pPr>
            <a:endParaRPr lang="it-IT" sz="24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sz="2400" b="1" dirty="0">
                <a:latin typeface="Montserrat" panose="00000500000000000000" pitchFamily="2" charset="0"/>
              </a:rPr>
              <a:t>Frutti che si conservano più a lungo</a:t>
            </a:r>
            <a:r>
              <a:rPr lang="it-IT" sz="2400" dirty="0">
                <a:latin typeface="Montserrat" panose="00000500000000000000" pitchFamily="2" charset="0"/>
              </a:rPr>
              <a:t> a causa della minor produzione di etilene</a:t>
            </a:r>
          </a:p>
        </p:txBody>
      </p:sp>
    </p:spTree>
    <p:extLst>
      <p:ext uri="{BB962C8B-B14F-4D97-AF65-F5344CB8AC3E}">
        <p14:creationId xmlns:p14="http://schemas.microsoft.com/office/powerpoint/2010/main" val="287653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C50821-4397-206F-B21E-C5644E91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10126068" cy="721547"/>
          </a:xfrm>
        </p:spPr>
        <p:txBody>
          <a:bodyPr/>
          <a:lstStyle/>
          <a:p>
            <a:r>
              <a:rPr lang="it-IT" b="1" dirty="0" err="1"/>
              <a:t>Fisiopatie</a:t>
            </a:r>
            <a:r>
              <a:rPr lang="it-IT" b="1" dirty="0"/>
              <a:t> correlate alle carenze Calcio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BD267E-1235-0E17-1C0C-774054EE7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0" y="1386554"/>
            <a:ext cx="10905312" cy="50963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/>
              <a:t>1. </a:t>
            </a:r>
            <a:r>
              <a:rPr lang="it-IT" b="1" dirty="0">
                <a:latin typeface="Montserrat Black" panose="00000A00000000000000" pitchFamily="50" charset="0"/>
              </a:rPr>
              <a:t>Incrinatura dell’albedo 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dirty="0" err="1"/>
              <a:t>fisiopatia</a:t>
            </a:r>
            <a:r>
              <a:rPr lang="it-IT" dirty="0"/>
              <a:t> più comune legata al calcio. Si manifesta con rughe o solchi sulla buccia.</a:t>
            </a:r>
          </a:p>
          <a:p>
            <a:r>
              <a:rPr lang="it-IT" b="1" dirty="0"/>
              <a:t>Cosa succede:</a:t>
            </a:r>
            <a:r>
              <a:rPr lang="it-IT" dirty="0"/>
              <a:t> Il tessuto bianco (albedo) si frattura o si dissolve, lasciando la parte arancione esterna (flavedo) senza supporto. </a:t>
            </a:r>
          </a:p>
          <a:p>
            <a:r>
              <a:rPr lang="it-IT" b="1" dirty="0"/>
              <a:t>Relazione col calcio:</a:t>
            </a:r>
            <a:r>
              <a:rPr lang="it-IT" dirty="0"/>
              <a:t> Il calcio funge da "cemento" tra le pareti cellulari. Senza di esso, l'albedo perde coesione.</a:t>
            </a:r>
          </a:p>
          <a:p>
            <a:pPr marL="0" indent="0">
              <a:buNone/>
            </a:pPr>
            <a:r>
              <a:rPr lang="it-IT" b="1" dirty="0"/>
              <a:t>2. </a:t>
            </a:r>
            <a:r>
              <a:rPr lang="it-IT" b="1" dirty="0">
                <a:latin typeface="Montserrat Black" panose="00000A00000000000000" pitchFamily="50" charset="0"/>
              </a:rPr>
              <a:t>Spaccatura del frutto</a:t>
            </a:r>
          </a:p>
          <a:p>
            <a:pPr marL="0" indent="0">
              <a:buNone/>
            </a:pPr>
            <a:r>
              <a:rPr lang="it-IT" dirty="0"/>
              <a:t>Il frutto si spacca letteralmente in due o presenta tagli profondi, solitamente partendo dalla zona stilare (il "fondo" dell'arancia).</a:t>
            </a:r>
          </a:p>
          <a:p>
            <a:r>
              <a:rPr lang="it-IT" b="1" dirty="0"/>
              <a:t>Causa:</a:t>
            </a:r>
            <a:r>
              <a:rPr lang="it-IT" dirty="0"/>
              <a:t> Una combinazione di buccia poco elastica (per poco calcio) e sbalzi idrici. Se dopo un periodo di secco la pianta riceve troppa acqua, la polpa si gonfia velocemente e la buccia rigida "esplode".</a:t>
            </a:r>
          </a:p>
          <a:p>
            <a:pPr marL="0" indent="0">
              <a:buNone/>
            </a:pPr>
            <a:r>
              <a:rPr lang="it-IT" b="1" dirty="0"/>
              <a:t>3. </a:t>
            </a:r>
            <a:r>
              <a:rPr lang="it-IT" b="1" dirty="0">
                <a:latin typeface="Montserrat Black" panose="00000A00000000000000" pitchFamily="50" charset="0"/>
              </a:rPr>
              <a:t>Cascola precoce</a:t>
            </a:r>
          </a:p>
          <a:p>
            <a:r>
              <a:rPr lang="it-IT" dirty="0"/>
              <a:t>Senza calcio, le zone di abscissione diventano instabili. La pianta produce etilene prematuramente, portando alla caduta dei frutti prima della maturazione completa.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906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835A17C-29C6-B70D-5784-81ACC4B2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Incrinatura dell’albedo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32A0FF-E29E-7095-CDD4-2D718EC9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16" t="34129" r="51408" b="6133"/>
          <a:stretch>
            <a:fillRect/>
          </a:stretch>
        </p:blipFill>
        <p:spPr>
          <a:xfrm>
            <a:off x="750277" y="1371600"/>
            <a:ext cx="3523488" cy="3446584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F000410-D7ED-8670-6E3F-C305E8895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8381" t="33110" r="14261" b="15768"/>
          <a:stretch>
            <a:fillRect/>
          </a:stretch>
        </p:blipFill>
        <p:spPr>
          <a:xfrm>
            <a:off x="4867505" y="1371600"/>
            <a:ext cx="3523488" cy="35305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43A99AD-1167-B884-BC51-02DE0107AC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06" t="22077" r="12806"/>
          <a:stretch>
            <a:fillRect/>
          </a:stretch>
        </p:blipFill>
        <p:spPr>
          <a:xfrm>
            <a:off x="8989588" y="1331243"/>
            <a:ext cx="2930769" cy="176364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F2FCEE-8EF2-8471-DAF4-FCE435DFE866}"/>
              </a:ext>
            </a:extLst>
          </p:cNvPr>
          <p:cNvSpPr txBox="1"/>
          <p:nvPr/>
        </p:nvSpPr>
        <p:spPr>
          <a:xfrm>
            <a:off x="111218" y="5995458"/>
            <a:ext cx="11260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Fonte: Michael Treeby 2022</a:t>
            </a:r>
            <a:r>
              <a:rPr lang="it-IT" dirty="0"/>
              <a:t>,  </a:t>
            </a:r>
            <a:r>
              <a:rPr lang="it-IT" sz="1200" dirty="0"/>
              <a:t>https://static1.squarespace.com/static/5f0d34d92463912e0eb3d117/t/642262ffe24d5e0b4a4da816/1679975187832/22-10-21+Albedo+Breakdown+-+knowns+and+unknowns+Final.pdf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808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6BD8D5C-AA66-3A6E-CE0E-CB56F9CA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Spaccatura del frutto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CA5389-59C5-1710-0AD3-BA0B6BEE29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4" y="1151427"/>
            <a:ext cx="4778375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B9961A-276E-0874-C91A-CB9BBA0E8408}"/>
              </a:ext>
            </a:extLst>
          </p:cNvPr>
          <p:cNvSpPr txBox="1"/>
          <p:nvPr/>
        </p:nvSpPr>
        <p:spPr>
          <a:xfrm>
            <a:off x="304800" y="627108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linkClick r:id="rId3"/>
              </a:rPr>
              <a:t>Fonte: https://growingfruit.org/t/split-citrus/7507</a:t>
            </a:r>
            <a:r>
              <a:rPr lang="it-IT" sz="1400" dirty="0"/>
              <a:t> </a:t>
            </a:r>
          </a:p>
        </p:txBody>
      </p:sp>
      <p:pic>
        <p:nvPicPr>
          <p:cNvPr id="1028" name="Picture 4" descr="Spaccatura agrumi">
            <a:extLst>
              <a:ext uri="{FF2B5EF4-FFF2-40B4-BE49-F238E27FC236}">
                <a16:creationId xmlns:a16="http://schemas.microsoft.com/office/drawing/2014/main" id="{3F5F9087-8918-D595-F966-049046853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1289537"/>
            <a:ext cx="4752172" cy="30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7D7D52-2F9B-E887-AF9B-866B429E52ED}"/>
              </a:ext>
            </a:extLst>
          </p:cNvPr>
          <p:cNvSpPr txBox="1"/>
          <p:nvPr/>
        </p:nvSpPr>
        <p:spPr>
          <a:xfrm>
            <a:off x="6777404" y="464077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linkClick r:id="rId5"/>
              </a:rPr>
              <a:t>Fonte https://www.coltivazionebiologica.it/cracking-spaccatura-agrumi/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30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75C89-6A08-1DBB-2ED0-853BBB6B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170" y="80637"/>
            <a:ext cx="11238052" cy="861791"/>
          </a:xfrm>
        </p:spPr>
        <p:txBody>
          <a:bodyPr/>
          <a:lstStyle/>
          <a:p>
            <a:r>
              <a:rPr lang="it-IT" dirty="0"/>
              <a:t>Ripartizione del calcio nel frutto di arancio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62950A0-B8FB-8DF1-C033-3D975F1E9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86" b="14962"/>
          <a:stretch>
            <a:fillRect/>
          </a:stretch>
        </p:blipFill>
        <p:spPr>
          <a:xfrm>
            <a:off x="1756497" y="1642858"/>
            <a:ext cx="6598890" cy="35418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F84D85-CDE1-872A-6F58-076D8D9A4BF9}"/>
              </a:ext>
            </a:extLst>
          </p:cNvPr>
          <p:cNvSpPr txBox="1"/>
          <p:nvPr/>
        </p:nvSpPr>
        <p:spPr>
          <a:xfrm>
            <a:off x="477456" y="612354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latin typeface="URWPalladioL-Bold"/>
              </a:rPr>
              <a:t>Bonomelli et al. 2022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FB5D87-6A61-DA4B-1ACE-81232C30CB00}"/>
              </a:ext>
            </a:extLst>
          </p:cNvPr>
          <p:cNvSpPr txBox="1"/>
          <p:nvPr/>
        </p:nvSpPr>
        <p:spPr>
          <a:xfrm>
            <a:off x="477456" y="648866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URWPalladioL-Ital"/>
              </a:rPr>
              <a:t>(</a:t>
            </a:r>
            <a:r>
              <a:rPr lang="it-IT" sz="1800" b="0" i="0" u="none" strike="noStrike" baseline="0" dirty="0">
                <a:latin typeface="URWPalladioL-Ital"/>
              </a:rPr>
              <a:t>Citrus </a:t>
            </a:r>
            <a:r>
              <a:rPr lang="it-IT" sz="1800" b="0" i="0" u="none" strike="noStrike" baseline="0" dirty="0" err="1">
                <a:latin typeface="URWPalladioL-Ital"/>
              </a:rPr>
              <a:t>sinensis</a:t>
            </a:r>
            <a:r>
              <a:rPr lang="it-IT" sz="1800" b="0" i="0" u="none" strike="noStrike" baseline="0" dirty="0">
                <a:latin typeface="URWPalladioL-Ital"/>
              </a:rPr>
              <a:t> </a:t>
            </a:r>
            <a:r>
              <a:rPr lang="it-IT" sz="1800" b="0" i="0" u="none" strike="noStrike" baseline="0" dirty="0">
                <a:latin typeface="URWPalladioL-Roma"/>
              </a:rPr>
              <a:t>L. Osbeck cv. Fukumoto) </a:t>
            </a:r>
            <a:r>
              <a:rPr lang="it-IT" dirty="0">
                <a:latin typeface="URWPalladioL-Roma"/>
              </a:rPr>
              <a:t>su</a:t>
            </a:r>
            <a:r>
              <a:rPr lang="it-IT" sz="1800" b="0" i="0" u="none" strike="noStrike" baseline="0" dirty="0">
                <a:latin typeface="URWPalladioL-Roma"/>
              </a:rPr>
              <a:t> (</a:t>
            </a:r>
            <a:r>
              <a:rPr lang="it-IT" sz="1800" b="0" i="0" u="none" strike="noStrike" baseline="0" dirty="0" err="1">
                <a:latin typeface="URWPalladioL-Ital"/>
              </a:rPr>
              <a:t>Poncirus</a:t>
            </a:r>
            <a:r>
              <a:rPr lang="it-IT" sz="1800" b="0" i="0" u="none" strike="noStrike" baseline="0" dirty="0">
                <a:latin typeface="URWPalladioL-Ital"/>
              </a:rPr>
              <a:t> </a:t>
            </a:r>
            <a:r>
              <a:rPr lang="it-IT" sz="1800" b="0" i="0" u="none" strike="noStrike" baseline="0" dirty="0" err="1">
                <a:latin typeface="URWPalladioL-Ital"/>
              </a:rPr>
              <a:t>trifoliata</a:t>
            </a:r>
            <a:r>
              <a:rPr lang="it-IT" sz="1800" b="0" i="0" u="none" strike="noStrike" baseline="0" dirty="0">
                <a:latin typeface="URWPalladioL-Ital"/>
              </a:rPr>
              <a:t>)</a:t>
            </a:r>
            <a:endParaRPr lang="it-IT" dirty="0"/>
          </a:p>
        </p:txBody>
      </p:sp>
      <p:pic>
        <p:nvPicPr>
          <p:cNvPr id="10" name="Segnaposto contenuto 4">
            <a:extLst>
              <a:ext uri="{FF2B5EF4-FFF2-40B4-BE49-F238E27FC236}">
                <a16:creationId xmlns:a16="http://schemas.microsoft.com/office/drawing/2014/main" id="{D7B8312E-0070-D5A8-3C12-ECA32D0B8A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727" r="69899" b="-752"/>
          <a:stretch>
            <a:fillRect/>
          </a:stretch>
        </p:blipFill>
        <p:spPr>
          <a:xfrm>
            <a:off x="1891178" y="1226169"/>
            <a:ext cx="1986342" cy="3862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543954-AB53-9D51-ED6E-C1EC2AD66F0A}"/>
              </a:ext>
            </a:extLst>
          </p:cNvPr>
          <p:cNvSpPr txBox="1"/>
          <p:nvPr/>
        </p:nvSpPr>
        <p:spPr>
          <a:xfrm>
            <a:off x="3984584" y="5215142"/>
            <a:ext cx="334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Giorni dopo piena fioritura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32C25246-CC18-5F64-2C45-991A075DD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23687"/>
              </p:ext>
            </p:extLst>
          </p:nvPr>
        </p:nvGraphicFramePr>
        <p:xfrm>
          <a:off x="8632366" y="1853414"/>
          <a:ext cx="3451506" cy="245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753">
                  <a:extLst>
                    <a:ext uri="{9D8B030D-6E8A-4147-A177-3AD203B41FA5}">
                      <a16:colId xmlns:a16="http://schemas.microsoft.com/office/drawing/2014/main" val="2837715829"/>
                    </a:ext>
                  </a:extLst>
                </a:gridCol>
                <a:gridCol w="1725753">
                  <a:extLst>
                    <a:ext uri="{9D8B030D-6E8A-4147-A177-3AD203B41FA5}">
                      <a16:colId xmlns:a16="http://schemas.microsoft.com/office/drawing/2014/main" val="518275712"/>
                    </a:ext>
                  </a:extLst>
                </a:gridCol>
              </a:tblGrid>
              <a:tr h="38544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Trattamenti giorni dopo fioritura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Diametro frutto  (mm)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290324"/>
                  </a:ext>
                </a:extLst>
              </a:tr>
              <a:tr h="38544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376767"/>
                  </a:ext>
                </a:extLst>
              </a:tr>
              <a:tr h="38544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010204"/>
                  </a:ext>
                </a:extLst>
              </a:tr>
              <a:tr h="38544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187944"/>
                  </a:ext>
                </a:extLst>
              </a:tr>
              <a:tr h="38544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50171"/>
                  </a:ext>
                </a:extLst>
              </a:tr>
            </a:tbl>
          </a:graphicData>
        </a:graphic>
      </p:graphicFrame>
      <p:pic>
        <p:nvPicPr>
          <p:cNvPr id="14" name="Segnaposto contenuto 4">
            <a:extLst>
              <a:ext uri="{FF2B5EF4-FFF2-40B4-BE49-F238E27FC236}">
                <a16:creationId xmlns:a16="http://schemas.microsoft.com/office/drawing/2014/main" id="{5319FBF2-DE17-1528-1BB2-D84B9901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294" t="93869" r="29619" b="-88"/>
          <a:stretch>
            <a:fillRect/>
          </a:stretch>
        </p:blipFill>
        <p:spPr>
          <a:xfrm>
            <a:off x="7079847" y="1309339"/>
            <a:ext cx="335667" cy="26621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E8C992-7374-A651-94DC-11EAB2118F86}"/>
              </a:ext>
            </a:extLst>
          </p:cNvPr>
          <p:cNvSpPr txBox="1"/>
          <p:nvPr/>
        </p:nvSpPr>
        <p:spPr>
          <a:xfrm>
            <a:off x="7415514" y="1213255"/>
            <a:ext cx="1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Polpa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CCD03B7-3708-0425-2C33-60BD22F0C067}"/>
              </a:ext>
            </a:extLst>
          </p:cNvPr>
          <p:cNvSpPr txBox="1"/>
          <p:nvPr/>
        </p:nvSpPr>
        <p:spPr>
          <a:xfrm>
            <a:off x="3877519" y="1227227"/>
            <a:ext cx="293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Buccia (albedo + flavedo)</a:t>
            </a:r>
          </a:p>
        </p:txBody>
      </p:sp>
    </p:spTree>
    <p:extLst>
      <p:ext uri="{BB962C8B-B14F-4D97-AF65-F5344CB8AC3E}">
        <p14:creationId xmlns:p14="http://schemas.microsoft.com/office/powerpoint/2010/main" val="323118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C5363-B55E-8AB0-446C-2288C9D4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15" y="176685"/>
            <a:ext cx="10515600" cy="893236"/>
          </a:xfrm>
        </p:spPr>
        <p:txBody>
          <a:bodyPr>
            <a:normAutofit fontScale="90000"/>
          </a:bodyPr>
          <a:lstStyle/>
          <a:p>
            <a:r>
              <a:rPr lang="it-IT" dirty="0"/>
              <a:t>SEM su buccia di arancio – stomi e funzionalità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BDABA5-B104-E927-DC21-58390836A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4449"/>
          <a:stretch>
            <a:fillRect/>
          </a:stretch>
        </p:blipFill>
        <p:spPr>
          <a:xfrm>
            <a:off x="1027044" y="1701205"/>
            <a:ext cx="10137911" cy="35187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21B3E2-8407-DA80-9FD8-9F80FE2CE8B9}"/>
              </a:ext>
            </a:extLst>
          </p:cNvPr>
          <p:cNvSpPr txBox="1"/>
          <p:nvPr/>
        </p:nvSpPr>
        <p:spPr>
          <a:xfrm>
            <a:off x="1921671" y="1274136"/>
            <a:ext cx="74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30 gg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C15A57-B060-9288-D29F-4B1D73611683}"/>
              </a:ext>
            </a:extLst>
          </p:cNvPr>
          <p:cNvSpPr txBox="1"/>
          <p:nvPr/>
        </p:nvSpPr>
        <p:spPr>
          <a:xfrm>
            <a:off x="4070014" y="1331873"/>
            <a:ext cx="74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44 gg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DFA0DAD-4419-AB0E-21ED-7291A6A58570}"/>
              </a:ext>
            </a:extLst>
          </p:cNvPr>
          <p:cNvSpPr txBox="1"/>
          <p:nvPr/>
        </p:nvSpPr>
        <p:spPr>
          <a:xfrm>
            <a:off x="6192247" y="1321356"/>
            <a:ext cx="74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66 gg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2555ED-830E-FC91-4D97-C2BCD92B997D}"/>
              </a:ext>
            </a:extLst>
          </p:cNvPr>
          <p:cNvSpPr txBox="1"/>
          <p:nvPr/>
        </p:nvSpPr>
        <p:spPr>
          <a:xfrm>
            <a:off x="8726725" y="1316098"/>
            <a:ext cx="74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99 gg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B0D748-1640-F93D-A661-A063FE380644}"/>
              </a:ext>
            </a:extLst>
          </p:cNvPr>
          <p:cNvSpPr txBox="1"/>
          <p:nvPr/>
        </p:nvSpPr>
        <p:spPr>
          <a:xfrm>
            <a:off x="477456" y="612354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baseline="0" dirty="0">
                <a:latin typeface="URWPalladioL-Bold"/>
              </a:rPr>
              <a:t>Bonomelli et al. 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67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3C519F5-749E-AEB7-3056-E0D7772E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Qualità dei </a:t>
            </a:r>
            <a:r>
              <a:rPr lang="it-IT" dirty="0" err="1"/>
              <a:t>pectati</a:t>
            </a:r>
            <a:r>
              <a:rPr lang="it-IT" dirty="0"/>
              <a:t> nella buccia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FE3833-332D-72A1-14B5-B309AF8C5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40"/>
          <a:stretch>
            <a:fillRect/>
          </a:stretch>
        </p:blipFill>
        <p:spPr>
          <a:xfrm>
            <a:off x="1021728" y="1420256"/>
            <a:ext cx="4046571" cy="20929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85031E0-DB41-2A5B-6969-713C5C22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47" b="10773"/>
          <a:stretch>
            <a:fillRect/>
          </a:stretch>
        </p:blipFill>
        <p:spPr>
          <a:xfrm>
            <a:off x="1021728" y="4192332"/>
            <a:ext cx="3977985" cy="201810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1C3E415-3CD0-6A18-8ADA-B60F2E6ABB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586"/>
          <a:stretch>
            <a:fillRect/>
          </a:stretch>
        </p:blipFill>
        <p:spPr>
          <a:xfrm>
            <a:off x="6217453" y="1420256"/>
            <a:ext cx="4000847" cy="2085800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792D90B7-024B-F038-5333-853678F14AEA}"/>
              </a:ext>
            </a:extLst>
          </p:cNvPr>
          <p:cNvGrpSpPr/>
          <p:nvPr/>
        </p:nvGrpSpPr>
        <p:grpSpPr>
          <a:xfrm>
            <a:off x="5991824" y="4144078"/>
            <a:ext cx="6487161" cy="1619146"/>
            <a:chOff x="6095999" y="3785262"/>
            <a:chExt cx="6487161" cy="1619146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AACA9EAC-3004-7894-9DE6-6AB20626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897" t="1" r="87614" b="-50000"/>
            <a:stretch>
              <a:fillRect/>
            </a:stretch>
          </p:blipFill>
          <p:spPr>
            <a:xfrm>
              <a:off x="6114937" y="3785262"/>
              <a:ext cx="368706" cy="59441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714CB65-A877-8C3E-75D6-34895E055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4530" t="-8080" r="67475" b="-8080"/>
            <a:stretch>
              <a:fillRect/>
            </a:stretch>
          </p:blipFill>
          <p:spPr>
            <a:xfrm>
              <a:off x="6114937" y="4144168"/>
              <a:ext cx="347272" cy="460313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40C8432A-C065-5A0A-2695-194862F8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8158" t="-16160" r="43354" b="16160"/>
            <a:stretch>
              <a:fillRect/>
            </a:stretch>
          </p:blipFill>
          <p:spPr>
            <a:xfrm>
              <a:off x="6095999" y="4510179"/>
              <a:ext cx="368706" cy="396274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155D8829-6A70-8CBC-DB75-987AA26F9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9600" t="15365" r="23383"/>
            <a:stretch>
              <a:fillRect/>
            </a:stretch>
          </p:blipFill>
          <p:spPr>
            <a:xfrm>
              <a:off x="6186973" y="5069018"/>
              <a:ext cx="304801" cy="33539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F7D436F-DEF4-D77D-B9DF-3DC2CD1CC484}"/>
                </a:ext>
              </a:extLst>
            </p:cNvPr>
            <p:cNvSpPr txBox="1"/>
            <p:nvPr/>
          </p:nvSpPr>
          <p:spPr>
            <a:xfrm>
              <a:off x="6461760" y="3812205"/>
              <a:ext cx="1087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controllo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FEEA490-5869-A7A6-B142-1163AFA5D41D}"/>
                </a:ext>
              </a:extLst>
            </p:cNvPr>
            <p:cNvSpPr txBox="1"/>
            <p:nvPr/>
          </p:nvSpPr>
          <p:spPr>
            <a:xfrm>
              <a:off x="6461760" y="4220138"/>
              <a:ext cx="5344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applicazione precoce 7, 17 e 27 giorni dopo piena fioritura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7C75AA0-132E-7C54-8EB0-500023F78802}"/>
                </a:ext>
              </a:extLst>
            </p:cNvPr>
            <p:cNvSpPr txBox="1"/>
            <p:nvPr/>
          </p:nvSpPr>
          <p:spPr>
            <a:xfrm>
              <a:off x="6461760" y="4614927"/>
              <a:ext cx="55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applicazione tardiva  135, 145 e 155 giorni dopo piena fioritura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8F3A354-723D-EA43-0706-71A5B75A84B9}"/>
                </a:ext>
              </a:extLst>
            </p:cNvPr>
            <p:cNvSpPr txBox="1"/>
            <p:nvPr/>
          </p:nvSpPr>
          <p:spPr>
            <a:xfrm>
              <a:off x="6461760" y="4996316"/>
              <a:ext cx="6121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b="1" dirty="0"/>
                <a:t>applicazione a 7, 17, 27  135, 145 e 155 giorni dopo piena fioritura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BB7A663-6508-73AA-D74D-602FB32025E1}"/>
              </a:ext>
            </a:extLst>
          </p:cNvPr>
          <p:cNvSpPr txBox="1"/>
          <p:nvPr/>
        </p:nvSpPr>
        <p:spPr>
          <a:xfrm>
            <a:off x="6827520" y="1384632"/>
            <a:ext cx="4185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B08ED3B-894E-4170-9916-CBD608CD7BA2}"/>
              </a:ext>
            </a:extLst>
          </p:cNvPr>
          <p:cNvSpPr txBox="1"/>
          <p:nvPr/>
        </p:nvSpPr>
        <p:spPr>
          <a:xfrm>
            <a:off x="1645920" y="1420255"/>
            <a:ext cx="4185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2C774AA-F9B2-E044-6D2A-DE1529624B55}"/>
              </a:ext>
            </a:extLst>
          </p:cNvPr>
          <p:cNvSpPr txBox="1"/>
          <p:nvPr/>
        </p:nvSpPr>
        <p:spPr>
          <a:xfrm>
            <a:off x="1645920" y="4145369"/>
            <a:ext cx="4185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2609EAD-412C-89B6-659E-52A458288D41}"/>
              </a:ext>
            </a:extLst>
          </p:cNvPr>
          <p:cNvSpPr txBox="1"/>
          <p:nvPr/>
        </p:nvSpPr>
        <p:spPr>
          <a:xfrm>
            <a:off x="1881464" y="3550662"/>
            <a:ext cx="194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Giorni dopo piena fioritura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8E03C7B-613D-F608-A30D-D7CD93FE5876}"/>
              </a:ext>
            </a:extLst>
          </p:cNvPr>
          <p:cNvSpPr txBox="1"/>
          <p:nvPr/>
        </p:nvSpPr>
        <p:spPr>
          <a:xfrm>
            <a:off x="7517216" y="3460094"/>
            <a:ext cx="194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Giorni dopo piena fioritura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EFFBE5A-2DF2-9086-22AC-1BA3E061FDD8}"/>
              </a:ext>
            </a:extLst>
          </p:cNvPr>
          <p:cNvSpPr txBox="1"/>
          <p:nvPr/>
        </p:nvSpPr>
        <p:spPr>
          <a:xfrm>
            <a:off x="2196424" y="6345490"/>
            <a:ext cx="194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Giorni dopo piena fioritura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B59DB62-A407-30F5-ACB1-21BC9F7AEFFC}"/>
              </a:ext>
            </a:extLst>
          </p:cNvPr>
          <p:cNvSpPr txBox="1"/>
          <p:nvPr/>
        </p:nvSpPr>
        <p:spPr>
          <a:xfrm>
            <a:off x="10081833" y="6461625"/>
            <a:ext cx="21101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Fonte: Dong et. al. 2025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A8D7B1B-2969-A7B7-DF96-EB000A0776D9}"/>
              </a:ext>
            </a:extLst>
          </p:cNvPr>
          <p:cNvSpPr txBox="1"/>
          <p:nvPr/>
        </p:nvSpPr>
        <p:spPr>
          <a:xfrm>
            <a:off x="6827520" y="1115321"/>
            <a:ext cx="36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Pectati</a:t>
            </a:r>
            <a:r>
              <a:rPr lang="it-IT" dirty="0"/>
              <a:t> solubili in acqua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D3B6FCC-46E8-50F5-04DA-137FF779E4D0}"/>
              </a:ext>
            </a:extLst>
          </p:cNvPr>
          <p:cNvSpPr txBox="1"/>
          <p:nvPr/>
        </p:nvSpPr>
        <p:spPr>
          <a:xfrm>
            <a:off x="1369201" y="1050923"/>
            <a:ext cx="36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Pectati</a:t>
            </a:r>
            <a:r>
              <a:rPr lang="it-IT" dirty="0"/>
              <a:t> solubili in acido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725A0C3-4DDE-0FDB-CE9A-CC838FDC8A12}"/>
              </a:ext>
            </a:extLst>
          </p:cNvPr>
          <p:cNvSpPr txBox="1"/>
          <p:nvPr/>
        </p:nvSpPr>
        <p:spPr>
          <a:xfrm>
            <a:off x="1614357" y="3969430"/>
            <a:ext cx="360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Pectati</a:t>
            </a:r>
            <a:r>
              <a:rPr lang="it-IT" dirty="0"/>
              <a:t> solubili in ammonio ossalato</a:t>
            </a:r>
          </a:p>
        </p:txBody>
      </p:sp>
    </p:spTree>
    <p:extLst>
      <p:ext uri="{BB962C8B-B14F-4D97-AF65-F5344CB8AC3E}">
        <p14:creationId xmlns:p14="http://schemas.microsoft.com/office/powerpoint/2010/main" val="1287902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7DC4C5E-0339-9A00-2BB7-901F81499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827" t="2442" r="-561" b="8645"/>
          <a:stretch>
            <a:fillRect/>
          </a:stretch>
        </p:blipFill>
        <p:spPr>
          <a:xfrm>
            <a:off x="1865454" y="2326511"/>
            <a:ext cx="9833921" cy="372376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197EC9EB-3E8C-DAD9-8E5A-AE875CFD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10406829" cy="721547"/>
          </a:xfrm>
        </p:spPr>
        <p:txBody>
          <a:bodyPr/>
          <a:lstStyle/>
          <a:p>
            <a:r>
              <a:rPr lang="it-IT" sz="3200" dirty="0"/>
              <a:t>Effetto dell’applicazione del calcio a </a:t>
            </a:r>
            <a:br>
              <a:rPr lang="it-IT" sz="3200" dirty="0"/>
            </a:br>
            <a:r>
              <a:rPr lang="it-IT" sz="3200" dirty="0"/>
              <a:t>55 giorni dalla piena fioritura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E9482F-DBD9-1FCE-1E80-7B7DE61925FE}"/>
              </a:ext>
            </a:extLst>
          </p:cNvPr>
          <p:cNvSpPr txBox="1"/>
          <p:nvPr/>
        </p:nvSpPr>
        <p:spPr>
          <a:xfrm>
            <a:off x="682907" y="3032572"/>
            <a:ext cx="120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Calcio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232706-E362-B4A4-4DCB-FC5F24BD7718}"/>
              </a:ext>
            </a:extLst>
          </p:cNvPr>
          <p:cNvSpPr txBox="1"/>
          <p:nvPr/>
        </p:nvSpPr>
        <p:spPr>
          <a:xfrm>
            <a:off x="682907" y="4446698"/>
            <a:ext cx="120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Boro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B363AA-498C-D714-B367-613AC7FF3FFB}"/>
              </a:ext>
            </a:extLst>
          </p:cNvPr>
          <p:cNvSpPr txBox="1"/>
          <p:nvPr/>
        </p:nvSpPr>
        <p:spPr>
          <a:xfrm>
            <a:off x="2421040" y="1719331"/>
            <a:ext cx="120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Controllo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CB442F-E9D5-C0D6-603B-6D2D502BA2C7}"/>
              </a:ext>
            </a:extLst>
          </p:cNvPr>
          <p:cNvSpPr txBox="1"/>
          <p:nvPr/>
        </p:nvSpPr>
        <p:spPr>
          <a:xfrm>
            <a:off x="4637586" y="1577888"/>
            <a:ext cx="146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Applicazione precoce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76002E-CC01-6C08-C6B5-861B05241897}"/>
              </a:ext>
            </a:extLst>
          </p:cNvPr>
          <p:cNvSpPr txBox="1"/>
          <p:nvPr/>
        </p:nvSpPr>
        <p:spPr>
          <a:xfrm>
            <a:off x="7104934" y="1569738"/>
            <a:ext cx="146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Applicazione tardiva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17EDE2-33D2-809B-2AEF-3D7E52862EA1}"/>
              </a:ext>
            </a:extLst>
          </p:cNvPr>
          <p:cNvSpPr txBox="1"/>
          <p:nvPr/>
        </p:nvSpPr>
        <p:spPr>
          <a:xfrm>
            <a:off x="9549116" y="1575568"/>
            <a:ext cx="146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Applicazione completa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3A8B35-6650-FEA0-E181-E40EE8F15545}"/>
              </a:ext>
            </a:extLst>
          </p:cNvPr>
          <p:cNvSpPr txBox="1"/>
          <p:nvPr/>
        </p:nvSpPr>
        <p:spPr>
          <a:xfrm>
            <a:off x="10081833" y="6461625"/>
            <a:ext cx="21101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Fonte: Dong et. al. 2025</a:t>
            </a:r>
          </a:p>
        </p:txBody>
      </p:sp>
    </p:spTree>
    <p:extLst>
      <p:ext uri="{BB962C8B-B14F-4D97-AF65-F5344CB8AC3E}">
        <p14:creationId xmlns:p14="http://schemas.microsoft.com/office/powerpoint/2010/main" val="118647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3385AA6-09A5-DA29-9E4B-8006EFD2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Evoluzioni enzimi che digeriscono  </a:t>
            </a:r>
            <a:r>
              <a:rPr lang="it-IT" sz="3200" dirty="0" err="1"/>
              <a:t>pectati</a:t>
            </a:r>
            <a:r>
              <a:rPr lang="it-IT" sz="3200" dirty="0"/>
              <a:t> e cellulose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897741-580D-10F8-DB50-46E564911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3" y="971784"/>
            <a:ext cx="10417443" cy="29110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65F7C4-04EB-FBA8-6347-C284A62FF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04" y="3934516"/>
            <a:ext cx="5044877" cy="28348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2B09FF-253C-B771-E257-EDFD77EF51C1}"/>
              </a:ext>
            </a:extLst>
          </p:cNvPr>
          <p:cNvSpPr txBox="1"/>
          <p:nvPr/>
        </p:nvSpPr>
        <p:spPr>
          <a:xfrm>
            <a:off x="1252378" y="1188758"/>
            <a:ext cx="4185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16A09C-9BB5-B7DB-EFEF-6A32055C78AF}"/>
              </a:ext>
            </a:extLst>
          </p:cNvPr>
          <p:cNvSpPr txBox="1"/>
          <p:nvPr/>
        </p:nvSpPr>
        <p:spPr>
          <a:xfrm>
            <a:off x="6440010" y="1096160"/>
            <a:ext cx="4185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BACBDB-079B-C58A-97F8-E63643EA5F62}"/>
              </a:ext>
            </a:extLst>
          </p:cNvPr>
          <p:cNvSpPr txBox="1"/>
          <p:nvPr/>
        </p:nvSpPr>
        <p:spPr>
          <a:xfrm>
            <a:off x="1426000" y="3994138"/>
            <a:ext cx="4185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CADB0C-6268-B8B7-9A32-4A5B61E39582}"/>
              </a:ext>
            </a:extLst>
          </p:cNvPr>
          <p:cNvSpPr txBox="1"/>
          <p:nvPr/>
        </p:nvSpPr>
        <p:spPr>
          <a:xfrm>
            <a:off x="7918376" y="3934516"/>
            <a:ext cx="194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Giorni dopo piena fioritura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D465841-E9C1-E556-56EE-B4A579DE1ECB}"/>
              </a:ext>
            </a:extLst>
          </p:cNvPr>
          <p:cNvGrpSpPr/>
          <p:nvPr/>
        </p:nvGrpSpPr>
        <p:grpSpPr>
          <a:xfrm>
            <a:off x="5945525" y="4641790"/>
            <a:ext cx="6487161" cy="1619146"/>
            <a:chOff x="6095999" y="3785262"/>
            <a:chExt cx="6487161" cy="1619146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5F179D16-B002-8D6C-A462-8C0AAE9E9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897" t="1" r="87614" b="-50000"/>
            <a:stretch>
              <a:fillRect/>
            </a:stretch>
          </p:blipFill>
          <p:spPr>
            <a:xfrm>
              <a:off x="6114937" y="3785262"/>
              <a:ext cx="368706" cy="594411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418EDD9-E0D6-DC5C-D20B-491AD73D6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4530" t="-8080" r="67475" b="-8080"/>
            <a:stretch>
              <a:fillRect/>
            </a:stretch>
          </p:blipFill>
          <p:spPr>
            <a:xfrm>
              <a:off x="6114937" y="4144168"/>
              <a:ext cx="347272" cy="460313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E9726826-0A39-36CC-0C47-92BB45ACA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8158" t="-16160" r="43354" b="16160"/>
            <a:stretch>
              <a:fillRect/>
            </a:stretch>
          </p:blipFill>
          <p:spPr>
            <a:xfrm>
              <a:off x="6095999" y="4510179"/>
              <a:ext cx="368706" cy="396274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ED501BB8-03D8-2054-6ED6-2C691CEA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9600" t="15365" r="23383"/>
            <a:stretch>
              <a:fillRect/>
            </a:stretch>
          </p:blipFill>
          <p:spPr>
            <a:xfrm>
              <a:off x="6186973" y="5069018"/>
              <a:ext cx="304801" cy="335390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D3DECA2-A78A-4CF7-26C1-678F5CFB5B7F}"/>
                </a:ext>
              </a:extLst>
            </p:cNvPr>
            <p:cNvSpPr txBox="1"/>
            <p:nvPr/>
          </p:nvSpPr>
          <p:spPr>
            <a:xfrm>
              <a:off x="6461760" y="3812205"/>
              <a:ext cx="1087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controllo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E182D50-81BC-803B-D59A-A8E002022789}"/>
                </a:ext>
              </a:extLst>
            </p:cNvPr>
            <p:cNvSpPr txBox="1"/>
            <p:nvPr/>
          </p:nvSpPr>
          <p:spPr>
            <a:xfrm>
              <a:off x="6461760" y="4220138"/>
              <a:ext cx="5344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applicazione precoce 7, 17 e 27 giorni dopo piena fioritura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C79D6ACF-AC5E-4371-54D7-0C8D11EA06D8}"/>
                </a:ext>
              </a:extLst>
            </p:cNvPr>
            <p:cNvSpPr txBox="1"/>
            <p:nvPr/>
          </p:nvSpPr>
          <p:spPr>
            <a:xfrm>
              <a:off x="6461760" y="4614927"/>
              <a:ext cx="55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applicazione tardiva  135, 145 e 155 giorni dopo piena fioritura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3177EFC-5DB1-ED37-11DE-76CD9F8B7558}"/>
                </a:ext>
              </a:extLst>
            </p:cNvPr>
            <p:cNvSpPr txBox="1"/>
            <p:nvPr/>
          </p:nvSpPr>
          <p:spPr>
            <a:xfrm>
              <a:off x="6461760" y="4996316"/>
              <a:ext cx="6121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b="1" dirty="0"/>
                <a:t>applicazione a 7, 17, 27  135, 145 e 155 giorni dopo piena fioritura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77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9197983-D7F4-E023-AF21-7A8706B7B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73" y="1016165"/>
            <a:ext cx="10747049" cy="3428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>
                <a:latin typeface="Montserrat "/>
              </a:rPr>
              <a:t>Tecnologia che si occupa di strutture di lunghezza inferiore a 100 nanometri. </a:t>
            </a:r>
            <a:endParaRPr lang="it-IT" sz="3200" b="1" dirty="0">
              <a:latin typeface="Montserrat" panose="00000500000000000000" pitchFamily="50" charset="0"/>
            </a:endParaRPr>
          </a:p>
          <a:p>
            <a:pPr marL="0" indent="0" algn="ctr">
              <a:buNone/>
            </a:pPr>
            <a:r>
              <a:rPr lang="it-IT" sz="1800" dirty="0">
                <a:latin typeface="Montserrat" panose="00000500000000000000" pitchFamily="50" charset="0"/>
              </a:rPr>
              <a:t>1 millimetro (mm)= 1 millesimo di metro (10</a:t>
            </a:r>
            <a:r>
              <a:rPr lang="it-IT" sz="1800" baseline="30000" dirty="0">
                <a:latin typeface="Montserrat" panose="00000500000000000000" pitchFamily="50" charset="0"/>
              </a:rPr>
              <a:t>-3 </a:t>
            </a:r>
            <a:r>
              <a:rPr lang="it-IT" sz="1800" dirty="0">
                <a:latin typeface="Montserrat" panose="00000500000000000000" pitchFamily="50" charset="0"/>
              </a:rPr>
              <a:t>m) </a:t>
            </a:r>
          </a:p>
          <a:p>
            <a:pPr marL="0" indent="0" algn="ctr">
              <a:buNone/>
            </a:pPr>
            <a:r>
              <a:rPr lang="it-IT" sz="1800" dirty="0">
                <a:latin typeface="Montserrat" panose="00000500000000000000" pitchFamily="50" charset="0"/>
              </a:rPr>
              <a:t>1 micro (µm) = 1 milionesimo di metro (10</a:t>
            </a:r>
            <a:r>
              <a:rPr lang="it-IT" sz="1800" baseline="30000" dirty="0">
                <a:latin typeface="Montserrat" panose="00000500000000000000" pitchFamily="50" charset="0"/>
              </a:rPr>
              <a:t>-6 </a:t>
            </a:r>
            <a:r>
              <a:rPr lang="it-IT" sz="1800" dirty="0">
                <a:latin typeface="Montserrat" panose="00000500000000000000" pitchFamily="50" charset="0"/>
              </a:rPr>
              <a:t>m)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800" dirty="0">
                <a:latin typeface="Montserrat" panose="00000500000000000000" pitchFamily="50" charset="0"/>
              </a:rPr>
              <a:t>1 nanometro (nm)= 1 miliardesimo di metro (10</a:t>
            </a:r>
            <a:r>
              <a:rPr lang="it-IT" sz="1800" baseline="30000" dirty="0">
                <a:latin typeface="Montserrat" panose="00000500000000000000" pitchFamily="50" charset="0"/>
              </a:rPr>
              <a:t>-9 </a:t>
            </a:r>
            <a:r>
              <a:rPr lang="it-IT" sz="1800" dirty="0">
                <a:latin typeface="Montserrat" panose="00000500000000000000" pitchFamily="50" charset="0"/>
              </a:rPr>
              <a:t>m</a:t>
            </a:r>
            <a:r>
              <a:rPr lang="it-IT" sz="2800" dirty="0">
                <a:latin typeface="Montserrat" panose="00000500000000000000" pitchFamily="50" charset="0"/>
              </a:rPr>
              <a:t>) </a:t>
            </a:r>
          </a:p>
          <a:p>
            <a:pPr marL="0" indent="0" algn="ctr">
              <a:buNone/>
            </a:pPr>
            <a:endParaRPr lang="it-IT" sz="2800" dirty="0">
              <a:latin typeface="Montserrat" panose="00000500000000000000" pitchFamily="50" charset="0"/>
            </a:endParaRPr>
          </a:p>
          <a:p>
            <a:pPr marL="0" indent="0" algn="ctr">
              <a:buNone/>
            </a:pPr>
            <a:endParaRPr lang="it-IT" sz="2800" dirty="0">
              <a:latin typeface="Montserrat" panose="00000500000000000000" pitchFamily="50" charset="0"/>
            </a:endParaRPr>
          </a:p>
          <a:p>
            <a:pPr marL="0" indent="0" algn="ctr">
              <a:buNone/>
            </a:pPr>
            <a:endParaRPr lang="it-IT" sz="2800" dirty="0">
              <a:latin typeface="Montserrat" panose="00000500000000000000" pitchFamily="50" charset="0"/>
            </a:endParaRPr>
          </a:p>
          <a:p>
            <a:pPr marL="0" indent="0" algn="ctr">
              <a:buNone/>
            </a:pPr>
            <a:endParaRPr lang="it-IT" sz="2800" dirty="0">
              <a:latin typeface="Montserrat" panose="00000500000000000000" pitchFamily="50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1838985-6B54-8AEB-F785-7C3DDC88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cos’è la Nanotecnologia 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708A9527-2215-CD44-9E17-1059821691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997" y="3419890"/>
            <a:ext cx="7488000" cy="324533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47473A-6C9C-0108-3DF8-EC78E5E54755}"/>
              </a:ext>
            </a:extLst>
          </p:cNvPr>
          <p:cNvSpPr txBox="1"/>
          <p:nvPr/>
        </p:nvSpPr>
        <p:spPr>
          <a:xfrm>
            <a:off x="10104698" y="1141509"/>
            <a:ext cx="24075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600" dirty="0">
                <a:latin typeface="Montserrat" panose="00000500000000000000" pitchFamily="50" charset="0"/>
              </a:rPr>
              <a:t>Definizione </a:t>
            </a:r>
          </a:p>
          <a:p>
            <a:pPr marL="0" indent="0" algn="ctr">
              <a:buNone/>
            </a:pPr>
            <a:r>
              <a:rPr lang="it-IT" sz="1600" dirty="0">
                <a:latin typeface="Montserrat" panose="00000500000000000000" pitchFamily="50" charset="0"/>
              </a:rPr>
              <a:t>vocabolario </a:t>
            </a:r>
          </a:p>
          <a:p>
            <a:pPr marL="0" indent="0" algn="ctr">
              <a:buNone/>
            </a:pPr>
            <a:r>
              <a:rPr lang="it-IT" sz="1600" dirty="0">
                <a:latin typeface="Montserrat" panose="00000500000000000000" pitchFamily="50" charset="0"/>
              </a:rPr>
              <a:t>Oxford</a:t>
            </a:r>
          </a:p>
        </p:txBody>
      </p:sp>
    </p:spTree>
    <p:extLst>
      <p:ext uri="{BB962C8B-B14F-4D97-AF65-F5344CB8AC3E}">
        <p14:creationId xmlns:p14="http://schemas.microsoft.com/office/powerpoint/2010/main" val="59915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AA649-684E-A1A9-6475-9EECC6D2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123323"/>
            <a:ext cx="9786099" cy="721547"/>
          </a:xfrm>
        </p:spPr>
        <p:txBody>
          <a:bodyPr/>
          <a:lstStyle/>
          <a:p>
            <a:r>
              <a:rPr lang="it-IT" sz="3200" dirty="0"/>
              <a:t>Incidenza del cracking e applicazione di calcio fogliare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8DD02E-D99B-C75B-8B02-79FD41828F69}"/>
              </a:ext>
            </a:extLst>
          </p:cNvPr>
          <p:cNvSpPr txBox="1"/>
          <p:nvPr/>
        </p:nvSpPr>
        <p:spPr>
          <a:xfrm>
            <a:off x="2723687" y="5846072"/>
            <a:ext cx="822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applicazione precoce 7, 17 e 27 giorni dopo piena fioritura</a:t>
            </a:r>
          </a:p>
          <a:p>
            <a:r>
              <a:rPr lang="it-IT" b="1" dirty="0"/>
              <a:t>applicazione tardiva  135, 145 e 155 giorni dopo piena fioritura</a:t>
            </a:r>
          </a:p>
          <a:p>
            <a:r>
              <a:rPr lang="it-IT" b="1" dirty="0"/>
              <a:t>applicazione a 7, 17, 27  135, 145 e 155 giorni dopo piena fioritura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F72E78-B68F-143D-7AD1-D010D236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87" t="4504"/>
          <a:stretch>
            <a:fillRect/>
          </a:stretch>
        </p:blipFill>
        <p:spPr>
          <a:xfrm>
            <a:off x="3329354" y="1151662"/>
            <a:ext cx="6412510" cy="431781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0FE2C9-97BC-94F9-C74B-C319C7FB1CB7}"/>
              </a:ext>
            </a:extLst>
          </p:cNvPr>
          <p:cNvSpPr txBox="1"/>
          <p:nvPr/>
        </p:nvSpPr>
        <p:spPr>
          <a:xfrm>
            <a:off x="4325809" y="5418749"/>
            <a:ext cx="1113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Controllo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244D6E-0BC4-47AC-A911-33FAF7AA8515}"/>
              </a:ext>
            </a:extLst>
          </p:cNvPr>
          <p:cNvSpPr txBox="1"/>
          <p:nvPr/>
        </p:nvSpPr>
        <p:spPr>
          <a:xfrm>
            <a:off x="5439500" y="5415432"/>
            <a:ext cx="127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A. precoce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86FA47-1A0A-AFD1-0799-1F589B2C58A4}"/>
              </a:ext>
            </a:extLst>
          </p:cNvPr>
          <p:cNvSpPr txBox="1"/>
          <p:nvPr/>
        </p:nvSpPr>
        <p:spPr>
          <a:xfrm>
            <a:off x="6822821" y="5430472"/>
            <a:ext cx="1277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A. tardiva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B3DBAEE-5D9F-34A5-9662-1CB253B05F7D}"/>
              </a:ext>
            </a:extLst>
          </p:cNvPr>
          <p:cNvSpPr txBox="1"/>
          <p:nvPr/>
        </p:nvSpPr>
        <p:spPr>
          <a:xfrm>
            <a:off x="8112358" y="5441659"/>
            <a:ext cx="135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A. completa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90813F4-60F4-8AAA-39E0-1573DDA80DC4}"/>
              </a:ext>
            </a:extLst>
          </p:cNvPr>
          <p:cNvSpPr txBox="1"/>
          <p:nvPr/>
        </p:nvSpPr>
        <p:spPr>
          <a:xfrm rot="16200000">
            <a:off x="1572752" y="2952207"/>
            <a:ext cx="3001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Numero di frutti spaccati </a:t>
            </a:r>
          </a:p>
        </p:txBody>
      </p:sp>
      <p:pic>
        <p:nvPicPr>
          <p:cNvPr id="14" name="Picture 4" descr="Spaccatura agrumi">
            <a:extLst>
              <a:ext uri="{FF2B5EF4-FFF2-40B4-BE49-F238E27FC236}">
                <a16:creationId xmlns:a16="http://schemas.microsoft.com/office/drawing/2014/main" id="{5B2E6F16-47FC-97ED-9345-4B3D83C5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32" y="1066800"/>
            <a:ext cx="3007832" cy="192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480691E-B01D-EA84-1413-F49721CC5274}"/>
              </a:ext>
            </a:extLst>
          </p:cNvPr>
          <p:cNvSpPr txBox="1"/>
          <p:nvPr/>
        </p:nvSpPr>
        <p:spPr>
          <a:xfrm>
            <a:off x="10081833" y="6461625"/>
            <a:ext cx="21101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Fonte: Dong et. al. 2025</a:t>
            </a:r>
          </a:p>
        </p:txBody>
      </p:sp>
    </p:spTree>
    <p:extLst>
      <p:ext uri="{BB962C8B-B14F-4D97-AF65-F5344CB8AC3E}">
        <p14:creationId xmlns:p14="http://schemas.microsoft.com/office/powerpoint/2010/main" val="361884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52717-44E3-0CFA-FE31-37D61BC25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18661-C78F-758F-5E0B-DC97F5B9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Considerazione calcio arancio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0050E4-6025-E189-1F1C-8B374079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0" y="1270807"/>
            <a:ext cx="10747049" cy="4778378"/>
          </a:xfrm>
        </p:spPr>
        <p:txBody>
          <a:bodyPr/>
          <a:lstStyle/>
          <a:p>
            <a:pPr marL="457200" lvl="1" indent="0">
              <a:buNone/>
            </a:pPr>
            <a:endParaRPr lang="it-IT" dirty="0"/>
          </a:p>
          <a:p>
            <a:r>
              <a:rPr lang="it-IT" sz="2800" dirty="0"/>
              <a:t>La struttura della buccia (albedo e flavedo) è influenzata:</a:t>
            </a:r>
          </a:p>
          <a:p>
            <a:pPr lvl="1"/>
            <a:r>
              <a:rPr lang="it-IT" sz="2400" dirty="0"/>
              <a:t>Dalla concentrazione del calcio e dal suo momento di applicazione </a:t>
            </a:r>
          </a:p>
          <a:p>
            <a:pPr lvl="1"/>
            <a:r>
              <a:rPr lang="it-IT" sz="2400" dirty="0"/>
              <a:t>Dal livello di enzimi (</a:t>
            </a:r>
            <a:r>
              <a:rPr lang="it-IT" sz="2400" dirty="0" err="1"/>
              <a:t>xilasi</a:t>
            </a:r>
            <a:r>
              <a:rPr lang="it-IT" sz="2400" dirty="0"/>
              <a:t>, </a:t>
            </a:r>
            <a:r>
              <a:rPr lang="it-IT" sz="2400" dirty="0" err="1"/>
              <a:t>cellulasi</a:t>
            </a:r>
            <a:r>
              <a:rPr lang="it-IT" sz="2400" dirty="0"/>
              <a:t>, </a:t>
            </a:r>
            <a:r>
              <a:rPr lang="it-IT" sz="2400" dirty="0" err="1"/>
              <a:t>poligalatturonasi</a:t>
            </a:r>
            <a:r>
              <a:rPr lang="it-IT" sz="2400" dirty="0"/>
              <a:t> )</a:t>
            </a:r>
          </a:p>
          <a:p>
            <a:pPr lvl="1"/>
            <a:endParaRPr lang="it-IT" sz="2400" dirty="0"/>
          </a:p>
          <a:p>
            <a:r>
              <a:rPr lang="it-IT" sz="2800" dirty="0"/>
              <a:t>Assorbimento maggiore nelle fasi iniziali post allegagione</a:t>
            </a:r>
          </a:p>
          <a:p>
            <a:endParaRPr lang="it-IT" sz="2800" dirty="0"/>
          </a:p>
          <a:p>
            <a:r>
              <a:rPr lang="it-IT" sz="2800" dirty="0"/>
              <a:t>Applicazioni di calcio tardive </a:t>
            </a:r>
            <a:r>
              <a:rPr lang="it-IT" sz="2800"/>
              <a:t>hanno basso </a:t>
            </a:r>
            <a:r>
              <a:rPr lang="it-IT" sz="2800" dirty="0"/>
              <a:t>effetto sulle </a:t>
            </a:r>
            <a:r>
              <a:rPr lang="it-IT" sz="2800" dirty="0" err="1"/>
              <a:t>fisiopatie</a:t>
            </a:r>
            <a:r>
              <a:rPr lang="it-IT" sz="2800" dirty="0"/>
              <a:t>: 	</a:t>
            </a:r>
          </a:p>
          <a:p>
            <a:pPr lvl="1"/>
            <a:r>
              <a:rPr lang="it-IT" sz="2400" dirty="0"/>
              <a:t>Spaccatura , incrinatura dell’albedo, </a:t>
            </a:r>
            <a:r>
              <a:rPr lang="it-IT" sz="2400" dirty="0" err="1"/>
              <a:t>oliocellosi</a:t>
            </a:r>
            <a:endParaRPr lang="it-IT" sz="2400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F08E5D-0B82-BF97-2880-79B9A2441A1F}"/>
              </a:ext>
            </a:extLst>
          </p:cNvPr>
          <p:cNvSpPr txBox="1"/>
          <p:nvPr/>
        </p:nvSpPr>
        <p:spPr>
          <a:xfrm>
            <a:off x="378106" y="5569545"/>
            <a:ext cx="1143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.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3B414F-A9A3-F999-50E6-79F2ABD1A157}"/>
              </a:ext>
            </a:extLst>
          </p:cNvPr>
          <p:cNvSpPr txBox="1"/>
          <p:nvPr/>
        </p:nvSpPr>
        <p:spPr>
          <a:xfrm>
            <a:off x="378106" y="6316033"/>
            <a:ext cx="77049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Fonte: Dong et. al. 2025, </a:t>
            </a:r>
            <a:r>
              <a:rPr lang="it-IT" sz="1400" dirty="0">
                <a:latin typeface="URWPalladioL-Bold"/>
              </a:rPr>
              <a:t>Bonomelli et al. 2022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091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9CB1B-155E-2C87-202B-3884602C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051692B-1A88-A103-E782-D1768FE3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587644" cy="721547"/>
          </a:xfrm>
        </p:spPr>
        <p:txBody>
          <a:bodyPr/>
          <a:lstStyle/>
          <a:p>
            <a:r>
              <a:rPr lang="it-IT" dirty="0"/>
              <a:t>Target / Colture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0E4B166-A574-05F0-C8D8-F0318F74C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65315"/>
              </p:ext>
            </p:extLst>
          </p:nvPr>
        </p:nvGraphicFramePr>
        <p:xfrm>
          <a:off x="779663" y="1237342"/>
          <a:ext cx="11081657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543">
                  <a:extLst>
                    <a:ext uri="{9D8B030D-6E8A-4147-A177-3AD203B41FA5}">
                      <a16:colId xmlns:a16="http://schemas.microsoft.com/office/drawing/2014/main" val="3582851186"/>
                    </a:ext>
                  </a:extLst>
                </a:gridCol>
                <a:gridCol w="7609114">
                  <a:extLst>
                    <a:ext uri="{9D8B030D-6E8A-4147-A177-3AD203B41FA5}">
                      <a16:colId xmlns:a16="http://schemas.microsoft.com/office/drawing/2014/main" val="284432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Montserrat" panose="00000500000000000000" pitchFamily="2" charset="0"/>
                        </a:rPr>
                        <a:t>Coltura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Montserrat" panose="00000500000000000000" pitchFamily="2" charset="0"/>
                        </a:rPr>
                        <a:t>Obiettivo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12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>
                          <a:latin typeface="Montserrat" panose="00000500000000000000" pitchFamily="2" charset="0"/>
                        </a:rPr>
                        <a:t>Agrumi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latin typeface="Montserrat" panose="00000500000000000000" pitchFamily="2" charset="0"/>
                        </a:rPr>
                        <a:t>-   Minore cascola (miscelabile con gli anticascola);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b="1" dirty="0">
                          <a:latin typeface="Montserrat" panose="00000500000000000000" pitchFamily="2" charset="0"/>
                        </a:rPr>
                        <a:t>Peduncoli più resistenti;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b="1" dirty="0">
                          <a:latin typeface="Montserrat" panose="00000500000000000000" pitchFamily="2" charset="0"/>
                        </a:rPr>
                        <a:t>Qualità del frutto (conservabilità </a:t>
                      </a:r>
                      <a:r>
                        <a:rPr lang="it-IT" sz="1200" b="1" dirty="0" err="1">
                          <a:latin typeface="Montserrat" panose="00000500000000000000" pitchFamily="2" charset="0"/>
                        </a:rPr>
                        <a:t>pre</a:t>
                      </a:r>
                      <a:r>
                        <a:rPr lang="it-IT" sz="1200" b="1" dirty="0">
                          <a:latin typeface="Montserrat" panose="00000500000000000000" pitchFamily="2" charset="0"/>
                        </a:rPr>
                        <a:t> e post-raccolta).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b="1" dirty="0">
                          <a:latin typeface="Montserrat" panose="00000500000000000000" pitchFamily="2" charset="0"/>
                        </a:rPr>
                        <a:t>Contrasto alla </a:t>
                      </a:r>
                      <a:r>
                        <a:rPr lang="it-IT" sz="1200" b="1" dirty="0" err="1">
                          <a:latin typeface="Montserrat" panose="00000500000000000000" pitchFamily="2" charset="0"/>
                        </a:rPr>
                        <a:t>spaccatuta</a:t>
                      </a:r>
                      <a:endParaRPr lang="it-IT" sz="12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32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Montserrat" panose="00000500000000000000" pitchFamily="2" charset="0"/>
                        </a:rPr>
                        <a:t>Drupacee (ciliegio, pesco, nettarina, susino, albicocco)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 err="1">
                          <a:latin typeface="Montserrat" panose="00000500000000000000" pitchFamily="2" charset="0"/>
                        </a:rPr>
                        <a:t>Anticracking</a:t>
                      </a:r>
                      <a:r>
                        <a:rPr lang="it-IT" sz="1200" dirty="0">
                          <a:latin typeface="Montserrat" panose="00000500000000000000" pitchFamily="2" charset="0"/>
                        </a:rPr>
                        <a:t> del frutto (soprattutto per nettarine e albicocche precoci);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Maggiore conservabilità post-raccolta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11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Montserrat" panose="00000500000000000000" pitchFamily="2" charset="0"/>
                        </a:rPr>
                        <a:t>Olivo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Minore cascola in allegagione;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Maggiore consistenza del frutto.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8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dirty="0">
                          <a:latin typeface="Montserrat" panose="00000500000000000000" pitchFamily="2" charset="0"/>
                        </a:rPr>
                        <a:t>Uva da tavola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b="0" dirty="0">
                          <a:latin typeface="Montserrat" panose="00000500000000000000" pitchFamily="2" charset="0"/>
                        </a:rPr>
                        <a:t>Rachidi più resistenti;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b="0" dirty="0">
                          <a:latin typeface="Montserrat" panose="00000500000000000000" pitchFamily="2" charset="0"/>
                        </a:rPr>
                        <a:t>Minore </a:t>
                      </a:r>
                      <a:r>
                        <a:rPr lang="it-IT" sz="1200" b="0" dirty="0" err="1">
                          <a:latin typeface="Montserrat" panose="00000500000000000000" pitchFamily="2" charset="0"/>
                        </a:rPr>
                        <a:t>sgrappolamento</a:t>
                      </a:r>
                      <a:r>
                        <a:rPr lang="it-IT" sz="1200" b="0" dirty="0">
                          <a:latin typeface="Montserrat" panose="00000500000000000000" pitchFamily="2" charset="0"/>
                        </a:rPr>
                        <a:t>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b="0" dirty="0">
                          <a:latin typeface="Montserrat" panose="00000500000000000000" pitchFamily="2" charset="0"/>
                        </a:rPr>
                        <a:t>Maggiore conservabilità rachide e acino;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b="0" dirty="0" err="1">
                          <a:latin typeface="Montserrat" panose="00000500000000000000" pitchFamily="2" charset="0"/>
                        </a:rPr>
                        <a:t>Anticracking</a:t>
                      </a:r>
                      <a:r>
                        <a:rPr lang="it-IT" sz="1200" b="0" dirty="0">
                          <a:latin typeface="Montserrat" panose="00000500000000000000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74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Montserrat" panose="00000500000000000000" pitchFamily="2" charset="0"/>
                        </a:rPr>
                        <a:t>Uva da vino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Minore </a:t>
                      </a:r>
                      <a:r>
                        <a:rPr lang="it-IT" sz="1200" dirty="0" err="1">
                          <a:latin typeface="Montserrat" panose="00000500000000000000" pitchFamily="2" charset="0"/>
                        </a:rPr>
                        <a:t>sgrappolamento</a:t>
                      </a:r>
                      <a:r>
                        <a:rPr lang="it-IT" sz="1200" dirty="0">
                          <a:latin typeface="Montserrat" panose="00000500000000000000" pitchFamily="2" charset="0"/>
                        </a:rPr>
                        <a:t> in varietà suscettibili;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 err="1">
                          <a:latin typeface="Montserrat" panose="00000500000000000000" pitchFamily="2" charset="0"/>
                        </a:rPr>
                        <a:t>Anticracking</a:t>
                      </a:r>
                      <a:r>
                        <a:rPr lang="it-IT" sz="1200" dirty="0">
                          <a:latin typeface="Montserrat" panose="00000500000000000000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25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Montserrat" panose="00000500000000000000" pitchFamily="2" charset="0"/>
                        </a:rPr>
                        <a:t>Melo e Pero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Maggiore conservabilità del frutto (soprattutto pero);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Azione di rinforzo agli anticascola (solo su pero);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 err="1">
                          <a:latin typeface="Montserrat" panose="00000500000000000000" pitchFamily="2" charset="0"/>
                        </a:rPr>
                        <a:t>Anticracking</a:t>
                      </a:r>
                      <a:r>
                        <a:rPr lang="it-IT" sz="1200" dirty="0">
                          <a:latin typeface="Montserrat" panose="00000500000000000000" pitchFamily="2" charset="0"/>
                        </a:rPr>
                        <a:t> (soprattutto melo).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6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Montserrat" panose="00000500000000000000" pitchFamily="2" charset="0"/>
                        </a:rPr>
                        <a:t>Kiwi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Maggiore conservabilità post-raccolta (soprattutto varietà gialle e rosse);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In </a:t>
                      </a:r>
                      <a:r>
                        <a:rPr lang="it-IT" sz="1200" dirty="0" err="1">
                          <a:latin typeface="Montserrat" panose="00000500000000000000" pitchFamily="2" charset="0"/>
                        </a:rPr>
                        <a:t>pre</a:t>
                      </a:r>
                      <a:r>
                        <a:rPr lang="it-IT" sz="1200" dirty="0">
                          <a:latin typeface="Montserrat" panose="00000500000000000000" pitchFamily="2" charset="0"/>
                        </a:rPr>
                        <a:t>-fioritura azione rinforzo fiore.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3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Montserrat" panose="00000500000000000000" pitchFamily="2" charset="0"/>
                        </a:rPr>
                        <a:t>Pomodoro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 err="1">
                          <a:latin typeface="Montserrat" panose="00000500000000000000" pitchFamily="2" charset="0"/>
                        </a:rPr>
                        <a:t>Anticracking</a:t>
                      </a:r>
                      <a:r>
                        <a:rPr lang="it-IT" sz="1200" dirty="0">
                          <a:latin typeface="Montserrat" panose="00000500000000000000" pitchFamily="2" charset="0"/>
                        </a:rPr>
                        <a:t> e maggiore consistenza del frutto (soprattutto primi pachi se pomodoro da industria);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Minore scarto in raccolta (se pomodoro da industria);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 err="1">
                          <a:latin typeface="Montserrat" panose="00000500000000000000" pitchFamily="2" charset="0"/>
                        </a:rPr>
                        <a:t>Anticracking</a:t>
                      </a:r>
                      <a:r>
                        <a:rPr lang="it-IT" sz="1200" dirty="0">
                          <a:latin typeface="Montserrat" panose="00000500000000000000" pitchFamily="2" charset="0"/>
                        </a:rPr>
                        <a:t> (varietà sensibili);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t-IT" sz="1200" dirty="0">
                          <a:latin typeface="Montserrat" panose="00000500000000000000" pitchFamily="2" charset="0"/>
                        </a:rPr>
                        <a:t>Rachidi più durevoli post-raccolta (pomodoro da mensa).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1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08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4F2A8-8FB3-5DDC-398F-81BABB5E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8428B3-9396-315F-5A30-4D602EDD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587644" cy="721547"/>
          </a:xfrm>
        </p:spPr>
        <p:txBody>
          <a:bodyPr/>
          <a:lstStyle/>
          <a:p>
            <a:r>
              <a:rPr lang="it-IT" dirty="0"/>
              <a:t>Dosaggi e periodi di applicazione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52CA755-DDAF-B0CF-3AC9-0BF42074C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10735"/>
              </p:ext>
            </p:extLst>
          </p:nvPr>
        </p:nvGraphicFramePr>
        <p:xfrm>
          <a:off x="812319" y="1237344"/>
          <a:ext cx="11063305" cy="526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669">
                  <a:extLst>
                    <a:ext uri="{9D8B030D-6E8A-4147-A177-3AD203B41FA5}">
                      <a16:colId xmlns:a16="http://schemas.microsoft.com/office/drawing/2014/main" val="3582851186"/>
                    </a:ext>
                  </a:extLst>
                </a:gridCol>
                <a:gridCol w="2273881">
                  <a:extLst>
                    <a:ext uri="{9D8B030D-6E8A-4147-A177-3AD203B41FA5}">
                      <a16:colId xmlns:a16="http://schemas.microsoft.com/office/drawing/2014/main" val="284432462"/>
                    </a:ext>
                  </a:extLst>
                </a:gridCol>
                <a:gridCol w="7608755">
                  <a:extLst>
                    <a:ext uri="{9D8B030D-6E8A-4147-A177-3AD203B41FA5}">
                      <a16:colId xmlns:a16="http://schemas.microsoft.com/office/drawing/2014/main" val="3402760647"/>
                    </a:ext>
                  </a:extLst>
                </a:gridCol>
              </a:tblGrid>
              <a:tr h="390393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Coltura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Dosaggio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Periodo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120745"/>
                  </a:ext>
                </a:extLst>
              </a:tr>
              <a:tr h="417132"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Montserrat" panose="00000500000000000000" pitchFamily="2" charset="0"/>
                        </a:rPr>
                        <a:t>Agrumi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>
                          <a:latin typeface="Montserrat" panose="00000500000000000000" pitchFamily="2" charset="0"/>
                        </a:rPr>
                        <a:t>500 ml/100 litri</a:t>
                      </a:r>
                    </a:p>
                    <a:p>
                      <a:pPr algn="ctr"/>
                      <a:r>
                        <a:rPr lang="it-IT" sz="1000" b="1" dirty="0">
                          <a:latin typeface="Montserrat" panose="00000500000000000000" pitchFamily="2" charset="0"/>
                        </a:rPr>
                        <a:t>(almeno 2,5 l/ha)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000" b="1" dirty="0">
                          <a:latin typeface="Montserrat" panose="00000500000000000000" pitchFamily="2" charset="0"/>
                        </a:rPr>
                        <a:t>Post allegagione, Ingrossamento frutto.  In abbinamento ad anticascola.  20 giorni prima della raccolta.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329601"/>
                  </a:ext>
                </a:extLst>
              </a:tr>
              <a:tr h="417132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tserrat" panose="00000500000000000000" pitchFamily="2" charset="0"/>
                        </a:rPr>
                        <a:t>Drupacee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500 ml/100 litri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(almeno 2,5 l/ha)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000" dirty="0" err="1">
                          <a:latin typeface="Montserrat" panose="00000500000000000000" pitchFamily="2" charset="0"/>
                        </a:rPr>
                        <a:t>Scamiciatura</a:t>
                      </a:r>
                      <a:r>
                        <a:rPr lang="it-IT" sz="1000" dirty="0">
                          <a:latin typeface="Montserrat" panose="00000500000000000000" pitchFamily="2" charset="0"/>
                        </a:rPr>
                        <a:t> (allegagione). Ingrossamento/Invaiatura.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10-15 giorni prima della raccolta. In varietà tardive aggiungere un trattamento.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112163"/>
                  </a:ext>
                </a:extLst>
              </a:tr>
              <a:tr h="577567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tserrat" panose="00000500000000000000" pitchFamily="2" charset="0"/>
                        </a:rPr>
                        <a:t>Olivo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500 ml/100 litri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(almeno 2,5 l/ha)</a:t>
                      </a:r>
                    </a:p>
                    <a:p>
                      <a:pPr algn="ctr"/>
                      <a:endParaRPr lang="it-IT" sz="10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Allegagione. 50-60% ingrossamento frutto.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15 giorni prima della raccolta.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186628"/>
                  </a:ext>
                </a:extLst>
              </a:tr>
              <a:tr h="738003">
                <a:tc>
                  <a:txBody>
                    <a:bodyPr/>
                    <a:lstStyle/>
                    <a:p>
                      <a:r>
                        <a:rPr lang="it-IT" sz="1000" b="0" dirty="0">
                          <a:latin typeface="Montserrat" panose="00000500000000000000" pitchFamily="2" charset="0"/>
                        </a:rPr>
                        <a:t>Uva da tavola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latin typeface="Montserrat" panose="00000500000000000000" pitchFamily="2" charset="0"/>
                        </a:rPr>
                        <a:t>500 ml/100 litri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dirty="0">
                          <a:latin typeface="Montserrat" panose="00000500000000000000" pitchFamily="2" charset="0"/>
                        </a:rPr>
                        <a:t>(almeno 2,5 l/ha)</a:t>
                      </a:r>
                    </a:p>
                    <a:p>
                      <a:pPr algn="ctr"/>
                      <a:endParaRPr lang="it-IT" sz="1000" b="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000" b="0" dirty="0">
                          <a:latin typeface="Montserrat" panose="00000500000000000000" pitchFamily="2" charset="0"/>
                        </a:rPr>
                        <a:t>Post-fioritura.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b="0" dirty="0">
                          <a:latin typeface="Montserrat" panose="00000500000000000000" pitchFamily="2" charset="0"/>
                        </a:rPr>
                        <a:t>Allungamento grappolo.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b="0" dirty="0">
                          <a:latin typeface="Montserrat" panose="00000500000000000000" pitchFamily="2" charset="0"/>
                        </a:rPr>
                        <a:t>Ingrossamento acino.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b="0" dirty="0">
                          <a:latin typeface="Montserrat" panose="00000500000000000000" pitchFamily="2" charset="0"/>
                        </a:rPr>
                        <a:t>Per varietà in raccolta a Novembre/Dicembre prevedere un altro trattamento 15 giorni prima della raccolta.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742782"/>
                  </a:ext>
                </a:extLst>
              </a:tr>
              <a:tr h="577567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tserrat" panose="00000500000000000000" pitchFamily="2" charset="0"/>
                        </a:rPr>
                        <a:t>Uva da vino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500 ml/100 litri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(almeno 2,5 l/ha)</a:t>
                      </a:r>
                    </a:p>
                    <a:p>
                      <a:pPr algn="ctr"/>
                      <a:endParaRPr lang="it-IT" sz="10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Ingrossamento acino.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Invaiatura.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Eventualmente un ultimo trattamento 15 giorni prima della raccolta.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1253786"/>
                  </a:ext>
                </a:extLst>
              </a:tr>
              <a:tr h="577567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tserrat" panose="00000500000000000000" pitchFamily="2" charset="0"/>
                        </a:rPr>
                        <a:t>Melo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500 ml/100 litri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(almeno 2,5 l/ha)</a:t>
                      </a:r>
                    </a:p>
                    <a:p>
                      <a:pPr algn="ctr"/>
                      <a:endParaRPr lang="it-IT" sz="10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Dopo il 2° diradante.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Invaiatura.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15 giorni dalla raccolta.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26735"/>
                  </a:ext>
                </a:extLst>
              </a:tr>
              <a:tr h="577567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tserrat" panose="00000500000000000000" pitchFamily="2" charset="0"/>
                        </a:rPr>
                        <a:t>Pero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500 ml/100 litri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(almeno 2,5 l/ha)</a:t>
                      </a:r>
                    </a:p>
                    <a:p>
                      <a:pPr algn="ctr"/>
                      <a:endParaRPr lang="it-IT" sz="10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000" dirty="0" err="1">
                          <a:latin typeface="Montserrat" panose="00000500000000000000" pitchFamily="2" charset="0"/>
                        </a:rPr>
                        <a:t>Pre</a:t>
                      </a:r>
                      <a:r>
                        <a:rPr lang="it-IT" sz="1000" dirty="0">
                          <a:latin typeface="Montserrat" panose="00000500000000000000" pitchFamily="2" charset="0"/>
                        </a:rPr>
                        <a:t>-fioritura (con alleganti).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Allegagione.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15 giorni dalla raccolta.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289747"/>
                  </a:ext>
                </a:extLst>
              </a:tr>
              <a:tr h="577567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tserrat" panose="00000500000000000000" pitchFamily="2" charset="0"/>
                        </a:rPr>
                        <a:t>Kiwi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500 ml/100 litri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(almeno 2,5 l/ha)</a:t>
                      </a:r>
                    </a:p>
                    <a:p>
                      <a:pPr algn="ctr"/>
                      <a:endParaRPr lang="it-IT" sz="10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000" dirty="0" err="1">
                          <a:latin typeface="Montserrat" panose="00000500000000000000" pitchFamily="2" charset="0"/>
                        </a:rPr>
                        <a:t>Pre</a:t>
                      </a:r>
                      <a:r>
                        <a:rPr lang="it-IT" sz="1000" dirty="0">
                          <a:latin typeface="Montserrat" panose="00000500000000000000" pitchFamily="2" charset="0"/>
                        </a:rPr>
                        <a:t>-fioritura.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Dopo il trattamento con </a:t>
                      </a:r>
                      <a:r>
                        <a:rPr lang="it-IT" sz="1000" dirty="0" err="1">
                          <a:latin typeface="Montserrat" panose="00000500000000000000" pitchFamily="2" charset="0"/>
                        </a:rPr>
                        <a:t>Sitofex</a:t>
                      </a:r>
                      <a:r>
                        <a:rPr lang="it-IT" sz="1000" dirty="0">
                          <a:latin typeface="Montserrat" panose="00000500000000000000" pitchFamily="2" charset="0"/>
                        </a:rPr>
                        <a:t> (circa 30-45 giorni dopo la piena fioritura).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15 giorni dalla raccolta.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030339"/>
                  </a:ext>
                </a:extLst>
              </a:tr>
              <a:tr h="417132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Montserrat" panose="00000500000000000000" pitchFamily="2" charset="0"/>
                        </a:rPr>
                        <a:t>Pomodoro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Montserrat" panose="00000500000000000000" pitchFamily="2" charset="0"/>
                        </a:rPr>
                        <a:t>500 ml/100 litri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(almeno 2,5 l/ha)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000" dirty="0">
                          <a:latin typeface="Montserrat" panose="00000500000000000000" pitchFamily="2" charset="0"/>
                        </a:rPr>
                        <a:t>Dalla </a:t>
                      </a:r>
                      <a:r>
                        <a:rPr lang="it-IT" sz="1000" dirty="0" err="1">
                          <a:latin typeface="Montserrat" panose="00000500000000000000" pitchFamily="2" charset="0"/>
                        </a:rPr>
                        <a:t>pre</a:t>
                      </a:r>
                      <a:r>
                        <a:rPr lang="it-IT" sz="1000" dirty="0">
                          <a:latin typeface="Montserrat" panose="00000500000000000000" pitchFamily="2" charset="0"/>
                        </a:rPr>
                        <a:t>-fioritura primo palco ogni 10-15 giorni.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91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365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D3F91-825E-4444-AF89-B8BA68415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265" y="4519569"/>
            <a:ext cx="7153469" cy="1341471"/>
          </a:xfrm>
        </p:spPr>
        <p:txBody>
          <a:bodyPr/>
          <a:lstStyle/>
          <a:p>
            <a:r>
              <a:rPr lang="it-IT" b="1" dirty="0"/>
              <a:t>Grazie per l’attenzione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CB99A0-0747-46CC-B64C-40D39E622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4" y="174120"/>
            <a:ext cx="2496969" cy="3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9EBBDC2-AE7C-B7E2-05BC-107317B88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94" y="1123896"/>
            <a:ext cx="3507642" cy="292507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3C85FE7-7B01-13FD-5859-EEAD944E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689197" cy="863268"/>
          </a:xfrm>
        </p:spPr>
        <p:txBody>
          <a:bodyPr/>
          <a:lstStyle/>
          <a:p>
            <a:r>
              <a:rPr lang="it-IT" dirty="0"/>
              <a:t>Foto Microscopio TEM Nano-calcio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461D5EF-4E16-AA6C-3384-A7CEFD972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37" r="53912"/>
          <a:stretch>
            <a:fillRect/>
          </a:stretch>
        </p:blipFill>
        <p:spPr>
          <a:xfrm>
            <a:off x="4160936" y="1165330"/>
            <a:ext cx="3411233" cy="28359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C88964-0FED-E55F-BF63-7A994F65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610" t="5037"/>
          <a:stretch>
            <a:fillRect/>
          </a:stretch>
        </p:blipFill>
        <p:spPr>
          <a:xfrm>
            <a:off x="8343122" y="1165331"/>
            <a:ext cx="3507642" cy="28359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243D163-0565-0BD5-761D-BF5AC2291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607" y="3933432"/>
            <a:ext cx="4091444" cy="283597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96081CD-A6F1-DAF0-00EB-A4BFA2286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t="18975" r="34444"/>
          <a:stretch>
            <a:fillRect/>
          </a:stretch>
        </p:blipFill>
        <p:spPr bwMode="auto">
          <a:xfrm>
            <a:off x="345737" y="4150252"/>
            <a:ext cx="1180933" cy="32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27DFC51-1705-E2D2-B398-82F380E88E63}"/>
              </a:ext>
            </a:extLst>
          </p:cNvPr>
          <p:cNvSpPr txBox="1"/>
          <p:nvPr/>
        </p:nvSpPr>
        <p:spPr>
          <a:xfrm>
            <a:off x="8730342" y="4443476"/>
            <a:ext cx="2852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90% delle particelle sono sotto i </a:t>
            </a:r>
          </a:p>
          <a:p>
            <a:r>
              <a:rPr lang="it-IT" sz="2800" b="1" dirty="0"/>
              <a:t>23 nanometri</a:t>
            </a:r>
          </a:p>
        </p:txBody>
      </p:sp>
    </p:spTree>
    <p:extLst>
      <p:ext uri="{BB962C8B-B14F-4D97-AF65-F5344CB8AC3E}">
        <p14:creationId xmlns:p14="http://schemas.microsoft.com/office/powerpoint/2010/main" val="289079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FF01D40-3B3B-8915-B962-22D0889F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587644" cy="721547"/>
          </a:xfrm>
        </p:spPr>
        <p:txBody>
          <a:bodyPr/>
          <a:lstStyle/>
          <a:p>
            <a:r>
              <a:rPr lang="it-IT" dirty="0"/>
              <a:t>Composizione NANO.T CAPO</a:t>
            </a: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26F0EDD7-D1BA-1B3A-450A-31AC3BA676B2}"/>
              </a:ext>
            </a:extLst>
          </p:cNvPr>
          <p:cNvSpPr txBox="1">
            <a:spLocks/>
          </p:cNvSpPr>
          <p:nvPr/>
        </p:nvSpPr>
        <p:spPr>
          <a:xfrm>
            <a:off x="451757" y="3798168"/>
            <a:ext cx="11288486" cy="1403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Montserrat" panose="00000500000000000000" pitchFamily="2" charset="0"/>
              </a:rPr>
              <a:t>Ossido di calcio (CaO) sottoforma di nanoparticelle 2,5%</a:t>
            </a:r>
          </a:p>
          <a:p>
            <a:pPr marL="0" lvl="1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Montserrat" panose="00000500000000000000" pitchFamily="2" charset="0"/>
              </a:rPr>
              <a:t>Ossido di calcio (CaO) solubile in acqua 2%</a:t>
            </a:r>
          </a:p>
          <a:p>
            <a:pPr marL="0" lvl="1" indent="0" algn="ctr">
              <a:buFont typeface="Arial" panose="020B0604020202020204" pitchFamily="34" charset="0"/>
              <a:buNone/>
            </a:pPr>
            <a:endParaRPr lang="it-IT" sz="1800" dirty="0">
              <a:latin typeface="Montserrat" panose="00000500000000000000" pitchFamily="2" charset="0"/>
            </a:endParaRPr>
          </a:p>
          <a:p>
            <a:pPr marL="0" lvl="1" indent="0" algn="ctr">
              <a:buFont typeface="Arial" panose="020B0604020202020204" pitchFamily="34" charset="0"/>
              <a:buNone/>
            </a:pPr>
            <a:r>
              <a:rPr lang="it-IT" sz="2400" b="1" dirty="0">
                <a:latin typeface="Montserrat" panose="00000500000000000000" pitchFamily="2" charset="0"/>
              </a:rPr>
              <a:t>Applicazione fogliare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2E6B615-3580-A75D-3613-2A2E0ACAD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41672"/>
              </p:ext>
            </p:extLst>
          </p:nvPr>
        </p:nvGraphicFramePr>
        <p:xfrm>
          <a:off x="1301938" y="1322980"/>
          <a:ext cx="10037108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17058">
                  <a:extLst>
                    <a:ext uri="{9D8B030D-6E8A-4147-A177-3AD203B41FA5}">
                      <a16:colId xmlns:a16="http://schemas.microsoft.com/office/drawing/2014/main" val="3644177453"/>
                    </a:ext>
                  </a:extLst>
                </a:gridCol>
                <a:gridCol w="2720050">
                  <a:extLst>
                    <a:ext uri="{9D8B030D-6E8A-4147-A177-3AD203B41FA5}">
                      <a16:colId xmlns:a16="http://schemas.microsoft.com/office/drawing/2014/main" val="2803279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Anidride fosforica (P</a:t>
                      </a:r>
                      <a:r>
                        <a:rPr lang="it-IT" sz="2400" b="1" baseline="-25000" dirty="0">
                          <a:latin typeface="Montserrat" panose="00000500000000000000" pitchFamily="2" charset="0"/>
                        </a:rPr>
                        <a:t>2</a:t>
                      </a:r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O</a:t>
                      </a:r>
                      <a:r>
                        <a:rPr lang="it-IT" sz="2400" b="1" baseline="-25000" dirty="0">
                          <a:latin typeface="Montserrat" panose="00000500000000000000" pitchFamily="2" charset="0"/>
                        </a:rPr>
                        <a:t>5</a:t>
                      </a:r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)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2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Ossido di potassio (K</a:t>
                      </a:r>
                      <a:r>
                        <a:rPr lang="it-IT" sz="2400" b="1" baseline="-25000" dirty="0">
                          <a:latin typeface="Montserrat" panose="00000500000000000000" pitchFamily="2" charset="0"/>
                        </a:rPr>
                        <a:t>2</a:t>
                      </a:r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O) solubile in acqua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2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Ossido di calcio (CaO)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4,5%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17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latin typeface="Montserrat" panose="00000500000000000000" pitchFamily="2" charset="0"/>
                        </a:rPr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592202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E776D34D-676A-EFA9-EE6B-FEF3A8EB0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t="21349" r="34444"/>
          <a:stretch>
            <a:fillRect/>
          </a:stretch>
        </p:blipFill>
        <p:spPr bwMode="auto">
          <a:xfrm>
            <a:off x="0" y="3429000"/>
            <a:ext cx="1693725" cy="45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FC53669-FB45-DAAC-3B7E-B5D053C56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t="18975" r="34444"/>
          <a:stretch>
            <a:fillRect/>
          </a:stretch>
        </p:blipFill>
        <p:spPr bwMode="auto">
          <a:xfrm>
            <a:off x="10384793" y="3195823"/>
            <a:ext cx="1693725" cy="46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8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B5F42-DCDE-D142-3902-CD07696FC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994DFB7-8BFA-BC3F-2FB0-0D7D2D13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587644" cy="721547"/>
          </a:xfrm>
        </p:spPr>
        <p:txBody>
          <a:bodyPr/>
          <a:lstStyle/>
          <a:p>
            <a:r>
              <a:rPr lang="it-IT" dirty="0"/>
              <a:t>Funzionalità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A30BA7-6168-F3D1-D53D-04B23F086497}"/>
              </a:ext>
            </a:extLst>
          </p:cNvPr>
          <p:cNvSpPr txBox="1"/>
          <p:nvPr/>
        </p:nvSpPr>
        <p:spPr>
          <a:xfrm>
            <a:off x="503464" y="1249854"/>
            <a:ext cx="11185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IT" sz="2400" b="1" dirty="0">
                <a:latin typeface="Montserrat" panose="00000500000000000000" pitchFamily="2" charset="0"/>
              </a:rPr>
              <a:t>APPORTO DI CALCIO, MA IL VERO OBIETTIVO E’…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37282946-4C68-EF8F-80EE-663F0C68C6BD}"/>
              </a:ext>
            </a:extLst>
          </p:cNvPr>
          <p:cNvSpPr/>
          <p:nvPr/>
        </p:nvSpPr>
        <p:spPr>
          <a:xfrm rot="2203230">
            <a:off x="2927681" y="3412731"/>
            <a:ext cx="566057" cy="16328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83D8C28F-F54B-3F34-6913-71F3B74D0FB2}"/>
              </a:ext>
            </a:extLst>
          </p:cNvPr>
          <p:cNvSpPr/>
          <p:nvPr/>
        </p:nvSpPr>
        <p:spPr>
          <a:xfrm rot="19393084">
            <a:off x="8316821" y="3309841"/>
            <a:ext cx="566057" cy="16328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714805-E8DA-2774-C041-EAE368629047}"/>
              </a:ext>
            </a:extLst>
          </p:cNvPr>
          <p:cNvSpPr txBox="1"/>
          <p:nvPr/>
        </p:nvSpPr>
        <p:spPr>
          <a:xfrm>
            <a:off x="1720045" y="5052804"/>
            <a:ext cx="24005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IT" sz="2400" b="1" dirty="0">
                <a:latin typeface="Montserrat" panose="00000500000000000000" pitchFamily="2" charset="0"/>
              </a:rPr>
              <a:t>ZONE DI ABSCISSIONE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27EC6E-8849-3566-051D-D8EF77A59388}"/>
              </a:ext>
            </a:extLst>
          </p:cNvPr>
          <p:cNvSpPr txBox="1"/>
          <p:nvPr/>
        </p:nvSpPr>
        <p:spPr>
          <a:xfrm>
            <a:off x="4018268" y="1859340"/>
            <a:ext cx="35437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IT" sz="2400" b="1" dirty="0">
                <a:latin typeface="Montserrat" panose="00000500000000000000" pitchFamily="2" charset="0"/>
              </a:rPr>
              <a:t>Aumentare i </a:t>
            </a:r>
          </a:p>
          <a:p>
            <a:pPr marL="0" lvl="1" indent="0" algn="ctr">
              <a:buNone/>
            </a:pPr>
            <a:r>
              <a:rPr lang="it-IT" sz="2400" b="1" dirty="0">
                <a:latin typeface="Montserrat" panose="00000500000000000000" pitchFamily="2" charset="0"/>
              </a:rPr>
              <a:t>PECTATI di CALCIO nella lamella mediana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07B4D97-879C-9586-9150-C3AFEE4668F3}"/>
              </a:ext>
            </a:extLst>
          </p:cNvPr>
          <p:cNvSpPr txBox="1"/>
          <p:nvPr/>
        </p:nvSpPr>
        <p:spPr>
          <a:xfrm>
            <a:off x="7735534" y="4949633"/>
            <a:ext cx="2862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IT" sz="2400" b="1" dirty="0">
                <a:latin typeface="Montserrat" panose="00000500000000000000" pitchFamily="2" charset="0"/>
              </a:rPr>
              <a:t>Picciolo e  BUCCIA</a:t>
            </a:r>
          </a:p>
          <a:p>
            <a:pPr marL="0" lvl="1" indent="0" algn="ctr">
              <a:buNone/>
            </a:pPr>
            <a:endParaRPr lang="it-IT" sz="2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5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DA533C3-023C-CCD8-8B49-6D10752FB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031" y="1466097"/>
            <a:ext cx="5161011" cy="4156062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75073245-DDC0-AB32-DDA2-DF5DA485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LAMELLA MEDIANA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570507-5D47-2B3D-BDC1-7FC3B73E9398}"/>
              </a:ext>
            </a:extLst>
          </p:cNvPr>
          <p:cNvSpPr txBox="1"/>
          <p:nvPr/>
        </p:nvSpPr>
        <p:spPr>
          <a:xfrm>
            <a:off x="5583042" y="2099827"/>
            <a:ext cx="6098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latin typeface="Montserrat" panose="00000500000000000000" pitchFamily="2" charset="0"/>
              </a:rPr>
              <a:t>La LAMELLA MEDIANA è un sottile strato ricco di polisaccaridi (PECTINE) che si trova tra le pareti cellulari.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C239FF-A3BC-C7CD-0803-CCAC86F75033}"/>
              </a:ext>
            </a:extLst>
          </p:cNvPr>
          <p:cNvSpPr txBox="1"/>
          <p:nvPr/>
        </p:nvSpPr>
        <p:spPr>
          <a:xfrm>
            <a:off x="211016" y="63830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ffectLst/>
                <a:hlinkClick r:id="rId4"/>
              </a:rPr>
              <a:t>Fonte: https://share.google/images/SbcQbafML616YaG3F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89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A2B03-8FF9-5A2B-FDE4-CEF5FB52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FDB1DD6-0487-7317-972F-9CEBA439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587644" cy="721547"/>
          </a:xfrm>
        </p:spPr>
        <p:txBody>
          <a:bodyPr/>
          <a:lstStyle/>
          <a:p>
            <a:r>
              <a:rPr lang="it-IT" dirty="0"/>
              <a:t>Zone di abscissione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B64468-3640-EB61-A069-81D03CF488BD}"/>
              </a:ext>
            </a:extLst>
          </p:cNvPr>
          <p:cNvSpPr txBox="1"/>
          <p:nvPr/>
        </p:nvSpPr>
        <p:spPr>
          <a:xfrm>
            <a:off x="530472" y="1616162"/>
            <a:ext cx="11185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IT" sz="2400" dirty="0">
                <a:latin typeface="Montserrat" panose="00000500000000000000" pitchFamily="2" charset="0"/>
              </a:rPr>
              <a:t>Particolari aree in cui avviene il distacco di parte diverse di una pianta </a:t>
            </a:r>
          </a:p>
          <a:p>
            <a:pPr marL="0" lvl="1" indent="0" algn="ctr">
              <a:buNone/>
            </a:pPr>
            <a:r>
              <a:rPr lang="it-IT" sz="2400" dirty="0">
                <a:latin typeface="Montserrat" panose="00000500000000000000" pitchFamily="2" charset="0"/>
              </a:rPr>
              <a:t>(foglie. fiori, frutti, semi) dalla pianta stessa</a:t>
            </a:r>
            <a:endParaRPr lang="it-IT" sz="1800" dirty="0">
              <a:latin typeface="Montserrat" panose="00000500000000000000" pitchFamily="2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CD87461-2E66-1FF4-841B-B0FD5C4F675F}"/>
              </a:ext>
            </a:extLst>
          </p:cNvPr>
          <p:cNvSpPr txBox="1"/>
          <p:nvPr/>
        </p:nvSpPr>
        <p:spPr>
          <a:xfrm>
            <a:off x="530472" y="3552132"/>
            <a:ext cx="111850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IT" sz="2800" dirty="0">
                <a:latin typeface="Montserrat" panose="00000500000000000000" pitchFamily="2" charset="0"/>
              </a:rPr>
              <a:t>Il processo di ABSCISSIONE è controllato in particolare dalla produzione di </a:t>
            </a:r>
          </a:p>
          <a:p>
            <a:pPr marL="0" lvl="1" indent="0" algn="ctr">
              <a:buNone/>
            </a:pPr>
            <a:r>
              <a:rPr lang="it-IT" sz="2800" b="1" dirty="0">
                <a:latin typeface="Montserrat" panose="00000500000000000000" pitchFamily="2" charset="0"/>
              </a:rPr>
              <a:t>ETILENE, ABA, Acido </a:t>
            </a:r>
            <a:r>
              <a:rPr lang="it-IT" sz="2800" b="1" dirty="0" err="1">
                <a:latin typeface="Montserrat" panose="00000500000000000000" pitchFamily="2" charset="0"/>
              </a:rPr>
              <a:t>Jasmonico</a:t>
            </a:r>
            <a:r>
              <a:rPr lang="it-IT" sz="2800" b="1" dirty="0">
                <a:latin typeface="Montserrat" panose="00000500000000000000" pitchFamily="2" charset="0"/>
              </a:rPr>
              <a:t> e Auxine</a:t>
            </a:r>
            <a:endParaRPr lang="it-IT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BBA6A05F-B65D-AAD9-B32D-1769F8CA97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96"/>
          <a:stretch>
            <a:fillRect/>
          </a:stretch>
        </p:blipFill>
        <p:spPr>
          <a:xfrm>
            <a:off x="132912" y="4535032"/>
            <a:ext cx="7409348" cy="2322968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D3FE8D7-DD9A-F6C4-34A5-9B725A68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Frutto: zona di abscissione e calcio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B67EAB-EEFF-2F48-C613-28CB843EE07A}"/>
              </a:ext>
            </a:extLst>
          </p:cNvPr>
          <p:cNvSpPr txBox="1"/>
          <p:nvPr/>
        </p:nvSpPr>
        <p:spPr>
          <a:xfrm>
            <a:off x="413511" y="4284066"/>
            <a:ext cx="2159001" cy="250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Fonte: </a:t>
            </a:r>
            <a:r>
              <a:rPr lang="it-IT" sz="1000" dirty="0"/>
              <a:t>Aragon-Rodriguez et al. 2019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 </a:t>
            </a:r>
            <a:endParaRPr lang="it-IT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C312812-56C3-AC28-330B-F8162490E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511" y="984320"/>
            <a:ext cx="4427604" cy="329974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726A387-7C5D-6E93-A078-3ABACAF3D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828" y="1003331"/>
            <a:ext cx="5209172" cy="432214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3A11A7-D12B-8391-FE18-612CAE599313}"/>
              </a:ext>
            </a:extLst>
          </p:cNvPr>
          <p:cNvSpPr txBox="1"/>
          <p:nvPr/>
        </p:nvSpPr>
        <p:spPr>
          <a:xfrm>
            <a:off x="10102621" y="6376055"/>
            <a:ext cx="27783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i="0" u="none" strike="noStrike" baseline="0" dirty="0">
                <a:latin typeface="URWPalladioL-Bold"/>
              </a:rPr>
              <a:t>Fonte: Bonomelli et al. 2022</a:t>
            </a:r>
            <a:endParaRPr lang="it-IT" sz="12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29D31F3-6E3F-F769-CB2E-BB611BF84D4A}"/>
              </a:ext>
            </a:extLst>
          </p:cNvPr>
          <p:cNvSpPr txBox="1"/>
          <p:nvPr/>
        </p:nvSpPr>
        <p:spPr>
          <a:xfrm>
            <a:off x="1329949" y="5012960"/>
            <a:ext cx="10031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Frutto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03C0AE1-7DA9-7CBB-B724-4A9C3BE74373}"/>
              </a:ext>
            </a:extLst>
          </p:cNvPr>
          <p:cNvSpPr txBox="1"/>
          <p:nvPr/>
        </p:nvSpPr>
        <p:spPr>
          <a:xfrm>
            <a:off x="2834447" y="5012959"/>
            <a:ext cx="10031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Picciolo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FA345E5-91C4-8F09-9812-2D8C5B071BBB}"/>
              </a:ext>
            </a:extLst>
          </p:cNvPr>
          <p:cNvSpPr txBox="1"/>
          <p:nvPr/>
        </p:nvSpPr>
        <p:spPr>
          <a:xfrm>
            <a:off x="4338945" y="5012960"/>
            <a:ext cx="10031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Frutto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E7FBE60-EC09-7143-4B74-4228DDFC955C}"/>
              </a:ext>
            </a:extLst>
          </p:cNvPr>
          <p:cNvSpPr txBox="1"/>
          <p:nvPr/>
        </p:nvSpPr>
        <p:spPr>
          <a:xfrm>
            <a:off x="5843443" y="5012959"/>
            <a:ext cx="10031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Picciolo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A9D8176-087E-D831-31E7-0B3E8A4E4697}"/>
              </a:ext>
            </a:extLst>
          </p:cNvPr>
          <p:cNvSpPr txBox="1"/>
          <p:nvPr/>
        </p:nvSpPr>
        <p:spPr>
          <a:xfrm>
            <a:off x="1666903" y="4678699"/>
            <a:ext cx="20058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Sostanza Secca (%)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3626576-C754-F7E5-FD7D-3E557DFFA1AC}"/>
              </a:ext>
            </a:extLst>
          </p:cNvPr>
          <p:cNvSpPr txBox="1"/>
          <p:nvPr/>
        </p:nvSpPr>
        <p:spPr>
          <a:xfrm>
            <a:off x="5342084" y="1537263"/>
            <a:ext cx="10031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Picciolo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A92C519-BD07-A67E-0ED7-A743104A1B92}"/>
              </a:ext>
            </a:extLst>
          </p:cNvPr>
          <p:cNvSpPr txBox="1"/>
          <p:nvPr/>
        </p:nvSpPr>
        <p:spPr>
          <a:xfrm>
            <a:off x="4690626" y="4681813"/>
            <a:ext cx="20058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Contenuto Calcio (%SS)</a:t>
            </a:r>
          </a:p>
        </p:txBody>
      </p:sp>
    </p:spTree>
    <p:extLst>
      <p:ext uri="{BB962C8B-B14F-4D97-AF65-F5344CB8AC3E}">
        <p14:creationId xmlns:p14="http://schemas.microsoft.com/office/powerpoint/2010/main" val="102854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6DFE3-7930-0880-4486-4CC156D6A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2A184BD-8578-6C92-D033-1F11F637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70" y="88598"/>
            <a:ext cx="9587644" cy="721547"/>
          </a:xfrm>
        </p:spPr>
        <p:txBody>
          <a:bodyPr/>
          <a:lstStyle/>
          <a:p>
            <a:r>
              <a:rPr lang="it-IT" dirty="0" err="1"/>
              <a:t>Pectati</a:t>
            </a:r>
            <a:r>
              <a:rPr lang="it-IT" dirty="0"/>
              <a:t> di Calcio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2222A0-89B5-D3A3-5BA1-0190CE508801}"/>
              </a:ext>
            </a:extLst>
          </p:cNvPr>
          <p:cNvSpPr txBox="1"/>
          <p:nvPr/>
        </p:nvSpPr>
        <p:spPr>
          <a:xfrm>
            <a:off x="503464" y="1437630"/>
            <a:ext cx="11185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IT" sz="1600" dirty="0">
                <a:latin typeface="Montserrat" panose="00000500000000000000" pitchFamily="2" charset="0"/>
              </a:rPr>
              <a:t>I PECTATI DI CALCIO sono composti chimici che danno alle </a:t>
            </a:r>
            <a:r>
              <a:rPr lang="it-IT" sz="1600" b="1" dirty="0">
                <a:latin typeface="Montserrat" panose="00000500000000000000" pitchFamily="2" charset="0"/>
              </a:rPr>
              <a:t>strutture cellulari </a:t>
            </a:r>
            <a:r>
              <a:rPr lang="it-IT" sz="1600" dirty="0">
                <a:latin typeface="Montserrat" panose="00000500000000000000" pitchFamily="2" charset="0"/>
              </a:rPr>
              <a:t>(pareti e membrane cellulari):</a:t>
            </a:r>
          </a:p>
          <a:p>
            <a:pPr marL="0" lvl="1" indent="0" algn="ctr">
              <a:buNone/>
            </a:pPr>
            <a:endParaRPr lang="it-IT" sz="1600" dirty="0">
              <a:latin typeface="Montserrat" panose="00000500000000000000" pitchFamily="2" charset="0"/>
            </a:endParaRPr>
          </a:p>
          <a:p>
            <a:pPr marL="0" lvl="1" indent="0" algn="ctr">
              <a:buNone/>
            </a:pPr>
            <a:r>
              <a:rPr lang="it-IT" sz="1600" dirty="0">
                <a:latin typeface="Montserrat" panose="00000500000000000000" pitchFamily="2" charset="0"/>
              </a:rPr>
              <a:t>STABILITA’</a:t>
            </a:r>
          </a:p>
          <a:p>
            <a:pPr marL="0" lvl="1" indent="0" algn="ctr">
              <a:buNone/>
            </a:pPr>
            <a:r>
              <a:rPr lang="it-IT" sz="1600" dirty="0">
                <a:latin typeface="Montserrat" panose="00000500000000000000" pitchFamily="2" charset="0"/>
              </a:rPr>
              <a:t>e</a:t>
            </a:r>
          </a:p>
          <a:p>
            <a:pPr marL="0" lvl="1" indent="0" algn="ctr">
              <a:buNone/>
            </a:pPr>
            <a:r>
              <a:rPr lang="it-IT" sz="1600" dirty="0">
                <a:latin typeface="Montserrat" panose="00000500000000000000" pitchFamily="2" charset="0"/>
              </a:rPr>
              <a:t>RESISTENZA MECCANICA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D53132-43F0-7C61-198D-77C2C9434468}"/>
              </a:ext>
            </a:extLst>
          </p:cNvPr>
          <p:cNvSpPr txBox="1"/>
          <p:nvPr/>
        </p:nvSpPr>
        <p:spPr>
          <a:xfrm>
            <a:off x="503464" y="3730262"/>
            <a:ext cx="111850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it-IT" sz="1600" dirty="0">
                <a:solidFill>
                  <a:srgbClr val="FF0000"/>
                </a:solidFill>
                <a:latin typeface="Montserrat" panose="00000500000000000000" pitchFamily="2" charset="0"/>
              </a:rPr>
              <a:t>Sul </a:t>
            </a:r>
            <a:r>
              <a:rPr lang="it-IT" sz="1600" b="1" dirty="0">
                <a:solidFill>
                  <a:srgbClr val="FF0000"/>
                </a:solidFill>
                <a:latin typeface="Montserrat" panose="00000500000000000000" pitchFamily="2" charset="0"/>
              </a:rPr>
              <a:t>frutto </a:t>
            </a:r>
            <a:r>
              <a:rPr lang="it-IT" sz="1600" dirty="0">
                <a:solidFill>
                  <a:srgbClr val="FF0000"/>
                </a:solidFill>
                <a:latin typeface="Montserrat" panose="00000500000000000000" pitchFamily="2" charset="0"/>
              </a:rPr>
              <a:t>sono indicatori di: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Montserrat" panose="00000500000000000000" pitchFamily="2" charset="0"/>
              </a:rPr>
              <a:t>MAGGIORE QUALITA’ (compattezza ed elasticità dei tessuti)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Montserrat" panose="00000500000000000000" pitchFamily="2" charset="0"/>
              </a:rPr>
              <a:t>MAGGIORE CONSERVABILITA’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Montserrat" panose="00000500000000000000" pitchFamily="2" charset="0"/>
              </a:rPr>
              <a:t>MIGLIORE SVILUPPO CELLULARE (migliore divisione e distensione cellulare)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F57C29-3C30-A256-8C85-404CA6B92777}"/>
              </a:ext>
            </a:extLst>
          </p:cNvPr>
          <p:cNvSpPr txBox="1"/>
          <p:nvPr/>
        </p:nvSpPr>
        <p:spPr>
          <a:xfrm>
            <a:off x="503464" y="3027042"/>
            <a:ext cx="11185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IT" sz="1600" dirty="0">
                <a:latin typeface="Montserrat" panose="00000500000000000000" pitchFamily="2" charset="0"/>
              </a:rPr>
              <a:t>Sono il </a:t>
            </a:r>
            <a:r>
              <a:rPr lang="it-IT" sz="1600" b="1" dirty="0">
                <a:latin typeface="Montserrat" panose="00000500000000000000" pitchFamily="2" charset="0"/>
              </a:rPr>
              <a:t>CEMENTO</a:t>
            </a:r>
            <a:r>
              <a:rPr lang="it-IT" sz="1600" dirty="0">
                <a:latin typeface="Montserrat" panose="00000500000000000000" pitchFamily="2" charset="0"/>
              </a:rPr>
              <a:t> delle pareti cellulari.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4253F3-65BE-1494-5E5E-3A1DC62731D1}"/>
              </a:ext>
            </a:extLst>
          </p:cNvPr>
          <p:cNvSpPr txBox="1"/>
          <p:nvPr/>
        </p:nvSpPr>
        <p:spPr>
          <a:xfrm>
            <a:off x="158118" y="5910810"/>
            <a:ext cx="11185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it-IT" sz="1600" dirty="0">
                <a:solidFill>
                  <a:srgbClr val="FF0000"/>
                </a:solidFill>
                <a:latin typeface="Montserrat" panose="00000500000000000000" pitchFamily="2" charset="0"/>
              </a:rPr>
              <a:t>Aumentano la</a:t>
            </a:r>
            <a:r>
              <a:rPr lang="it-IT" sz="1600" b="1" dirty="0">
                <a:solidFill>
                  <a:srgbClr val="FF0000"/>
                </a:solidFill>
                <a:latin typeface="Montserrat" panose="00000500000000000000" pitchFamily="2" charset="0"/>
              </a:rPr>
              <a:t> RESISTENZA </a:t>
            </a:r>
            <a:r>
              <a:rPr lang="it-IT" sz="1600" dirty="0">
                <a:solidFill>
                  <a:srgbClr val="FF0000"/>
                </a:solidFill>
                <a:latin typeface="Montserrat" panose="00000500000000000000" pitchFamily="2" charset="0"/>
              </a:rPr>
              <a:t>a manipolazioni (meccaniche e manuali),  trasporto e spaccature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C00BA8A5-34A8-EAC7-B4D0-3E3794C279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F9D7772-F5CB-E868-E0D9-CCC94528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438" y="2033286"/>
            <a:ext cx="2527580" cy="24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11ABC4-5F3D-EB21-6AA6-5963B606E8FB}"/>
              </a:ext>
            </a:extLst>
          </p:cNvPr>
          <p:cNvSpPr txBox="1"/>
          <p:nvPr/>
        </p:nvSpPr>
        <p:spPr>
          <a:xfrm>
            <a:off x="9343664" y="4570432"/>
            <a:ext cx="1999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>
                <a:solidFill>
                  <a:srgbClr val="000000"/>
                </a:solidFill>
                <a:effectLst/>
                <a:latin typeface="ff2"/>
              </a:rPr>
              <a:t>Fonte: ULLOA et a. 2020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038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6730</TotalTime>
  <Words>1504</Words>
  <Application>Microsoft Office PowerPoint</Application>
  <PresentationFormat>Widescreen</PresentationFormat>
  <Paragraphs>255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ff2</vt:lpstr>
      <vt:lpstr>Montserrat</vt:lpstr>
      <vt:lpstr>Montserrat </vt:lpstr>
      <vt:lpstr>Montserrat Black</vt:lpstr>
      <vt:lpstr>Montserrat Light</vt:lpstr>
      <vt:lpstr>URWPalladioL-Bold</vt:lpstr>
      <vt:lpstr>URWPalladioL-Ital</vt:lpstr>
      <vt:lpstr>URWPalladioL-Roma</vt:lpstr>
      <vt:lpstr>Tema di Office</vt:lpstr>
      <vt:lpstr>Presentazione standard di PowerPoint</vt:lpstr>
      <vt:lpstr>Che cos’è la Nanotecnologia </vt:lpstr>
      <vt:lpstr>Foto Microscopio TEM Nano-calcio</vt:lpstr>
      <vt:lpstr>Composizione NANO.T CAPO</vt:lpstr>
      <vt:lpstr>Funzionalità</vt:lpstr>
      <vt:lpstr>LAMELLA MEDIANA</vt:lpstr>
      <vt:lpstr>Zone di abscissione</vt:lpstr>
      <vt:lpstr>Frutto: zona di abscissione e calcio </vt:lpstr>
      <vt:lpstr>Pectati di Calcio</vt:lpstr>
      <vt:lpstr>Concetto di fondo</vt:lpstr>
      <vt:lpstr>Benefici</vt:lpstr>
      <vt:lpstr>Fisiopatie correlate alle carenze Calcio</vt:lpstr>
      <vt:lpstr>Incrinatura dell’albedo</vt:lpstr>
      <vt:lpstr>Spaccatura del frutto </vt:lpstr>
      <vt:lpstr>Ripartizione del calcio nel frutto di arancio </vt:lpstr>
      <vt:lpstr>SEM su buccia di arancio – stomi e funzionalità </vt:lpstr>
      <vt:lpstr>Qualità dei pectati nella buccia</vt:lpstr>
      <vt:lpstr>Effetto dell’applicazione del calcio a  55 giorni dalla piena fioritura </vt:lpstr>
      <vt:lpstr>Evoluzioni enzimi che digeriscono  pectati e cellulose </vt:lpstr>
      <vt:lpstr>Incidenza del cracking e applicazione di calcio fogliare </vt:lpstr>
      <vt:lpstr>Considerazione calcio arancio</vt:lpstr>
      <vt:lpstr>Target / Colture</vt:lpstr>
      <vt:lpstr>Dosaggi e periodi di applicazione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Progetto Pinot Grigio</dc:title>
  <dc:creator>Massimo Rizzello</dc:creator>
  <cp:lastModifiedBy>Giuseppe Ciuffreda - FCP Cerea</cp:lastModifiedBy>
  <cp:revision>99</cp:revision>
  <cp:lastPrinted>2022-09-27T10:24:41Z</cp:lastPrinted>
  <dcterms:created xsi:type="dcterms:W3CDTF">2022-02-10T15:31:51Z</dcterms:created>
  <dcterms:modified xsi:type="dcterms:W3CDTF">2026-05-05T12:43:47Z</dcterms:modified>
</cp:coreProperties>
</file>