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7" r:id="rId2"/>
    <p:sldId id="272" r:id="rId3"/>
    <p:sldId id="283" r:id="rId4"/>
    <p:sldId id="264" r:id="rId5"/>
    <p:sldId id="284" r:id="rId6"/>
    <p:sldId id="286" r:id="rId7"/>
    <p:sldId id="290" r:id="rId8"/>
    <p:sldId id="291" r:id="rId9"/>
    <p:sldId id="292" r:id="rId10"/>
    <p:sldId id="293" r:id="rId11"/>
    <p:sldId id="289" r:id="rId12"/>
    <p:sldId id="285" r:id="rId13"/>
    <p:sldId id="287" r:id="rId14"/>
    <p:sldId id="296" r:id="rId15"/>
    <p:sldId id="288" r:id="rId16"/>
    <p:sldId id="297" r:id="rId17"/>
    <p:sldId id="298" r:id="rId18"/>
    <p:sldId id="262" r:id="rId19"/>
    <p:sldId id="271" r:id="rId20"/>
  </p:sldIdLst>
  <p:sldSz cx="12192000" cy="6858000"/>
  <p:notesSz cx="6858000" cy="9144000"/>
  <p:embeddedFontLst>
    <p:embeddedFont>
      <p:font typeface="Verdana Pro Black" panose="020B0A04030504040204" pitchFamily="34" charset="0"/>
      <p:bold r:id="rId22"/>
      <p:boldItalic r:id="rId23"/>
    </p:embeddedFont>
    <p:embeddedFont>
      <p:font typeface="Verdana Pro Cond Black" panose="020B0A06030504040204" pitchFamily="34" charset="0"/>
      <p:bold r:id="rId24"/>
      <p:boldItalic r:id="rId25"/>
    </p:embeddedFont>
    <p:embeddedFont>
      <p:font typeface="Work Sans Black" pitchFamily="2" charset="0"/>
      <p:bold r:id="rId26"/>
      <p:boldItalic r:id="rId27"/>
    </p:embeddedFont>
    <p:embeddedFont>
      <p:font typeface="Work Sans Bold" pitchFamily="2" charset="0"/>
      <p:bold r:id="rId28"/>
    </p:embeddedFont>
    <p:embeddedFont>
      <p:font typeface="Work Sans ExtraBold" pitchFamily="2" charset="0"/>
      <p:bold r:id="rId29"/>
      <p:boldItalic r:id="rId30"/>
    </p:embeddedFont>
    <p:embeddedFont>
      <p:font typeface="Work Sans Medium" pitchFamily="2" charset="0"/>
      <p:regular r:id="rId31"/>
      <p:italic r:id="rId32"/>
    </p:embeddedFont>
    <p:embeddedFont>
      <p:font typeface="Work Sans SemiBold" pitchFamily="2" charset="0"/>
      <p:bold r:id="rId33"/>
      <p:boldItalic r:id="rId34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94" userDrawn="1">
          <p15:clr>
            <a:srgbClr val="A4A3A4"/>
          </p15:clr>
        </p15:guide>
        <p15:guide id="2" pos="706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5756"/>
    <a:srgbClr val="4EA72E"/>
    <a:srgbClr val="D8EC29"/>
    <a:srgbClr val="D7EB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84837" autoAdjust="0"/>
  </p:normalViewPr>
  <p:slideViewPr>
    <p:cSldViewPr snapToGrid="0" showGuides="1">
      <p:cViewPr varScale="1">
        <p:scale>
          <a:sx n="155" d="100"/>
          <a:sy n="155" d="100"/>
        </p:scale>
        <p:origin x="462" y="150"/>
      </p:cViewPr>
      <p:guideLst>
        <p:guide orient="horz" pos="1094"/>
        <p:guide pos="7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1665F-57C3-469F-AF71-54AFFFAC7608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7E368C-2EBB-4093-B830-D1896B994C0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873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Come primo aspetto dobbiamo definire quali sono le occasioni di consumo di agrumi ed il perimetro del quale fanno riferimento i dati che andremo ad analizzare.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68C-2EBB-4093-B830-D1896B994C0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53515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5423E0-F8CC-9901-D90A-BC52302F3F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45110CE-8C40-EC82-7973-CEDDFFDEB5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47A5540-D8CE-DA6B-A164-8937A2D95C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52B984A-2EF6-F6DA-E749-3205610705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68C-2EBB-4093-B830-D1896B994C04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583987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0B3DF5-3997-B934-4651-33E8AB7B5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4838BFD-DE95-6D56-6967-3706D5C20B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D9D54AE2-947B-DBF6-05EE-AECB21AE44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E4336B3-823B-3BCE-9046-9195C9BDFFA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68C-2EBB-4093-B830-D1896B994C04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3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8E9F3E-4A29-0D52-C863-68A54CBC6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377BE28D-1DA0-D4E9-B663-993E68075A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2F72C56-2E48-F3D7-6C44-BD8FC85BD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14A80ED-EA3F-7029-4957-838DBB144A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68C-2EBB-4093-B830-D1896B994C04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30996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96F5DD-4584-C7BF-363E-FC50AF35E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BEB79CD-2003-D746-13D8-D3050CBA30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1A34AF0-AAC3-5897-331E-2C494964B5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91BC154-F997-B8C8-598B-B32852851C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68C-2EBB-4093-B830-D1896B994C04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5851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5EF3B7-6CA4-116D-CEF1-FDA2AC227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74EBF527-19DB-189D-93F2-97C39B9773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925273D7-CD95-F264-F59E-2EBD0D1DCC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0446F1-59C4-2EC6-2C28-5D4511164D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68C-2EBB-4093-B830-D1896B994C04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43436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A5563-3C2D-B41D-B40C-F98DC5360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5DB3157-7838-C345-6B59-E34CC5BAEE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8C9AB7F-8314-AC20-89BE-AE610416C1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BF869DF-63DC-9E1F-6664-6BD6A2D8D1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68C-2EBB-4093-B830-D1896B994C04}" type="slidenum">
              <a:rPr lang="it-IT" smtClean="0"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87870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19CD2C-A71D-1C3A-4973-DD6F140086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F3B244DD-A86F-D447-943F-99A40E823E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9C4685E-D0C1-AA02-8141-3FABF6C018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B254BDA-9935-DD87-9F80-1D487DF4D7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68C-2EBB-4093-B830-D1896B994C04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04671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68C-2EBB-4093-B830-D1896B994C04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944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A5A536-0AEF-C6FF-EF96-B781C07821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EB4063F-70C1-E9C4-774C-A79E1BA5A8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A9EED88-1C14-A8B9-A835-86CF60EF48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4A3228-228D-1D48-F6EC-8570423B36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68C-2EBB-4093-B830-D1896B994C04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78582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68C-2EBB-4093-B830-D1896B994C0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82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203852-65FE-6435-3354-178CC16A3F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1D2F578-725D-1C1C-D043-B8156264DD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AD23AF5-6798-0BF4-B144-BD0C407641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43EB43-A71C-6068-8120-D7DF263C67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68C-2EBB-4093-B830-D1896B994C0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218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454329-2B03-D7F5-5B92-C429B0FBF8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E4A1E51-C7ED-BF2A-A988-A5E57998A6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A302725-C170-B9C4-78FD-10991F4F8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BEA5CCD-4D1C-DEB9-C67E-F1A63349A9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68C-2EBB-4093-B830-D1896B994C0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21445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51EAE-5FC8-EC2E-06DD-93FCD04D37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60E86760-794D-386B-37D5-FBE03D643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F9D9E0D0-66EA-5B69-E791-06ED70AAC0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59BF539-EAB1-DD70-EDDB-7682F866A3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68C-2EBB-4093-B830-D1896B994C04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0331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048EFB-DBFC-D89A-26F4-788601282E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2D6E020-5448-1D36-345D-BB63FED36C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80CFFBDE-5EB6-1254-8910-A7E0E78449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4C9A14C-FD5B-C32D-1846-8E410A3E7A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68C-2EBB-4093-B830-D1896B994C04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12974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161C1-B717-7E0E-6DC4-6552A7CE4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D50CB1AB-35B1-0E4D-C329-2DC4870367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BD42EE5-0D9F-CF74-9E32-3B058F9CD7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25CDC39-1F15-B9E0-88CB-83598721D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68C-2EBB-4093-B830-D1896B994C04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99938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9B8B52-DA6E-5852-3EB5-7A00A75CA3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3FB1D7F-86DC-D380-49C2-03CC9CD4E2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E942AC27-522E-67BE-7572-5F83EA48C0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D10154-50CC-4D28-D2FE-6A4CD657FC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7E368C-2EBB-4093-B830-D1896B994C04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7623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23658E4-E105-B8D5-1240-B6B01FED2E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75C7140-216C-7521-D4C0-D11CDCBDC4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1C0C939-402B-EB1A-6B2B-314FF835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933A-0A81-4D79-96E4-0711B8C22BE8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23C05CD-4AD0-D9E8-560C-EE8F26FB2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3F0EE4A-E71E-F8DD-758A-0AABA096E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1D5C-E806-4D05-BFA9-BE957BBF4D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751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24BCA3A-8FEF-F321-ADCD-1645C5941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C1E8B95-E8EB-0086-BC67-90C8CA79D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E188AC-B54B-A1A1-0688-78DBF0B06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933A-0A81-4D79-96E4-0711B8C22BE8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BD65634-5FEF-7994-0C3A-E1EDB3A71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3D1991E-E384-50DD-8A69-0C9756D67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1D5C-E806-4D05-BFA9-BE957BBF4D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0608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364A3777-025F-E13C-0E82-4AA2763890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74AE43-8BE1-77FA-4E81-5D3CC044C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842CC62-DA32-CABD-2FA8-CCC8CDE9C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933A-0A81-4D79-96E4-0711B8C22BE8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36D787B-4533-1D5A-8149-36767F89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D182D77-13DC-1EF5-7CF6-423D2AA3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1D5C-E806-4D05-BFA9-BE957BBF4D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333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63CCE1-E619-84A7-74CD-AEF203C2B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FA6A75-773A-53FB-BB59-75BA551D0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161DCA-E769-6D9E-2B9E-1C9971D2C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933A-0A81-4D79-96E4-0711B8C22BE8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DCD242-1260-205D-3B49-DF6FB844C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65DCAB2-D659-3437-8E3D-555F0FAB0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1D5C-E806-4D05-BFA9-BE957BBF4D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936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323201-54CD-3234-F30D-48A1BE1E3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5FEF8E6-BEB7-6E5C-8215-DC35910CA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D6589A7-694C-FC71-E6A4-890C05703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933A-0A81-4D79-96E4-0711B8C22BE8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9124585-F52C-48D0-1351-787218FC6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107A10C-0992-B4C7-7ABE-9CE44BEE7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1D5C-E806-4D05-BFA9-BE957BBF4D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3878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4CC19B6-0056-B700-8EA4-130030B52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BF1481D-9D09-697A-8E5B-E2988DE200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855B273-625D-A441-D23B-F1BD2B7D1B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2EBEDCE-B9B9-8768-C3D9-DFB968902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933A-0A81-4D79-96E4-0711B8C22BE8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E57B1BE-5835-ED8F-45F5-8505326CB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9061C1C-4F4B-E6BC-1BEA-441669707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1D5C-E806-4D05-BFA9-BE957BBF4D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819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6962DB8-0057-7AF0-65AA-874C0F83A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F20411E-25C8-DB27-AB08-84E1832C4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A7D1D44C-D535-F6AE-55F5-9C2CA0BC38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A930883-5A6F-0AC8-702C-15FBA8910B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8A497D5-56C6-E5FE-E0F9-BCF3CA2C0E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CBA6232-CE34-661E-CDD6-1DD48F8E5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933A-0A81-4D79-96E4-0711B8C22BE8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745ED3E-851A-B52F-6B5A-4A9C895FF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32841227-DC31-BD49-590D-86EAED7AB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1D5C-E806-4D05-BFA9-BE957BBF4D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9897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3240EA3-D865-E694-DC5A-DB6DDD257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3607C5C-386A-35CD-15C0-ECA2C6FB3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933A-0A81-4D79-96E4-0711B8C22BE8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3238305-7FD6-CC38-2A25-C35604AE9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32FBC55-C872-9E16-4730-DE109182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1D5C-E806-4D05-BFA9-BE957BBF4D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09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34A02C1-47C5-19EF-809B-C1EC04031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933A-0A81-4D79-96E4-0711B8C22BE8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9E2A5F0-D3DA-637B-C7D9-E44433F60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AE11CA4-CFFE-927A-2D73-249DDEB2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1D5C-E806-4D05-BFA9-BE957BBF4D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992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F0334F5-C173-81DE-6838-25FC6BBC8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0F95AC3-7D1E-9661-3F84-C1A4EF667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9ED9D1C-EA05-EF4C-73DF-072062DE9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FC743C9-0C66-890D-A6D2-6929DC193C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933A-0A81-4D79-96E4-0711B8C22BE8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A2B140A-9E57-F681-B777-A31DD185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D367CC3-323C-A5C3-BA28-22E3F5210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1D5C-E806-4D05-BFA9-BE957BBF4D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1894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E87C32-7A76-63EB-3878-41AF92F1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888F065-DEA0-2E59-633D-D0FFC5B649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D93937E-07B9-6CC1-D4D0-1E8703B41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099DA77-C428-6E6D-2D84-207396C91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8933A-0A81-4D79-96E4-0711B8C22BE8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5B3A16-76BB-7F64-F6B9-08A3AEB4E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3177C9-57A4-F6EF-4F5E-4574ED6B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51D5C-E806-4D05-BFA9-BE957BBF4D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6583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0BFF581-87A7-062F-F57B-B0E1F9C4F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42D545A-1929-1EAC-1C9E-517B30496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99D8F01-CE68-F478-8821-22341F221F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8933A-0A81-4D79-96E4-0711B8C22BE8}" type="datetimeFigureOut">
              <a:rPr lang="it-IT" smtClean="0"/>
              <a:t>04/05/2026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BCF94A-64E9-7B86-10BA-B32D2C688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9D5225C-F305-88E0-C8BE-57671119CF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51D5C-E806-4D05-BFA9-BE957BBF4DD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373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0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3.png"/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11" Type="http://schemas.openxmlformats.org/officeDocument/2006/relationships/image" Target="../media/image6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42.png"/><Relationship Id="rId3" Type="http://schemas.openxmlformats.org/officeDocument/2006/relationships/image" Target="../media/image44.png"/><Relationship Id="rId7" Type="http://schemas.openxmlformats.org/officeDocument/2006/relationships/image" Target="../media/image47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51.png"/><Relationship Id="rId5" Type="http://schemas.openxmlformats.org/officeDocument/2006/relationships/image" Target="../media/image46.jpeg"/><Relationship Id="rId15" Type="http://schemas.openxmlformats.org/officeDocument/2006/relationships/image" Target="../media/image11.png"/><Relationship Id="rId10" Type="http://schemas.openxmlformats.org/officeDocument/2006/relationships/image" Target="../media/image50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Relationship Id="rId1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15.png"/><Relationship Id="rId7" Type="http://schemas.openxmlformats.org/officeDocument/2006/relationships/image" Target="../media/image51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8.png"/><Relationship Id="rId10" Type="http://schemas.openxmlformats.org/officeDocument/2006/relationships/image" Target="../media/image54.png"/><Relationship Id="rId4" Type="http://schemas.openxmlformats.org/officeDocument/2006/relationships/image" Target="../media/image47.png"/><Relationship Id="rId9" Type="http://schemas.openxmlformats.org/officeDocument/2006/relationships/image" Target="../media/image4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11.png"/><Relationship Id="rId3" Type="http://schemas.openxmlformats.org/officeDocument/2006/relationships/image" Target="../media/image56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openxmlformats.org/officeDocument/2006/relationships/image" Target="../media/image44.png"/><Relationship Id="rId5" Type="http://schemas.openxmlformats.org/officeDocument/2006/relationships/image" Target="../media/image15.png"/><Relationship Id="rId10" Type="http://schemas.openxmlformats.org/officeDocument/2006/relationships/image" Target="../media/image51.png"/><Relationship Id="rId4" Type="http://schemas.openxmlformats.org/officeDocument/2006/relationships/image" Target="../media/image43.png"/><Relationship Id="rId9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5.png"/><Relationship Id="rId7" Type="http://schemas.openxmlformats.org/officeDocument/2006/relationships/image" Target="../media/image50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44.png"/><Relationship Id="rId4" Type="http://schemas.openxmlformats.org/officeDocument/2006/relationships/image" Target="../media/image47.png"/><Relationship Id="rId9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59.pn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2.png"/><Relationship Id="rId7" Type="http://schemas.openxmlformats.org/officeDocument/2006/relationships/image" Target="../media/image6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3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3D3ED5-8D51-87D9-54FD-F1C21B53F2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61DC36E4-9A4C-97AF-4F99-27F98394A1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133"/>
          <a:stretch>
            <a:fillRect/>
          </a:stretch>
        </p:blipFill>
        <p:spPr>
          <a:xfrm>
            <a:off x="3153089" y="17093"/>
            <a:ext cx="9038911" cy="6858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0E0097A8-3CC4-BDC3-365D-1482A17420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886" y="0"/>
            <a:ext cx="7358743" cy="6858000"/>
          </a:xfrm>
          <a:prstGeom prst="rect">
            <a:avLst/>
          </a:prstGeom>
        </p:spPr>
      </p:pic>
      <p:pic>
        <p:nvPicPr>
          <p:cNvPr id="5" name="Immagine 4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8A869116-050D-0F82-A4A4-577A3005874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16" y="610490"/>
            <a:ext cx="1800000" cy="76183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F838834-13E3-0A9F-F2BA-8E439E04E7D3}"/>
              </a:ext>
            </a:extLst>
          </p:cNvPr>
          <p:cNvSpPr txBox="1"/>
          <p:nvPr/>
        </p:nvSpPr>
        <p:spPr>
          <a:xfrm>
            <a:off x="588260" y="2072640"/>
            <a:ext cx="550774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cap="all" dirty="0">
                <a:solidFill>
                  <a:schemeClr val="bg1"/>
                </a:solidFill>
                <a:latin typeface="Work Sans Medium" pitchFamily="2" charset="0"/>
              </a:rPr>
              <a:t>CATANIA, 5 MAGGIO 2026 / CRITRUS FORUM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00DEE0DC-6487-4FCA-1BA7-445FDB44B64B}"/>
              </a:ext>
            </a:extLst>
          </p:cNvPr>
          <p:cNvSpPr txBox="1"/>
          <p:nvPr/>
        </p:nvSpPr>
        <p:spPr>
          <a:xfrm>
            <a:off x="588260" y="2418889"/>
            <a:ext cx="5507740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t-IT" sz="5000" b="1" dirty="0">
                <a:solidFill>
                  <a:schemeClr val="bg1"/>
                </a:solidFill>
                <a:latin typeface="Work Sans Black" pitchFamily="2" charset="0"/>
              </a:rPr>
              <a:t>Agrumi: il trend dei consumi in Italia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178B7229-FBDF-6596-751A-40677D40500E}"/>
              </a:ext>
            </a:extLst>
          </p:cNvPr>
          <p:cNvSpPr txBox="1"/>
          <p:nvPr/>
        </p:nvSpPr>
        <p:spPr>
          <a:xfrm>
            <a:off x="588260" y="4491529"/>
            <a:ext cx="55077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cap="all" dirty="0">
                <a:solidFill>
                  <a:schemeClr val="bg1"/>
                </a:solidFill>
                <a:latin typeface="Work Sans Medium" pitchFamily="2" charset="0"/>
              </a:rPr>
              <a:t>Daria lodi</a:t>
            </a:r>
          </a:p>
          <a:p>
            <a:r>
              <a:rPr lang="it-IT" sz="1650" cap="all" dirty="0">
                <a:solidFill>
                  <a:schemeClr val="bg1"/>
                </a:solidFill>
                <a:latin typeface="Work Sans Medium" pitchFamily="2" charset="0"/>
              </a:rPr>
              <a:t>Analista </a:t>
            </a:r>
            <a:r>
              <a:rPr lang="it-IT" sz="1650" cap="all" dirty="0" err="1">
                <a:solidFill>
                  <a:schemeClr val="bg1"/>
                </a:solidFill>
                <a:latin typeface="Work Sans Medium" pitchFamily="2" charset="0"/>
              </a:rPr>
              <a:t>cso</a:t>
            </a:r>
            <a:r>
              <a:rPr lang="it-IT" sz="1650" cap="all" dirty="0">
                <a:solidFill>
                  <a:schemeClr val="bg1"/>
                </a:solidFill>
                <a:latin typeface="Work Sans Medium" pitchFamily="2" charset="0"/>
              </a:rPr>
              <a:t> </a:t>
            </a:r>
            <a:r>
              <a:rPr lang="it-IT" sz="1650" cap="all" dirty="0" err="1">
                <a:solidFill>
                  <a:schemeClr val="bg1"/>
                </a:solidFill>
                <a:latin typeface="Work Sans Medium" pitchFamily="2" charset="0"/>
              </a:rPr>
              <a:t>italy</a:t>
            </a:r>
            <a:r>
              <a:rPr lang="it-IT" sz="1650" cap="all" dirty="0">
                <a:solidFill>
                  <a:schemeClr val="bg1"/>
                </a:solidFill>
                <a:latin typeface="Work Sans Medium" pitchFamily="2" charset="0"/>
              </a:rPr>
              <a:t> </a:t>
            </a:r>
          </a:p>
        </p:txBody>
      </p:sp>
      <p:sp>
        <p:nvSpPr>
          <p:cNvPr id="6" name="Arco a tutto sesto 5">
            <a:extLst>
              <a:ext uri="{FF2B5EF4-FFF2-40B4-BE49-F238E27FC236}">
                <a16:creationId xmlns:a16="http://schemas.microsoft.com/office/drawing/2014/main" id="{98F78666-3DA8-DBEB-DBB4-6B7D5B5EE06A}"/>
              </a:ext>
            </a:extLst>
          </p:cNvPr>
          <p:cNvSpPr/>
          <p:nvPr/>
        </p:nvSpPr>
        <p:spPr>
          <a:xfrm>
            <a:off x="7346435" y="4704093"/>
            <a:ext cx="4846988" cy="4327909"/>
          </a:xfrm>
          <a:prstGeom prst="blockArc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FD16063A-2834-C8A3-4025-BD9A9D3089E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02" y="5315304"/>
            <a:ext cx="2160000" cy="131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5099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D98A5-CE60-D2A0-4FFD-2246DBE219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>
            <a:extLst>
              <a:ext uri="{FF2B5EF4-FFF2-40B4-BE49-F238E27FC236}">
                <a16:creationId xmlns:a16="http://schemas.microsoft.com/office/drawing/2014/main" id="{16CA91B9-37A4-5F15-19F5-52BB194CF5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-1"/>
            <a:ext cx="3676664" cy="6858000"/>
          </a:xfrm>
          <a:prstGeom prst="rect">
            <a:avLst/>
          </a:prstGeom>
        </p:spPr>
      </p:pic>
      <p:sp>
        <p:nvSpPr>
          <p:cNvPr id="10" name="Arco a tutto sesto 9">
            <a:extLst>
              <a:ext uri="{FF2B5EF4-FFF2-40B4-BE49-F238E27FC236}">
                <a16:creationId xmlns:a16="http://schemas.microsoft.com/office/drawing/2014/main" id="{13AF1A56-8452-82F4-B244-ED77D7DABB9F}"/>
              </a:ext>
            </a:extLst>
          </p:cNvPr>
          <p:cNvSpPr/>
          <p:nvPr/>
        </p:nvSpPr>
        <p:spPr>
          <a:xfrm>
            <a:off x="8935321" y="5409754"/>
            <a:ext cx="3294237" cy="2941447"/>
          </a:xfrm>
          <a:prstGeom prst="blockArc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1FFDB93-9F0B-9B7B-4454-DCFF52749F6F}"/>
              </a:ext>
            </a:extLst>
          </p:cNvPr>
          <p:cNvSpPr txBox="1"/>
          <p:nvPr/>
        </p:nvSpPr>
        <p:spPr>
          <a:xfrm>
            <a:off x="4058050" y="696054"/>
            <a:ext cx="7641280" cy="90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Pompelmi: acquisti in valore,</a:t>
            </a:r>
            <a:b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</a:b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volume e prezzo medio </a:t>
            </a:r>
            <a:r>
              <a:rPr lang="it-IT" i="1" dirty="0">
                <a:solidFill>
                  <a:srgbClr val="135756"/>
                </a:solidFill>
                <a:latin typeface="Work Sans Medium" pitchFamily="2" charset="0"/>
              </a:rPr>
              <a:t>(2023-2025)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EB03966-449D-608F-8AA0-F972C6D06E67}"/>
              </a:ext>
            </a:extLst>
          </p:cNvPr>
          <p:cNvSpPr txBox="1"/>
          <p:nvPr/>
        </p:nvSpPr>
        <p:spPr>
          <a:xfrm rot="16200000">
            <a:off x="10264873" y="4129548"/>
            <a:ext cx="336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135756"/>
                </a:solidFill>
                <a:latin typeface="Work Sans Medium" pitchFamily="2" charset="0"/>
              </a:rPr>
              <a:t>Fonte: elaborazioni CSO Italy su dati YouGov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04DC8B0-62AA-B00A-CAAD-41895716CDC9}"/>
              </a:ext>
            </a:extLst>
          </p:cNvPr>
          <p:cNvCxnSpPr>
            <a:cxnSpLocks/>
          </p:cNvCxnSpPr>
          <p:nvPr/>
        </p:nvCxnSpPr>
        <p:spPr>
          <a:xfrm flipH="1">
            <a:off x="2367280" y="620713"/>
            <a:ext cx="9250770" cy="0"/>
          </a:xfrm>
          <a:prstGeom prst="line">
            <a:avLst/>
          </a:prstGeom>
          <a:ln w="12700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02936FD-F63B-2EC5-562B-4E64E64DAE00}"/>
              </a:ext>
            </a:extLst>
          </p:cNvPr>
          <p:cNvSpPr txBox="1"/>
          <p:nvPr/>
        </p:nvSpPr>
        <p:spPr>
          <a:xfrm>
            <a:off x="2303496" y="296730"/>
            <a:ext cx="9395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cap="all" dirty="0">
                <a:solidFill>
                  <a:srgbClr val="135756"/>
                </a:solidFill>
                <a:latin typeface="Work Sans Medium" pitchFamily="2" charset="0"/>
              </a:rPr>
              <a:t>AGRUMI: IL TREND DEI CONSUMI IN ITALIA</a:t>
            </a:r>
          </a:p>
          <a:p>
            <a:pPr algn="r"/>
            <a:endParaRPr lang="it-IT" sz="1300" cap="all" dirty="0">
              <a:solidFill>
                <a:srgbClr val="135756"/>
              </a:solidFill>
              <a:latin typeface="Work Sans Medium" pitchFamily="2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09CF6366-987B-79AA-4B78-CF1DEA09FA5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945" y="1588745"/>
            <a:ext cx="7560000" cy="5016542"/>
          </a:xfrm>
          <a:prstGeom prst="rect">
            <a:avLst/>
          </a:prstGeom>
        </p:spPr>
      </p:pic>
      <p:pic>
        <p:nvPicPr>
          <p:cNvPr id="16" name="Immagine 15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931250AA-79B2-0D1E-4F63-613989F270C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15977"/>
            <a:ext cx="1440000" cy="60946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D0018AED-6FD4-8FC6-A0C4-A368BA0B16F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87" y="6007645"/>
            <a:ext cx="1080000" cy="6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3845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67F1B7-C377-FC33-3158-644C3B487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o a tutto sesto 9">
            <a:extLst>
              <a:ext uri="{FF2B5EF4-FFF2-40B4-BE49-F238E27FC236}">
                <a16:creationId xmlns:a16="http://schemas.microsoft.com/office/drawing/2014/main" id="{C10274C3-E0D1-9035-B0F5-053F723EE307}"/>
              </a:ext>
            </a:extLst>
          </p:cNvPr>
          <p:cNvSpPr/>
          <p:nvPr/>
        </p:nvSpPr>
        <p:spPr>
          <a:xfrm>
            <a:off x="8935321" y="5409754"/>
            <a:ext cx="3294237" cy="2941447"/>
          </a:xfrm>
          <a:prstGeom prst="blockArc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35BDC50D-05B3-2ACE-3A89-2FFD147A439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329" y="1648557"/>
            <a:ext cx="7560000" cy="4932801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B13B777B-04DA-C7A7-FEAC-44539D64B33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9658" y="4959754"/>
            <a:ext cx="900000" cy="900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53E1A380-B957-329B-37F2-37556512DC7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5568" y="3429000"/>
            <a:ext cx="900000" cy="90000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id="{E5F87982-28A8-90FF-58AA-739480CF9A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690" y="-2259"/>
            <a:ext cx="3684350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FB7C069C-68F0-32A9-B6F7-5665434B8EEA}"/>
              </a:ext>
            </a:extLst>
          </p:cNvPr>
          <p:cNvSpPr txBox="1"/>
          <p:nvPr/>
        </p:nvSpPr>
        <p:spPr>
          <a:xfrm>
            <a:off x="4058050" y="696054"/>
            <a:ext cx="764128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Agrumi: la penetrazione delle famiglie</a:t>
            </a:r>
            <a:b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</a:br>
            <a:r>
              <a:rPr lang="it-IT" i="1" dirty="0">
                <a:solidFill>
                  <a:srgbClr val="135756"/>
                </a:solidFill>
                <a:latin typeface="Work Sans Medium" pitchFamily="2" charset="0"/>
              </a:rPr>
              <a:t>(anni 2023-2025)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D2B9B8B-29D0-2573-A3BF-9423BA565016}"/>
              </a:ext>
            </a:extLst>
          </p:cNvPr>
          <p:cNvSpPr txBox="1"/>
          <p:nvPr/>
        </p:nvSpPr>
        <p:spPr>
          <a:xfrm rot="16200000">
            <a:off x="10264873" y="4129548"/>
            <a:ext cx="336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135756"/>
                </a:solidFill>
                <a:latin typeface="Work Sans Medium" pitchFamily="2" charset="0"/>
              </a:rPr>
              <a:t>Fonte: elaborazioni CSO Italy su dati YouGov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5FC13211-A140-89A2-C720-84CF187EE464}"/>
              </a:ext>
            </a:extLst>
          </p:cNvPr>
          <p:cNvCxnSpPr>
            <a:cxnSpLocks/>
          </p:cNvCxnSpPr>
          <p:nvPr/>
        </p:nvCxnSpPr>
        <p:spPr>
          <a:xfrm flipH="1">
            <a:off x="2367280" y="620713"/>
            <a:ext cx="9250770" cy="0"/>
          </a:xfrm>
          <a:prstGeom prst="line">
            <a:avLst/>
          </a:prstGeom>
          <a:ln w="12700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B300B4C-078E-4EF8-BF8A-3B4600AECCEB}"/>
              </a:ext>
            </a:extLst>
          </p:cNvPr>
          <p:cNvSpPr txBox="1"/>
          <p:nvPr/>
        </p:nvSpPr>
        <p:spPr>
          <a:xfrm>
            <a:off x="2303496" y="296730"/>
            <a:ext cx="9395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cap="all" dirty="0">
                <a:solidFill>
                  <a:srgbClr val="135756"/>
                </a:solidFill>
                <a:latin typeface="Work Sans Medium" pitchFamily="2" charset="0"/>
              </a:rPr>
              <a:t>AGRUMI: IL TREND DEI CONSUMI IN ITALIA</a:t>
            </a:r>
          </a:p>
          <a:p>
            <a:pPr algn="r"/>
            <a:endParaRPr lang="it-IT" sz="1300" cap="all" dirty="0">
              <a:solidFill>
                <a:srgbClr val="135756"/>
              </a:solidFill>
              <a:latin typeface="Work Sans Medium" pitchFamily="2" charset="0"/>
            </a:endParaRPr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A5729BEA-C0B0-4505-449A-DBDEA1AC9EBD}"/>
              </a:ext>
            </a:extLst>
          </p:cNvPr>
          <p:cNvSpPr/>
          <p:nvPr/>
        </p:nvSpPr>
        <p:spPr>
          <a:xfrm>
            <a:off x="5477925" y="2328777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371B8B-6B04-88AE-32CE-E47BDAEBFEAC}"/>
              </a:ext>
            </a:extLst>
          </p:cNvPr>
          <p:cNvSpPr txBox="1"/>
          <p:nvPr/>
        </p:nvSpPr>
        <p:spPr>
          <a:xfrm>
            <a:off x="5391792" y="2453148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71%</a:t>
            </a:r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41C72F8B-1B16-7BD1-F445-1F9737A9F4C4}"/>
              </a:ext>
            </a:extLst>
          </p:cNvPr>
          <p:cNvSpPr/>
          <p:nvPr/>
        </p:nvSpPr>
        <p:spPr>
          <a:xfrm>
            <a:off x="6857987" y="3205510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6ED0100-FA27-720F-63C9-1ECA58479738}"/>
              </a:ext>
            </a:extLst>
          </p:cNvPr>
          <p:cNvSpPr txBox="1"/>
          <p:nvPr/>
        </p:nvSpPr>
        <p:spPr>
          <a:xfrm>
            <a:off x="6771854" y="3329881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49%</a:t>
            </a: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AA3A799F-B3B7-BBFC-4B27-D7C35B00FBD5}"/>
              </a:ext>
            </a:extLst>
          </p:cNvPr>
          <p:cNvSpPr/>
          <p:nvPr/>
        </p:nvSpPr>
        <p:spPr>
          <a:xfrm>
            <a:off x="9559623" y="2481389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2CF62DE7-FA61-4987-4E89-88E9B87226D5}"/>
              </a:ext>
            </a:extLst>
          </p:cNvPr>
          <p:cNvSpPr txBox="1"/>
          <p:nvPr/>
        </p:nvSpPr>
        <p:spPr>
          <a:xfrm>
            <a:off x="9473490" y="2605760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67%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7069F583-E4FE-7F91-E05E-9555D711806C}"/>
              </a:ext>
            </a:extLst>
          </p:cNvPr>
          <p:cNvSpPr/>
          <p:nvPr/>
        </p:nvSpPr>
        <p:spPr>
          <a:xfrm>
            <a:off x="10930654" y="4932258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B0AB339-0752-C833-F8B6-FCFDCFFB0A7D}"/>
              </a:ext>
            </a:extLst>
          </p:cNvPr>
          <p:cNvSpPr txBox="1"/>
          <p:nvPr/>
        </p:nvSpPr>
        <p:spPr>
          <a:xfrm>
            <a:off x="10844521" y="5056629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9%</a:t>
            </a:r>
          </a:p>
        </p:txBody>
      </p:sp>
      <p:pic>
        <p:nvPicPr>
          <p:cNvPr id="27" name="Immagine 26" descr="Immagine che contiene Policromi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7B47C617-77F6-A6B3-95AD-D6797E68A57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15980"/>
            <a:ext cx="1440000" cy="609466"/>
          </a:xfrm>
          <a:prstGeom prst="rect">
            <a:avLst/>
          </a:prstGeom>
        </p:spPr>
      </p:pic>
      <p:sp>
        <p:nvSpPr>
          <p:cNvPr id="15" name="Ovale 14">
            <a:extLst>
              <a:ext uri="{FF2B5EF4-FFF2-40B4-BE49-F238E27FC236}">
                <a16:creationId xmlns:a16="http://schemas.microsoft.com/office/drawing/2014/main" id="{9D767F5A-399A-C21D-99E3-FB225BD631A0}"/>
              </a:ext>
            </a:extLst>
          </p:cNvPr>
          <p:cNvSpPr/>
          <p:nvPr/>
        </p:nvSpPr>
        <p:spPr>
          <a:xfrm>
            <a:off x="8240998" y="3714281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9AD43EB2-251E-6F0C-9524-47C4B4C271A0}"/>
              </a:ext>
            </a:extLst>
          </p:cNvPr>
          <p:cNvSpPr txBox="1"/>
          <p:nvPr/>
        </p:nvSpPr>
        <p:spPr>
          <a:xfrm>
            <a:off x="8154865" y="3838652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38%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8CA6503-C5E8-5A71-EF62-C3C1684A9D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87" y="6007645"/>
            <a:ext cx="1080000" cy="6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5265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9F78A3-2863-BC54-6803-7CDC8C277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97770EB3-2F5E-30C7-4FC7-46793E5969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999" y="-3"/>
            <a:ext cx="3644660" cy="68580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CB780A7F-8AEC-4B4A-59E1-38B4099A0059}"/>
              </a:ext>
            </a:extLst>
          </p:cNvPr>
          <p:cNvSpPr txBox="1"/>
          <p:nvPr/>
        </p:nvSpPr>
        <p:spPr>
          <a:xfrm>
            <a:off x="3593805" y="696054"/>
            <a:ext cx="8105525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Agrumi: l’80% passa per la DM</a:t>
            </a:r>
            <a:b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</a:br>
            <a:r>
              <a:rPr lang="it-IT" i="1" dirty="0">
                <a:solidFill>
                  <a:srgbClr val="135756"/>
                </a:solidFill>
                <a:latin typeface="Work Sans Medium" pitchFamily="2" charset="0"/>
              </a:rPr>
              <a:t>acquisti in volume % sul totale, per canale commerciale (anno 2025)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0D2B25E-5735-4ADB-1865-2A0B1FD50B8D}"/>
              </a:ext>
            </a:extLst>
          </p:cNvPr>
          <p:cNvSpPr txBox="1"/>
          <p:nvPr/>
        </p:nvSpPr>
        <p:spPr>
          <a:xfrm rot="16200000">
            <a:off x="10264873" y="4129548"/>
            <a:ext cx="336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135756"/>
                </a:solidFill>
                <a:latin typeface="Work Sans Medium" pitchFamily="2" charset="0"/>
              </a:rPr>
              <a:t>Fonte: elaborazioni CSO Italy su dati YouGov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04FDCA12-D769-821E-F15F-150604155014}"/>
              </a:ext>
            </a:extLst>
          </p:cNvPr>
          <p:cNvCxnSpPr>
            <a:cxnSpLocks/>
          </p:cNvCxnSpPr>
          <p:nvPr/>
        </p:nvCxnSpPr>
        <p:spPr>
          <a:xfrm flipH="1">
            <a:off x="2367280" y="620713"/>
            <a:ext cx="9250770" cy="0"/>
          </a:xfrm>
          <a:prstGeom prst="line">
            <a:avLst/>
          </a:prstGeom>
          <a:ln w="12700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65A7E04-E4B4-DCDF-6994-07ED28927416}"/>
              </a:ext>
            </a:extLst>
          </p:cNvPr>
          <p:cNvSpPr txBox="1"/>
          <p:nvPr/>
        </p:nvSpPr>
        <p:spPr>
          <a:xfrm>
            <a:off x="2303496" y="296730"/>
            <a:ext cx="9395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cap="all" dirty="0">
                <a:solidFill>
                  <a:srgbClr val="135756"/>
                </a:solidFill>
                <a:latin typeface="Work Sans Medium" pitchFamily="2" charset="0"/>
              </a:rPr>
              <a:t>AGRUMI: IL TREND DEI CONSUMI IN ITALIA</a:t>
            </a:r>
          </a:p>
          <a:p>
            <a:pPr algn="r"/>
            <a:endParaRPr lang="it-IT" sz="1300" cap="all" dirty="0">
              <a:solidFill>
                <a:srgbClr val="135756"/>
              </a:solidFill>
              <a:latin typeface="Work Sans Medium" pitchFamily="2" charset="0"/>
            </a:endParaRPr>
          </a:p>
        </p:txBody>
      </p:sp>
      <p:sp>
        <p:nvSpPr>
          <p:cNvPr id="10" name="Arco a tutto sesto 9">
            <a:extLst>
              <a:ext uri="{FF2B5EF4-FFF2-40B4-BE49-F238E27FC236}">
                <a16:creationId xmlns:a16="http://schemas.microsoft.com/office/drawing/2014/main" id="{06334EE4-6ADA-E5C3-8D5A-34B8541F9FD6}"/>
              </a:ext>
            </a:extLst>
          </p:cNvPr>
          <p:cNvSpPr/>
          <p:nvPr/>
        </p:nvSpPr>
        <p:spPr>
          <a:xfrm>
            <a:off x="8935321" y="5409754"/>
            <a:ext cx="3294237" cy="2941447"/>
          </a:xfrm>
          <a:prstGeom prst="blockArc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E886C4D2-4CF0-1EEB-6D1F-14888C07105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68" r="10568" b="6467"/>
          <a:stretch>
            <a:fillRect/>
          </a:stretch>
        </p:blipFill>
        <p:spPr>
          <a:xfrm rot="3918017">
            <a:off x="5650166" y="1830742"/>
            <a:ext cx="3600000" cy="3655426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C9C1E19B-E144-E926-258E-79F99C99699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6086" y="2771788"/>
            <a:ext cx="432000" cy="432000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775D77D9-8476-2B0D-269B-4214B2FAFC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7688" y="5776569"/>
            <a:ext cx="432000" cy="43200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D2468201-F8AA-26AF-FA55-2B7789D0538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37891" y="1898722"/>
            <a:ext cx="432000" cy="432000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BB8EE551-BC03-F614-7FAA-3571CCCD39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815" y="3425273"/>
            <a:ext cx="432000" cy="432000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77C86B9E-EC92-BF8E-9FB0-E62907DC319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1090" y="4293723"/>
            <a:ext cx="432000" cy="43200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C2754722-FE69-BD7B-4DEA-74E61FFEC36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7937" y="2436870"/>
            <a:ext cx="432000" cy="432000"/>
          </a:xfrm>
          <a:prstGeom prst="rect">
            <a:avLst/>
          </a:prstGeom>
        </p:spPr>
      </p:pic>
      <p:sp>
        <p:nvSpPr>
          <p:cNvPr id="31" name="Ovale 30">
            <a:extLst>
              <a:ext uri="{FF2B5EF4-FFF2-40B4-BE49-F238E27FC236}">
                <a16:creationId xmlns:a16="http://schemas.microsoft.com/office/drawing/2014/main" id="{BE1CDEA2-E397-48B5-9CDC-E88978B9E55B}"/>
              </a:ext>
            </a:extLst>
          </p:cNvPr>
          <p:cNvSpPr/>
          <p:nvPr/>
        </p:nvSpPr>
        <p:spPr>
          <a:xfrm>
            <a:off x="5716185" y="2294781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A64C885-CC7C-296D-8026-8CBB934F564A}"/>
              </a:ext>
            </a:extLst>
          </p:cNvPr>
          <p:cNvSpPr txBox="1"/>
          <p:nvPr/>
        </p:nvSpPr>
        <p:spPr>
          <a:xfrm>
            <a:off x="5630052" y="2419152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49%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6BF8EF5-F932-E81C-1EA4-4B91316D09A3}"/>
              </a:ext>
            </a:extLst>
          </p:cNvPr>
          <p:cNvSpPr txBox="1"/>
          <p:nvPr/>
        </p:nvSpPr>
        <p:spPr>
          <a:xfrm>
            <a:off x="4317892" y="2079871"/>
            <a:ext cx="15074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supermercati</a:t>
            </a:r>
          </a:p>
        </p:txBody>
      </p:sp>
      <p:sp>
        <p:nvSpPr>
          <p:cNvPr id="34" name="Ovale 33">
            <a:extLst>
              <a:ext uri="{FF2B5EF4-FFF2-40B4-BE49-F238E27FC236}">
                <a16:creationId xmlns:a16="http://schemas.microsoft.com/office/drawing/2014/main" id="{A8352909-C723-7CB3-959E-C35754139798}"/>
              </a:ext>
            </a:extLst>
          </p:cNvPr>
          <p:cNvSpPr/>
          <p:nvPr/>
        </p:nvSpPr>
        <p:spPr>
          <a:xfrm>
            <a:off x="7883299" y="1811634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3709736-96C9-A355-0293-1A945DED91FF}"/>
              </a:ext>
            </a:extLst>
          </p:cNvPr>
          <p:cNvSpPr txBox="1"/>
          <p:nvPr/>
        </p:nvSpPr>
        <p:spPr>
          <a:xfrm>
            <a:off x="7797166" y="1936005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19%</a:t>
            </a:r>
          </a:p>
        </p:txBody>
      </p:sp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E50AE90E-F3DF-AC4D-DBB4-9F50FDAC686C}"/>
              </a:ext>
            </a:extLst>
          </p:cNvPr>
          <p:cNvSpPr txBox="1"/>
          <p:nvPr/>
        </p:nvSpPr>
        <p:spPr>
          <a:xfrm>
            <a:off x="9006408" y="1956509"/>
            <a:ext cx="123260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discount</a:t>
            </a:r>
          </a:p>
        </p:txBody>
      </p:sp>
      <p:sp>
        <p:nvSpPr>
          <p:cNvPr id="37" name="Ovale 36">
            <a:extLst>
              <a:ext uri="{FF2B5EF4-FFF2-40B4-BE49-F238E27FC236}">
                <a16:creationId xmlns:a16="http://schemas.microsoft.com/office/drawing/2014/main" id="{9C6CEBC4-AE30-1FA3-6FA1-ECDA182482A7}"/>
              </a:ext>
            </a:extLst>
          </p:cNvPr>
          <p:cNvSpPr/>
          <p:nvPr/>
        </p:nvSpPr>
        <p:spPr>
          <a:xfrm>
            <a:off x="9076122" y="2680429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6881D005-2847-A99E-3338-B0FC55D524AC}"/>
              </a:ext>
            </a:extLst>
          </p:cNvPr>
          <p:cNvSpPr txBox="1"/>
          <p:nvPr/>
        </p:nvSpPr>
        <p:spPr>
          <a:xfrm>
            <a:off x="8989989" y="2804800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2%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913F21F5-D7B8-215E-4CD7-DE3C4BDFCFDD}"/>
              </a:ext>
            </a:extLst>
          </p:cNvPr>
          <p:cNvSpPr txBox="1"/>
          <p:nvPr/>
        </p:nvSpPr>
        <p:spPr>
          <a:xfrm>
            <a:off x="10176855" y="2839999"/>
            <a:ext cx="119916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superette</a:t>
            </a:r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749D391C-9FB6-685B-D9EC-42AEB705B015}"/>
              </a:ext>
            </a:extLst>
          </p:cNvPr>
          <p:cNvSpPr/>
          <p:nvPr/>
        </p:nvSpPr>
        <p:spPr>
          <a:xfrm>
            <a:off x="9143950" y="3332236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D4E7E447-9547-7189-0728-90D99638B246}"/>
              </a:ext>
            </a:extLst>
          </p:cNvPr>
          <p:cNvSpPr txBox="1"/>
          <p:nvPr/>
        </p:nvSpPr>
        <p:spPr>
          <a:xfrm>
            <a:off x="9057817" y="3456607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7%</a:t>
            </a:r>
          </a:p>
        </p:txBody>
      </p:sp>
      <p:sp>
        <p:nvSpPr>
          <p:cNvPr id="42" name="CasellaDiTesto 41">
            <a:extLst>
              <a:ext uri="{FF2B5EF4-FFF2-40B4-BE49-F238E27FC236}">
                <a16:creationId xmlns:a16="http://schemas.microsoft.com/office/drawing/2014/main" id="{FAAFD292-5C0D-C6E3-2EA2-BC905CB45732}"/>
              </a:ext>
            </a:extLst>
          </p:cNvPr>
          <p:cNvSpPr txBox="1"/>
          <p:nvPr/>
        </p:nvSpPr>
        <p:spPr>
          <a:xfrm>
            <a:off x="10314158" y="3205978"/>
            <a:ext cx="1421632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mercati ambulanti e rionali</a:t>
            </a:r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3D29EC88-9B27-9651-3577-877C21BA41B6}"/>
              </a:ext>
            </a:extLst>
          </p:cNvPr>
          <p:cNvSpPr/>
          <p:nvPr/>
        </p:nvSpPr>
        <p:spPr>
          <a:xfrm>
            <a:off x="9029472" y="4170387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60748C60-ED74-F9AC-338A-E639604E8688}"/>
              </a:ext>
            </a:extLst>
          </p:cNvPr>
          <p:cNvSpPr txBox="1"/>
          <p:nvPr/>
        </p:nvSpPr>
        <p:spPr>
          <a:xfrm>
            <a:off x="8943339" y="4294758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9%</a:t>
            </a: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9244873C-B72B-B016-4C70-BA22523A3923}"/>
              </a:ext>
            </a:extLst>
          </p:cNvPr>
          <p:cNvSpPr txBox="1"/>
          <p:nvPr/>
        </p:nvSpPr>
        <p:spPr>
          <a:xfrm>
            <a:off x="10171274" y="4242292"/>
            <a:ext cx="142163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fruttivendoli</a:t>
            </a:r>
            <a:b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</a:br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specializzati</a:t>
            </a:r>
          </a:p>
        </p:txBody>
      </p:sp>
      <p:sp>
        <p:nvSpPr>
          <p:cNvPr id="46" name="Ovale 45">
            <a:extLst>
              <a:ext uri="{FF2B5EF4-FFF2-40B4-BE49-F238E27FC236}">
                <a16:creationId xmlns:a16="http://schemas.microsoft.com/office/drawing/2014/main" id="{3648B2FE-AD3E-3902-7B7F-D805441BD525}"/>
              </a:ext>
            </a:extLst>
          </p:cNvPr>
          <p:cNvSpPr/>
          <p:nvPr/>
        </p:nvSpPr>
        <p:spPr>
          <a:xfrm>
            <a:off x="7458959" y="5192581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04E8B516-9755-36F3-32ED-5DC311AEE921}"/>
              </a:ext>
            </a:extLst>
          </p:cNvPr>
          <p:cNvSpPr txBox="1"/>
          <p:nvPr/>
        </p:nvSpPr>
        <p:spPr>
          <a:xfrm>
            <a:off x="7372826" y="5316952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10%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20C567F1-D754-BCFE-3E0E-6ECDC12A5445}"/>
              </a:ext>
            </a:extLst>
          </p:cNvPr>
          <p:cNvSpPr txBox="1"/>
          <p:nvPr/>
        </p:nvSpPr>
        <p:spPr>
          <a:xfrm>
            <a:off x="7348159" y="5870155"/>
            <a:ext cx="13073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ipermercati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A763A36C-3AB3-5866-FFE3-9913A223D922}"/>
              </a:ext>
            </a:extLst>
          </p:cNvPr>
          <p:cNvSpPr/>
          <p:nvPr/>
        </p:nvSpPr>
        <p:spPr>
          <a:xfrm>
            <a:off x="8501374" y="4913293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BEC50C96-5132-9BEB-2DFC-C227185CD0CA}"/>
              </a:ext>
            </a:extLst>
          </p:cNvPr>
          <p:cNvSpPr txBox="1"/>
          <p:nvPr/>
        </p:nvSpPr>
        <p:spPr>
          <a:xfrm>
            <a:off x="8415241" y="5037664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4%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3C311CA7-8F7C-D29B-2649-18EF820914FB}"/>
              </a:ext>
            </a:extLst>
          </p:cNvPr>
          <p:cNvSpPr txBox="1"/>
          <p:nvPr/>
        </p:nvSpPr>
        <p:spPr>
          <a:xfrm>
            <a:off x="9113538" y="5101951"/>
            <a:ext cx="130733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altro</a:t>
            </a:r>
          </a:p>
        </p:txBody>
      </p:sp>
      <p:sp>
        <p:nvSpPr>
          <p:cNvPr id="52" name="Rettangolo con angoli arrotondati 51">
            <a:extLst>
              <a:ext uri="{FF2B5EF4-FFF2-40B4-BE49-F238E27FC236}">
                <a16:creationId xmlns:a16="http://schemas.microsoft.com/office/drawing/2014/main" id="{5B18F3B4-4DED-18F0-8145-2644DDE6377C}"/>
              </a:ext>
            </a:extLst>
          </p:cNvPr>
          <p:cNvSpPr/>
          <p:nvPr/>
        </p:nvSpPr>
        <p:spPr>
          <a:xfrm>
            <a:off x="3854876" y="4069518"/>
            <a:ext cx="2837544" cy="1461850"/>
          </a:xfrm>
          <a:prstGeom prst="roundRect">
            <a:avLst>
              <a:gd name="adj" fmla="val 7068"/>
            </a:avLst>
          </a:prstGeom>
          <a:solidFill>
            <a:schemeClr val="bg1">
              <a:alpha val="42000"/>
            </a:schemeClr>
          </a:solidFill>
          <a:ln w="38100">
            <a:solidFill>
              <a:srgbClr val="D8EC2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>
                <a:solidFill>
                  <a:srgbClr val="135756"/>
                </a:solidFill>
                <a:latin typeface="Work Sans SemiBold" pitchFamily="2" charset="0"/>
              </a:rPr>
              <a:t>Nel 2025 la distribuzione moderna rappresenta l’</a:t>
            </a:r>
            <a:r>
              <a:rPr lang="it-IT" sz="1400" b="1">
                <a:solidFill>
                  <a:srgbClr val="135756"/>
                </a:solidFill>
                <a:latin typeface="Work Sans ExtraBold" pitchFamily="2" charset="0"/>
              </a:rPr>
              <a:t>80% dei volumi totali</a:t>
            </a:r>
            <a:r>
              <a:rPr lang="it-IT" sz="1400" b="1">
                <a:solidFill>
                  <a:srgbClr val="135756"/>
                </a:solidFill>
                <a:latin typeface="Work Sans SemiBold" pitchFamily="2" charset="0"/>
              </a:rPr>
              <a:t> acquistati.</a:t>
            </a:r>
          </a:p>
          <a:p>
            <a:r>
              <a:rPr lang="it-IT" sz="1400" b="1">
                <a:solidFill>
                  <a:srgbClr val="135756"/>
                </a:solidFill>
                <a:latin typeface="Work Sans SemiBold" pitchFamily="2" charset="0"/>
              </a:rPr>
              <a:t>Il trend è in crescita sebbene in valori assoluti l’anno evidenzia il -1% sul 2024.</a:t>
            </a:r>
            <a:endParaRPr lang="it-IT" sz="1400" b="1" dirty="0">
              <a:solidFill>
                <a:srgbClr val="135756"/>
              </a:solidFill>
              <a:latin typeface="Work Sans SemiBold" pitchFamily="2" charset="0"/>
            </a:endParaRPr>
          </a:p>
        </p:txBody>
      </p:sp>
      <p:pic>
        <p:nvPicPr>
          <p:cNvPr id="54" name="Immagine 53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A62A31FE-59DA-4BE1-0452-A082FC42D65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15977"/>
            <a:ext cx="1440000" cy="60946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1A2EC174-7660-4379-BBCA-911DB7E44A2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15241" y="5851737"/>
            <a:ext cx="360000" cy="36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E1EC8953-82F8-44C3-595B-A701DE6F6F1B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3419" y="1944004"/>
            <a:ext cx="360000" cy="360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813339B-CA26-2F07-1107-2FEABD42484F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059760" y="2840825"/>
            <a:ext cx="360000" cy="350334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0A895958-3D22-C2E1-5BC4-FE4A8DDD386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577495" y="2059959"/>
            <a:ext cx="360000" cy="35033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819EAA17-24FA-F347-D143-1AF078AA954D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7279" y="3429030"/>
            <a:ext cx="360000" cy="360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D28DEF0-7CA4-CA43-BF72-FD0B5D68681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08229" y="4195827"/>
            <a:ext cx="360000" cy="3600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A5FAF976-FB6A-57E7-3F5A-C1AD86278366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87" y="6007645"/>
            <a:ext cx="1080000" cy="6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3022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22B047-A46F-9D68-F7A4-9840D394D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32B6F32-A0FD-05CA-9BAF-67221C5EA0D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1147953" y="1768659"/>
            <a:ext cx="540000" cy="52549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CA1FA06-9047-934F-155C-D4821635D3D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759" r="21308"/>
          <a:stretch>
            <a:fillRect/>
          </a:stretch>
        </p:blipFill>
        <p:spPr>
          <a:xfrm rot="6541430">
            <a:off x="6719657" y="1378603"/>
            <a:ext cx="3600000" cy="3761755"/>
          </a:xfrm>
          <a:prstGeom prst="rect">
            <a:avLst/>
          </a:prstGeom>
        </p:spPr>
      </p:pic>
      <p:pic>
        <p:nvPicPr>
          <p:cNvPr id="2050" name="Picture 2" descr="Per quale motivo le arance vengono sempre vendute nelle reti rosse?">
            <a:extLst>
              <a:ext uri="{FF2B5EF4-FFF2-40B4-BE49-F238E27FC236}">
                <a16:creationId xmlns:a16="http://schemas.microsoft.com/office/drawing/2014/main" id="{23B40A88-C90F-BF6A-A888-4C76B8305C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582815" y="1598521"/>
            <a:ext cx="6843331" cy="367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9BA4B3-FA3C-FAB7-91E5-8AEA40008C17}"/>
              </a:ext>
            </a:extLst>
          </p:cNvPr>
          <p:cNvSpPr txBox="1"/>
          <p:nvPr/>
        </p:nvSpPr>
        <p:spPr>
          <a:xfrm>
            <a:off x="4058050" y="696054"/>
            <a:ext cx="764128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Agrumi: sfusi o confezionati?</a:t>
            </a:r>
            <a:b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</a:br>
            <a:r>
              <a:rPr lang="it-IT" i="1" dirty="0">
                <a:solidFill>
                  <a:srgbClr val="135756"/>
                </a:solidFill>
                <a:latin typeface="Work Sans Medium" pitchFamily="2" charset="0"/>
              </a:rPr>
              <a:t>acquisti in volume % sul totale, EAN-NO EAN (anno 2025)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4E3F0A3-F0F1-D3A4-4DF6-EA71515902DA}"/>
              </a:ext>
            </a:extLst>
          </p:cNvPr>
          <p:cNvSpPr txBox="1"/>
          <p:nvPr/>
        </p:nvSpPr>
        <p:spPr>
          <a:xfrm rot="16200000">
            <a:off x="10264873" y="4129548"/>
            <a:ext cx="336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135756"/>
                </a:solidFill>
                <a:latin typeface="Work Sans Medium" pitchFamily="2" charset="0"/>
              </a:rPr>
              <a:t>Fonte: elaborazioni CSO Italy su dati YouGov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5F8BD38-5015-912A-5250-ADAC53C065D6}"/>
              </a:ext>
            </a:extLst>
          </p:cNvPr>
          <p:cNvCxnSpPr>
            <a:cxnSpLocks/>
          </p:cNvCxnSpPr>
          <p:nvPr/>
        </p:nvCxnSpPr>
        <p:spPr>
          <a:xfrm flipH="1">
            <a:off x="2367280" y="620713"/>
            <a:ext cx="9250770" cy="0"/>
          </a:xfrm>
          <a:prstGeom prst="line">
            <a:avLst/>
          </a:prstGeom>
          <a:ln w="12700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09CEF28-F111-EFAF-A630-4C01413BFC26}"/>
              </a:ext>
            </a:extLst>
          </p:cNvPr>
          <p:cNvSpPr txBox="1"/>
          <p:nvPr/>
        </p:nvSpPr>
        <p:spPr>
          <a:xfrm>
            <a:off x="2303496" y="296730"/>
            <a:ext cx="9395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cap="all" dirty="0">
                <a:solidFill>
                  <a:srgbClr val="135756"/>
                </a:solidFill>
                <a:latin typeface="Work Sans Medium" pitchFamily="2" charset="0"/>
              </a:rPr>
              <a:t>AGRUMI: IL TREND DEI CONSUMI IN ITALIA</a:t>
            </a:r>
          </a:p>
          <a:p>
            <a:pPr algn="r"/>
            <a:endParaRPr lang="it-IT" sz="1300" cap="all" dirty="0">
              <a:solidFill>
                <a:srgbClr val="135756"/>
              </a:solidFill>
              <a:latin typeface="Work Sans Medium" pitchFamily="2" charset="0"/>
            </a:endParaRPr>
          </a:p>
        </p:txBody>
      </p:sp>
      <p:sp>
        <p:nvSpPr>
          <p:cNvPr id="10" name="Arco a tutto sesto 9">
            <a:extLst>
              <a:ext uri="{FF2B5EF4-FFF2-40B4-BE49-F238E27FC236}">
                <a16:creationId xmlns:a16="http://schemas.microsoft.com/office/drawing/2014/main" id="{BE117D68-137A-B922-E371-E600D69868B2}"/>
              </a:ext>
            </a:extLst>
          </p:cNvPr>
          <p:cNvSpPr/>
          <p:nvPr/>
        </p:nvSpPr>
        <p:spPr>
          <a:xfrm>
            <a:off x="8935321" y="5409754"/>
            <a:ext cx="3294237" cy="2941447"/>
          </a:xfrm>
          <a:prstGeom prst="blockArc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19" name="Ovale 18">
            <a:extLst>
              <a:ext uri="{FF2B5EF4-FFF2-40B4-BE49-F238E27FC236}">
                <a16:creationId xmlns:a16="http://schemas.microsoft.com/office/drawing/2014/main" id="{7E7D0CFC-6C8D-E806-BF8C-2D539AA084DA}"/>
              </a:ext>
            </a:extLst>
          </p:cNvPr>
          <p:cNvSpPr/>
          <p:nvPr/>
        </p:nvSpPr>
        <p:spPr>
          <a:xfrm>
            <a:off x="6688191" y="2125759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3DFBCCF1-3F9A-F4E6-B315-7EE275A0D142}"/>
              </a:ext>
            </a:extLst>
          </p:cNvPr>
          <p:cNvSpPr txBox="1"/>
          <p:nvPr/>
        </p:nvSpPr>
        <p:spPr>
          <a:xfrm>
            <a:off x="6602058" y="2250130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47%</a:t>
            </a:r>
          </a:p>
        </p:txBody>
      </p:sp>
      <p:sp>
        <p:nvSpPr>
          <p:cNvPr id="22" name="Ovale 21">
            <a:extLst>
              <a:ext uri="{FF2B5EF4-FFF2-40B4-BE49-F238E27FC236}">
                <a16:creationId xmlns:a16="http://schemas.microsoft.com/office/drawing/2014/main" id="{1E64C27D-24E9-1E82-809F-22DD6D7B6A36}"/>
              </a:ext>
            </a:extLst>
          </p:cNvPr>
          <p:cNvSpPr/>
          <p:nvPr/>
        </p:nvSpPr>
        <p:spPr>
          <a:xfrm>
            <a:off x="9443068" y="1761001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B4A02CB2-71CC-E8D0-3C0A-9CAFF3511DAF}"/>
              </a:ext>
            </a:extLst>
          </p:cNvPr>
          <p:cNvSpPr txBox="1"/>
          <p:nvPr/>
        </p:nvSpPr>
        <p:spPr>
          <a:xfrm>
            <a:off x="9356935" y="1885372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53%</a:t>
            </a:r>
          </a:p>
        </p:txBody>
      </p:sp>
      <p:pic>
        <p:nvPicPr>
          <p:cNvPr id="2" name="Immagine 1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25729519-DA45-A1E8-5972-D3AAB4B5479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15977"/>
            <a:ext cx="1440000" cy="609469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688C5BA-03F9-9809-34F3-1626A8865985}"/>
              </a:ext>
            </a:extLst>
          </p:cNvPr>
          <p:cNvSpPr txBox="1"/>
          <p:nvPr/>
        </p:nvSpPr>
        <p:spPr>
          <a:xfrm>
            <a:off x="5111093" y="2189836"/>
            <a:ext cx="150740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sfuso</a:t>
            </a:r>
            <a:b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</a:br>
            <a:r>
              <a:rPr lang="it-IT" sz="1200" i="1" dirty="0">
                <a:solidFill>
                  <a:srgbClr val="135756"/>
                </a:solidFill>
                <a:latin typeface="Work Sans SemiBold" pitchFamily="2" charset="0"/>
              </a:rPr>
              <a:t>(no EAN)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97E52F9-3196-6260-A1EA-71D765430040}"/>
              </a:ext>
            </a:extLst>
          </p:cNvPr>
          <p:cNvSpPr txBox="1"/>
          <p:nvPr/>
        </p:nvSpPr>
        <p:spPr>
          <a:xfrm>
            <a:off x="10061143" y="1768659"/>
            <a:ext cx="144265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confezionato</a:t>
            </a:r>
            <a:b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</a:br>
            <a:r>
              <a:rPr lang="it-IT" sz="1200" i="1" dirty="0">
                <a:solidFill>
                  <a:srgbClr val="135756"/>
                </a:solidFill>
                <a:latin typeface="Work Sans SemiBold" pitchFamily="2" charset="0"/>
              </a:rPr>
              <a:t>(EAN)</a:t>
            </a:r>
          </a:p>
        </p:txBody>
      </p:sp>
      <p:sp>
        <p:nvSpPr>
          <p:cNvPr id="20" name="Rettangolo con angoli arrotondati 19">
            <a:extLst>
              <a:ext uri="{FF2B5EF4-FFF2-40B4-BE49-F238E27FC236}">
                <a16:creationId xmlns:a16="http://schemas.microsoft.com/office/drawing/2014/main" id="{47008F6D-4422-C268-1929-CBDB67CF3786}"/>
              </a:ext>
            </a:extLst>
          </p:cNvPr>
          <p:cNvSpPr/>
          <p:nvPr/>
        </p:nvSpPr>
        <p:spPr>
          <a:xfrm>
            <a:off x="4058050" y="3151331"/>
            <a:ext cx="3884097" cy="1444074"/>
          </a:xfrm>
          <a:prstGeom prst="roundRect">
            <a:avLst>
              <a:gd name="adj" fmla="val 7068"/>
            </a:avLst>
          </a:prstGeom>
          <a:solidFill>
            <a:schemeClr val="bg1">
              <a:alpha val="42000"/>
            </a:schemeClr>
          </a:solidFill>
          <a:ln w="38100">
            <a:solidFill>
              <a:srgbClr val="D8EC2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400" b="1">
                <a:solidFill>
                  <a:srgbClr val="135756"/>
                </a:solidFill>
                <a:latin typeface="Work Sans SemiBold" pitchFamily="2" charset="0"/>
              </a:rPr>
              <a:t>Da due anni i volumi acquistati confezionati hanno superato gli agrumi sfusi.</a:t>
            </a:r>
            <a:br>
              <a:rPr lang="it-IT" sz="1400" b="1">
                <a:solidFill>
                  <a:srgbClr val="135756"/>
                </a:solidFill>
                <a:latin typeface="Work Sans SemiBold" pitchFamily="2" charset="0"/>
              </a:rPr>
            </a:br>
            <a:r>
              <a:rPr lang="it-IT" sz="1400" b="1">
                <a:solidFill>
                  <a:srgbClr val="135756"/>
                </a:solidFill>
                <a:latin typeface="Work Sans SemiBold" pitchFamily="2" charset="0"/>
              </a:rPr>
              <a:t>Il peso fisso sottrae mediamente 1 punto percentuale all’anno al peso variabile.</a:t>
            </a:r>
            <a:endParaRPr lang="it-IT" sz="1400" b="1" dirty="0">
              <a:solidFill>
                <a:srgbClr val="135756"/>
              </a:solidFill>
              <a:latin typeface="Work Sans SemiBold" pitchFamily="2" charset="0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38DBAAC-7536-0C18-1066-9E2AB5A7B3C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1979" y="5191619"/>
            <a:ext cx="720000" cy="720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581C9C4-305B-7F31-7C4A-116FF20690E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6332" y="5191619"/>
            <a:ext cx="720000" cy="72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8C81517E-5499-873F-1B34-6E18E58E43F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6553" y="5191619"/>
            <a:ext cx="720000" cy="720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6F95C6E1-7E27-5217-1D98-179EE812806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4796" y="5192742"/>
            <a:ext cx="720000" cy="720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CCBCC56-3C6C-E417-E804-1FECCBCF5D6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1412" y="5191619"/>
            <a:ext cx="720000" cy="720000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D879F3D-831B-DE31-9772-15B2E4087395}"/>
              </a:ext>
            </a:extLst>
          </p:cNvPr>
          <p:cNvSpPr txBox="1"/>
          <p:nvPr/>
        </p:nvSpPr>
        <p:spPr>
          <a:xfrm>
            <a:off x="4250439" y="5973455"/>
            <a:ext cx="85178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arance</a:t>
            </a:r>
            <a:b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</a:br>
            <a:r>
              <a:rPr lang="it-IT" sz="1500" b="1" dirty="0">
                <a:solidFill>
                  <a:srgbClr val="135756"/>
                </a:solidFill>
                <a:latin typeface="Work Sans Black" pitchFamily="2" charset="0"/>
              </a:rPr>
              <a:t>56%</a:t>
            </a:r>
            <a:endParaRPr lang="it-IT" sz="1200" dirty="0">
              <a:solidFill>
                <a:srgbClr val="135756"/>
              </a:solidFill>
              <a:latin typeface="Work Sans Black" pitchFamily="2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7C1C6AC8-D15D-276F-611A-7C58E4FB419A}"/>
              </a:ext>
            </a:extLst>
          </p:cNvPr>
          <p:cNvSpPr txBox="1"/>
          <p:nvPr/>
        </p:nvSpPr>
        <p:spPr>
          <a:xfrm>
            <a:off x="5227723" y="5970921"/>
            <a:ext cx="1254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clementine</a:t>
            </a:r>
            <a:b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</a:br>
            <a:r>
              <a:rPr lang="it-IT" sz="1500" b="1" dirty="0">
                <a:solidFill>
                  <a:srgbClr val="135756"/>
                </a:solidFill>
                <a:latin typeface="Work Sans Black" pitchFamily="2" charset="0"/>
              </a:rPr>
              <a:t>47%</a:t>
            </a:r>
            <a:endParaRPr lang="it-IT" sz="1200" dirty="0">
              <a:solidFill>
                <a:srgbClr val="135756"/>
              </a:solidFill>
              <a:latin typeface="Work Sans Black" pitchFamily="2" charset="0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5CFD666-6950-57A6-A991-DA62B217B431}"/>
              </a:ext>
            </a:extLst>
          </p:cNvPr>
          <p:cNvSpPr txBox="1"/>
          <p:nvPr/>
        </p:nvSpPr>
        <p:spPr>
          <a:xfrm>
            <a:off x="6437451" y="5975837"/>
            <a:ext cx="126921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mandarini</a:t>
            </a:r>
            <a:b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</a:br>
            <a:r>
              <a:rPr lang="it-IT" sz="1500" b="1" dirty="0">
                <a:solidFill>
                  <a:srgbClr val="135756"/>
                </a:solidFill>
                <a:latin typeface="Work Sans Black" pitchFamily="2" charset="0"/>
              </a:rPr>
              <a:t>32%</a:t>
            </a:r>
            <a:endParaRPr lang="it-IT" sz="1200" dirty="0">
              <a:solidFill>
                <a:srgbClr val="135756"/>
              </a:solidFill>
              <a:latin typeface="Work Sans Black" pitchFamily="2" charset="0"/>
            </a:endParaRPr>
          </a:p>
        </p:txBody>
      </p: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F8E9CC76-7F83-0464-F0EB-F3B7DA8F5EFC}"/>
              </a:ext>
            </a:extLst>
          </p:cNvPr>
          <p:cNvSpPr txBox="1"/>
          <p:nvPr/>
        </p:nvSpPr>
        <p:spPr>
          <a:xfrm>
            <a:off x="7662045" y="5973303"/>
            <a:ext cx="1254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limoni</a:t>
            </a:r>
            <a:b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</a:br>
            <a:r>
              <a:rPr lang="it-IT" sz="1500" b="1" dirty="0">
                <a:solidFill>
                  <a:srgbClr val="135756"/>
                </a:solidFill>
                <a:latin typeface="Work Sans Black" pitchFamily="2" charset="0"/>
              </a:rPr>
              <a:t>70%</a:t>
            </a:r>
            <a:endParaRPr lang="it-IT" sz="1200" dirty="0">
              <a:solidFill>
                <a:srgbClr val="135756"/>
              </a:solidFill>
              <a:latin typeface="Work Sans Black" pitchFamily="2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C043B07B-9607-F68B-7BEA-0CE57C3B88EB}"/>
              </a:ext>
            </a:extLst>
          </p:cNvPr>
          <p:cNvSpPr txBox="1"/>
          <p:nvPr/>
        </p:nvSpPr>
        <p:spPr>
          <a:xfrm>
            <a:off x="8778462" y="5970769"/>
            <a:ext cx="12543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pompelmi</a:t>
            </a:r>
            <a:b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</a:br>
            <a:r>
              <a:rPr lang="it-IT" sz="1500" b="1" dirty="0">
                <a:solidFill>
                  <a:srgbClr val="135756"/>
                </a:solidFill>
                <a:latin typeface="Work Sans Black" pitchFamily="2" charset="0"/>
              </a:rPr>
              <a:t>2%</a:t>
            </a:r>
            <a:endParaRPr lang="it-IT" sz="1200" dirty="0">
              <a:solidFill>
                <a:srgbClr val="135756"/>
              </a:solidFill>
              <a:latin typeface="Work Sans Black" pitchFamily="2" charset="0"/>
            </a:endParaRP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57CC4292-8984-9270-D0DD-BF93C75B459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440937" y="5551619"/>
            <a:ext cx="360000" cy="350334"/>
          </a:xfrm>
          <a:prstGeom prst="rect">
            <a:avLst/>
          </a:prstGeom>
        </p:spPr>
      </p:pic>
      <p:pic>
        <p:nvPicPr>
          <p:cNvPr id="29" name="Immagine 28">
            <a:extLst>
              <a:ext uri="{FF2B5EF4-FFF2-40B4-BE49-F238E27FC236}">
                <a16:creationId xmlns:a16="http://schemas.microsoft.com/office/drawing/2014/main" id="{8CD4D337-03C5-E8E8-2AA2-04C9E9C20277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5494" y="5189085"/>
            <a:ext cx="360000" cy="36000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40EFC374-9480-6422-E4A0-AE82479664C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255025" y="5552309"/>
            <a:ext cx="360000" cy="350334"/>
          </a:xfrm>
          <a:prstGeom prst="rect">
            <a:avLst/>
          </a:prstGeom>
        </p:spPr>
      </p:pic>
      <p:pic>
        <p:nvPicPr>
          <p:cNvPr id="31" name="Immagine 30">
            <a:extLst>
              <a:ext uri="{FF2B5EF4-FFF2-40B4-BE49-F238E27FC236}">
                <a16:creationId xmlns:a16="http://schemas.microsoft.com/office/drawing/2014/main" id="{B46A6C61-29AF-23A0-DDE7-0DF6CDDBE1B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054037" y="5576131"/>
            <a:ext cx="360000" cy="350334"/>
          </a:xfrm>
          <a:prstGeom prst="rect">
            <a:avLst/>
          </a:prstGeom>
        </p:spPr>
      </p:pic>
      <p:pic>
        <p:nvPicPr>
          <p:cNvPr id="2049" name="Immagine 2048">
            <a:extLst>
              <a:ext uri="{FF2B5EF4-FFF2-40B4-BE49-F238E27FC236}">
                <a16:creationId xmlns:a16="http://schemas.microsoft.com/office/drawing/2014/main" id="{B13D54F9-BFA5-4447-BD4B-85275D177940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722429" y="5748119"/>
            <a:ext cx="422349" cy="5040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B40F7A5C-62F4-7FAA-82BD-D83ADED781B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87" y="6007645"/>
            <a:ext cx="1080000" cy="6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149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6B8CF1-86A1-79D3-86C8-2FC50637A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6E1E3776-A24B-5FEF-AE03-6097C049066D}"/>
              </a:ext>
            </a:extLst>
          </p:cNvPr>
          <p:cNvSpPr txBox="1"/>
          <p:nvPr/>
        </p:nvSpPr>
        <p:spPr>
          <a:xfrm>
            <a:off x="6517758" y="696054"/>
            <a:ext cx="5181572" cy="119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E i marchi di tutela?</a:t>
            </a:r>
            <a:b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</a:br>
            <a:r>
              <a:rPr lang="it-IT" i="1" dirty="0">
                <a:solidFill>
                  <a:srgbClr val="135756"/>
                </a:solidFill>
                <a:latin typeface="Work Sans Medium" pitchFamily="2" charset="0"/>
              </a:rPr>
              <a:t>acquisti in volume % sul totale,</a:t>
            </a:r>
            <a:br>
              <a:rPr lang="it-IT" i="1" dirty="0">
                <a:solidFill>
                  <a:srgbClr val="135756"/>
                </a:solidFill>
                <a:latin typeface="Work Sans Medium" pitchFamily="2" charset="0"/>
              </a:rPr>
            </a:br>
            <a:r>
              <a:rPr lang="it-IT" i="1" dirty="0">
                <a:solidFill>
                  <a:srgbClr val="135756"/>
                </a:solidFill>
                <a:latin typeface="Work Sans Medium" pitchFamily="2" charset="0"/>
              </a:rPr>
              <a:t>per presenza di marchio DOP/IGP</a:t>
            </a:r>
            <a:br>
              <a:rPr lang="it-IT" i="1" dirty="0">
                <a:solidFill>
                  <a:srgbClr val="135756"/>
                </a:solidFill>
                <a:latin typeface="Work Sans Medium" pitchFamily="2" charset="0"/>
              </a:rPr>
            </a:br>
            <a:r>
              <a:rPr lang="it-IT" i="1" dirty="0">
                <a:solidFill>
                  <a:srgbClr val="135756"/>
                </a:solidFill>
                <a:latin typeface="Work Sans Medium" pitchFamily="2" charset="0"/>
              </a:rPr>
              <a:t>(anno 2025)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C849FEC-F99F-56B6-859B-4FF2D796813E}"/>
              </a:ext>
            </a:extLst>
          </p:cNvPr>
          <p:cNvSpPr txBox="1"/>
          <p:nvPr/>
        </p:nvSpPr>
        <p:spPr>
          <a:xfrm rot="16200000">
            <a:off x="10264873" y="4129548"/>
            <a:ext cx="336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135756"/>
                </a:solidFill>
                <a:latin typeface="Work Sans Medium" pitchFamily="2" charset="0"/>
              </a:rPr>
              <a:t>Fonte: elaborazioni CSO Italy su dati YouGov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8E4D6C52-AC37-9656-07FF-8CD01FFDEC3F}"/>
              </a:ext>
            </a:extLst>
          </p:cNvPr>
          <p:cNvCxnSpPr>
            <a:cxnSpLocks/>
          </p:cNvCxnSpPr>
          <p:nvPr/>
        </p:nvCxnSpPr>
        <p:spPr>
          <a:xfrm flipH="1">
            <a:off x="2367280" y="620713"/>
            <a:ext cx="9250770" cy="0"/>
          </a:xfrm>
          <a:prstGeom prst="line">
            <a:avLst/>
          </a:prstGeom>
          <a:ln w="12700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38D5ABC-7CC3-3187-01A3-342B375EFDC4}"/>
              </a:ext>
            </a:extLst>
          </p:cNvPr>
          <p:cNvSpPr txBox="1"/>
          <p:nvPr/>
        </p:nvSpPr>
        <p:spPr>
          <a:xfrm>
            <a:off x="2303496" y="296730"/>
            <a:ext cx="9395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cap="all" dirty="0">
                <a:solidFill>
                  <a:srgbClr val="135756"/>
                </a:solidFill>
                <a:latin typeface="Work Sans Medium" pitchFamily="2" charset="0"/>
              </a:rPr>
              <a:t>AGRUMI: IL TREND DEI CONSUMI IN ITALIA</a:t>
            </a:r>
          </a:p>
          <a:p>
            <a:pPr algn="r"/>
            <a:endParaRPr lang="it-IT" sz="1300" cap="all" dirty="0">
              <a:solidFill>
                <a:srgbClr val="135756"/>
              </a:solidFill>
              <a:latin typeface="Work Sans Medium" pitchFamily="2" charset="0"/>
            </a:endParaRPr>
          </a:p>
        </p:txBody>
      </p:sp>
      <p:pic>
        <p:nvPicPr>
          <p:cNvPr id="26" name="Immagine 25" descr="Immagine che contiene Policromi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7F630773-5568-5936-8EE1-2C3F00795CB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15980"/>
            <a:ext cx="1440000" cy="609466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E3D9B0CC-216C-F964-91DD-1DD0021E811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31" y="5215430"/>
            <a:ext cx="720000" cy="72000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C243F582-0ADD-19F4-4C0B-73A647D9DB3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31" y="1531112"/>
            <a:ext cx="720000" cy="720000"/>
          </a:xfrm>
          <a:prstGeom prst="rect">
            <a:avLst/>
          </a:prstGeom>
        </p:spPr>
      </p:pic>
      <p:pic>
        <p:nvPicPr>
          <p:cNvPr id="2051" name="Immagine 2050">
            <a:extLst>
              <a:ext uri="{FF2B5EF4-FFF2-40B4-BE49-F238E27FC236}">
                <a16:creationId xmlns:a16="http://schemas.microsoft.com/office/drawing/2014/main" id="{BB4D90F1-2F70-AFF8-3CEE-AA20F158C9E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52" y="2730411"/>
            <a:ext cx="720000" cy="720000"/>
          </a:xfrm>
          <a:prstGeom prst="rect">
            <a:avLst/>
          </a:prstGeom>
        </p:spPr>
      </p:pic>
      <p:pic>
        <p:nvPicPr>
          <p:cNvPr id="2053" name="Immagine 2052">
            <a:extLst>
              <a:ext uri="{FF2B5EF4-FFF2-40B4-BE49-F238E27FC236}">
                <a16:creationId xmlns:a16="http://schemas.microsoft.com/office/drawing/2014/main" id="{643A73C2-3373-6F7F-DB8F-2356DE7CC09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79" y="3758469"/>
            <a:ext cx="720000" cy="720000"/>
          </a:xfrm>
          <a:prstGeom prst="rect">
            <a:avLst/>
          </a:prstGeom>
        </p:spPr>
      </p:pic>
      <p:sp>
        <p:nvSpPr>
          <p:cNvPr id="2054" name="CasellaDiTesto 2053">
            <a:extLst>
              <a:ext uri="{FF2B5EF4-FFF2-40B4-BE49-F238E27FC236}">
                <a16:creationId xmlns:a16="http://schemas.microsoft.com/office/drawing/2014/main" id="{F3B4B88A-3221-D67E-6DC5-97D398DAABCC}"/>
              </a:ext>
            </a:extLst>
          </p:cNvPr>
          <p:cNvSpPr txBox="1"/>
          <p:nvPr/>
        </p:nvSpPr>
        <p:spPr>
          <a:xfrm>
            <a:off x="1452850" y="1538435"/>
            <a:ext cx="370901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arance 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/ dop-</a:t>
            </a:r>
            <a:r>
              <a:rPr lang="it-IT" sz="1200" b="1" i="1" dirty="0" err="1">
                <a:solidFill>
                  <a:srgbClr val="135756"/>
                </a:solidFill>
                <a:latin typeface="Work Sans SemiBold" pitchFamily="2" charset="0"/>
              </a:rPr>
              <a:t>igp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 </a:t>
            </a:r>
            <a:r>
              <a:rPr lang="it-IT" sz="1200" b="1" i="1" dirty="0">
                <a:solidFill>
                  <a:srgbClr val="135756"/>
                </a:solidFill>
                <a:latin typeface="Work Sans Black" pitchFamily="2" charset="0"/>
              </a:rPr>
              <a:t>10%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 sul tot</a:t>
            </a: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negli ultimi 3 anni i volumi acquistati sono stati in calo i valori assoluti, stabile la quota di mercato. L’arancia a marchio di tutela è acquistata dal 17% delle famiglie.</a:t>
            </a:r>
          </a:p>
        </p:txBody>
      </p:sp>
      <p:sp>
        <p:nvSpPr>
          <p:cNvPr id="2060" name="CasellaDiTesto 2059">
            <a:extLst>
              <a:ext uri="{FF2B5EF4-FFF2-40B4-BE49-F238E27FC236}">
                <a16:creationId xmlns:a16="http://schemas.microsoft.com/office/drawing/2014/main" id="{D8AB6D2C-DABC-EBE0-E13A-BF4EC0C73625}"/>
              </a:ext>
            </a:extLst>
          </p:cNvPr>
          <p:cNvSpPr txBox="1"/>
          <p:nvPr/>
        </p:nvSpPr>
        <p:spPr>
          <a:xfrm>
            <a:off x="1415699" y="2781044"/>
            <a:ext cx="3517807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clementine 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/ dop-</a:t>
            </a:r>
            <a:r>
              <a:rPr lang="it-IT" sz="1200" b="1" i="1" dirty="0" err="1">
                <a:solidFill>
                  <a:srgbClr val="135756"/>
                </a:solidFill>
                <a:latin typeface="Work Sans SemiBold" pitchFamily="2" charset="0"/>
              </a:rPr>
              <a:t>igp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 </a:t>
            </a:r>
            <a:r>
              <a:rPr lang="it-IT" sz="1200" b="1" i="1" dirty="0">
                <a:solidFill>
                  <a:srgbClr val="135756"/>
                </a:solidFill>
                <a:latin typeface="Work Sans Black" pitchFamily="2" charset="0"/>
              </a:rPr>
              <a:t>11%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 sul tot</a:t>
            </a: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calo dei volumi acquistati, stabile come quota di mercato. L’indice di penetrazione è al 14%.</a:t>
            </a:r>
          </a:p>
        </p:txBody>
      </p:sp>
      <p:pic>
        <p:nvPicPr>
          <p:cNvPr id="2061" name="Immagine 2060">
            <a:extLst>
              <a:ext uri="{FF2B5EF4-FFF2-40B4-BE49-F238E27FC236}">
                <a16:creationId xmlns:a16="http://schemas.microsoft.com/office/drawing/2014/main" id="{D3AB126D-E160-9C10-A6B7-CAB2481469C5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2458" y="2754986"/>
            <a:ext cx="540000" cy="540000"/>
          </a:xfrm>
          <a:prstGeom prst="rect">
            <a:avLst/>
          </a:prstGeom>
        </p:spPr>
      </p:pic>
      <p:sp>
        <p:nvSpPr>
          <p:cNvPr id="2062" name="CasellaDiTesto 2061">
            <a:extLst>
              <a:ext uri="{FF2B5EF4-FFF2-40B4-BE49-F238E27FC236}">
                <a16:creationId xmlns:a16="http://schemas.microsoft.com/office/drawing/2014/main" id="{A9ECAB68-A7E0-F5F5-C132-78C6AB031F62}"/>
              </a:ext>
            </a:extLst>
          </p:cNvPr>
          <p:cNvSpPr txBox="1"/>
          <p:nvPr/>
        </p:nvSpPr>
        <p:spPr>
          <a:xfrm>
            <a:off x="1426751" y="3737053"/>
            <a:ext cx="37832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mandarini</a:t>
            </a:r>
            <a:r>
              <a:rPr lang="it-IT" sz="1200" b="1" dirty="0">
                <a:solidFill>
                  <a:srgbClr val="135756"/>
                </a:solidFill>
                <a:latin typeface="Work Sans SemiBold" pitchFamily="2" charset="0"/>
              </a:rPr>
              <a:t> 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/ dop-</a:t>
            </a:r>
            <a:r>
              <a:rPr lang="it-IT" sz="1200" b="1" i="1" dirty="0" err="1">
                <a:solidFill>
                  <a:srgbClr val="135756"/>
                </a:solidFill>
                <a:latin typeface="Work Sans SemiBold" pitchFamily="2" charset="0"/>
              </a:rPr>
              <a:t>igp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 </a:t>
            </a:r>
            <a:r>
              <a:rPr lang="it-IT" sz="1200" b="1" i="1" dirty="0">
                <a:solidFill>
                  <a:srgbClr val="135756"/>
                </a:solidFill>
                <a:latin typeface="Work Sans Black" pitchFamily="2" charset="0"/>
              </a:rPr>
              <a:t>15%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 sul tot</a:t>
            </a:r>
            <a:endParaRPr lang="it-IT" sz="1200" b="1" dirty="0">
              <a:solidFill>
                <a:srgbClr val="135756"/>
              </a:solidFill>
              <a:latin typeface="Work Sans SemiBold" pitchFamily="2" charset="0"/>
            </a:endParaRP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dopo il picco del 2024, il 2025 ha segnato una contrazione dei volumi in valori assoluti, ma la quota % rimane in linea con la media del periodo. La penetrazione è del 7%, tanto margine di crescita!</a:t>
            </a:r>
          </a:p>
        </p:txBody>
      </p:sp>
      <p:sp>
        <p:nvSpPr>
          <p:cNvPr id="2063" name="CasellaDiTesto 2062">
            <a:extLst>
              <a:ext uri="{FF2B5EF4-FFF2-40B4-BE49-F238E27FC236}">
                <a16:creationId xmlns:a16="http://schemas.microsoft.com/office/drawing/2014/main" id="{BE658314-019E-64A6-DF7F-888E4C288393}"/>
              </a:ext>
            </a:extLst>
          </p:cNvPr>
          <p:cNvSpPr txBox="1"/>
          <p:nvPr/>
        </p:nvSpPr>
        <p:spPr>
          <a:xfrm>
            <a:off x="1415700" y="5077356"/>
            <a:ext cx="366344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limoni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 / dop-</a:t>
            </a:r>
            <a:r>
              <a:rPr lang="it-IT" sz="1200" b="1" i="1" dirty="0" err="1">
                <a:solidFill>
                  <a:srgbClr val="135756"/>
                </a:solidFill>
                <a:latin typeface="Work Sans SemiBold" pitchFamily="2" charset="0"/>
              </a:rPr>
              <a:t>igp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 </a:t>
            </a:r>
            <a:r>
              <a:rPr lang="it-IT" sz="1200" b="1" i="1" dirty="0">
                <a:solidFill>
                  <a:srgbClr val="135756"/>
                </a:solidFill>
                <a:latin typeface="Work Sans Black" pitchFamily="2" charset="0"/>
              </a:rPr>
              <a:t>8%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 sul tot</a:t>
            </a: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la penetrazione del prodotto a marchio è stabile al 16%, i volumi nel 2025 sono in salita +7% 1y.</a:t>
            </a:r>
          </a:p>
        </p:txBody>
      </p:sp>
      <p:pic>
        <p:nvPicPr>
          <p:cNvPr id="2065" name="Immagine 2064">
            <a:extLst>
              <a:ext uri="{FF2B5EF4-FFF2-40B4-BE49-F238E27FC236}">
                <a16:creationId xmlns:a16="http://schemas.microsoft.com/office/drawing/2014/main" id="{697FD07E-F50B-C760-0095-DA59336784E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71" y="5380869"/>
            <a:ext cx="540000" cy="52549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A813306-A8CA-D19D-2B7C-5462B015D75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62" r="19764"/>
          <a:stretch>
            <a:fillRect/>
          </a:stretch>
        </p:blipFill>
        <p:spPr>
          <a:xfrm rot="318243" flipH="1">
            <a:off x="7347144" y="2027394"/>
            <a:ext cx="3678866" cy="3808272"/>
          </a:xfrm>
          <a:prstGeom prst="rect">
            <a:avLst/>
          </a:prstGeom>
        </p:spPr>
      </p:pic>
      <p:sp>
        <p:nvSpPr>
          <p:cNvPr id="3" name="Ovale 2">
            <a:extLst>
              <a:ext uri="{FF2B5EF4-FFF2-40B4-BE49-F238E27FC236}">
                <a16:creationId xmlns:a16="http://schemas.microsoft.com/office/drawing/2014/main" id="{E9608D72-45FF-53E7-FFD7-A0F8E34CF269}"/>
              </a:ext>
            </a:extLst>
          </p:cNvPr>
          <p:cNvSpPr/>
          <p:nvPr/>
        </p:nvSpPr>
        <p:spPr>
          <a:xfrm>
            <a:off x="7098967" y="3681207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2C42A589-6B81-AF8E-EC59-BB6AEE71C228}"/>
              </a:ext>
            </a:extLst>
          </p:cNvPr>
          <p:cNvSpPr txBox="1"/>
          <p:nvPr/>
        </p:nvSpPr>
        <p:spPr>
          <a:xfrm>
            <a:off x="7012834" y="3805578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10%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B020086-78E2-3DC5-5712-95F367F1AAE3}"/>
              </a:ext>
            </a:extLst>
          </p:cNvPr>
          <p:cNvSpPr txBox="1"/>
          <p:nvPr/>
        </p:nvSpPr>
        <p:spPr>
          <a:xfrm>
            <a:off x="5550199" y="4378411"/>
            <a:ext cx="2025418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acquisti di merca con marchio di tutela DOP/IGP</a:t>
            </a:r>
          </a:p>
          <a:p>
            <a:pPr algn="r"/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% sul totale a volume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F15CD9A6-4D2E-977C-C4EA-6DF085A473EA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770149" y="3661530"/>
            <a:ext cx="540000" cy="540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9CA6D51-C08E-91B8-1CFD-E3E0D51D06B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38838" y="1484239"/>
            <a:ext cx="540000" cy="540000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2F4F608-0595-D932-87EF-E880C463F11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H="1">
            <a:off x="370952" y="4200159"/>
            <a:ext cx="540000" cy="644397"/>
          </a:xfrm>
          <a:prstGeom prst="rect">
            <a:avLst/>
          </a:prstGeom>
        </p:spPr>
      </p:pic>
      <p:sp>
        <p:nvSpPr>
          <p:cNvPr id="19" name="Arco a tutto sesto 18">
            <a:extLst>
              <a:ext uri="{FF2B5EF4-FFF2-40B4-BE49-F238E27FC236}">
                <a16:creationId xmlns:a16="http://schemas.microsoft.com/office/drawing/2014/main" id="{2B95E404-B81F-B3A9-33A8-D06A608C018F}"/>
              </a:ext>
            </a:extLst>
          </p:cNvPr>
          <p:cNvSpPr/>
          <p:nvPr/>
        </p:nvSpPr>
        <p:spPr>
          <a:xfrm>
            <a:off x="8935321" y="5409754"/>
            <a:ext cx="3294237" cy="2941447"/>
          </a:xfrm>
          <a:prstGeom prst="blockArc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190196B-68CD-AF03-EDE9-2845D0D4990C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878" y="6100050"/>
            <a:ext cx="1080000" cy="6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97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610B00-F249-1FA2-6B28-76C014508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o a tutto sesto 9">
            <a:extLst>
              <a:ext uri="{FF2B5EF4-FFF2-40B4-BE49-F238E27FC236}">
                <a16:creationId xmlns:a16="http://schemas.microsoft.com/office/drawing/2014/main" id="{91E36B78-66A7-6BC1-121C-C5A59C98957F}"/>
              </a:ext>
            </a:extLst>
          </p:cNvPr>
          <p:cNvSpPr/>
          <p:nvPr/>
        </p:nvSpPr>
        <p:spPr>
          <a:xfrm>
            <a:off x="8935321" y="5409754"/>
            <a:ext cx="3294237" cy="2941447"/>
          </a:xfrm>
          <a:prstGeom prst="blockArc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4E70B23-76C4-E2B1-14D5-40297234A76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03663" y="1491524"/>
            <a:ext cx="7560000" cy="49328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6871BD8A-2706-884E-6807-B9F2AA4D70DC}"/>
              </a:ext>
            </a:extLst>
          </p:cNvPr>
          <p:cNvSpPr txBox="1"/>
          <p:nvPr/>
        </p:nvSpPr>
        <p:spPr>
          <a:xfrm>
            <a:off x="3125972" y="696054"/>
            <a:ext cx="857335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Il bio «tiene»</a:t>
            </a:r>
            <a:b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</a:br>
            <a:r>
              <a:rPr lang="it-IT" i="1" dirty="0">
                <a:solidFill>
                  <a:srgbClr val="135756"/>
                </a:solidFill>
                <a:latin typeface="Work Sans Medium" pitchFamily="2" charset="0"/>
              </a:rPr>
              <a:t>acquisti in volume % sul totale, bio – convenzionale (anni 2023-2025)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DE43232-F574-A478-B07C-D52AAFD750EB}"/>
              </a:ext>
            </a:extLst>
          </p:cNvPr>
          <p:cNvSpPr txBox="1"/>
          <p:nvPr/>
        </p:nvSpPr>
        <p:spPr>
          <a:xfrm rot="16200000">
            <a:off x="10264873" y="4129548"/>
            <a:ext cx="336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135756"/>
                </a:solidFill>
                <a:latin typeface="Work Sans Medium" pitchFamily="2" charset="0"/>
              </a:rPr>
              <a:t>Fonte: elaborazioni CSO Italy su dati YouGov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9C49A22A-5445-27DC-F590-6BB9A7B71CBD}"/>
              </a:ext>
            </a:extLst>
          </p:cNvPr>
          <p:cNvCxnSpPr>
            <a:cxnSpLocks/>
          </p:cNvCxnSpPr>
          <p:nvPr/>
        </p:nvCxnSpPr>
        <p:spPr>
          <a:xfrm flipH="1">
            <a:off x="2367280" y="620713"/>
            <a:ext cx="9250770" cy="0"/>
          </a:xfrm>
          <a:prstGeom prst="line">
            <a:avLst/>
          </a:prstGeom>
          <a:ln w="12700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AED2A03-1D85-28A4-E8D7-74AE178947AA}"/>
              </a:ext>
            </a:extLst>
          </p:cNvPr>
          <p:cNvSpPr txBox="1"/>
          <p:nvPr/>
        </p:nvSpPr>
        <p:spPr>
          <a:xfrm>
            <a:off x="2303496" y="296730"/>
            <a:ext cx="9395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cap="all" dirty="0">
                <a:solidFill>
                  <a:srgbClr val="135756"/>
                </a:solidFill>
                <a:latin typeface="Work Sans Medium" pitchFamily="2" charset="0"/>
              </a:rPr>
              <a:t>AGRUMI: IL TREND DEI CONSUMI IN ITALIA</a:t>
            </a:r>
          </a:p>
          <a:p>
            <a:pPr algn="r"/>
            <a:endParaRPr lang="it-IT" sz="1300" cap="all" dirty="0">
              <a:solidFill>
                <a:srgbClr val="135756"/>
              </a:solidFill>
              <a:latin typeface="Work Sans Medium" pitchFamily="2" charset="0"/>
            </a:endParaRP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4DBD43BA-CB02-F392-79DB-9E4AE6A81178}"/>
              </a:ext>
            </a:extLst>
          </p:cNvPr>
          <p:cNvSpPr/>
          <p:nvPr/>
        </p:nvSpPr>
        <p:spPr>
          <a:xfrm>
            <a:off x="5678856" y="3470482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ED86B240-D8FB-99B7-4491-D011477DDB18}"/>
              </a:ext>
            </a:extLst>
          </p:cNvPr>
          <p:cNvSpPr txBox="1"/>
          <p:nvPr/>
        </p:nvSpPr>
        <p:spPr>
          <a:xfrm>
            <a:off x="5592723" y="3594853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45%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6675E99A-7E50-C65E-1CEC-122CC62F9848}"/>
              </a:ext>
            </a:extLst>
          </p:cNvPr>
          <p:cNvSpPr txBox="1"/>
          <p:nvPr/>
        </p:nvSpPr>
        <p:spPr>
          <a:xfrm>
            <a:off x="6311763" y="3502520"/>
            <a:ext cx="15074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indice di penetrazione</a:t>
            </a:r>
            <a:endParaRPr lang="it-IT" sz="1200" i="1" dirty="0">
              <a:solidFill>
                <a:srgbClr val="135756"/>
              </a:solidFill>
              <a:latin typeface="Work Sans SemiBold" pitchFamily="2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id="{87E121BB-DA80-94AF-EE32-F6307A92086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562116" y="3706184"/>
            <a:ext cx="360000" cy="350334"/>
          </a:xfrm>
          <a:prstGeom prst="rect">
            <a:avLst/>
          </a:prstGeom>
        </p:spPr>
      </p:pic>
      <p:pic>
        <p:nvPicPr>
          <p:cNvPr id="26" name="Immagine 25" descr="Immagine che contiene Policromi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2DC186D3-5658-F4F9-D9C8-4454D00A352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15980"/>
            <a:ext cx="1440000" cy="609466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774EE560-0399-B5E7-3431-11577DBD27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31" y="4832653"/>
            <a:ext cx="720000" cy="72000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D50169EE-0EE3-C124-24A7-9AA3289BD11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31" y="1531112"/>
            <a:ext cx="720000" cy="720000"/>
          </a:xfrm>
          <a:prstGeom prst="rect">
            <a:avLst/>
          </a:prstGeom>
        </p:spPr>
      </p:pic>
      <p:pic>
        <p:nvPicPr>
          <p:cNvPr id="2048" name="Immagine 2047">
            <a:extLst>
              <a:ext uri="{FF2B5EF4-FFF2-40B4-BE49-F238E27FC236}">
                <a16:creationId xmlns:a16="http://schemas.microsoft.com/office/drawing/2014/main" id="{5E892B2C-A310-E68B-4B17-85501BB55B4F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51" y="5758096"/>
            <a:ext cx="720000" cy="720000"/>
          </a:xfrm>
          <a:prstGeom prst="rect">
            <a:avLst/>
          </a:prstGeom>
        </p:spPr>
      </p:pic>
      <p:pic>
        <p:nvPicPr>
          <p:cNvPr id="2051" name="Immagine 2050">
            <a:extLst>
              <a:ext uri="{FF2B5EF4-FFF2-40B4-BE49-F238E27FC236}">
                <a16:creationId xmlns:a16="http://schemas.microsoft.com/office/drawing/2014/main" id="{D8976B1B-A504-BDB1-8CC9-1B583C6FA9D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52" y="2570921"/>
            <a:ext cx="720000" cy="720000"/>
          </a:xfrm>
          <a:prstGeom prst="rect">
            <a:avLst/>
          </a:prstGeom>
        </p:spPr>
      </p:pic>
      <p:pic>
        <p:nvPicPr>
          <p:cNvPr id="2053" name="Immagine 2052">
            <a:extLst>
              <a:ext uri="{FF2B5EF4-FFF2-40B4-BE49-F238E27FC236}">
                <a16:creationId xmlns:a16="http://schemas.microsoft.com/office/drawing/2014/main" id="{7FB70512-F99A-3090-164C-57760332500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79" y="3567080"/>
            <a:ext cx="720000" cy="720000"/>
          </a:xfrm>
          <a:prstGeom prst="rect">
            <a:avLst/>
          </a:prstGeom>
        </p:spPr>
      </p:pic>
      <p:sp>
        <p:nvSpPr>
          <p:cNvPr id="2054" name="CasellaDiTesto 2053">
            <a:extLst>
              <a:ext uri="{FF2B5EF4-FFF2-40B4-BE49-F238E27FC236}">
                <a16:creationId xmlns:a16="http://schemas.microsoft.com/office/drawing/2014/main" id="{C1B0FC4C-ECDC-4654-E0A2-9F5FA9E1BA0C}"/>
              </a:ext>
            </a:extLst>
          </p:cNvPr>
          <p:cNvSpPr txBox="1"/>
          <p:nvPr/>
        </p:nvSpPr>
        <p:spPr>
          <a:xfrm>
            <a:off x="1452850" y="1538435"/>
            <a:ext cx="2490975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arance 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/ bio </a:t>
            </a:r>
            <a:r>
              <a:rPr lang="it-IT" sz="1200" b="1" i="1" dirty="0">
                <a:solidFill>
                  <a:srgbClr val="135756"/>
                </a:solidFill>
                <a:latin typeface="Work Sans Black" pitchFamily="2" charset="0"/>
              </a:rPr>
              <a:t>9,5%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 sul tot</a:t>
            </a: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volumi e penetrazione (20%) nuovamente in risalita +4%</a:t>
            </a:r>
          </a:p>
        </p:txBody>
      </p:sp>
      <p:pic>
        <p:nvPicPr>
          <p:cNvPr id="2059" name="Immagine 2058">
            <a:extLst>
              <a:ext uri="{FF2B5EF4-FFF2-40B4-BE49-F238E27FC236}">
                <a16:creationId xmlns:a16="http://schemas.microsoft.com/office/drawing/2014/main" id="{D85150E7-2D55-D3C0-4527-6E16CE3391C0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955" y="1750188"/>
            <a:ext cx="540000" cy="525499"/>
          </a:xfrm>
          <a:prstGeom prst="rect">
            <a:avLst/>
          </a:prstGeom>
        </p:spPr>
      </p:pic>
      <p:sp>
        <p:nvSpPr>
          <p:cNvPr id="2060" name="CasellaDiTesto 2059">
            <a:extLst>
              <a:ext uri="{FF2B5EF4-FFF2-40B4-BE49-F238E27FC236}">
                <a16:creationId xmlns:a16="http://schemas.microsoft.com/office/drawing/2014/main" id="{F031F0A4-ED1E-947C-3DE5-F34AB5D2E82E}"/>
              </a:ext>
            </a:extLst>
          </p:cNvPr>
          <p:cNvSpPr txBox="1"/>
          <p:nvPr/>
        </p:nvSpPr>
        <p:spPr>
          <a:xfrm>
            <a:off x="1415700" y="2462064"/>
            <a:ext cx="273103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clementine 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/ bio </a:t>
            </a:r>
            <a:r>
              <a:rPr lang="it-IT" sz="1200" b="1" i="1" dirty="0">
                <a:solidFill>
                  <a:srgbClr val="135756"/>
                </a:solidFill>
                <a:latin typeface="Work Sans Black" pitchFamily="2" charset="0"/>
              </a:rPr>
              <a:t>10%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 sul tot</a:t>
            </a: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situazione critica, volumi in calo: -14% 1y e -23% 10y.</a:t>
            </a: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Penetrazione stabile nel breve periodo in perdita nel lungo</a:t>
            </a:r>
          </a:p>
        </p:txBody>
      </p:sp>
      <p:pic>
        <p:nvPicPr>
          <p:cNvPr id="2061" name="Immagine 2060">
            <a:extLst>
              <a:ext uri="{FF2B5EF4-FFF2-40B4-BE49-F238E27FC236}">
                <a16:creationId xmlns:a16="http://schemas.microsoft.com/office/drawing/2014/main" id="{8EAF5E91-EFA8-9C84-D572-60D28B8CA569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2458" y="2595496"/>
            <a:ext cx="540000" cy="540000"/>
          </a:xfrm>
          <a:prstGeom prst="rect">
            <a:avLst/>
          </a:prstGeom>
        </p:spPr>
      </p:pic>
      <p:sp>
        <p:nvSpPr>
          <p:cNvPr id="2062" name="CasellaDiTesto 2061">
            <a:extLst>
              <a:ext uri="{FF2B5EF4-FFF2-40B4-BE49-F238E27FC236}">
                <a16:creationId xmlns:a16="http://schemas.microsoft.com/office/drawing/2014/main" id="{7A54A77D-6C31-DDFE-3847-6E1BAA1379EC}"/>
              </a:ext>
            </a:extLst>
          </p:cNvPr>
          <p:cNvSpPr txBox="1"/>
          <p:nvPr/>
        </p:nvSpPr>
        <p:spPr>
          <a:xfrm>
            <a:off x="1426752" y="3545664"/>
            <a:ext cx="24909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mandarini</a:t>
            </a:r>
            <a:r>
              <a:rPr lang="it-IT" sz="1200" b="1" dirty="0">
                <a:solidFill>
                  <a:srgbClr val="135756"/>
                </a:solidFill>
                <a:latin typeface="Work Sans SemiBold" pitchFamily="2" charset="0"/>
              </a:rPr>
              <a:t> 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/ bio </a:t>
            </a:r>
            <a:r>
              <a:rPr lang="it-IT" sz="1200" b="1" i="1" dirty="0">
                <a:solidFill>
                  <a:srgbClr val="135756"/>
                </a:solidFill>
                <a:latin typeface="Work Sans Black" pitchFamily="2" charset="0"/>
              </a:rPr>
              <a:t>13%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 sul tot</a:t>
            </a:r>
            <a:endParaRPr lang="it-IT" sz="1200" b="1" dirty="0">
              <a:solidFill>
                <a:srgbClr val="135756"/>
              </a:solidFill>
              <a:latin typeface="Work Sans SemiBold" pitchFamily="2" charset="0"/>
            </a:endParaRP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tre anni di crescita dei volumi +13% 1y. Nel 2025 record!</a:t>
            </a: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Penetrazione bassa (7%), ma in aumento.</a:t>
            </a:r>
          </a:p>
        </p:txBody>
      </p:sp>
      <p:sp>
        <p:nvSpPr>
          <p:cNvPr id="2063" name="CasellaDiTesto 2062">
            <a:extLst>
              <a:ext uri="{FF2B5EF4-FFF2-40B4-BE49-F238E27FC236}">
                <a16:creationId xmlns:a16="http://schemas.microsoft.com/office/drawing/2014/main" id="{EDEB3457-4927-4714-480C-414A4A28E582}"/>
              </a:ext>
            </a:extLst>
          </p:cNvPr>
          <p:cNvSpPr txBox="1"/>
          <p:nvPr/>
        </p:nvSpPr>
        <p:spPr>
          <a:xfrm>
            <a:off x="1415700" y="4694579"/>
            <a:ext cx="249097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limoni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 / bio </a:t>
            </a:r>
            <a:r>
              <a:rPr lang="it-IT" sz="1200" b="1" i="1" dirty="0">
                <a:solidFill>
                  <a:srgbClr val="135756"/>
                </a:solidFill>
                <a:latin typeface="Work Sans Black" pitchFamily="2" charset="0"/>
              </a:rPr>
              <a:t>17%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 sul tot</a:t>
            </a: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forte ripresa dei volumi +21% 1y, superiori a 10y, +26%. Penetrazione record al 33%.</a:t>
            </a:r>
          </a:p>
        </p:txBody>
      </p:sp>
      <p:sp>
        <p:nvSpPr>
          <p:cNvPr id="2064" name="CasellaDiTesto 2063">
            <a:extLst>
              <a:ext uri="{FF2B5EF4-FFF2-40B4-BE49-F238E27FC236}">
                <a16:creationId xmlns:a16="http://schemas.microsoft.com/office/drawing/2014/main" id="{6660FE17-97EE-5F7C-4BAB-F5565E392C0C}"/>
              </a:ext>
            </a:extLst>
          </p:cNvPr>
          <p:cNvSpPr txBox="1"/>
          <p:nvPr/>
        </p:nvSpPr>
        <p:spPr>
          <a:xfrm>
            <a:off x="1452850" y="5707953"/>
            <a:ext cx="249097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pompelmi 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/ bio </a:t>
            </a:r>
            <a:r>
              <a:rPr lang="it-IT" sz="1200" b="1" i="1" dirty="0">
                <a:solidFill>
                  <a:srgbClr val="135756"/>
                </a:solidFill>
                <a:latin typeface="Work Sans Black" pitchFamily="2" charset="0"/>
              </a:rPr>
              <a:t>5%</a:t>
            </a:r>
            <a:r>
              <a:rPr lang="it-IT" sz="1200" b="1" i="1" dirty="0">
                <a:solidFill>
                  <a:srgbClr val="135756"/>
                </a:solidFill>
                <a:latin typeface="Work Sans SemiBold" pitchFamily="2" charset="0"/>
              </a:rPr>
              <a:t> sul tot</a:t>
            </a: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il 2025 è stato il record negativo per il bio, penetrazione scesa all’1%.</a:t>
            </a:r>
          </a:p>
        </p:txBody>
      </p:sp>
      <p:pic>
        <p:nvPicPr>
          <p:cNvPr id="2065" name="Immagine 2064">
            <a:extLst>
              <a:ext uri="{FF2B5EF4-FFF2-40B4-BE49-F238E27FC236}">
                <a16:creationId xmlns:a16="http://schemas.microsoft.com/office/drawing/2014/main" id="{A73983CF-D1FD-E03C-0E82-EC42C25867F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5971" y="4998092"/>
            <a:ext cx="540000" cy="525499"/>
          </a:xfrm>
          <a:prstGeom prst="rect">
            <a:avLst/>
          </a:prstGeom>
        </p:spPr>
      </p:pic>
      <p:pic>
        <p:nvPicPr>
          <p:cNvPr id="2066" name="Immagine 2065">
            <a:extLst>
              <a:ext uri="{FF2B5EF4-FFF2-40B4-BE49-F238E27FC236}">
                <a16:creationId xmlns:a16="http://schemas.microsoft.com/office/drawing/2014/main" id="{E3297424-5CB1-C1F3-154D-F5FAEEBC973F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284" y="3811724"/>
            <a:ext cx="540000" cy="525499"/>
          </a:xfrm>
          <a:prstGeom prst="rect">
            <a:avLst/>
          </a:prstGeom>
        </p:spPr>
      </p:pic>
      <p:pic>
        <p:nvPicPr>
          <p:cNvPr id="2067" name="Immagine 2066">
            <a:extLst>
              <a:ext uri="{FF2B5EF4-FFF2-40B4-BE49-F238E27FC236}">
                <a16:creationId xmlns:a16="http://schemas.microsoft.com/office/drawing/2014/main" id="{9B6E3F47-FBD3-A7F2-C10B-289E4BE6A57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64357" y="5755276"/>
            <a:ext cx="540000" cy="540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AF8BAF7E-6D0A-DC1F-8AF1-5C4957E9E87A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878" y="6100050"/>
            <a:ext cx="1080000" cy="6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753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685C6D-1779-BA3A-C1A3-6F23CECFE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co a tutto sesto 9">
            <a:extLst>
              <a:ext uri="{FF2B5EF4-FFF2-40B4-BE49-F238E27FC236}">
                <a16:creationId xmlns:a16="http://schemas.microsoft.com/office/drawing/2014/main" id="{579741A9-7EC9-B0A7-7E11-8ED5C377FB2B}"/>
              </a:ext>
            </a:extLst>
          </p:cNvPr>
          <p:cNvSpPr/>
          <p:nvPr/>
        </p:nvSpPr>
        <p:spPr>
          <a:xfrm>
            <a:off x="8935321" y="5409754"/>
            <a:ext cx="3294237" cy="2941447"/>
          </a:xfrm>
          <a:prstGeom prst="blockArc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25D82BD-E85F-CE86-70B6-B0456C9E943E}"/>
              </a:ext>
            </a:extLst>
          </p:cNvPr>
          <p:cNvSpPr txBox="1"/>
          <p:nvPr/>
        </p:nvSpPr>
        <p:spPr>
          <a:xfrm>
            <a:off x="3125972" y="696054"/>
            <a:ext cx="8573358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I giovani, c’è un forte potenziale</a:t>
            </a:r>
            <a:b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</a:br>
            <a:r>
              <a:rPr lang="it-IT" i="1" dirty="0">
                <a:solidFill>
                  <a:srgbClr val="135756"/>
                </a:solidFill>
                <a:latin typeface="Work Sans Medium" pitchFamily="2" charset="0"/>
              </a:rPr>
              <a:t>acquisti in volume % sul totale, per fascia d’età (anni 2023-2025)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C500724-9D03-F862-DAAA-2D4929E8F8AA}"/>
              </a:ext>
            </a:extLst>
          </p:cNvPr>
          <p:cNvSpPr txBox="1"/>
          <p:nvPr/>
        </p:nvSpPr>
        <p:spPr>
          <a:xfrm rot="16200000">
            <a:off x="10264873" y="4129548"/>
            <a:ext cx="336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135756"/>
                </a:solidFill>
                <a:latin typeface="Work Sans Medium" pitchFamily="2" charset="0"/>
              </a:rPr>
              <a:t>Fonte: elaborazioni CSO Italy su dati YouGov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3CE7FBFC-131E-2EA3-8109-FF676168B7CA}"/>
              </a:ext>
            </a:extLst>
          </p:cNvPr>
          <p:cNvCxnSpPr>
            <a:cxnSpLocks/>
          </p:cNvCxnSpPr>
          <p:nvPr/>
        </p:nvCxnSpPr>
        <p:spPr>
          <a:xfrm flipH="1">
            <a:off x="2367280" y="620713"/>
            <a:ext cx="9250770" cy="0"/>
          </a:xfrm>
          <a:prstGeom prst="line">
            <a:avLst/>
          </a:prstGeom>
          <a:ln w="12700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0BC7D8D6-E357-9AEE-5569-0939B9CE9519}"/>
              </a:ext>
            </a:extLst>
          </p:cNvPr>
          <p:cNvSpPr txBox="1"/>
          <p:nvPr/>
        </p:nvSpPr>
        <p:spPr>
          <a:xfrm>
            <a:off x="2303496" y="296730"/>
            <a:ext cx="9395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cap="all" dirty="0">
                <a:solidFill>
                  <a:srgbClr val="135756"/>
                </a:solidFill>
                <a:latin typeface="Work Sans Medium" pitchFamily="2" charset="0"/>
              </a:rPr>
              <a:t>AGRUMI: IL TREND DEI CONSUMI IN ITALIA</a:t>
            </a:r>
          </a:p>
          <a:p>
            <a:pPr algn="r"/>
            <a:endParaRPr lang="it-IT" sz="1300" cap="all" dirty="0">
              <a:solidFill>
                <a:srgbClr val="135756"/>
              </a:solidFill>
              <a:latin typeface="Work Sans Medium" pitchFamily="2" charset="0"/>
            </a:endParaRPr>
          </a:p>
        </p:txBody>
      </p:sp>
      <p:pic>
        <p:nvPicPr>
          <p:cNvPr id="26" name="Immagine 25" descr="Immagine che contiene Policromi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AE0E5371-9194-DA04-5072-F99745B740E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15980"/>
            <a:ext cx="1440000" cy="609466"/>
          </a:xfrm>
          <a:prstGeom prst="rect">
            <a:avLst/>
          </a:prstGeom>
        </p:spPr>
      </p:pic>
      <p:pic>
        <p:nvPicPr>
          <p:cNvPr id="28" name="Immagine 27">
            <a:extLst>
              <a:ext uri="{FF2B5EF4-FFF2-40B4-BE49-F238E27FC236}">
                <a16:creationId xmlns:a16="http://schemas.microsoft.com/office/drawing/2014/main" id="{47E0925D-BD12-EE39-0A08-EAE55E2E211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31" y="4832653"/>
            <a:ext cx="720000" cy="720000"/>
          </a:xfrm>
          <a:prstGeom prst="rect">
            <a:avLst/>
          </a:prstGeom>
        </p:spPr>
      </p:pic>
      <p:pic>
        <p:nvPicPr>
          <p:cNvPr id="30" name="Immagine 29">
            <a:extLst>
              <a:ext uri="{FF2B5EF4-FFF2-40B4-BE49-F238E27FC236}">
                <a16:creationId xmlns:a16="http://schemas.microsoft.com/office/drawing/2014/main" id="{8CC08A94-9AE8-B7D8-5947-A0D3B9245BB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231" y="1531112"/>
            <a:ext cx="720000" cy="720000"/>
          </a:xfrm>
          <a:prstGeom prst="rect">
            <a:avLst/>
          </a:prstGeom>
        </p:spPr>
      </p:pic>
      <p:pic>
        <p:nvPicPr>
          <p:cNvPr id="2048" name="Immagine 2047">
            <a:extLst>
              <a:ext uri="{FF2B5EF4-FFF2-40B4-BE49-F238E27FC236}">
                <a16:creationId xmlns:a16="http://schemas.microsoft.com/office/drawing/2014/main" id="{C12370D9-15DE-2608-9055-4BEFAC3739C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851" y="5758096"/>
            <a:ext cx="720000" cy="720000"/>
          </a:xfrm>
          <a:prstGeom prst="rect">
            <a:avLst/>
          </a:prstGeom>
        </p:spPr>
      </p:pic>
      <p:pic>
        <p:nvPicPr>
          <p:cNvPr id="2051" name="Immagine 2050">
            <a:extLst>
              <a:ext uri="{FF2B5EF4-FFF2-40B4-BE49-F238E27FC236}">
                <a16:creationId xmlns:a16="http://schemas.microsoft.com/office/drawing/2014/main" id="{CA0C2088-179E-6F45-4AD9-2585B3F8A42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952" y="2570921"/>
            <a:ext cx="720000" cy="720000"/>
          </a:xfrm>
          <a:prstGeom prst="rect">
            <a:avLst/>
          </a:prstGeom>
        </p:spPr>
      </p:pic>
      <p:pic>
        <p:nvPicPr>
          <p:cNvPr id="2053" name="Immagine 2052">
            <a:extLst>
              <a:ext uri="{FF2B5EF4-FFF2-40B4-BE49-F238E27FC236}">
                <a16:creationId xmlns:a16="http://schemas.microsoft.com/office/drawing/2014/main" id="{0E4E0658-EDF8-6AD6-4493-D86BFFC0ED7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179" y="3567080"/>
            <a:ext cx="720000" cy="720000"/>
          </a:xfrm>
          <a:prstGeom prst="rect">
            <a:avLst/>
          </a:prstGeom>
        </p:spPr>
      </p:pic>
      <p:sp>
        <p:nvSpPr>
          <p:cNvPr id="2054" name="CasellaDiTesto 2053">
            <a:extLst>
              <a:ext uri="{FF2B5EF4-FFF2-40B4-BE49-F238E27FC236}">
                <a16:creationId xmlns:a16="http://schemas.microsoft.com/office/drawing/2014/main" id="{BA4A48F8-61AA-A93A-548E-407020A3A33C}"/>
              </a:ext>
            </a:extLst>
          </p:cNvPr>
          <p:cNvSpPr txBox="1"/>
          <p:nvPr/>
        </p:nvSpPr>
        <p:spPr>
          <a:xfrm>
            <a:off x="1452850" y="1414870"/>
            <a:ext cx="249097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arance</a:t>
            </a:r>
            <a:b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</a:br>
            <a:r>
              <a:rPr lang="it-IT" sz="1200" b="1" dirty="0">
                <a:solidFill>
                  <a:srgbClr val="135756"/>
                </a:solidFill>
                <a:latin typeface="Work Sans SemiBold" pitchFamily="2" charset="0"/>
              </a:rPr>
              <a:t>gli alto consumatori sono i 65y+ con il 48% dei volumi, </a:t>
            </a:r>
            <a:r>
              <a:rPr lang="it-IT" sz="1200" b="1" dirty="0">
                <a:solidFill>
                  <a:srgbClr val="135756"/>
                </a:solidFill>
                <a:latin typeface="Verdana Pro Cond Black" panose="020B0A06030504040204" pitchFamily="34" charset="0"/>
              </a:rPr>
              <a:t>aumenta la penetrazione fra le fasce giovani</a:t>
            </a:r>
            <a:endParaRPr lang="it-IT" sz="1200" dirty="0">
              <a:solidFill>
                <a:srgbClr val="135756"/>
              </a:solidFill>
              <a:latin typeface="Verdana Pro Cond Black" panose="020B0A06030504040204" pitchFamily="34" charset="0"/>
            </a:endParaRPr>
          </a:p>
        </p:txBody>
      </p:sp>
      <p:sp>
        <p:nvSpPr>
          <p:cNvPr id="2060" name="CasellaDiTesto 2059">
            <a:extLst>
              <a:ext uri="{FF2B5EF4-FFF2-40B4-BE49-F238E27FC236}">
                <a16:creationId xmlns:a16="http://schemas.microsoft.com/office/drawing/2014/main" id="{848899EC-232A-D5AE-1681-2B334129BE82}"/>
              </a:ext>
            </a:extLst>
          </p:cNvPr>
          <p:cNvSpPr txBox="1"/>
          <p:nvPr/>
        </p:nvSpPr>
        <p:spPr>
          <a:xfrm>
            <a:off x="1415700" y="2523846"/>
            <a:ext cx="273103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clementine</a:t>
            </a:r>
            <a:endParaRPr lang="it-IT" sz="1200" b="1" i="1" dirty="0">
              <a:solidFill>
                <a:srgbClr val="135756"/>
              </a:solidFill>
              <a:latin typeface="Work Sans SemiBold" pitchFamily="2" charset="0"/>
            </a:endParaRP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calo degli acquisti per tutte le fasce d’età, </a:t>
            </a:r>
            <a:r>
              <a:rPr lang="it-IT" sz="1200" dirty="0">
                <a:solidFill>
                  <a:srgbClr val="135756"/>
                </a:solidFill>
                <a:latin typeface="Verdana Pro Cond Black" panose="020B0A06030504040204" pitchFamily="34" charset="0"/>
              </a:rPr>
              <a:t>aumenta l’interesse nei &lt;34y</a:t>
            </a:r>
          </a:p>
        </p:txBody>
      </p:sp>
      <p:sp>
        <p:nvSpPr>
          <p:cNvPr id="2062" name="CasellaDiTesto 2061">
            <a:extLst>
              <a:ext uri="{FF2B5EF4-FFF2-40B4-BE49-F238E27FC236}">
                <a16:creationId xmlns:a16="http://schemas.microsoft.com/office/drawing/2014/main" id="{20BB8FC8-F3C6-3F9A-5F78-A0C9609CCF7B}"/>
              </a:ext>
            </a:extLst>
          </p:cNvPr>
          <p:cNvSpPr txBox="1"/>
          <p:nvPr/>
        </p:nvSpPr>
        <p:spPr>
          <a:xfrm>
            <a:off x="1426752" y="3545664"/>
            <a:ext cx="2873580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mandarini</a:t>
            </a:r>
            <a:endParaRPr lang="it-IT" sz="1200" b="1" dirty="0">
              <a:solidFill>
                <a:srgbClr val="135756"/>
              </a:solidFill>
              <a:latin typeface="Work Sans SemiBold" pitchFamily="2" charset="0"/>
            </a:endParaRP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Aumentano i volumi fra le fasce più mature degli acquirenti, ma </a:t>
            </a:r>
            <a:r>
              <a:rPr lang="it-IT" sz="1200" dirty="0">
                <a:solidFill>
                  <a:srgbClr val="135756"/>
                </a:solidFill>
                <a:latin typeface="Verdana Pro Cond Black" panose="020B0A06030504040204" pitchFamily="34" charset="0"/>
              </a:rPr>
              <a:t>la penetrazione aumenta anche fra i giovani</a:t>
            </a:r>
          </a:p>
        </p:txBody>
      </p:sp>
      <p:sp>
        <p:nvSpPr>
          <p:cNvPr id="2063" name="CasellaDiTesto 2062">
            <a:extLst>
              <a:ext uri="{FF2B5EF4-FFF2-40B4-BE49-F238E27FC236}">
                <a16:creationId xmlns:a16="http://schemas.microsoft.com/office/drawing/2014/main" id="{A1E8543C-D539-34DF-EE56-C1B2180BA033}"/>
              </a:ext>
            </a:extLst>
          </p:cNvPr>
          <p:cNvSpPr txBox="1"/>
          <p:nvPr/>
        </p:nvSpPr>
        <p:spPr>
          <a:xfrm>
            <a:off x="1415700" y="4694579"/>
            <a:ext cx="2826978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limoni</a:t>
            </a:r>
            <a:endParaRPr lang="it-IT" sz="1200" b="1" i="1" dirty="0">
              <a:solidFill>
                <a:srgbClr val="135756"/>
              </a:solidFill>
              <a:latin typeface="Work Sans SemiBold" pitchFamily="2" charset="0"/>
            </a:endParaRPr>
          </a:p>
          <a:p>
            <a:r>
              <a:rPr lang="it-IT" sz="1200" dirty="0">
                <a:solidFill>
                  <a:srgbClr val="135756"/>
                </a:solidFill>
                <a:latin typeface="Verdana Pro Cond Black" panose="020B0A06030504040204" pitchFamily="34" charset="0"/>
              </a:rPr>
              <a:t>stabili i volumi fra i giovani</a:t>
            </a:r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, aumento nella fascia 55-64y.</a:t>
            </a: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Penetrazione stabile</a:t>
            </a:r>
          </a:p>
        </p:txBody>
      </p:sp>
      <p:sp>
        <p:nvSpPr>
          <p:cNvPr id="2064" name="CasellaDiTesto 2063">
            <a:extLst>
              <a:ext uri="{FF2B5EF4-FFF2-40B4-BE49-F238E27FC236}">
                <a16:creationId xmlns:a16="http://schemas.microsoft.com/office/drawing/2014/main" id="{F939F109-A198-52B2-4AD4-8B6187514034}"/>
              </a:ext>
            </a:extLst>
          </p:cNvPr>
          <p:cNvSpPr txBox="1"/>
          <p:nvPr/>
        </p:nvSpPr>
        <p:spPr>
          <a:xfrm>
            <a:off x="1452850" y="5707953"/>
            <a:ext cx="301324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pompelmi</a:t>
            </a:r>
            <a:endParaRPr lang="it-IT" sz="1200" b="1" i="1" dirty="0">
              <a:solidFill>
                <a:srgbClr val="135756"/>
              </a:solidFill>
              <a:latin typeface="Work Sans SemiBold" pitchFamily="2" charset="0"/>
            </a:endParaRP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negli anni si sono persi soprattutto consumatori giovani, aumentano quelli delle fasce più mature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0DB2F6B-92BD-0556-8B43-09C1358EFC6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195" r="49851"/>
          <a:stretch>
            <a:fillRect/>
          </a:stretch>
        </p:blipFill>
        <p:spPr>
          <a:xfrm rot="2402255">
            <a:off x="5587706" y="1928374"/>
            <a:ext cx="3422956" cy="3570724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D13B71C3-39E1-14A6-80FC-D4967822F7A5}"/>
              </a:ext>
            </a:extLst>
          </p:cNvPr>
          <p:cNvSpPr txBox="1"/>
          <p:nvPr/>
        </p:nvSpPr>
        <p:spPr>
          <a:xfrm>
            <a:off x="4532362" y="1951582"/>
            <a:ext cx="1700264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5500" dirty="0">
                <a:solidFill>
                  <a:srgbClr val="4BACC6"/>
                </a:solidFill>
                <a:latin typeface="Work Sans Black" pitchFamily="2" charset="0"/>
              </a:rPr>
              <a:t>46</a:t>
            </a:r>
            <a:r>
              <a:rPr lang="it-IT" sz="3000" dirty="0">
                <a:solidFill>
                  <a:srgbClr val="4BACC6"/>
                </a:solidFill>
                <a:latin typeface="Work Sans Medium" pitchFamily="2" charset="0"/>
              </a:rPr>
              <a:t>%</a:t>
            </a:r>
            <a:endParaRPr lang="it-IT" sz="3000" dirty="0">
              <a:solidFill>
                <a:srgbClr val="4BACC6"/>
              </a:solidFill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1043B559-3D27-7DC0-1516-EFD9A8337C48}"/>
              </a:ext>
            </a:extLst>
          </p:cNvPr>
          <p:cNvSpPr/>
          <p:nvPr/>
        </p:nvSpPr>
        <p:spPr>
          <a:xfrm>
            <a:off x="4678569" y="1782831"/>
            <a:ext cx="895835" cy="4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4BACC6"/>
                </a:solidFill>
                <a:latin typeface="Work Sans Medium" pitchFamily="2" charset="0"/>
              </a:rPr>
              <a:t>65y+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AD9C351-8309-2450-7DCF-5D68AABA6AD9}"/>
              </a:ext>
            </a:extLst>
          </p:cNvPr>
          <p:cNvSpPr txBox="1"/>
          <p:nvPr/>
        </p:nvSpPr>
        <p:spPr>
          <a:xfrm>
            <a:off x="5469219" y="5223227"/>
            <a:ext cx="1524807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5500" dirty="0">
                <a:solidFill>
                  <a:srgbClr val="FFC000"/>
                </a:solidFill>
                <a:latin typeface="Work Sans Black" pitchFamily="2" charset="0"/>
              </a:rPr>
              <a:t>22</a:t>
            </a:r>
            <a:r>
              <a:rPr lang="it-IT" sz="3000" dirty="0">
                <a:solidFill>
                  <a:srgbClr val="FFC000"/>
                </a:solidFill>
                <a:latin typeface="Work Sans Medium" pitchFamily="2" charset="0"/>
              </a:rPr>
              <a:t>%</a:t>
            </a:r>
            <a:endParaRPr lang="it-IT" sz="3000" dirty="0">
              <a:solidFill>
                <a:srgbClr val="FFC000"/>
              </a:solidFill>
            </a:endParaRPr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1C176F9-78DB-E326-0110-CE4FFBA73D79}"/>
              </a:ext>
            </a:extLst>
          </p:cNvPr>
          <p:cNvSpPr/>
          <p:nvPr/>
        </p:nvSpPr>
        <p:spPr>
          <a:xfrm>
            <a:off x="5417791" y="5088761"/>
            <a:ext cx="1083249" cy="4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C000"/>
                </a:solidFill>
                <a:latin typeface="Work Sans Medium" pitchFamily="2" charset="0"/>
              </a:rPr>
              <a:t>55-64y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B04A4FA-A9BE-0910-9C2C-449BD7651582}"/>
              </a:ext>
            </a:extLst>
          </p:cNvPr>
          <p:cNvSpPr txBox="1"/>
          <p:nvPr/>
        </p:nvSpPr>
        <p:spPr>
          <a:xfrm>
            <a:off x="8605873" y="1806327"/>
            <a:ext cx="131392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5500" dirty="0">
                <a:solidFill>
                  <a:srgbClr val="FF9999"/>
                </a:solidFill>
                <a:latin typeface="Work Sans Black" pitchFamily="2" charset="0"/>
              </a:rPr>
              <a:t>4</a:t>
            </a:r>
            <a:r>
              <a:rPr lang="it-IT" sz="3000" dirty="0">
                <a:solidFill>
                  <a:srgbClr val="FF9999"/>
                </a:solidFill>
                <a:latin typeface="Work Sans Medium" pitchFamily="2" charset="0"/>
              </a:rPr>
              <a:t>%</a:t>
            </a:r>
            <a:endParaRPr lang="it-IT" sz="3000" dirty="0">
              <a:solidFill>
                <a:srgbClr val="FF9999"/>
              </a:solidFill>
            </a:endParaRPr>
          </a:p>
        </p:txBody>
      </p:sp>
      <p:sp>
        <p:nvSpPr>
          <p:cNvPr id="22" name="Rettangolo 21">
            <a:extLst>
              <a:ext uri="{FF2B5EF4-FFF2-40B4-BE49-F238E27FC236}">
                <a16:creationId xmlns:a16="http://schemas.microsoft.com/office/drawing/2014/main" id="{CB75198B-A406-8CA6-DC40-C4660CED54DC}"/>
              </a:ext>
            </a:extLst>
          </p:cNvPr>
          <p:cNvSpPr/>
          <p:nvPr/>
        </p:nvSpPr>
        <p:spPr>
          <a:xfrm>
            <a:off x="8417644" y="1671861"/>
            <a:ext cx="1083249" cy="4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FF9999"/>
                </a:solidFill>
                <a:latin typeface="Work Sans Medium" pitchFamily="2" charset="0"/>
              </a:rPr>
              <a:t>&lt;34y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2CD4895E-F482-E9B5-1FEB-230D409EB1F0}"/>
              </a:ext>
            </a:extLst>
          </p:cNvPr>
          <p:cNvSpPr txBox="1"/>
          <p:nvPr/>
        </p:nvSpPr>
        <p:spPr>
          <a:xfrm>
            <a:off x="9041764" y="2841275"/>
            <a:ext cx="131392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5500" dirty="0">
                <a:solidFill>
                  <a:srgbClr val="9BBB59"/>
                </a:solidFill>
                <a:latin typeface="Work Sans Black" pitchFamily="2" charset="0"/>
              </a:rPr>
              <a:t>10</a:t>
            </a:r>
            <a:r>
              <a:rPr lang="it-IT" sz="3000" dirty="0">
                <a:solidFill>
                  <a:srgbClr val="9BBB59"/>
                </a:solidFill>
                <a:latin typeface="Work Sans Medium" pitchFamily="2" charset="0"/>
              </a:rPr>
              <a:t>%</a:t>
            </a:r>
            <a:endParaRPr lang="it-IT" sz="3000" dirty="0">
              <a:solidFill>
                <a:srgbClr val="9BBB59"/>
              </a:solidFill>
            </a:endParaRPr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039E5BF7-9B65-537B-23EA-9C9BC6B7338C}"/>
              </a:ext>
            </a:extLst>
          </p:cNvPr>
          <p:cNvSpPr/>
          <p:nvPr/>
        </p:nvSpPr>
        <p:spPr>
          <a:xfrm>
            <a:off x="9011935" y="2706809"/>
            <a:ext cx="1083249" cy="4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9BBB59"/>
                </a:solidFill>
                <a:latin typeface="Work Sans Medium" pitchFamily="2" charset="0"/>
              </a:rPr>
              <a:t>35-44y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F4410AA-1E4B-5380-88DD-B4ABD638CD14}"/>
              </a:ext>
            </a:extLst>
          </p:cNvPr>
          <p:cNvSpPr txBox="1"/>
          <p:nvPr/>
        </p:nvSpPr>
        <p:spPr>
          <a:xfrm>
            <a:off x="8678761" y="4542128"/>
            <a:ext cx="1313926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5500" dirty="0">
                <a:solidFill>
                  <a:srgbClr val="B3A2C7"/>
                </a:solidFill>
                <a:latin typeface="Work Sans Black" pitchFamily="2" charset="0"/>
              </a:rPr>
              <a:t>18</a:t>
            </a:r>
            <a:r>
              <a:rPr lang="it-IT" sz="3000" dirty="0">
                <a:solidFill>
                  <a:srgbClr val="B3A2C7"/>
                </a:solidFill>
                <a:latin typeface="Work Sans Medium" pitchFamily="2" charset="0"/>
              </a:rPr>
              <a:t>%</a:t>
            </a:r>
            <a:endParaRPr lang="it-IT" sz="3000" dirty="0">
              <a:solidFill>
                <a:srgbClr val="B3A2C7"/>
              </a:solidFill>
            </a:endParaRPr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9445F88C-7A53-1BEC-8619-5C009F159390}"/>
              </a:ext>
            </a:extLst>
          </p:cNvPr>
          <p:cNvSpPr/>
          <p:nvPr/>
        </p:nvSpPr>
        <p:spPr>
          <a:xfrm>
            <a:off x="8648932" y="4407662"/>
            <a:ext cx="1083249" cy="427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rgbClr val="B3A2C7"/>
                </a:solidFill>
                <a:latin typeface="Work Sans Medium" pitchFamily="2" charset="0"/>
              </a:rPr>
              <a:t>45-54y</a:t>
            </a: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105C1F20-4A46-9243-E062-B489868B2887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4568" y="5619923"/>
            <a:ext cx="540000" cy="525499"/>
          </a:xfrm>
          <a:prstGeom prst="rect">
            <a:avLst/>
          </a:prstGeom>
        </p:spPr>
      </p:pic>
      <p:pic>
        <p:nvPicPr>
          <p:cNvPr id="2049" name="Immagine 2048">
            <a:extLst>
              <a:ext uri="{FF2B5EF4-FFF2-40B4-BE49-F238E27FC236}">
                <a16:creationId xmlns:a16="http://schemas.microsoft.com/office/drawing/2014/main" id="{853518BA-4381-8DAA-CFE3-F1A0CB9E8FE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61085" y="4938026"/>
            <a:ext cx="540000" cy="525499"/>
          </a:xfrm>
          <a:prstGeom prst="rect">
            <a:avLst/>
          </a:prstGeom>
        </p:spPr>
      </p:pic>
      <p:pic>
        <p:nvPicPr>
          <p:cNvPr id="2050" name="Immagine 2049">
            <a:extLst>
              <a:ext uri="{FF2B5EF4-FFF2-40B4-BE49-F238E27FC236}">
                <a16:creationId xmlns:a16="http://schemas.microsoft.com/office/drawing/2014/main" id="{3EFF3428-8E1B-02CF-F6BC-F76AB8BB4911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3515" y="1794547"/>
            <a:ext cx="540000" cy="540000"/>
          </a:xfrm>
          <a:prstGeom prst="rect">
            <a:avLst/>
          </a:prstGeom>
        </p:spPr>
      </p:pic>
      <p:pic>
        <p:nvPicPr>
          <p:cNvPr id="2052" name="Immagine 2051">
            <a:extLst>
              <a:ext uri="{FF2B5EF4-FFF2-40B4-BE49-F238E27FC236}">
                <a16:creationId xmlns:a16="http://schemas.microsoft.com/office/drawing/2014/main" id="{66EBB71E-C1D4-686B-C3C1-5EEA872A0BD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8219" y="1663127"/>
            <a:ext cx="540000" cy="540000"/>
          </a:xfrm>
          <a:prstGeom prst="rect">
            <a:avLst/>
          </a:prstGeom>
        </p:spPr>
      </p:pic>
      <p:pic>
        <p:nvPicPr>
          <p:cNvPr id="2055" name="Immagine 2054">
            <a:extLst>
              <a:ext uri="{FF2B5EF4-FFF2-40B4-BE49-F238E27FC236}">
                <a16:creationId xmlns:a16="http://schemas.microsoft.com/office/drawing/2014/main" id="{6527DD43-D2A6-362A-4E5E-1AE7A827A6D4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8036" y="2669594"/>
            <a:ext cx="540000" cy="540000"/>
          </a:xfrm>
          <a:prstGeom prst="rect">
            <a:avLst/>
          </a:prstGeom>
        </p:spPr>
      </p:pic>
      <p:sp>
        <p:nvSpPr>
          <p:cNvPr id="2056" name="CasellaDiTesto 2055">
            <a:extLst>
              <a:ext uri="{FF2B5EF4-FFF2-40B4-BE49-F238E27FC236}">
                <a16:creationId xmlns:a16="http://schemas.microsoft.com/office/drawing/2014/main" id="{1D43F303-0D3B-995C-9939-F722A255FC7B}"/>
              </a:ext>
            </a:extLst>
          </p:cNvPr>
          <p:cNvSpPr txBox="1"/>
          <p:nvPr/>
        </p:nvSpPr>
        <p:spPr>
          <a:xfrm>
            <a:off x="3878688" y="2698099"/>
            <a:ext cx="180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penetrazione 92%</a:t>
            </a:r>
          </a:p>
          <a:p>
            <a:pPr algn="r"/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38,3kg/</a:t>
            </a:r>
            <a:r>
              <a:rPr lang="it-IT" sz="1200" dirty="0" err="1">
                <a:solidFill>
                  <a:srgbClr val="135756"/>
                </a:solidFill>
                <a:latin typeface="Work Sans SemiBold" pitchFamily="2" charset="0"/>
              </a:rPr>
              <a:t>fam</a:t>
            </a:r>
            <a:b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</a:br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74,9€/</a:t>
            </a:r>
            <a:r>
              <a:rPr lang="it-IT" sz="1200" dirty="0" err="1">
                <a:solidFill>
                  <a:srgbClr val="135756"/>
                </a:solidFill>
                <a:latin typeface="Work Sans SemiBold" pitchFamily="2" charset="0"/>
              </a:rPr>
              <a:t>fam</a:t>
            </a:r>
            <a:endParaRPr lang="it-IT" sz="1200" dirty="0">
              <a:solidFill>
                <a:srgbClr val="135756"/>
              </a:solidFill>
              <a:latin typeface="Work Sans SemiBold" pitchFamily="2" charset="0"/>
            </a:endParaRPr>
          </a:p>
        </p:txBody>
      </p:sp>
      <p:sp>
        <p:nvSpPr>
          <p:cNvPr id="2057" name="CasellaDiTesto 2056">
            <a:extLst>
              <a:ext uri="{FF2B5EF4-FFF2-40B4-BE49-F238E27FC236}">
                <a16:creationId xmlns:a16="http://schemas.microsoft.com/office/drawing/2014/main" id="{FA9C2641-9E68-99A4-E7AA-B7EDBC756568}"/>
              </a:ext>
            </a:extLst>
          </p:cNvPr>
          <p:cNvSpPr txBox="1"/>
          <p:nvPr/>
        </p:nvSpPr>
        <p:spPr>
          <a:xfrm>
            <a:off x="9637284" y="1952159"/>
            <a:ext cx="180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penetrazione 80%</a:t>
            </a: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14,3kg/</a:t>
            </a:r>
            <a:r>
              <a:rPr lang="it-IT" sz="1200" dirty="0" err="1">
                <a:solidFill>
                  <a:srgbClr val="135756"/>
                </a:solidFill>
                <a:latin typeface="Work Sans SemiBold" pitchFamily="2" charset="0"/>
              </a:rPr>
              <a:t>fam</a:t>
            </a:r>
            <a:b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</a:br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27,8€/</a:t>
            </a:r>
            <a:r>
              <a:rPr lang="it-IT" sz="1200" dirty="0" err="1">
                <a:solidFill>
                  <a:srgbClr val="135756"/>
                </a:solidFill>
                <a:latin typeface="Work Sans SemiBold" pitchFamily="2" charset="0"/>
              </a:rPr>
              <a:t>fam</a:t>
            </a:r>
            <a:endParaRPr lang="it-IT" sz="1200" dirty="0">
              <a:solidFill>
                <a:srgbClr val="135756"/>
              </a:solidFill>
              <a:latin typeface="Work Sans SemiBold" pitchFamily="2" charset="0"/>
            </a:endParaRPr>
          </a:p>
        </p:txBody>
      </p:sp>
      <p:sp>
        <p:nvSpPr>
          <p:cNvPr id="2058" name="CasellaDiTesto 2057">
            <a:extLst>
              <a:ext uri="{FF2B5EF4-FFF2-40B4-BE49-F238E27FC236}">
                <a16:creationId xmlns:a16="http://schemas.microsoft.com/office/drawing/2014/main" id="{F8BF26DA-29E5-0316-23BA-1B8E56969C0A}"/>
              </a:ext>
            </a:extLst>
          </p:cNvPr>
          <p:cNvSpPr txBox="1"/>
          <p:nvPr/>
        </p:nvSpPr>
        <p:spPr>
          <a:xfrm>
            <a:off x="9170286" y="3559867"/>
            <a:ext cx="180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penetrazione 84%</a:t>
            </a: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16,4kg/</a:t>
            </a:r>
            <a:r>
              <a:rPr lang="it-IT" sz="1200" dirty="0" err="1">
                <a:solidFill>
                  <a:srgbClr val="135756"/>
                </a:solidFill>
                <a:latin typeface="Work Sans SemiBold" pitchFamily="2" charset="0"/>
              </a:rPr>
              <a:t>fam</a:t>
            </a:r>
            <a:b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</a:br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31,5€/</a:t>
            </a:r>
            <a:r>
              <a:rPr lang="it-IT" sz="1200" dirty="0" err="1">
                <a:solidFill>
                  <a:srgbClr val="135756"/>
                </a:solidFill>
                <a:latin typeface="Work Sans SemiBold" pitchFamily="2" charset="0"/>
              </a:rPr>
              <a:t>fam</a:t>
            </a:r>
            <a:endParaRPr lang="it-IT" sz="1200" dirty="0">
              <a:solidFill>
                <a:srgbClr val="135756"/>
              </a:solidFill>
              <a:latin typeface="Work Sans SemiBold" pitchFamily="2" charset="0"/>
            </a:endParaRPr>
          </a:p>
        </p:txBody>
      </p:sp>
      <p:sp>
        <p:nvSpPr>
          <p:cNvPr id="2068" name="CasellaDiTesto 2067">
            <a:extLst>
              <a:ext uri="{FF2B5EF4-FFF2-40B4-BE49-F238E27FC236}">
                <a16:creationId xmlns:a16="http://schemas.microsoft.com/office/drawing/2014/main" id="{B174692A-5B24-22E1-02CA-D0B702DC5CE1}"/>
              </a:ext>
            </a:extLst>
          </p:cNvPr>
          <p:cNvSpPr txBox="1"/>
          <p:nvPr/>
        </p:nvSpPr>
        <p:spPr>
          <a:xfrm>
            <a:off x="9853758" y="4683288"/>
            <a:ext cx="180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penetrazione 88%</a:t>
            </a: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22kg/</a:t>
            </a:r>
            <a:r>
              <a:rPr lang="it-IT" sz="1200" dirty="0" err="1">
                <a:solidFill>
                  <a:srgbClr val="135756"/>
                </a:solidFill>
                <a:latin typeface="Work Sans SemiBold" pitchFamily="2" charset="0"/>
              </a:rPr>
              <a:t>fam</a:t>
            </a:r>
            <a:b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</a:br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42,7€/</a:t>
            </a:r>
            <a:r>
              <a:rPr lang="it-IT" sz="1200" dirty="0" err="1">
                <a:solidFill>
                  <a:srgbClr val="135756"/>
                </a:solidFill>
                <a:latin typeface="Work Sans SemiBold" pitchFamily="2" charset="0"/>
              </a:rPr>
              <a:t>fam</a:t>
            </a:r>
            <a:endParaRPr lang="it-IT" sz="1200" dirty="0">
              <a:solidFill>
                <a:srgbClr val="135756"/>
              </a:solidFill>
              <a:latin typeface="Work Sans SemiBold" pitchFamily="2" charset="0"/>
            </a:endParaRPr>
          </a:p>
        </p:txBody>
      </p:sp>
      <p:sp>
        <p:nvSpPr>
          <p:cNvPr id="2070" name="CasellaDiTesto 2069">
            <a:extLst>
              <a:ext uri="{FF2B5EF4-FFF2-40B4-BE49-F238E27FC236}">
                <a16:creationId xmlns:a16="http://schemas.microsoft.com/office/drawing/2014/main" id="{017402E6-6BB5-31ED-9235-11C4C1FE386C}"/>
              </a:ext>
            </a:extLst>
          </p:cNvPr>
          <p:cNvSpPr txBox="1"/>
          <p:nvPr/>
        </p:nvSpPr>
        <p:spPr>
          <a:xfrm>
            <a:off x="6753103" y="5369420"/>
            <a:ext cx="1807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penetrazione 91%</a:t>
            </a:r>
          </a:p>
          <a:p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29,5kg/</a:t>
            </a:r>
            <a:r>
              <a:rPr lang="it-IT" sz="1200" dirty="0" err="1">
                <a:solidFill>
                  <a:srgbClr val="135756"/>
                </a:solidFill>
                <a:latin typeface="Work Sans SemiBold" pitchFamily="2" charset="0"/>
              </a:rPr>
              <a:t>fam</a:t>
            </a:r>
            <a:b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</a:br>
            <a:r>
              <a:rPr lang="it-IT" sz="1200" dirty="0">
                <a:solidFill>
                  <a:srgbClr val="135756"/>
                </a:solidFill>
                <a:latin typeface="Work Sans SemiBold" pitchFamily="2" charset="0"/>
              </a:rPr>
              <a:t>56,9€/</a:t>
            </a:r>
            <a:r>
              <a:rPr lang="it-IT" sz="1200" dirty="0" err="1">
                <a:solidFill>
                  <a:srgbClr val="135756"/>
                </a:solidFill>
                <a:latin typeface="Work Sans SemiBold" pitchFamily="2" charset="0"/>
              </a:rPr>
              <a:t>fam</a:t>
            </a:r>
            <a:endParaRPr lang="it-IT" sz="1200" dirty="0">
              <a:solidFill>
                <a:srgbClr val="135756"/>
              </a:solidFill>
              <a:latin typeface="Work Sans SemiBold" pitchFamily="2" charset="0"/>
            </a:endParaRPr>
          </a:p>
        </p:txBody>
      </p:sp>
      <p:pic>
        <p:nvPicPr>
          <p:cNvPr id="2071" name="Immagine 2070">
            <a:extLst>
              <a:ext uri="{FF2B5EF4-FFF2-40B4-BE49-F238E27FC236}">
                <a16:creationId xmlns:a16="http://schemas.microsoft.com/office/drawing/2014/main" id="{EB8176D8-FF73-B553-640C-7DC904AB8F9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878" y="6100050"/>
            <a:ext cx="1080000" cy="6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87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EF3574-8C7D-270D-85B7-2415A68F20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25 Top Citrus Fruits (+ Health Benefits) - Insanely Good">
            <a:extLst>
              <a:ext uri="{FF2B5EF4-FFF2-40B4-BE49-F238E27FC236}">
                <a16:creationId xmlns:a16="http://schemas.microsoft.com/office/drawing/2014/main" id="{2EC6CFFB-987F-5DE8-C44C-694080B6B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369073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BA4324D-C5CC-4C17-9563-272A004A3116}"/>
              </a:ext>
            </a:extLst>
          </p:cNvPr>
          <p:cNvSpPr txBox="1"/>
          <p:nvPr/>
        </p:nvSpPr>
        <p:spPr>
          <a:xfrm>
            <a:off x="4058050" y="696054"/>
            <a:ext cx="7641280" cy="72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… e il 2026?</a:t>
            </a:r>
            <a:b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</a:br>
            <a:r>
              <a:rPr lang="it-IT" i="1" dirty="0">
                <a:solidFill>
                  <a:srgbClr val="135756"/>
                </a:solidFill>
                <a:latin typeface="Work Sans Medium" pitchFamily="2" charset="0"/>
              </a:rPr>
              <a:t>(cumulato in volume, gennaio-marzo 2022-2026)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6435F97-FA6B-B2C7-542E-2CBD518ECAFB}"/>
              </a:ext>
            </a:extLst>
          </p:cNvPr>
          <p:cNvSpPr txBox="1"/>
          <p:nvPr/>
        </p:nvSpPr>
        <p:spPr>
          <a:xfrm rot="16200000">
            <a:off x="10264873" y="4129548"/>
            <a:ext cx="336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135756"/>
                </a:solidFill>
                <a:latin typeface="Work Sans Medium" pitchFamily="2" charset="0"/>
              </a:rPr>
              <a:t>Fonte: elaborazioni CSO Italy su dati YouGov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704A8D9F-9929-0E15-8FFB-1CCD1281731F}"/>
              </a:ext>
            </a:extLst>
          </p:cNvPr>
          <p:cNvCxnSpPr>
            <a:cxnSpLocks/>
          </p:cNvCxnSpPr>
          <p:nvPr/>
        </p:nvCxnSpPr>
        <p:spPr>
          <a:xfrm flipH="1">
            <a:off x="2367280" y="620713"/>
            <a:ext cx="9250770" cy="0"/>
          </a:xfrm>
          <a:prstGeom prst="line">
            <a:avLst/>
          </a:prstGeom>
          <a:ln w="12700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8C7E1B5-E05B-9EB9-F295-7BE560C3275C}"/>
              </a:ext>
            </a:extLst>
          </p:cNvPr>
          <p:cNvSpPr txBox="1"/>
          <p:nvPr/>
        </p:nvSpPr>
        <p:spPr>
          <a:xfrm>
            <a:off x="2303496" y="296730"/>
            <a:ext cx="9395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cap="all" dirty="0">
                <a:solidFill>
                  <a:srgbClr val="135756"/>
                </a:solidFill>
                <a:latin typeface="Work Sans Medium" pitchFamily="2" charset="0"/>
              </a:rPr>
              <a:t>AGRUMI: IL TREND DEI CONSUMI IN ITALIA</a:t>
            </a:r>
          </a:p>
          <a:p>
            <a:pPr algn="r"/>
            <a:endParaRPr lang="it-IT" sz="1300" cap="all" dirty="0">
              <a:solidFill>
                <a:srgbClr val="135756"/>
              </a:solidFill>
              <a:latin typeface="Work Sans Medium" pitchFamily="2" charset="0"/>
            </a:endParaRPr>
          </a:p>
        </p:txBody>
      </p:sp>
      <p:sp>
        <p:nvSpPr>
          <p:cNvPr id="10" name="Arco a tutto sesto 9">
            <a:extLst>
              <a:ext uri="{FF2B5EF4-FFF2-40B4-BE49-F238E27FC236}">
                <a16:creationId xmlns:a16="http://schemas.microsoft.com/office/drawing/2014/main" id="{50086200-21BD-AC4A-D651-0130D1B0C485}"/>
              </a:ext>
            </a:extLst>
          </p:cNvPr>
          <p:cNvSpPr/>
          <p:nvPr/>
        </p:nvSpPr>
        <p:spPr>
          <a:xfrm>
            <a:off x="2027375" y="5387275"/>
            <a:ext cx="3294237" cy="2941447"/>
          </a:xfrm>
          <a:prstGeom prst="blockArc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2" name="Immagine 11" descr="Immagine che contiene Policromi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9F1121E1-348F-C057-E89C-8406C3416DB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15980"/>
            <a:ext cx="1440000" cy="6094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0F1B0254-4E2D-AEC2-5A4A-675E152DD66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8690" y="1522482"/>
            <a:ext cx="7560000" cy="4932801"/>
          </a:xfrm>
          <a:prstGeom prst="rect">
            <a:avLst/>
          </a:prstGeom>
        </p:spPr>
      </p:pic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827D3EBC-5184-21F6-E535-E9E8BDEBCEA2}"/>
              </a:ext>
            </a:extLst>
          </p:cNvPr>
          <p:cNvSpPr/>
          <p:nvPr/>
        </p:nvSpPr>
        <p:spPr>
          <a:xfrm>
            <a:off x="8100056" y="2271364"/>
            <a:ext cx="2981925" cy="1911674"/>
          </a:xfrm>
          <a:prstGeom prst="roundRect">
            <a:avLst>
              <a:gd name="adj" fmla="val 7068"/>
            </a:avLst>
          </a:prstGeom>
          <a:solidFill>
            <a:schemeClr val="bg1">
              <a:alpha val="42000"/>
            </a:schemeClr>
          </a:solidFill>
          <a:ln w="38100">
            <a:solidFill>
              <a:srgbClr val="D8EC2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1200" b="1" dirty="0">
                <a:solidFill>
                  <a:srgbClr val="135756"/>
                </a:solidFill>
                <a:latin typeface="Work Sans SemiBold" pitchFamily="2" charset="0"/>
              </a:rPr>
              <a:t>Nel primo trimestre 2026 l’ortofrutta e la frutta rimangono stabili in termini di volume sul 2025, grazie ai primi due mesi dell’anno.</a:t>
            </a:r>
          </a:p>
          <a:p>
            <a:r>
              <a:rPr lang="it-IT" sz="1200" b="1" dirty="0">
                <a:solidFill>
                  <a:srgbClr val="135756"/>
                </a:solidFill>
                <a:latin typeface="Work Sans SemiBold" pitchFamily="2" charset="0"/>
              </a:rPr>
              <a:t>Gli agrumi nel complesso scendono del -6% 1y, l’anno non era iniziato comunque nel migliore dei modi (gennaio -2% e febbraio -5% 1y), marzo frena bruscamente -12%.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0CD1190C-08C5-AF47-81AA-5F22BBF315E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87" y="6007645"/>
            <a:ext cx="1080000" cy="6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2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34AD79-D2AF-6A7B-4094-C904C3FC38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4A3D3484-A91F-AC48-E0EC-8B1228485AD5}"/>
              </a:ext>
            </a:extLst>
          </p:cNvPr>
          <p:cNvSpPr txBox="1"/>
          <p:nvPr/>
        </p:nvSpPr>
        <p:spPr>
          <a:xfrm>
            <a:off x="2621280" y="799959"/>
            <a:ext cx="9078050" cy="48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Conclusioni</a:t>
            </a:r>
          </a:p>
        </p:txBody>
      </p:sp>
      <p:pic>
        <p:nvPicPr>
          <p:cNvPr id="2" name="Immagine 1" descr="Immagine che contiene Policromi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6DE32B23-BD9D-D2C8-AD3D-49FC4B39AA5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15980"/>
            <a:ext cx="1440000" cy="609466"/>
          </a:xfrm>
          <a:prstGeom prst="rect">
            <a:avLst/>
          </a:prstGeom>
        </p:spPr>
      </p:pic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DC7D7928-F54F-E546-CA09-6639CB8894C7}"/>
              </a:ext>
            </a:extLst>
          </p:cNvPr>
          <p:cNvCxnSpPr>
            <a:cxnSpLocks/>
          </p:cNvCxnSpPr>
          <p:nvPr/>
        </p:nvCxnSpPr>
        <p:spPr>
          <a:xfrm flipH="1">
            <a:off x="2367280" y="620713"/>
            <a:ext cx="9250770" cy="0"/>
          </a:xfrm>
          <a:prstGeom prst="line">
            <a:avLst/>
          </a:prstGeom>
          <a:ln w="12700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C36763D-32AD-EB3A-11B1-E84B32CDCF0D}"/>
              </a:ext>
            </a:extLst>
          </p:cNvPr>
          <p:cNvSpPr txBox="1"/>
          <p:nvPr/>
        </p:nvSpPr>
        <p:spPr>
          <a:xfrm>
            <a:off x="2303496" y="296730"/>
            <a:ext cx="93958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cap="all" dirty="0">
                <a:solidFill>
                  <a:srgbClr val="135756"/>
                </a:solidFill>
                <a:latin typeface="Work Sans Medium" pitchFamily="2" charset="0"/>
              </a:rPr>
              <a:t>AGRUMI: IL TREND DEI CONSUMI IN ITALIA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D78F89F-552D-F377-0B0F-C884C58757AE}"/>
              </a:ext>
            </a:extLst>
          </p:cNvPr>
          <p:cNvSpPr txBox="1"/>
          <p:nvPr/>
        </p:nvSpPr>
        <p:spPr>
          <a:xfrm>
            <a:off x="272955" y="1315439"/>
            <a:ext cx="1081068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700" dirty="0">
                <a:solidFill>
                  <a:srgbClr val="135756"/>
                </a:solidFill>
                <a:latin typeface="Work Sans Medium" pitchFamily="2" charset="0"/>
              </a:rPr>
              <a:t>Il mercato degli agrumi freschi vale </a:t>
            </a:r>
            <a:r>
              <a:rPr lang="it-IT" sz="1700" dirty="0">
                <a:solidFill>
                  <a:srgbClr val="135756"/>
                </a:solidFill>
                <a:latin typeface="Verdana Pro Black" panose="020B0A04030504040204" pitchFamily="34" charset="0"/>
              </a:rPr>
              <a:t>1,13 miliardi di euro </a:t>
            </a:r>
            <a:r>
              <a:rPr lang="it-IT" sz="1700" dirty="0">
                <a:solidFill>
                  <a:srgbClr val="135756"/>
                </a:solidFill>
                <a:latin typeface="Work Sans Medium" pitchFamily="2" charset="0"/>
              </a:rPr>
              <a:t>nel 2025 (+5% sul 2024): la spesa cresce, ma i volumi calano del 2%: </a:t>
            </a:r>
            <a:r>
              <a:rPr lang="it-IT" sz="1700" dirty="0">
                <a:solidFill>
                  <a:srgbClr val="135756"/>
                </a:solidFill>
                <a:latin typeface="Verdana Pro Black" panose="020B0A04030504040204" pitchFamily="34" charset="0"/>
              </a:rPr>
              <a:t>il valore è trainato dai prezzi, non dai consumi</a:t>
            </a:r>
            <a:endParaRPr lang="it-IT" sz="1700" dirty="0">
              <a:solidFill>
                <a:srgbClr val="135756"/>
              </a:solidFill>
              <a:latin typeface="Work Sans Medium" pitchFamily="2" charset="0"/>
            </a:endParaRPr>
          </a:p>
        </p:txBody>
      </p:sp>
      <p:pic>
        <p:nvPicPr>
          <p:cNvPr id="9" name="Immagine 8" descr="Immagine che contiene cerchio, Elementi grafici, simbolo, Policromia&#10;&#10;Il contenuto generato dall'IA potrebbe non essere corretto.">
            <a:extLst>
              <a:ext uri="{FF2B5EF4-FFF2-40B4-BE49-F238E27FC236}">
                <a16:creationId xmlns:a16="http://schemas.microsoft.com/office/drawing/2014/main" id="{FB9DF40B-4A18-1ED5-9A90-A10BFD9DCE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4625" y="1458604"/>
            <a:ext cx="360000" cy="360000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2E2D0B9B-6CDF-434D-B5E2-E024C284D4AB}"/>
              </a:ext>
            </a:extLst>
          </p:cNvPr>
          <p:cNvSpPr txBox="1"/>
          <p:nvPr/>
        </p:nvSpPr>
        <p:spPr>
          <a:xfrm>
            <a:off x="170598" y="2089545"/>
            <a:ext cx="1092646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700" dirty="0">
                <a:solidFill>
                  <a:srgbClr val="135756"/>
                </a:solidFill>
                <a:latin typeface="Work Sans Medium" pitchFamily="2" charset="0"/>
              </a:rPr>
              <a:t>Le </a:t>
            </a:r>
            <a:r>
              <a:rPr lang="it-IT" sz="1700" dirty="0">
                <a:solidFill>
                  <a:srgbClr val="135756"/>
                </a:solidFill>
                <a:latin typeface="Verdana Pro Black" panose="020B0A04030504040204" pitchFamily="34" charset="0"/>
              </a:rPr>
              <a:t>arance</a:t>
            </a:r>
            <a:r>
              <a:rPr lang="it-IT" sz="1700" dirty="0">
                <a:solidFill>
                  <a:srgbClr val="135756"/>
                </a:solidFill>
                <a:latin typeface="Work Sans Medium" pitchFamily="2" charset="0"/>
              </a:rPr>
              <a:t> rimangono la specie dominante (60% dei volumi), ma la tendenza strutturale al ribasso dei consumi pro-capite è confermata da 10 anni consecutivi: servono azioni per riavvicinare il consumatore al prodotto.</a:t>
            </a:r>
          </a:p>
        </p:txBody>
      </p:sp>
      <p:pic>
        <p:nvPicPr>
          <p:cNvPr id="4" name="Immagine 3" descr="Immagine che contiene cerchio, Elementi grafici, simbolo, Policromia&#10;&#10;Il contenuto generato dall'IA potrebbe non essere corretto.">
            <a:extLst>
              <a:ext uri="{FF2B5EF4-FFF2-40B4-BE49-F238E27FC236}">
                <a16:creationId xmlns:a16="http://schemas.microsoft.com/office/drawing/2014/main" id="{FF1012AC-4CDD-1D90-FD9E-45F14690E2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8050" y="2232710"/>
            <a:ext cx="360000" cy="360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2CC5EA-F8B5-9399-FE57-2AD5025D141E}"/>
              </a:ext>
            </a:extLst>
          </p:cNvPr>
          <p:cNvSpPr txBox="1"/>
          <p:nvPr/>
        </p:nvSpPr>
        <p:spPr>
          <a:xfrm>
            <a:off x="353450" y="3009253"/>
            <a:ext cx="108241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700" dirty="0">
                <a:solidFill>
                  <a:srgbClr val="135756"/>
                </a:solidFill>
                <a:latin typeface="Work Sans Medium" pitchFamily="2" charset="0"/>
              </a:rPr>
              <a:t>C'è un cambio della guardia in atto tra gli </a:t>
            </a:r>
            <a:r>
              <a:rPr lang="it-IT" sz="1700" i="1" dirty="0">
                <a:solidFill>
                  <a:srgbClr val="135756"/>
                </a:solidFill>
                <a:latin typeface="Verdana Pro Black" panose="020B0A04030504040204" pitchFamily="34" charset="0"/>
              </a:rPr>
              <a:t>easy </a:t>
            </a:r>
            <a:r>
              <a:rPr lang="it-IT" sz="1700" i="1" dirty="0" err="1">
                <a:solidFill>
                  <a:srgbClr val="135756"/>
                </a:solidFill>
                <a:latin typeface="Verdana Pro Black" panose="020B0A04030504040204" pitchFamily="34" charset="0"/>
              </a:rPr>
              <a:t>peeler</a:t>
            </a:r>
            <a:r>
              <a:rPr lang="it-IT" sz="1700" dirty="0">
                <a:solidFill>
                  <a:srgbClr val="135756"/>
                </a:solidFill>
                <a:latin typeface="Work Sans Medium" pitchFamily="2" charset="0"/>
              </a:rPr>
              <a:t>: i mandarini avanzano grazie al lavoro di selezione varietale, mentre le clementine arretrano.</a:t>
            </a:r>
            <a:br>
              <a:rPr lang="it-IT" sz="1700" dirty="0">
                <a:solidFill>
                  <a:srgbClr val="135756"/>
                </a:solidFill>
                <a:latin typeface="Work Sans Medium" pitchFamily="2" charset="0"/>
              </a:rPr>
            </a:br>
            <a:r>
              <a:rPr lang="it-IT" sz="1700" dirty="0">
                <a:solidFill>
                  <a:srgbClr val="135756"/>
                </a:solidFill>
                <a:latin typeface="Work Sans Medium" pitchFamily="2" charset="0"/>
              </a:rPr>
              <a:t>Non è un caso: le due specie sono antagoniste e si giocano la stessa occasione di consumo.</a:t>
            </a:r>
          </a:p>
        </p:txBody>
      </p:sp>
      <p:pic>
        <p:nvPicPr>
          <p:cNvPr id="7" name="Immagine 6" descr="Immagine che contiene cerchio, Elementi grafici, simbolo, Policromia&#10;&#10;Il contenuto generato dall'IA potrebbe non essere corretto.">
            <a:extLst>
              <a:ext uri="{FF2B5EF4-FFF2-40B4-BE49-F238E27FC236}">
                <a16:creationId xmlns:a16="http://schemas.microsoft.com/office/drawing/2014/main" id="{E6FABC5A-D6A1-9D09-2B81-C5010BD718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4625" y="3062794"/>
            <a:ext cx="360000" cy="360000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0EE7456B-105C-7145-C45F-669D64AA3354}"/>
              </a:ext>
            </a:extLst>
          </p:cNvPr>
          <p:cNvSpPr txBox="1"/>
          <p:nvPr/>
        </p:nvSpPr>
        <p:spPr>
          <a:xfrm>
            <a:off x="1856095" y="4002081"/>
            <a:ext cx="922754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700" dirty="0">
                <a:solidFill>
                  <a:srgbClr val="135756"/>
                </a:solidFill>
                <a:latin typeface="Work Sans Medium" pitchFamily="2" charset="0"/>
              </a:rPr>
              <a:t>La </a:t>
            </a:r>
            <a:r>
              <a:rPr lang="it-IT" sz="1700" dirty="0">
                <a:solidFill>
                  <a:srgbClr val="135756"/>
                </a:solidFill>
                <a:latin typeface="Verdana Pro Black" panose="020B0A04030504040204" pitchFamily="34" charset="0"/>
              </a:rPr>
              <a:t>distribuzione moderna </a:t>
            </a:r>
            <a:r>
              <a:rPr lang="it-IT" sz="1700" dirty="0">
                <a:solidFill>
                  <a:srgbClr val="135756"/>
                </a:solidFill>
                <a:latin typeface="Work Sans Medium" pitchFamily="2" charset="0"/>
              </a:rPr>
              <a:t>è il canale dominante con l'80% dei volumi acquistati e penetrazione crescente</a:t>
            </a:r>
          </a:p>
        </p:txBody>
      </p:sp>
      <p:pic>
        <p:nvPicPr>
          <p:cNvPr id="15" name="Immagine 14" descr="Immagine che contiene cerchio, Elementi grafici, simbolo, Policromia&#10;&#10;Il contenuto generato dall'IA potrebbe non essere corretto.">
            <a:extLst>
              <a:ext uri="{FF2B5EF4-FFF2-40B4-BE49-F238E27FC236}">
                <a16:creationId xmlns:a16="http://schemas.microsoft.com/office/drawing/2014/main" id="{2696213E-9F8E-AB5B-F24E-38549ECAF7E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4625" y="4145246"/>
            <a:ext cx="360000" cy="3600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66A5B20-E666-090F-AF41-E0A1FD1EF576}"/>
              </a:ext>
            </a:extLst>
          </p:cNvPr>
          <p:cNvSpPr txBox="1"/>
          <p:nvPr/>
        </p:nvSpPr>
        <p:spPr>
          <a:xfrm>
            <a:off x="587375" y="4868669"/>
            <a:ext cx="1049626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700" dirty="0">
                <a:solidFill>
                  <a:srgbClr val="135756"/>
                </a:solidFill>
                <a:latin typeface="Work Sans Medium" pitchFamily="2" charset="0"/>
              </a:rPr>
              <a:t>Il </a:t>
            </a:r>
            <a:r>
              <a:rPr lang="it-IT" sz="1700" dirty="0">
                <a:solidFill>
                  <a:srgbClr val="135756"/>
                </a:solidFill>
                <a:latin typeface="Verdana Pro Black" panose="020B0A04030504040204" pitchFamily="34" charset="0"/>
              </a:rPr>
              <a:t>confezionato</a:t>
            </a:r>
            <a:r>
              <a:rPr lang="it-IT" sz="1700" dirty="0">
                <a:solidFill>
                  <a:srgbClr val="135756"/>
                </a:solidFill>
                <a:latin typeface="Work Sans Medium" pitchFamily="2" charset="0"/>
              </a:rPr>
              <a:t> ha superato lo sfuso  con il 53% dei volumi, una tendenza strutturale che penalizza il peso variabile ma che è anche un’opportunità «comunicativa»</a:t>
            </a:r>
          </a:p>
        </p:txBody>
      </p:sp>
      <p:pic>
        <p:nvPicPr>
          <p:cNvPr id="17" name="Immagine 16" descr="Immagine che contiene cerchio, Elementi grafici, simbolo, Policromia&#10;&#10;Il contenuto generato dall'IA potrebbe non essere corretto.">
            <a:extLst>
              <a:ext uri="{FF2B5EF4-FFF2-40B4-BE49-F238E27FC236}">
                <a16:creationId xmlns:a16="http://schemas.microsoft.com/office/drawing/2014/main" id="{BABC1B7E-8B2E-79E8-FCAE-814BBA232C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4625" y="5011834"/>
            <a:ext cx="360000" cy="360000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BCC7E8A-805B-DFD8-E061-4C651D9F013F}"/>
              </a:ext>
            </a:extLst>
          </p:cNvPr>
          <p:cNvSpPr txBox="1"/>
          <p:nvPr/>
        </p:nvSpPr>
        <p:spPr>
          <a:xfrm>
            <a:off x="272956" y="5710846"/>
            <a:ext cx="1082410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700" dirty="0">
                <a:solidFill>
                  <a:srgbClr val="135756"/>
                </a:solidFill>
                <a:latin typeface="Work Sans Medium" pitchFamily="2" charset="0"/>
              </a:rPr>
              <a:t>Il</a:t>
            </a:r>
            <a:r>
              <a:rPr lang="it-IT" sz="1700" dirty="0">
                <a:solidFill>
                  <a:srgbClr val="135756"/>
                </a:solidFill>
                <a:latin typeface="Verdana Pro Black" panose="020B0A04030504040204" pitchFamily="34" charset="0"/>
              </a:rPr>
              <a:t> 2026 apre in frenata </a:t>
            </a:r>
            <a:r>
              <a:rPr lang="it-IT" sz="1700" dirty="0">
                <a:solidFill>
                  <a:srgbClr val="135756"/>
                </a:solidFill>
                <a:latin typeface="Work Sans Medium" pitchFamily="2" charset="0"/>
              </a:rPr>
              <a:t>(-6% a volume sugli agrumi), con marzo in brusco calo.</a:t>
            </a:r>
            <a:br>
              <a:rPr lang="it-IT" sz="1700" dirty="0">
                <a:solidFill>
                  <a:srgbClr val="135756"/>
                </a:solidFill>
                <a:latin typeface="Work Sans Medium" pitchFamily="2" charset="0"/>
              </a:rPr>
            </a:br>
            <a:r>
              <a:rPr lang="it-IT" sz="1700" dirty="0">
                <a:solidFill>
                  <a:srgbClr val="135756"/>
                </a:solidFill>
                <a:latin typeface="Work Sans Medium" pitchFamily="2" charset="0"/>
              </a:rPr>
              <a:t>Un segnale da monitorare con attenzione per capire se è un fenomeno legato alle produzioni o l'inizio di una nuova contrazione strutturale… </a:t>
            </a:r>
          </a:p>
        </p:txBody>
      </p:sp>
      <p:pic>
        <p:nvPicPr>
          <p:cNvPr id="19" name="Immagine 18" descr="Immagine che contiene cerchio, Elementi grafici, simbolo, Policromia&#10;&#10;Il contenuto generato dall'IA potrebbe non essere corretto.">
            <a:extLst>
              <a:ext uri="{FF2B5EF4-FFF2-40B4-BE49-F238E27FC236}">
                <a16:creationId xmlns:a16="http://schemas.microsoft.com/office/drawing/2014/main" id="{8037741D-3A0E-A5F9-42CB-00B5CDFB8AE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58050" y="5772123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961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93BCA9-3429-C711-1EB0-D97538D9D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3D2D361-0254-358B-2C21-366B1815610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2133"/>
          <a:stretch>
            <a:fillRect/>
          </a:stretch>
        </p:blipFill>
        <p:spPr>
          <a:xfrm>
            <a:off x="3153089" y="4737"/>
            <a:ext cx="9038911" cy="685800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CF3750B-2474-9E61-4F62-B9B3BE11B5F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0886" y="0"/>
            <a:ext cx="7358743" cy="6858000"/>
          </a:xfrm>
          <a:prstGeom prst="rect">
            <a:avLst/>
          </a:prstGeom>
        </p:spPr>
      </p:pic>
      <p:pic>
        <p:nvPicPr>
          <p:cNvPr id="5" name="Immagine 4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62B0D858-9129-D0C5-330E-D9DDBE97559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16" y="610490"/>
            <a:ext cx="1800000" cy="761836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61B8BA25-60A7-EB6A-CCBB-4BF01E162123}"/>
              </a:ext>
            </a:extLst>
          </p:cNvPr>
          <p:cNvSpPr txBox="1"/>
          <p:nvPr/>
        </p:nvSpPr>
        <p:spPr>
          <a:xfrm>
            <a:off x="588260" y="1832695"/>
            <a:ext cx="5507740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cap="all" dirty="0">
                <a:solidFill>
                  <a:schemeClr val="bg1"/>
                </a:solidFill>
                <a:latin typeface="Work Sans Medium" pitchFamily="2" charset="0"/>
              </a:rPr>
              <a:t>CATANIA, 5 MAGGIO 2026 / CRITRUS FORUM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A8DA977-4AEF-35A0-E470-5BB7C5A1A441}"/>
              </a:ext>
            </a:extLst>
          </p:cNvPr>
          <p:cNvSpPr txBox="1"/>
          <p:nvPr/>
        </p:nvSpPr>
        <p:spPr>
          <a:xfrm>
            <a:off x="588260" y="2178944"/>
            <a:ext cx="5507740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</a:pPr>
            <a:r>
              <a:rPr lang="it-IT" sz="5000" b="1" dirty="0">
                <a:solidFill>
                  <a:schemeClr val="bg1"/>
                </a:solidFill>
                <a:latin typeface="Work Sans Black" pitchFamily="2" charset="0"/>
              </a:rPr>
              <a:t>Grazie per</a:t>
            </a:r>
          </a:p>
          <a:p>
            <a:pPr>
              <a:lnSpc>
                <a:spcPct val="85000"/>
              </a:lnSpc>
            </a:pPr>
            <a:r>
              <a:rPr lang="it-IT" sz="5000" b="1" dirty="0">
                <a:solidFill>
                  <a:schemeClr val="bg1"/>
                </a:solidFill>
                <a:latin typeface="Work Sans Black" pitchFamily="2" charset="0"/>
              </a:rPr>
              <a:t>l’attenzione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4B80D57-C79D-5AF6-E0A0-0FF86E9C5495}"/>
              </a:ext>
            </a:extLst>
          </p:cNvPr>
          <p:cNvSpPr txBox="1"/>
          <p:nvPr/>
        </p:nvSpPr>
        <p:spPr>
          <a:xfrm>
            <a:off x="588260" y="3590104"/>
            <a:ext cx="550774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cap="all" dirty="0">
                <a:solidFill>
                  <a:schemeClr val="bg1"/>
                </a:solidFill>
                <a:latin typeface="Work Sans Medium" pitchFamily="2" charset="0"/>
              </a:rPr>
              <a:t>Daria lodi</a:t>
            </a:r>
          </a:p>
          <a:p>
            <a:r>
              <a:rPr lang="it-IT" sz="1650" cap="all" dirty="0">
                <a:solidFill>
                  <a:schemeClr val="bg1"/>
                </a:solidFill>
                <a:latin typeface="Work Sans Medium" pitchFamily="2" charset="0"/>
              </a:rPr>
              <a:t>Analista </a:t>
            </a:r>
            <a:r>
              <a:rPr lang="it-IT" sz="1650" cap="all" dirty="0" err="1">
                <a:solidFill>
                  <a:schemeClr val="bg1"/>
                </a:solidFill>
                <a:latin typeface="Work Sans Medium" pitchFamily="2" charset="0"/>
              </a:rPr>
              <a:t>cso</a:t>
            </a:r>
            <a:r>
              <a:rPr lang="it-IT" sz="1650" cap="all" dirty="0">
                <a:solidFill>
                  <a:schemeClr val="bg1"/>
                </a:solidFill>
                <a:latin typeface="Work Sans Medium" pitchFamily="2" charset="0"/>
              </a:rPr>
              <a:t> </a:t>
            </a:r>
            <a:r>
              <a:rPr lang="it-IT" sz="1650" cap="all" dirty="0" err="1">
                <a:solidFill>
                  <a:schemeClr val="bg1"/>
                </a:solidFill>
                <a:latin typeface="Work Sans Medium" pitchFamily="2" charset="0"/>
              </a:rPr>
              <a:t>italy</a:t>
            </a:r>
            <a:r>
              <a:rPr lang="it-IT" sz="1650" cap="all" dirty="0">
                <a:solidFill>
                  <a:schemeClr val="bg1"/>
                </a:solidFill>
                <a:latin typeface="Work Sans Medium" pitchFamily="2" charset="0"/>
              </a:rPr>
              <a:t> </a:t>
            </a:r>
          </a:p>
        </p:txBody>
      </p:sp>
      <p:sp>
        <p:nvSpPr>
          <p:cNvPr id="6" name="Arco a tutto sesto 5">
            <a:extLst>
              <a:ext uri="{FF2B5EF4-FFF2-40B4-BE49-F238E27FC236}">
                <a16:creationId xmlns:a16="http://schemas.microsoft.com/office/drawing/2014/main" id="{9B39F14E-6760-A8C8-9F8E-B99AFC54D192}"/>
              </a:ext>
            </a:extLst>
          </p:cNvPr>
          <p:cNvSpPr/>
          <p:nvPr/>
        </p:nvSpPr>
        <p:spPr>
          <a:xfrm>
            <a:off x="7346435" y="4694045"/>
            <a:ext cx="4846988" cy="4327909"/>
          </a:xfrm>
          <a:prstGeom prst="blockArc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0" name="Immagine 9" descr="Immagine che contiene simbolo, logo, Carattere, Elementi grafici&#10;&#10;Il contenuto generato dall'IA potrebbe non essere corretto.">
            <a:extLst>
              <a:ext uri="{FF2B5EF4-FFF2-40B4-BE49-F238E27FC236}">
                <a16:creationId xmlns:a16="http://schemas.microsoft.com/office/drawing/2014/main" id="{239E29F8-F858-E1B8-57B2-88290B4A4A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574" y="4385768"/>
            <a:ext cx="360000" cy="3600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AD68A64-BCA6-2ECC-4F72-7879B267F5A0}"/>
              </a:ext>
            </a:extLst>
          </p:cNvPr>
          <p:cNvSpPr txBox="1"/>
          <p:nvPr/>
        </p:nvSpPr>
        <p:spPr>
          <a:xfrm>
            <a:off x="1166609" y="4385768"/>
            <a:ext cx="3625885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50" cap="all" dirty="0">
                <a:solidFill>
                  <a:schemeClr val="bg1"/>
                </a:solidFill>
                <a:latin typeface="Work Sans Medium" pitchFamily="2" charset="0"/>
              </a:rPr>
              <a:t>www.csoservizi.com</a:t>
            </a:r>
          </a:p>
        </p:txBody>
      </p:sp>
      <p:pic>
        <p:nvPicPr>
          <p:cNvPr id="13" name="Immagine 12" descr="Immagine che contiene simbolo, logo, Carattere&#10;&#10;Il contenuto generato dall'IA potrebbe non essere corretto.">
            <a:extLst>
              <a:ext uri="{FF2B5EF4-FFF2-40B4-BE49-F238E27FC236}">
                <a16:creationId xmlns:a16="http://schemas.microsoft.com/office/drawing/2014/main" id="{13B8BCB3-658F-2650-8F9A-763D184854A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9521" y="4943980"/>
            <a:ext cx="360000" cy="360000"/>
          </a:xfrm>
          <a:prstGeom prst="rect">
            <a:avLst/>
          </a:prstGeom>
        </p:spPr>
      </p:pic>
      <p:pic>
        <p:nvPicPr>
          <p:cNvPr id="18" name="Immagine 17" descr="Immagine che contiene cerchio, Elementi grafici, design&#10;&#10;Il contenuto generato dall'IA potrebbe non essere corretto.">
            <a:extLst>
              <a:ext uri="{FF2B5EF4-FFF2-40B4-BE49-F238E27FC236}">
                <a16:creationId xmlns:a16="http://schemas.microsoft.com/office/drawing/2014/main" id="{3F242960-54C8-EFE5-267D-FD2B6B6FDE2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4045" y="4937495"/>
            <a:ext cx="388036" cy="388036"/>
          </a:xfrm>
          <a:prstGeom prst="rect">
            <a:avLst/>
          </a:prstGeom>
        </p:spPr>
      </p:pic>
      <p:pic>
        <p:nvPicPr>
          <p:cNvPr id="22" name="Immagine 21" descr="Immagine che contiene simbolo, logo, Carattere, cerchio&#10;&#10;Il contenuto generato dall'IA potrebbe non essere corretto.">
            <a:extLst>
              <a:ext uri="{FF2B5EF4-FFF2-40B4-BE49-F238E27FC236}">
                <a16:creationId xmlns:a16="http://schemas.microsoft.com/office/drawing/2014/main" id="{C6FF2AB1-FB1A-6B0A-8310-40BD2C122EF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346" y="4943980"/>
            <a:ext cx="360000" cy="3600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EDF63A7-1C64-EBE0-F760-2EA625248E2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102" y="5315304"/>
            <a:ext cx="2160000" cy="131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910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2176C-64B4-C896-6271-976F0268A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089BCB1-7213-2F91-D0E3-2CF32B073FD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135756"/>
          </a:solidFill>
        </p:spPr>
      </p:pic>
      <p:sp>
        <p:nvSpPr>
          <p:cNvPr id="21" name="Ovale 20">
            <a:extLst>
              <a:ext uri="{FF2B5EF4-FFF2-40B4-BE49-F238E27FC236}">
                <a16:creationId xmlns:a16="http://schemas.microsoft.com/office/drawing/2014/main" id="{9BED0426-81FA-1F23-EBEF-DABA19E4EFB7}"/>
              </a:ext>
            </a:extLst>
          </p:cNvPr>
          <p:cNvSpPr/>
          <p:nvPr/>
        </p:nvSpPr>
        <p:spPr>
          <a:xfrm>
            <a:off x="8692673" y="2340106"/>
            <a:ext cx="2518666" cy="2518666"/>
          </a:xfrm>
          <a:prstGeom prst="ellipse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05D420F-EBE3-2634-3F9C-CA6F04B22399}"/>
              </a:ext>
            </a:extLst>
          </p:cNvPr>
          <p:cNvSpPr txBox="1"/>
          <p:nvPr/>
        </p:nvSpPr>
        <p:spPr>
          <a:xfrm>
            <a:off x="2621280" y="696054"/>
            <a:ext cx="907805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chemeClr val="bg1"/>
                </a:solidFill>
                <a:latin typeface="Work Sans Black" pitchFamily="2" charset="0"/>
              </a:rPr>
              <a:t>Consumi delle famiglie italiane:</a:t>
            </a:r>
          </a:p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chemeClr val="bg1"/>
                </a:solidFill>
                <a:latin typeface="Work Sans Black" pitchFamily="2" charset="0"/>
              </a:rPr>
              <a:t>di cosa stiamo parlando?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F51F73D6-555A-0928-B45C-D7FC6E92CEAE}"/>
              </a:ext>
            </a:extLst>
          </p:cNvPr>
          <p:cNvCxnSpPr>
            <a:cxnSpLocks/>
          </p:cNvCxnSpPr>
          <p:nvPr/>
        </p:nvCxnSpPr>
        <p:spPr>
          <a:xfrm flipH="1">
            <a:off x="2367280" y="620713"/>
            <a:ext cx="925077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F8DDAD9-0C1F-A18C-FA56-FAE53E735268}"/>
              </a:ext>
            </a:extLst>
          </p:cNvPr>
          <p:cNvSpPr txBox="1"/>
          <p:nvPr/>
        </p:nvSpPr>
        <p:spPr>
          <a:xfrm>
            <a:off x="2303496" y="296730"/>
            <a:ext cx="9395833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cap="all" dirty="0">
                <a:solidFill>
                  <a:schemeClr val="bg1"/>
                </a:solidFill>
                <a:latin typeface="Work Sans Medium" pitchFamily="2" charset="0"/>
              </a:rPr>
              <a:t>AGRUMI: IL TREND DEI CONSUMI IN ITALIA</a:t>
            </a:r>
          </a:p>
        </p:txBody>
      </p:sp>
      <p:pic>
        <p:nvPicPr>
          <p:cNvPr id="7" name="Immagine 6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AECA0132-B396-4F04-1FA9-F5C183B333E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15977"/>
            <a:ext cx="1440000" cy="60946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0F71FDC9-82EF-0222-ED96-A96F6916FB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5228" y="2597723"/>
            <a:ext cx="1800000" cy="1800000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86F3948-D963-38D5-7CA7-66D10A8C0F6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537" y="2686563"/>
            <a:ext cx="1800000" cy="1800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967A6A31-683D-51D4-2AD3-C1EFE502394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3846" y="2686563"/>
            <a:ext cx="1800000" cy="18000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D3F3BBFE-C24C-DD44-BA57-FAACFF4FA11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2006" y="2529000"/>
            <a:ext cx="1800000" cy="1800000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42B1D758-FFB4-88AD-F83E-F64ED4436718}"/>
              </a:ext>
            </a:extLst>
          </p:cNvPr>
          <p:cNvSpPr txBox="1"/>
          <p:nvPr/>
        </p:nvSpPr>
        <p:spPr>
          <a:xfrm>
            <a:off x="992293" y="4674106"/>
            <a:ext cx="2332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INDUSTRIA</a:t>
            </a:r>
          </a:p>
          <a:p>
            <a:pPr algn="ctr"/>
            <a:r>
              <a:rPr lang="it-IT" b="1" i="1" dirty="0">
                <a:solidFill>
                  <a:schemeClr val="bg1"/>
                </a:solidFill>
                <a:latin typeface="Work Sans Medium" pitchFamily="2" charset="0"/>
              </a:rPr>
              <a:t>trasformazione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7494F127-D55C-828A-4B8E-36753972B1E8}"/>
              </a:ext>
            </a:extLst>
          </p:cNvPr>
          <p:cNvSpPr txBox="1"/>
          <p:nvPr/>
        </p:nvSpPr>
        <p:spPr>
          <a:xfrm>
            <a:off x="3703132" y="4674106"/>
            <a:ext cx="2062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FIERE + SAGRE STREET FOOD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3AE34ECF-B5FD-8890-9779-92B0F0296C7D}"/>
              </a:ext>
            </a:extLst>
          </p:cNvPr>
          <p:cNvSpPr txBox="1"/>
          <p:nvPr/>
        </p:nvSpPr>
        <p:spPr>
          <a:xfrm>
            <a:off x="6522856" y="4674106"/>
            <a:ext cx="1680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HORECA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6B1B66E2-41BC-D393-C719-B11055189E4B}"/>
              </a:ext>
            </a:extLst>
          </p:cNvPr>
          <p:cNvSpPr txBox="1"/>
          <p:nvPr/>
        </p:nvSpPr>
        <p:spPr>
          <a:xfrm>
            <a:off x="9111511" y="4938992"/>
            <a:ext cx="168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CONSUMO </a:t>
            </a:r>
          </a:p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DOMESTICO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755D30B8-EB2E-B8A8-42AA-91DED2A8E53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878" y="6100050"/>
            <a:ext cx="1080000" cy="6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4160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ACB5F0-C32B-5EF6-D87E-49FBFA0B91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7">
            <a:extLst>
              <a:ext uri="{FF2B5EF4-FFF2-40B4-BE49-F238E27FC236}">
                <a16:creationId xmlns:a16="http://schemas.microsoft.com/office/drawing/2014/main" id="{FA382C97-6C2A-F317-64AD-14828B4A50A4}"/>
              </a:ext>
            </a:extLst>
          </p:cNvPr>
          <p:cNvSpPr txBox="1"/>
          <p:nvPr/>
        </p:nvSpPr>
        <p:spPr>
          <a:xfrm>
            <a:off x="4058050" y="696054"/>
            <a:ext cx="764128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Ortofrutta: acquisti in valore,</a:t>
            </a:r>
            <a:b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</a:b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volume e prezzo medio </a:t>
            </a:r>
            <a:r>
              <a:rPr lang="it-IT" i="1" dirty="0">
                <a:solidFill>
                  <a:srgbClr val="135756"/>
                </a:solidFill>
                <a:latin typeface="Work Sans Medium" pitchFamily="2" charset="0"/>
              </a:rPr>
              <a:t>(2016-2025)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54DA2B4-2841-84F1-E795-7223477EAD4C}"/>
              </a:ext>
            </a:extLst>
          </p:cNvPr>
          <p:cNvSpPr txBox="1"/>
          <p:nvPr/>
        </p:nvSpPr>
        <p:spPr>
          <a:xfrm rot="16200000">
            <a:off x="10264873" y="4129548"/>
            <a:ext cx="336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135756"/>
                </a:solidFill>
                <a:latin typeface="Work Sans Medium" pitchFamily="2" charset="0"/>
              </a:rPr>
              <a:t>Fonte: elaborazioni CSO Italy su dati YouGov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38D064CF-C304-4DC3-AC18-003195D1C73D}"/>
              </a:ext>
            </a:extLst>
          </p:cNvPr>
          <p:cNvCxnSpPr>
            <a:cxnSpLocks/>
          </p:cNvCxnSpPr>
          <p:nvPr/>
        </p:nvCxnSpPr>
        <p:spPr>
          <a:xfrm flipH="1">
            <a:off x="2367280" y="620713"/>
            <a:ext cx="9250770" cy="0"/>
          </a:xfrm>
          <a:prstGeom prst="line">
            <a:avLst/>
          </a:prstGeom>
          <a:ln w="12700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E1B9A48-966F-1819-F31D-2607DCFA0F55}"/>
              </a:ext>
            </a:extLst>
          </p:cNvPr>
          <p:cNvSpPr txBox="1"/>
          <p:nvPr/>
        </p:nvSpPr>
        <p:spPr>
          <a:xfrm>
            <a:off x="2303496" y="296730"/>
            <a:ext cx="9395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cap="all" dirty="0">
                <a:solidFill>
                  <a:srgbClr val="135756"/>
                </a:solidFill>
                <a:latin typeface="Work Sans Medium" pitchFamily="2" charset="0"/>
              </a:rPr>
              <a:t>AGRUMI: IL TREND DEI CONSUMI IN ITALIA</a:t>
            </a:r>
          </a:p>
          <a:p>
            <a:pPr algn="r"/>
            <a:endParaRPr lang="it-IT" sz="1300" cap="all" dirty="0">
              <a:solidFill>
                <a:srgbClr val="135756"/>
              </a:solidFill>
              <a:latin typeface="Work Sans Medium" pitchFamily="2" charset="0"/>
            </a:endParaRPr>
          </a:p>
        </p:txBody>
      </p:sp>
      <p:sp>
        <p:nvSpPr>
          <p:cNvPr id="10" name="Arco a tutto sesto 9">
            <a:extLst>
              <a:ext uri="{FF2B5EF4-FFF2-40B4-BE49-F238E27FC236}">
                <a16:creationId xmlns:a16="http://schemas.microsoft.com/office/drawing/2014/main" id="{70CB3FC3-45D6-360C-5F9B-7B11C32B5DE1}"/>
              </a:ext>
            </a:extLst>
          </p:cNvPr>
          <p:cNvSpPr/>
          <p:nvPr/>
        </p:nvSpPr>
        <p:spPr>
          <a:xfrm>
            <a:off x="8897763" y="5387276"/>
            <a:ext cx="3294237" cy="2941447"/>
          </a:xfrm>
          <a:prstGeom prst="blockArc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EBD5FE54-653F-FBF6-726D-D9C8179DAB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8050" y="1618229"/>
            <a:ext cx="7560000" cy="5021569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CE11498A-534C-F662-D3F1-F6F791398DC1}"/>
              </a:ext>
            </a:extLst>
          </p:cNvPr>
          <p:cNvSpPr/>
          <p:nvPr/>
        </p:nvSpPr>
        <p:spPr>
          <a:xfrm>
            <a:off x="7706784" y="5971998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14951451-EBE3-0D55-A111-CA578A48D2D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35821" y="6101036"/>
            <a:ext cx="360000" cy="360000"/>
          </a:xfrm>
          <a:prstGeom prst="rect">
            <a:avLst/>
          </a:prstGeom>
        </p:spPr>
      </p:pic>
      <p:sp>
        <p:nvSpPr>
          <p:cNvPr id="16" name="Parentesi graffa aperta 15">
            <a:extLst>
              <a:ext uri="{FF2B5EF4-FFF2-40B4-BE49-F238E27FC236}">
                <a16:creationId xmlns:a16="http://schemas.microsoft.com/office/drawing/2014/main" id="{FCDA6681-5E02-12ED-2019-22F7E54501E2}"/>
              </a:ext>
            </a:extLst>
          </p:cNvPr>
          <p:cNvSpPr/>
          <p:nvPr/>
        </p:nvSpPr>
        <p:spPr>
          <a:xfrm rot="16200000">
            <a:off x="7937129" y="5584881"/>
            <a:ext cx="201171" cy="1090353"/>
          </a:xfrm>
          <a:prstGeom prst="leftBrace">
            <a:avLst/>
          </a:prstGeom>
          <a:ln w="28575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ttangolo con angoli arrotondati 16">
            <a:extLst>
              <a:ext uri="{FF2B5EF4-FFF2-40B4-BE49-F238E27FC236}">
                <a16:creationId xmlns:a16="http://schemas.microsoft.com/office/drawing/2014/main" id="{ED04F1B7-AB74-278F-19B8-187A401D4AC9}"/>
              </a:ext>
            </a:extLst>
          </p:cNvPr>
          <p:cNvSpPr/>
          <p:nvPr/>
        </p:nvSpPr>
        <p:spPr>
          <a:xfrm>
            <a:off x="602247" y="1925782"/>
            <a:ext cx="3071528" cy="4008613"/>
          </a:xfrm>
          <a:prstGeom prst="roundRect">
            <a:avLst>
              <a:gd name="adj" fmla="val 7068"/>
            </a:avLst>
          </a:prstGeom>
          <a:solidFill>
            <a:schemeClr val="bg1">
              <a:alpha val="42000"/>
            </a:schemeClr>
          </a:solidFill>
          <a:ln w="38100">
            <a:solidFill>
              <a:srgbClr val="D8EC2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solidFill>
                <a:schemeClr val="bg1"/>
              </a:solidFill>
              <a:latin typeface="Work Sans Bold" pitchFamily="2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id="{F0F81343-8371-C64F-8107-8808FF0823D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357" r="9198"/>
          <a:stretch>
            <a:fillRect/>
          </a:stretch>
        </p:blipFill>
        <p:spPr>
          <a:xfrm rot="850640">
            <a:off x="622152" y="3087004"/>
            <a:ext cx="2619709" cy="2662194"/>
          </a:xfrm>
          <a:prstGeom prst="rect">
            <a:avLst/>
          </a:prstGeom>
        </p:spPr>
      </p:pic>
      <p:sp>
        <p:nvSpPr>
          <p:cNvPr id="22" name="Ovale 21">
            <a:extLst>
              <a:ext uri="{FF2B5EF4-FFF2-40B4-BE49-F238E27FC236}">
                <a16:creationId xmlns:a16="http://schemas.microsoft.com/office/drawing/2014/main" id="{0E723D32-1FCF-2770-5FA7-3B15C054C36A}"/>
              </a:ext>
            </a:extLst>
          </p:cNvPr>
          <p:cNvSpPr/>
          <p:nvPr/>
        </p:nvSpPr>
        <p:spPr>
          <a:xfrm>
            <a:off x="2910468" y="3671141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0DF1BABC-48EE-E8B9-E646-FEE3A10F8C93}"/>
              </a:ext>
            </a:extLst>
          </p:cNvPr>
          <p:cNvSpPr txBox="1"/>
          <p:nvPr/>
        </p:nvSpPr>
        <p:spPr>
          <a:xfrm>
            <a:off x="2824335" y="3795512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12%</a:t>
            </a:r>
          </a:p>
        </p:txBody>
      </p:sp>
      <p:sp>
        <p:nvSpPr>
          <p:cNvPr id="24" name="Ovale 23">
            <a:extLst>
              <a:ext uri="{FF2B5EF4-FFF2-40B4-BE49-F238E27FC236}">
                <a16:creationId xmlns:a16="http://schemas.microsoft.com/office/drawing/2014/main" id="{C41B56C1-4525-8AE3-5E78-F4EC6A022F19}"/>
              </a:ext>
            </a:extLst>
          </p:cNvPr>
          <p:cNvSpPr/>
          <p:nvPr/>
        </p:nvSpPr>
        <p:spPr>
          <a:xfrm>
            <a:off x="1206924" y="3102031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655ECB51-3A4E-DBF3-9626-12ED56F17DF2}"/>
              </a:ext>
            </a:extLst>
          </p:cNvPr>
          <p:cNvSpPr txBox="1"/>
          <p:nvPr/>
        </p:nvSpPr>
        <p:spPr>
          <a:xfrm>
            <a:off x="1120791" y="3226402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48%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53B038B6-2D04-7A56-D9B0-5A1BD41D9544}"/>
              </a:ext>
            </a:extLst>
          </p:cNvPr>
          <p:cNvSpPr/>
          <p:nvPr/>
        </p:nvSpPr>
        <p:spPr>
          <a:xfrm>
            <a:off x="2649874" y="4788120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BCB53165-308D-C192-3D2D-419009EC5177}"/>
              </a:ext>
            </a:extLst>
          </p:cNvPr>
          <p:cNvSpPr txBox="1"/>
          <p:nvPr/>
        </p:nvSpPr>
        <p:spPr>
          <a:xfrm>
            <a:off x="2563741" y="4912491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40%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F063ED84-CEC1-7627-221C-147C4009B0F2}"/>
              </a:ext>
            </a:extLst>
          </p:cNvPr>
          <p:cNvSpPr txBox="1"/>
          <p:nvPr/>
        </p:nvSpPr>
        <p:spPr>
          <a:xfrm>
            <a:off x="715828" y="2029901"/>
            <a:ext cx="28121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solidFill>
                  <a:srgbClr val="135756"/>
                </a:solidFill>
                <a:latin typeface="Work Sans ExtraBold" pitchFamily="2" charset="0"/>
              </a:rPr>
              <a:t>Distribuzione % dei volumi </a:t>
            </a:r>
            <a:br>
              <a:rPr lang="it-IT" sz="1500" b="1" dirty="0">
                <a:solidFill>
                  <a:srgbClr val="135756"/>
                </a:solidFill>
                <a:latin typeface="Work Sans ExtraBold" pitchFamily="2" charset="0"/>
              </a:rPr>
            </a:br>
            <a:r>
              <a:rPr lang="it-IT" sz="1500" b="1" dirty="0">
                <a:solidFill>
                  <a:srgbClr val="135756"/>
                </a:solidFill>
                <a:latin typeface="Work Sans ExtraBold" pitchFamily="2" charset="0"/>
              </a:rPr>
              <a:t>per macro aggregati</a:t>
            </a:r>
            <a:br>
              <a:rPr lang="it-IT" sz="1500" b="1" dirty="0">
                <a:solidFill>
                  <a:srgbClr val="135756"/>
                </a:solidFill>
                <a:latin typeface="Work Sans ExtraBold" pitchFamily="2" charset="0"/>
              </a:rPr>
            </a:br>
            <a:r>
              <a:rPr lang="it-IT" sz="1200" i="1" dirty="0">
                <a:solidFill>
                  <a:srgbClr val="135756"/>
                </a:solidFill>
                <a:latin typeface="Work Sans SemiBold" pitchFamily="2" charset="0"/>
              </a:rPr>
              <a:t>(anno 2025)</a:t>
            </a:r>
          </a:p>
        </p:txBody>
      </p:sp>
      <p:pic>
        <p:nvPicPr>
          <p:cNvPr id="30" name="Immagine 29" descr="Immagine che contiene Policromi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761C539D-2E9C-5444-A39A-04F486515A4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15980"/>
            <a:ext cx="1440000" cy="609466"/>
          </a:xfrm>
          <a:prstGeom prst="rect">
            <a:avLst/>
          </a:prstGeom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D4C7D9BF-56E0-39EB-2C8D-ED76D93AC4F6}"/>
              </a:ext>
            </a:extLst>
          </p:cNvPr>
          <p:cNvSpPr txBox="1"/>
          <p:nvPr/>
        </p:nvSpPr>
        <p:spPr>
          <a:xfrm>
            <a:off x="1093083" y="2806467"/>
            <a:ext cx="852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ortaggi</a:t>
            </a:r>
          </a:p>
        </p:txBody>
      </p:sp>
      <p:sp>
        <p:nvSpPr>
          <p:cNvPr id="1024" name="CasellaDiTesto 1023">
            <a:extLst>
              <a:ext uri="{FF2B5EF4-FFF2-40B4-BE49-F238E27FC236}">
                <a16:creationId xmlns:a16="http://schemas.microsoft.com/office/drawing/2014/main" id="{0C46D000-9639-87CE-18D5-3CEE2D2E1B2E}"/>
              </a:ext>
            </a:extLst>
          </p:cNvPr>
          <p:cNvSpPr txBox="1"/>
          <p:nvPr/>
        </p:nvSpPr>
        <p:spPr>
          <a:xfrm>
            <a:off x="2817028" y="3372399"/>
            <a:ext cx="852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agrumi</a:t>
            </a:r>
          </a:p>
        </p:txBody>
      </p:sp>
      <p:sp>
        <p:nvSpPr>
          <p:cNvPr id="1025" name="CasellaDiTesto 1024">
            <a:extLst>
              <a:ext uri="{FF2B5EF4-FFF2-40B4-BE49-F238E27FC236}">
                <a16:creationId xmlns:a16="http://schemas.microsoft.com/office/drawing/2014/main" id="{6BD11CFA-25A5-AEC6-105A-8F070C32313B}"/>
              </a:ext>
            </a:extLst>
          </p:cNvPr>
          <p:cNvSpPr txBox="1"/>
          <p:nvPr/>
        </p:nvSpPr>
        <p:spPr>
          <a:xfrm>
            <a:off x="2584019" y="5394811"/>
            <a:ext cx="852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frutta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B22A06F-7B5D-3E39-5171-C824A8FD06A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878" y="6100050"/>
            <a:ext cx="1080000" cy="6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8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D44DA1-5DE6-C2C8-9467-66E48FB41C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BA9F45D8-4791-7A09-7B5C-041A3B729B6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1583637" y="1583634"/>
            <a:ext cx="6858004" cy="369073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2AC1FF6-7FDF-3DBC-DCB7-B84FC0CF5700}"/>
              </a:ext>
            </a:extLst>
          </p:cNvPr>
          <p:cNvSpPr txBox="1"/>
          <p:nvPr/>
        </p:nvSpPr>
        <p:spPr>
          <a:xfrm>
            <a:off x="4058050" y="696054"/>
            <a:ext cx="764128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Agrumi: acquisti in valore,</a:t>
            </a:r>
            <a:b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</a:b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volume e prezzo medio </a:t>
            </a:r>
            <a:r>
              <a:rPr lang="it-IT" i="1" dirty="0">
                <a:solidFill>
                  <a:srgbClr val="135756"/>
                </a:solidFill>
                <a:latin typeface="Work Sans Medium" pitchFamily="2" charset="0"/>
              </a:rPr>
              <a:t>(2016-2025)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2090A51-9FF3-C1C2-33A9-69F539ADAC3F}"/>
              </a:ext>
            </a:extLst>
          </p:cNvPr>
          <p:cNvSpPr txBox="1"/>
          <p:nvPr/>
        </p:nvSpPr>
        <p:spPr>
          <a:xfrm rot="16200000">
            <a:off x="10264873" y="4129548"/>
            <a:ext cx="336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135756"/>
                </a:solidFill>
                <a:latin typeface="Work Sans Medium" pitchFamily="2" charset="0"/>
              </a:rPr>
              <a:t>Fonte: elaborazioni CSO Italy su dati YouGov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A37EA2D-73CE-7D09-2757-BC281BCAE6F4}"/>
              </a:ext>
            </a:extLst>
          </p:cNvPr>
          <p:cNvCxnSpPr>
            <a:cxnSpLocks/>
          </p:cNvCxnSpPr>
          <p:nvPr/>
        </p:nvCxnSpPr>
        <p:spPr>
          <a:xfrm flipH="1">
            <a:off x="2367280" y="620713"/>
            <a:ext cx="9250770" cy="0"/>
          </a:xfrm>
          <a:prstGeom prst="line">
            <a:avLst/>
          </a:prstGeom>
          <a:ln w="12700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9F4492F-1564-CEEB-9E31-815ABE50F7A2}"/>
              </a:ext>
            </a:extLst>
          </p:cNvPr>
          <p:cNvSpPr txBox="1"/>
          <p:nvPr/>
        </p:nvSpPr>
        <p:spPr>
          <a:xfrm>
            <a:off x="2303496" y="296730"/>
            <a:ext cx="9395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cap="all" dirty="0">
                <a:solidFill>
                  <a:srgbClr val="135756"/>
                </a:solidFill>
                <a:latin typeface="Work Sans Medium" pitchFamily="2" charset="0"/>
              </a:rPr>
              <a:t>AGRUMI: IL TREND DEI CONSUMI IN ITALIA</a:t>
            </a:r>
          </a:p>
          <a:p>
            <a:pPr algn="r"/>
            <a:endParaRPr lang="it-IT" sz="1300" cap="all" dirty="0">
              <a:solidFill>
                <a:srgbClr val="135756"/>
              </a:solidFill>
              <a:latin typeface="Work Sans Medium" pitchFamily="2" charset="0"/>
            </a:endParaRPr>
          </a:p>
        </p:txBody>
      </p:sp>
      <p:sp>
        <p:nvSpPr>
          <p:cNvPr id="10" name="Arco a tutto sesto 9">
            <a:extLst>
              <a:ext uri="{FF2B5EF4-FFF2-40B4-BE49-F238E27FC236}">
                <a16:creationId xmlns:a16="http://schemas.microsoft.com/office/drawing/2014/main" id="{AF060519-688C-03C6-77E7-FB1608B0C046}"/>
              </a:ext>
            </a:extLst>
          </p:cNvPr>
          <p:cNvSpPr/>
          <p:nvPr/>
        </p:nvSpPr>
        <p:spPr>
          <a:xfrm>
            <a:off x="2027375" y="5387275"/>
            <a:ext cx="3294237" cy="2941447"/>
          </a:xfrm>
          <a:prstGeom prst="blockArc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pic>
        <p:nvPicPr>
          <p:cNvPr id="12" name="Immagine 11" descr="Immagine che contiene Policromi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986618F6-1F01-BC3A-F131-DDC6306F36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15980"/>
            <a:ext cx="1440000" cy="609466"/>
          </a:xfrm>
          <a:prstGeom prst="rect">
            <a:avLst/>
          </a:prstGeom>
        </p:spPr>
      </p:pic>
      <p:sp>
        <p:nvSpPr>
          <p:cNvPr id="21" name="Ovale 20">
            <a:extLst>
              <a:ext uri="{FF2B5EF4-FFF2-40B4-BE49-F238E27FC236}">
                <a16:creationId xmlns:a16="http://schemas.microsoft.com/office/drawing/2014/main" id="{2B61F192-4D0B-7295-BED5-B4AAB501610A}"/>
              </a:ext>
            </a:extLst>
          </p:cNvPr>
          <p:cNvSpPr/>
          <p:nvPr/>
        </p:nvSpPr>
        <p:spPr>
          <a:xfrm>
            <a:off x="7686002" y="5975322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3" name="Parentesi graffa aperta 22">
            <a:extLst>
              <a:ext uri="{FF2B5EF4-FFF2-40B4-BE49-F238E27FC236}">
                <a16:creationId xmlns:a16="http://schemas.microsoft.com/office/drawing/2014/main" id="{03176980-D9B5-208C-2F20-31281382CE76}"/>
              </a:ext>
            </a:extLst>
          </p:cNvPr>
          <p:cNvSpPr/>
          <p:nvPr/>
        </p:nvSpPr>
        <p:spPr>
          <a:xfrm rot="16200000">
            <a:off x="7916347" y="5588205"/>
            <a:ext cx="201171" cy="1090353"/>
          </a:xfrm>
          <a:prstGeom prst="leftBrace">
            <a:avLst/>
          </a:prstGeom>
          <a:ln w="28575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59567B79-A177-C52B-F6B5-FBD65441675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5039" y="6104360"/>
            <a:ext cx="360000" cy="3600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AEBADF2E-D9D8-BFD7-0FA2-63FB6CE06CF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4874" y="1435967"/>
            <a:ext cx="7560000" cy="502156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8B4EB65-3D35-B228-3411-1304510FDAA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87" y="6007645"/>
            <a:ext cx="1080000" cy="6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97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642B42-8F5A-61E8-F433-DC3A07C609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rco a tutto sesto 41">
            <a:extLst>
              <a:ext uri="{FF2B5EF4-FFF2-40B4-BE49-F238E27FC236}">
                <a16:creationId xmlns:a16="http://schemas.microsoft.com/office/drawing/2014/main" id="{F1383C09-08E2-8770-66FD-478BC5451F50}"/>
              </a:ext>
            </a:extLst>
          </p:cNvPr>
          <p:cNvSpPr/>
          <p:nvPr/>
        </p:nvSpPr>
        <p:spPr>
          <a:xfrm>
            <a:off x="8897763" y="5387276"/>
            <a:ext cx="3294237" cy="2941447"/>
          </a:xfrm>
          <a:prstGeom prst="blockArc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5" name="Rettangolo con angoli arrotondati 4">
            <a:extLst>
              <a:ext uri="{FF2B5EF4-FFF2-40B4-BE49-F238E27FC236}">
                <a16:creationId xmlns:a16="http://schemas.microsoft.com/office/drawing/2014/main" id="{4638511F-D74B-8852-490F-576398CD3693}"/>
              </a:ext>
            </a:extLst>
          </p:cNvPr>
          <p:cNvSpPr/>
          <p:nvPr/>
        </p:nvSpPr>
        <p:spPr>
          <a:xfrm>
            <a:off x="6456218" y="3992203"/>
            <a:ext cx="322174" cy="1942193"/>
          </a:xfrm>
          <a:prstGeom prst="roundRect">
            <a:avLst>
              <a:gd name="adj" fmla="val 706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4" name="Rettangolo con angoli arrotondati 3">
            <a:extLst>
              <a:ext uri="{FF2B5EF4-FFF2-40B4-BE49-F238E27FC236}">
                <a16:creationId xmlns:a16="http://schemas.microsoft.com/office/drawing/2014/main" id="{03640C25-7C4F-F3C7-D51E-ECA0D8C92B29}"/>
              </a:ext>
            </a:extLst>
          </p:cNvPr>
          <p:cNvSpPr/>
          <p:nvPr/>
        </p:nvSpPr>
        <p:spPr>
          <a:xfrm>
            <a:off x="5548745" y="2371209"/>
            <a:ext cx="322174" cy="3563187"/>
          </a:xfrm>
          <a:prstGeom prst="roundRect">
            <a:avLst>
              <a:gd name="adj" fmla="val 706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6" name="Rettangolo con angoli arrotondati 5">
            <a:extLst>
              <a:ext uri="{FF2B5EF4-FFF2-40B4-BE49-F238E27FC236}">
                <a16:creationId xmlns:a16="http://schemas.microsoft.com/office/drawing/2014/main" id="{06C4652A-2683-F19C-E433-7AFB5249EDE9}"/>
              </a:ext>
            </a:extLst>
          </p:cNvPr>
          <p:cNvSpPr/>
          <p:nvPr/>
        </p:nvSpPr>
        <p:spPr>
          <a:xfrm>
            <a:off x="7363691" y="4343057"/>
            <a:ext cx="322174" cy="1591339"/>
          </a:xfrm>
          <a:prstGeom prst="roundRect">
            <a:avLst>
              <a:gd name="adj" fmla="val 706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2F03F863-0A4B-175F-B378-18CA973D4D13}"/>
              </a:ext>
            </a:extLst>
          </p:cNvPr>
          <p:cNvSpPr/>
          <p:nvPr/>
        </p:nvSpPr>
        <p:spPr>
          <a:xfrm>
            <a:off x="9496426" y="4809168"/>
            <a:ext cx="322174" cy="1125228"/>
          </a:xfrm>
          <a:prstGeom prst="roundRect">
            <a:avLst>
              <a:gd name="adj" fmla="val 706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sp>
        <p:nvSpPr>
          <p:cNvPr id="15" name="Rettangolo con angoli arrotondati 14">
            <a:extLst>
              <a:ext uri="{FF2B5EF4-FFF2-40B4-BE49-F238E27FC236}">
                <a16:creationId xmlns:a16="http://schemas.microsoft.com/office/drawing/2014/main" id="{05A0033C-2AC1-CEB5-7A22-446AF74BC289}"/>
              </a:ext>
            </a:extLst>
          </p:cNvPr>
          <p:cNvSpPr/>
          <p:nvPr/>
        </p:nvSpPr>
        <p:spPr>
          <a:xfrm>
            <a:off x="11020426" y="4996206"/>
            <a:ext cx="322174" cy="938190"/>
          </a:xfrm>
          <a:prstGeom prst="roundRect">
            <a:avLst>
              <a:gd name="adj" fmla="val 7068"/>
            </a:avLst>
          </a:prstGeom>
          <a:solidFill>
            <a:schemeClr val="accent6">
              <a:lumMod val="20000"/>
              <a:lumOff val="80000"/>
            </a:schemeClr>
          </a:solidFill>
          <a:ln w="38100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dirty="0">
              <a:solidFill>
                <a:schemeClr val="tx1"/>
              </a:solidFill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ACFB4790-D5C3-F1BF-9C08-764E944EDF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9329" y="1648557"/>
            <a:ext cx="7560000" cy="493754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36EEAB3-CDC2-84A0-FBC3-5B428991C854}"/>
              </a:ext>
            </a:extLst>
          </p:cNvPr>
          <p:cNvSpPr txBox="1"/>
          <p:nvPr/>
        </p:nvSpPr>
        <p:spPr>
          <a:xfrm>
            <a:off x="4058050" y="696054"/>
            <a:ext cx="764128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Frutta: acquisti in valore,</a:t>
            </a:r>
            <a:b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</a:b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per principali specie </a:t>
            </a:r>
            <a:r>
              <a:rPr lang="it-IT" i="1" dirty="0">
                <a:solidFill>
                  <a:srgbClr val="135756"/>
                </a:solidFill>
                <a:latin typeface="Work Sans Medium" pitchFamily="2" charset="0"/>
              </a:rPr>
              <a:t>(2024-2025)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2AFB6740-FCA9-3E54-08BA-DA265F4AA39E}"/>
              </a:ext>
            </a:extLst>
          </p:cNvPr>
          <p:cNvSpPr txBox="1"/>
          <p:nvPr/>
        </p:nvSpPr>
        <p:spPr>
          <a:xfrm rot="16200000">
            <a:off x="10264873" y="4129548"/>
            <a:ext cx="336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135756"/>
                </a:solidFill>
                <a:latin typeface="Work Sans Medium" pitchFamily="2" charset="0"/>
              </a:rPr>
              <a:t>Fonte: elaborazioni CSO Italy su dati YouGov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1D223E5E-81C2-7377-5C37-3E17BE93FD4B}"/>
              </a:ext>
            </a:extLst>
          </p:cNvPr>
          <p:cNvCxnSpPr>
            <a:cxnSpLocks/>
          </p:cNvCxnSpPr>
          <p:nvPr/>
        </p:nvCxnSpPr>
        <p:spPr>
          <a:xfrm flipH="1">
            <a:off x="2367280" y="620713"/>
            <a:ext cx="9250770" cy="0"/>
          </a:xfrm>
          <a:prstGeom prst="line">
            <a:avLst/>
          </a:prstGeom>
          <a:ln w="12700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78A035B-847A-5722-280A-79039242395B}"/>
              </a:ext>
            </a:extLst>
          </p:cNvPr>
          <p:cNvSpPr txBox="1"/>
          <p:nvPr/>
        </p:nvSpPr>
        <p:spPr>
          <a:xfrm>
            <a:off x="2303496" y="296730"/>
            <a:ext cx="9395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cap="all" dirty="0">
                <a:solidFill>
                  <a:srgbClr val="135756"/>
                </a:solidFill>
                <a:latin typeface="Work Sans Medium" pitchFamily="2" charset="0"/>
              </a:rPr>
              <a:t>AGRUMI: IL TREND DEI CONSUMI IN ITALIA</a:t>
            </a:r>
          </a:p>
          <a:p>
            <a:pPr algn="r"/>
            <a:endParaRPr lang="it-IT" sz="1300" cap="all" dirty="0">
              <a:solidFill>
                <a:srgbClr val="135756"/>
              </a:solidFill>
              <a:latin typeface="Work Sans Medium" pitchFamily="2" charset="0"/>
            </a:endParaRPr>
          </a:p>
        </p:txBody>
      </p:sp>
      <p:pic>
        <p:nvPicPr>
          <p:cNvPr id="12" name="Immagine 11" descr="Immagine che contiene Policromi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5561F7D0-A2A2-4C89-7BC7-F9B50B74C63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15980"/>
            <a:ext cx="1440000" cy="609466"/>
          </a:xfrm>
          <a:prstGeom prst="rect">
            <a:avLst/>
          </a:prstGeom>
        </p:spPr>
      </p:pic>
      <p:sp>
        <p:nvSpPr>
          <p:cNvPr id="16" name="Ovale 15">
            <a:extLst>
              <a:ext uri="{FF2B5EF4-FFF2-40B4-BE49-F238E27FC236}">
                <a16:creationId xmlns:a16="http://schemas.microsoft.com/office/drawing/2014/main" id="{E012840F-4952-E94B-F29D-3F8759160DF3}"/>
              </a:ext>
            </a:extLst>
          </p:cNvPr>
          <p:cNvSpPr/>
          <p:nvPr/>
        </p:nvSpPr>
        <p:spPr>
          <a:xfrm>
            <a:off x="5521023" y="1920068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F5BB38D-6FD0-8C63-E76E-011EE4150AD5}"/>
              </a:ext>
            </a:extLst>
          </p:cNvPr>
          <p:cNvSpPr txBox="1"/>
          <p:nvPr/>
        </p:nvSpPr>
        <p:spPr>
          <a:xfrm>
            <a:off x="5434890" y="2044439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13%</a:t>
            </a:r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4965EF6E-9C65-15A0-1803-F35C12B8A0D3}"/>
              </a:ext>
            </a:extLst>
          </p:cNvPr>
          <p:cNvSpPr/>
          <p:nvPr/>
        </p:nvSpPr>
        <p:spPr>
          <a:xfrm>
            <a:off x="6339086" y="3449557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5D461452-B6DA-7D31-0D18-8D1D8385286B}"/>
              </a:ext>
            </a:extLst>
          </p:cNvPr>
          <p:cNvSpPr txBox="1"/>
          <p:nvPr/>
        </p:nvSpPr>
        <p:spPr>
          <a:xfrm>
            <a:off x="6252953" y="3573928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5%</a:t>
            </a:r>
          </a:p>
        </p:txBody>
      </p:sp>
      <p:sp>
        <p:nvSpPr>
          <p:cNvPr id="20" name="Ovale 19">
            <a:extLst>
              <a:ext uri="{FF2B5EF4-FFF2-40B4-BE49-F238E27FC236}">
                <a16:creationId xmlns:a16="http://schemas.microsoft.com/office/drawing/2014/main" id="{F8A84A43-FF9B-7054-2DFE-E644F773A8D8}"/>
              </a:ext>
            </a:extLst>
          </p:cNvPr>
          <p:cNvSpPr/>
          <p:nvPr/>
        </p:nvSpPr>
        <p:spPr>
          <a:xfrm>
            <a:off x="7246836" y="3849354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FE45DC4-F18F-48DA-75B6-64D0081F9BED}"/>
              </a:ext>
            </a:extLst>
          </p:cNvPr>
          <p:cNvSpPr txBox="1"/>
          <p:nvPr/>
        </p:nvSpPr>
        <p:spPr>
          <a:xfrm>
            <a:off x="7160703" y="3973725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4%</a:t>
            </a:r>
          </a:p>
        </p:txBody>
      </p:sp>
      <p:sp>
        <p:nvSpPr>
          <p:cNvPr id="26" name="Ovale 25">
            <a:extLst>
              <a:ext uri="{FF2B5EF4-FFF2-40B4-BE49-F238E27FC236}">
                <a16:creationId xmlns:a16="http://schemas.microsoft.com/office/drawing/2014/main" id="{4328E9A6-E022-5C1E-FD4E-3C0B26CB3C2A}"/>
              </a:ext>
            </a:extLst>
          </p:cNvPr>
          <p:cNvSpPr/>
          <p:nvPr/>
        </p:nvSpPr>
        <p:spPr>
          <a:xfrm>
            <a:off x="9358790" y="4315464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A610B1D4-E58F-23DD-DF77-37E0D0AE3A0A}"/>
              </a:ext>
            </a:extLst>
          </p:cNvPr>
          <p:cNvSpPr txBox="1"/>
          <p:nvPr/>
        </p:nvSpPr>
        <p:spPr>
          <a:xfrm>
            <a:off x="9272657" y="4439835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2%</a:t>
            </a:r>
          </a:p>
        </p:txBody>
      </p:sp>
      <p:sp>
        <p:nvSpPr>
          <p:cNvPr id="28" name="Ovale 27">
            <a:extLst>
              <a:ext uri="{FF2B5EF4-FFF2-40B4-BE49-F238E27FC236}">
                <a16:creationId xmlns:a16="http://schemas.microsoft.com/office/drawing/2014/main" id="{943A7232-AD7D-5765-4F06-496E5D29AAB7}"/>
              </a:ext>
            </a:extLst>
          </p:cNvPr>
          <p:cNvSpPr/>
          <p:nvPr/>
        </p:nvSpPr>
        <p:spPr>
          <a:xfrm>
            <a:off x="10848862" y="4502502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8F4AC27E-AE11-B7E7-A220-189187A215A1}"/>
              </a:ext>
            </a:extLst>
          </p:cNvPr>
          <p:cNvSpPr txBox="1"/>
          <p:nvPr/>
        </p:nvSpPr>
        <p:spPr>
          <a:xfrm>
            <a:off x="10762729" y="4626873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1%</a:t>
            </a:r>
          </a:p>
        </p:txBody>
      </p:sp>
      <p:sp>
        <p:nvSpPr>
          <p:cNvPr id="30" name="Rettangolo con angoli arrotondati 29">
            <a:extLst>
              <a:ext uri="{FF2B5EF4-FFF2-40B4-BE49-F238E27FC236}">
                <a16:creationId xmlns:a16="http://schemas.microsoft.com/office/drawing/2014/main" id="{B539DF2E-C96F-364A-B18D-6767D954D039}"/>
              </a:ext>
            </a:extLst>
          </p:cNvPr>
          <p:cNvSpPr/>
          <p:nvPr/>
        </p:nvSpPr>
        <p:spPr>
          <a:xfrm>
            <a:off x="602247" y="1925782"/>
            <a:ext cx="3071528" cy="4008613"/>
          </a:xfrm>
          <a:prstGeom prst="roundRect">
            <a:avLst>
              <a:gd name="adj" fmla="val 7068"/>
            </a:avLst>
          </a:prstGeom>
          <a:solidFill>
            <a:schemeClr val="bg1">
              <a:alpha val="42000"/>
            </a:schemeClr>
          </a:solidFill>
          <a:ln w="38100">
            <a:solidFill>
              <a:srgbClr val="D8EC29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 b="1" dirty="0">
              <a:solidFill>
                <a:schemeClr val="bg1"/>
              </a:solidFill>
              <a:latin typeface="Work Sans Bold" pitchFamily="2" charset="0"/>
            </a:endParaRPr>
          </a:p>
        </p:txBody>
      </p: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31925C3-1C4D-BA0F-9D1B-19FB536D8AA7}"/>
              </a:ext>
            </a:extLst>
          </p:cNvPr>
          <p:cNvSpPr txBox="1"/>
          <p:nvPr/>
        </p:nvSpPr>
        <p:spPr>
          <a:xfrm>
            <a:off x="715828" y="2029901"/>
            <a:ext cx="281215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500" b="1" dirty="0">
                <a:solidFill>
                  <a:srgbClr val="135756"/>
                </a:solidFill>
                <a:latin typeface="Work Sans ExtraBold" pitchFamily="2" charset="0"/>
              </a:rPr>
              <a:t>Distribuzione % dei volumi </a:t>
            </a:r>
            <a:br>
              <a:rPr lang="it-IT" sz="1500" b="1" dirty="0">
                <a:solidFill>
                  <a:srgbClr val="135756"/>
                </a:solidFill>
                <a:latin typeface="Work Sans ExtraBold" pitchFamily="2" charset="0"/>
              </a:rPr>
            </a:br>
            <a:r>
              <a:rPr lang="it-IT" sz="1500" b="1" dirty="0">
                <a:solidFill>
                  <a:srgbClr val="135756"/>
                </a:solidFill>
                <a:latin typeface="Work Sans ExtraBold" pitchFamily="2" charset="0"/>
              </a:rPr>
              <a:t>per principali specie di agrumi </a:t>
            </a:r>
            <a:r>
              <a:rPr lang="it-IT" sz="1200" i="1" dirty="0">
                <a:solidFill>
                  <a:srgbClr val="135756"/>
                </a:solidFill>
                <a:latin typeface="Work Sans SemiBold" pitchFamily="2" charset="0"/>
              </a:rPr>
              <a:t>(anno 2025)</a:t>
            </a:r>
          </a:p>
        </p:txBody>
      </p:sp>
      <p:pic>
        <p:nvPicPr>
          <p:cNvPr id="45" name="Immagine 44">
            <a:extLst>
              <a:ext uri="{FF2B5EF4-FFF2-40B4-BE49-F238E27FC236}">
                <a16:creationId xmlns:a16="http://schemas.microsoft.com/office/drawing/2014/main" id="{A50E728F-6321-C797-327F-C0F558C9C5A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591" r="9729"/>
          <a:stretch>
            <a:fillRect/>
          </a:stretch>
        </p:blipFill>
        <p:spPr>
          <a:xfrm rot="5400000">
            <a:off x="23634" y="3010549"/>
            <a:ext cx="2620800" cy="2728028"/>
          </a:xfrm>
          <a:prstGeom prst="rect">
            <a:avLst/>
          </a:prstGeom>
        </p:spPr>
      </p:pic>
      <p:sp>
        <p:nvSpPr>
          <p:cNvPr id="46" name="Ovale 45">
            <a:extLst>
              <a:ext uri="{FF2B5EF4-FFF2-40B4-BE49-F238E27FC236}">
                <a16:creationId xmlns:a16="http://schemas.microsoft.com/office/drawing/2014/main" id="{1522F408-02BA-7AA0-175C-5B5AE1CD1AFF}"/>
              </a:ext>
            </a:extLst>
          </p:cNvPr>
          <p:cNvSpPr/>
          <p:nvPr/>
        </p:nvSpPr>
        <p:spPr>
          <a:xfrm>
            <a:off x="772568" y="3110295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D224F68C-3FFB-6AAF-FCEB-310AABC7C28A}"/>
              </a:ext>
            </a:extLst>
          </p:cNvPr>
          <p:cNvSpPr txBox="1"/>
          <p:nvPr/>
        </p:nvSpPr>
        <p:spPr>
          <a:xfrm>
            <a:off x="686435" y="3234666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60%</a:t>
            </a:r>
          </a:p>
        </p:txBody>
      </p:sp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4EFE07D5-BA9F-63F6-82C9-4E3667D4562E}"/>
              </a:ext>
            </a:extLst>
          </p:cNvPr>
          <p:cNvSpPr txBox="1"/>
          <p:nvPr/>
        </p:nvSpPr>
        <p:spPr>
          <a:xfrm>
            <a:off x="658727" y="2814731"/>
            <a:ext cx="852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arance</a:t>
            </a:r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5E7BAB75-F23D-E0F5-57BA-E97FE4E930E2}"/>
              </a:ext>
            </a:extLst>
          </p:cNvPr>
          <p:cNvSpPr/>
          <p:nvPr/>
        </p:nvSpPr>
        <p:spPr>
          <a:xfrm>
            <a:off x="2001105" y="3196992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E6215CD3-B7E3-78E0-7794-3BD0FB0B9356}"/>
              </a:ext>
            </a:extLst>
          </p:cNvPr>
          <p:cNvSpPr txBox="1"/>
          <p:nvPr/>
        </p:nvSpPr>
        <p:spPr>
          <a:xfrm>
            <a:off x="1914972" y="3321363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13%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B60A5657-C48B-5C4F-7A02-001706757949}"/>
              </a:ext>
            </a:extLst>
          </p:cNvPr>
          <p:cNvSpPr txBox="1"/>
          <p:nvPr/>
        </p:nvSpPr>
        <p:spPr>
          <a:xfrm>
            <a:off x="1706488" y="2911501"/>
            <a:ext cx="12842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clementine</a:t>
            </a:r>
          </a:p>
        </p:txBody>
      </p:sp>
      <p:sp>
        <p:nvSpPr>
          <p:cNvPr id="52" name="Ovale 51">
            <a:extLst>
              <a:ext uri="{FF2B5EF4-FFF2-40B4-BE49-F238E27FC236}">
                <a16:creationId xmlns:a16="http://schemas.microsoft.com/office/drawing/2014/main" id="{A809BC09-76D1-7DB7-6024-6AC7717DBD2D}"/>
              </a:ext>
            </a:extLst>
          </p:cNvPr>
          <p:cNvSpPr/>
          <p:nvPr/>
        </p:nvSpPr>
        <p:spPr>
          <a:xfrm>
            <a:off x="2599642" y="3947896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CasellaDiTesto 52">
            <a:extLst>
              <a:ext uri="{FF2B5EF4-FFF2-40B4-BE49-F238E27FC236}">
                <a16:creationId xmlns:a16="http://schemas.microsoft.com/office/drawing/2014/main" id="{196B3BE2-7391-8C94-D8CF-2D080F3B138A}"/>
              </a:ext>
            </a:extLst>
          </p:cNvPr>
          <p:cNvSpPr txBox="1"/>
          <p:nvPr/>
        </p:nvSpPr>
        <p:spPr>
          <a:xfrm>
            <a:off x="2513509" y="4072267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8%</a:t>
            </a:r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99396284-EDB0-5F6A-2F98-D09B69DDDB39}"/>
              </a:ext>
            </a:extLst>
          </p:cNvPr>
          <p:cNvSpPr txBox="1"/>
          <p:nvPr/>
        </p:nvSpPr>
        <p:spPr>
          <a:xfrm>
            <a:off x="2514228" y="3669038"/>
            <a:ext cx="116085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mandarini</a:t>
            </a:r>
          </a:p>
        </p:txBody>
      </p:sp>
      <p:sp>
        <p:nvSpPr>
          <p:cNvPr id="55" name="Ovale 54">
            <a:extLst>
              <a:ext uri="{FF2B5EF4-FFF2-40B4-BE49-F238E27FC236}">
                <a16:creationId xmlns:a16="http://schemas.microsoft.com/office/drawing/2014/main" id="{880FF326-37B6-431D-54A4-8D2CE33D047F}"/>
              </a:ext>
            </a:extLst>
          </p:cNvPr>
          <p:cNvSpPr/>
          <p:nvPr/>
        </p:nvSpPr>
        <p:spPr>
          <a:xfrm>
            <a:off x="2146289" y="4757163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21B5BBA6-4799-0525-AD29-B25FF7375164}"/>
              </a:ext>
            </a:extLst>
          </p:cNvPr>
          <p:cNvSpPr txBox="1"/>
          <p:nvPr/>
        </p:nvSpPr>
        <p:spPr>
          <a:xfrm>
            <a:off x="2060156" y="4881534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17%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4CBBE02B-8914-174B-8104-34D3E553EF08}"/>
              </a:ext>
            </a:extLst>
          </p:cNvPr>
          <p:cNvSpPr txBox="1"/>
          <p:nvPr/>
        </p:nvSpPr>
        <p:spPr>
          <a:xfrm>
            <a:off x="2748768" y="4918433"/>
            <a:ext cx="85205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limoni</a:t>
            </a:r>
          </a:p>
        </p:txBody>
      </p:sp>
      <p:sp>
        <p:nvSpPr>
          <p:cNvPr id="58" name="Ovale 57">
            <a:extLst>
              <a:ext uri="{FF2B5EF4-FFF2-40B4-BE49-F238E27FC236}">
                <a16:creationId xmlns:a16="http://schemas.microsoft.com/office/drawing/2014/main" id="{EF524C2A-F9BD-ACD4-D172-07C990423B58}"/>
              </a:ext>
            </a:extLst>
          </p:cNvPr>
          <p:cNvSpPr/>
          <p:nvPr/>
        </p:nvSpPr>
        <p:spPr>
          <a:xfrm>
            <a:off x="1451966" y="5462622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7E538F08-DF70-76A3-B95C-3BC419A4AA49}"/>
              </a:ext>
            </a:extLst>
          </p:cNvPr>
          <p:cNvSpPr txBox="1"/>
          <p:nvPr/>
        </p:nvSpPr>
        <p:spPr>
          <a:xfrm>
            <a:off x="1365833" y="5586993"/>
            <a:ext cx="780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  <a:latin typeface="Work Sans Medium" pitchFamily="2" charset="0"/>
              </a:rPr>
              <a:t>3%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E63920FB-F736-2697-2E01-5D6BBA7F339C}"/>
              </a:ext>
            </a:extLst>
          </p:cNvPr>
          <p:cNvSpPr txBox="1"/>
          <p:nvPr/>
        </p:nvSpPr>
        <p:spPr>
          <a:xfrm>
            <a:off x="1173400" y="6130869"/>
            <a:ext cx="11734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500" b="1" dirty="0">
                <a:solidFill>
                  <a:srgbClr val="135756"/>
                </a:solidFill>
                <a:latin typeface="Work Sans SemiBold" pitchFamily="2" charset="0"/>
              </a:rPr>
              <a:t>pompelmi</a:t>
            </a:r>
          </a:p>
        </p:txBody>
      </p:sp>
    </p:spTree>
    <p:extLst>
      <p:ext uri="{BB962C8B-B14F-4D97-AF65-F5344CB8AC3E}">
        <p14:creationId xmlns:p14="http://schemas.microsoft.com/office/powerpoint/2010/main" val="1982526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A974D-6989-C2D3-DE43-A3E6B4E66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ipi di arance: varietà e caratteristiche | Fine Dining Lovers">
            <a:extLst>
              <a:ext uri="{FF2B5EF4-FFF2-40B4-BE49-F238E27FC236}">
                <a16:creationId xmlns:a16="http://schemas.microsoft.com/office/drawing/2014/main" id="{AFBF02CE-D3A3-537C-9411-1A7E0D87DD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200000">
            <a:off x="-1589539" y="1589538"/>
            <a:ext cx="6855740" cy="367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o a tutto sesto 9">
            <a:extLst>
              <a:ext uri="{FF2B5EF4-FFF2-40B4-BE49-F238E27FC236}">
                <a16:creationId xmlns:a16="http://schemas.microsoft.com/office/drawing/2014/main" id="{AE354C74-E8A2-DA43-CA0A-CB32A4F60CEB}"/>
              </a:ext>
            </a:extLst>
          </p:cNvPr>
          <p:cNvSpPr/>
          <p:nvPr/>
        </p:nvSpPr>
        <p:spPr>
          <a:xfrm>
            <a:off x="8935321" y="5409754"/>
            <a:ext cx="3294237" cy="2941447"/>
          </a:xfrm>
          <a:prstGeom prst="blockArc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C30E00B-2F4C-8278-0371-289AFC105936}"/>
              </a:ext>
            </a:extLst>
          </p:cNvPr>
          <p:cNvSpPr txBox="1"/>
          <p:nvPr/>
        </p:nvSpPr>
        <p:spPr>
          <a:xfrm>
            <a:off x="4058050" y="696054"/>
            <a:ext cx="7641280" cy="90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Arance: acquisti in valore,</a:t>
            </a:r>
            <a:b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</a:b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volume e prezzo medio </a:t>
            </a:r>
            <a:r>
              <a:rPr lang="it-IT" i="1" dirty="0">
                <a:solidFill>
                  <a:srgbClr val="135756"/>
                </a:solidFill>
                <a:latin typeface="Work Sans Medium" pitchFamily="2" charset="0"/>
              </a:rPr>
              <a:t>(2016-2025)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54CA210-12A1-73F4-FB05-BCCC3061F908}"/>
              </a:ext>
            </a:extLst>
          </p:cNvPr>
          <p:cNvSpPr txBox="1"/>
          <p:nvPr/>
        </p:nvSpPr>
        <p:spPr>
          <a:xfrm rot="16200000">
            <a:off x="10264873" y="4129548"/>
            <a:ext cx="336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135756"/>
                </a:solidFill>
                <a:latin typeface="Work Sans Medium" pitchFamily="2" charset="0"/>
              </a:rPr>
              <a:t>Fonte: elaborazioni CSO Italy su dati YouGov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01B155E5-06F0-8DC8-DF19-C0C61E071E24}"/>
              </a:ext>
            </a:extLst>
          </p:cNvPr>
          <p:cNvCxnSpPr>
            <a:cxnSpLocks/>
          </p:cNvCxnSpPr>
          <p:nvPr/>
        </p:nvCxnSpPr>
        <p:spPr>
          <a:xfrm flipH="1">
            <a:off x="2367280" y="620713"/>
            <a:ext cx="9250770" cy="0"/>
          </a:xfrm>
          <a:prstGeom prst="line">
            <a:avLst/>
          </a:prstGeom>
          <a:ln w="12700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4742B20-58BD-9FD4-81EC-471AF5AC29C0}"/>
              </a:ext>
            </a:extLst>
          </p:cNvPr>
          <p:cNvSpPr txBox="1"/>
          <p:nvPr/>
        </p:nvSpPr>
        <p:spPr>
          <a:xfrm>
            <a:off x="2303496" y="296730"/>
            <a:ext cx="9395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cap="all" dirty="0">
                <a:solidFill>
                  <a:srgbClr val="135756"/>
                </a:solidFill>
                <a:latin typeface="Work Sans Medium" pitchFamily="2" charset="0"/>
              </a:rPr>
              <a:t>AGRUMI: IL TREND DEI CONSUMI IN ITALIA</a:t>
            </a:r>
          </a:p>
          <a:p>
            <a:pPr algn="r"/>
            <a:endParaRPr lang="it-IT" sz="1300" cap="all" dirty="0">
              <a:solidFill>
                <a:srgbClr val="135756"/>
              </a:solidFill>
              <a:latin typeface="Work Sans Medium" pitchFamily="2" charset="0"/>
            </a:endParaRPr>
          </a:p>
        </p:txBody>
      </p:sp>
      <p:pic>
        <p:nvPicPr>
          <p:cNvPr id="24" name="Immagine 23" descr="Immagine che contiene testo, Carattere, Elementi grafici, grafica&#10;&#10;Il contenuto generato dall'IA potrebbe non essere corretto.">
            <a:extLst>
              <a:ext uri="{FF2B5EF4-FFF2-40B4-BE49-F238E27FC236}">
                <a16:creationId xmlns:a16="http://schemas.microsoft.com/office/drawing/2014/main" id="{E10C8174-BACF-A408-3F81-EBFE02E454C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15977"/>
            <a:ext cx="1440000" cy="609469"/>
          </a:xfrm>
          <a:prstGeom prst="rect">
            <a:avLst/>
          </a:prstGeom>
        </p:spPr>
      </p:pic>
      <p:sp>
        <p:nvSpPr>
          <p:cNvPr id="31" name="Ovale 30">
            <a:extLst>
              <a:ext uri="{FF2B5EF4-FFF2-40B4-BE49-F238E27FC236}">
                <a16:creationId xmlns:a16="http://schemas.microsoft.com/office/drawing/2014/main" id="{602402F3-08A9-E278-1989-CAE96342F590}"/>
              </a:ext>
            </a:extLst>
          </p:cNvPr>
          <p:cNvSpPr/>
          <p:nvPr/>
        </p:nvSpPr>
        <p:spPr>
          <a:xfrm>
            <a:off x="7632838" y="6145445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48" name="Parentesi graffa aperta 2047">
            <a:extLst>
              <a:ext uri="{FF2B5EF4-FFF2-40B4-BE49-F238E27FC236}">
                <a16:creationId xmlns:a16="http://schemas.microsoft.com/office/drawing/2014/main" id="{DCC2CE19-AE88-70B1-93B1-E966A417743B}"/>
              </a:ext>
            </a:extLst>
          </p:cNvPr>
          <p:cNvSpPr/>
          <p:nvPr/>
        </p:nvSpPr>
        <p:spPr>
          <a:xfrm rot="16200000">
            <a:off x="7863183" y="5758328"/>
            <a:ext cx="201171" cy="1090353"/>
          </a:xfrm>
          <a:prstGeom prst="leftBrace">
            <a:avLst/>
          </a:prstGeom>
          <a:ln w="28575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49" name="Immagine 2048">
            <a:extLst>
              <a:ext uri="{FF2B5EF4-FFF2-40B4-BE49-F238E27FC236}">
                <a16:creationId xmlns:a16="http://schemas.microsoft.com/office/drawing/2014/main" id="{44E76EFB-90C9-6E5A-4327-EB96B14D15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875" y="6274483"/>
            <a:ext cx="360000" cy="360000"/>
          </a:xfrm>
          <a:prstGeom prst="rect">
            <a:avLst/>
          </a:prstGeom>
        </p:spPr>
      </p:pic>
      <p:pic>
        <p:nvPicPr>
          <p:cNvPr id="2052" name="Immagine 2051">
            <a:extLst>
              <a:ext uri="{FF2B5EF4-FFF2-40B4-BE49-F238E27FC236}">
                <a16:creationId xmlns:a16="http://schemas.microsoft.com/office/drawing/2014/main" id="{5C38D83E-8039-6EFB-8B48-B76B2CD138E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894" y="1576855"/>
            <a:ext cx="7560000" cy="501654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74A83934-2B7D-AF54-B709-787E31FB8E4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87" y="6007645"/>
            <a:ext cx="1080000" cy="6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469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C7F2D-D35A-9D1E-60B3-923EE38B09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439CC26B-422B-1899-DA22-395583ACED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1594021" y="1587316"/>
            <a:ext cx="6858000" cy="3683369"/>
          </a:xfrm>
          <a:prstGeom prst="rect">
            <a:avLst/>
          </a:prstGeom>
        </p:spPr>
      </p:pic>
      <p:sp>
        <p:nvSpPr>
          <p:cNvPr id="10" name="Arco a tutto sesto 9">
            <a:extLst>
              <a:ext uri="{FF2B5EF4-FFF2-40B4-BE49-F238E27FC236}">
                <a16:creationId xmlns:a16="http://schemas.microsoft.com/office/drawing/2014/main" id="{8292011E-0D04-C1E1-F8F5-DF81BE219310}"/>
              </a:ext>
            </a:extLst>
          </p:cNvPr>
          <p:cNvSpPr/>
          <p:nvPr/>
        </p:nvSpPr>
        <p:spPr>
          <a:xfrm>
            <a:off x="8935321" y="5409754"/>
            <a:ext cx="3294237" cy="2941447"/>
          </a:xfrm>
          <a:prstGeom prst="blockArc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D4BC741D-34E9-161A-2393-C1A2F07EAE60}"/>
              </a:ext>
            </a:extLst>
          </p:cNvPr>
          <p:cNvSpPr txBox="1"/>
          <p:nvPr/>
        </p:nvSpPr>
        <p:spPr>
          <a:xfrm>
            <a:off x="4058050" y="696054"/>
            <a:ext cx="7641280" cy="90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Clementine: acquisti in valore,</a:t>
            </a:r>
            <a:b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</a:b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volume e prezzo medio </a:t>
            </a:r>
            <a:r>
              <a:rPr lang="it-IT" i="1" dirty="0">
                <a:solidFill>
                  <a:srgbClr val="135756"/>
                </a:solidFill>
                <a:latin typeface="Work Sans Medium" pitchFamily="2" charset="0"/>
              </a:rPr>
              <a:t>(2016-2025)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64554D1-0B09-5C9F-E4D0-6FE9353F4C63}"/>
              </a:ext>
            </a:extLst>
          </p:cNvPr>
          <p:cNvSpPr txBox="1"/>
          <p:nvPr/>
        </p:nvSpPr>
        <p:spPr>
          <a:xfrm rot="16200000">
            <a:off x="10264873" y="4129548"/>
            <a:ext cx="336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135756"/>
                </a:solidFill>
                <a:latin typeface="Work Sans Medium" pitchFamily="2" charset="0"/>
              </a:rPr>
              <a:t>Fonte: elaborazioni CSO Italy su dati YouGov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B6091276-2091-F488-7DBA-1F45CD2A3425}"/>
              </a:ext>
            </a:extLst>
          </p:cNvPr>
          <p:cNvCxnSpPr>
            <a:cxnSpLocks/>
          </p:cNvCxnSpPr>
          <p:nvPr/>
        </p:nvCxnSpPr>
        <p:spPr>
          <a:xfrm flipH="1">
            <a:off x="2367280" y="620713"/>
            <a:ext cx="9250770" cy="0"/>
          </a:xfrm>
          <a:prstGeom prst="line">
            <a:avLst/>
          </a:prstGeom>
          <a:ln w="12700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794F311-87F9-02E0-F83A-ED1FF7D7869E}"/>
              </a:ext>
            </a:extLst>
          </p:cNvPr>
          <p:cNvSpPr txBox="1"/>
          <p:nvPr/>
        </p:nvSpPr>
        <p:spPr>
          <a:xfrm>
            <a:off x="2303496" y="296730"/>
            <a:ext cx="9395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cap="all" dirty="0">
                <a:solidFill>
                  <a:srgbClr val="135756"/>
                </a:solidFill>
                <a:latin typeface="Work Sans Medium" pitchFamily="2" charset="0"/>
              </a:rPr>
              <a:t>AGRUMI: IL TREND DEI CONSUMI IN ITALIA</a:t>
            </a:r>
          </a:p>
          <a:p>
            <a:pPr algn="r"/>
            <a:endParaRPr lang="it-IT" sz="1300" cap="all" dirty="0">
              <a:solidFill>
                <a:srgbClr val="135756"/>
              </a:solidFill>
              <a:latin typeface="Work Sans Medium" pitchFamily="2" charset="0"/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CA4A2329-2B45-2F16-D040-09DF6FB5EB2A}"/>
              </a:ext>
            </a:extLst>
          </p:cNvPr>
          <p:cNvSpPr/>
          <p:nvPr/>
        </p:nvSpPr>
        <p:spPr>
          <a:xfrm>
            <a:off x="7632838" y="6145445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48" name="Parentesi graffa aperta 2047">
            <a:extLst>
              <a:ext uri="{FF2B5EF4-FFF2-40B4-BE49-F238E27FC236}">
                <a16:creationId xmlns:a16="http://schemas.microsoft.com/office/drawing/2014/main" id="{9B252811-FDB1-8F1D-B3E0-5E1587B497A4}"/>
              </a:ext>
            </a:extLst>
          </p:cNvPr>
          <p:cNvSpPr/>
          <p:nvPr/>
        </p:nvSpPr>
        <p:spPr>
          <a:xfrm rot="16200000">
            <a:off x="7863183" y="5758328"/>
            <a:ext cx="201171" cy="1090353"/>
          </a:xfrm>
          <a:prstGeom prst="leftBrace">
            <a:avLst/>
          </a:prstGeom>
          <a:ln w="28575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49" name="Immagine 2048">
            <a:extLst>
              <a:ext uri="{FF2B5EF4-FFF2-40B4-BE49-F238E27FC236}">
                <a16:creationId xmlns:a16="http://schemas.microsoft.com/office/drawing/2014/main" id="{5967B634-39C3-88CC-E341-E368AB036E1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875" y="6274483"/>
            <a:ext cx="360000" cy="360000"/>
          </a:xfrm>
          <a:prstGeom prst="rect">
            <a:avLst/>
          </a:prstGeom>
        </p:spPr>
      </p:pic>
      <p:pic>
        <p:nvPicPr>
          <p:cNvPr id="4" name="Immagine 3" descr="Immagine che contiene Policromi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7AF0598A-290A-C7EC-7035-7120E51FB5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15980"/>
            <a:ext cx="1440000" cy="609466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622A8910-F30F-7049-F66E-AC30C5543B9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6158" y="1587260"/>
            <a:ext cx="7560000" cy="5016542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792EF49-8AD2-0257-E5D9-D63B9BD79D19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87" y="6007645"/>
            <a:ext cx="1080000" cy="6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348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B1D516-95D4-CC45-0F15-3DE52E116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Mandarini, mandaranci, clementine, qual è la differenza? - Everli">
            <a:extLst>
              <a:ext uri="{FF2B5EF4-FFF2-40B4-BE49-F238E27FC236}">
                <a16:creationId xmlns:a16="http://schemas.microsoft.com/office/drawing/2014/main" id="{788E4811-B184-AEBF-D898-E32235CD0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1590668" y="1590668"/>
            <a:ext cx="6858000" cy="36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o a tutto sesto 9">
            <a:extLst>
              <a:ext uri="{FF2B5EF4-FFF2-40B4-BE49-F238E27FC236}">
                <a16:creationId xmlns:a16="http://schemas.microsoft.com/office/drawing/2014/main" id="{3BA81DE8-22D4-585F-69F5-6025D1CC33B9}"/>
              </a:ext>
            </a:extLst>
          </p:cNvPr>
          <p:cNvSpPr/>
          <p:nvPr/>
        </p:nvSpPr>
        <p:spPr>
          <a:xfrm>
            <a:off x="8935321" y="5409754"/>
            <a:ext cx="3294237" cy="2941447"/>
          </a:xfrm>
          <a:prstGeom prst="blockArc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2823920-96C9-2375-7E75-2DE28A5CC37F}"/>
              </a:ext>
            </a:extLst>
          </p:cNvPr>
          <p:cNvSpPr txBox="1"/>
          <p:nvPr/>
        </p:nvSpPr>
        <p:spPr>
          <a:xfrm>
            <a:off x="4058050" y="696054"/>
            <a:ext cx="7641280" cy="90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Mandarini: acquisti in valore,</a:t>
            </a:r>
            <a:b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</a:b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volume e prezzo medio </a:t>
            </a:r>
            <a:r>
              <a:rPr lang="it-IT" i="1" dirty="0">
                <a:solidFill>
                  <a:srgbClr val="135756"/>
                </a:solidFill>
                <a:latin typeface="Work Sans Medium" pitchFamily="2" charset="0"/>
              </a:rPr>
              <a:t>(2016-2025)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ED39436-65DF-145E-C9A1-1971B6CF7B9E}"/>
              </a:ext>
            </a:extLst>
          </p:cNvPr>
          <p:cNvSpPr txBox="1"/>
          <p:nvPr/>
        </p:nvSpPr>
        <p:spPr>
          <a:xfrm rot="16200000">
            <a:off x="10264873" y="4129548"/>
            <a:ext cx="336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135756"/>
                </a:solidFill>
                <a:latin typeface="Work Sans Medium" pitchFamily="2" charset="0"/>
              </a:rPr>
              <a:t>Fonte: elaborazioni CSO Italy su dati YouGov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C686FB78-A625-56BB-735A-853C819C79F1}"/>
              </a:ext>
            </a:extLst>
          </p:cNvPr>
          <p:cNvCxnSpPr>
            <a:cxnSpLocks/>
          </p:cNvCxnSpPr>
          <p:nvPr/>
        </p:nvCxnSpPr>
        <p:spPr>
          <a:xfrm flipH="1">
            <a:off x="2367280" y="620713"/>
            <a:ext cx="9250770" cy="0"/>
          </a:xfrm>
          <a:prstGeom prst="line">
            <a:avLst/>
          </a:prstGeom>
          <a:ln w="12700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286BA71-368D-4425-B317-07989ED67D22}"/>
              </a:ext>
            </a:extLst>
          </p:cNvPr>
          <p:cNvSpPr txBox="1"/>
          <p:nvPr/>
        </p:nvSpPr>
        <p:spPr>
          <a:xfrm>
            <a:off x="2303496" y="296730"/>
            <a:ext cx="9395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cap="all" dirty="0">
                <a:solidFill>
                  <a:srgbClr val="135756"/>
                </a:solidFill>
                <a:latin typeface="Work Sans Medium" pitchFamily="2" charset="0"/>
              </a:rPr>
              <a:t>AGRUMI: IL TREND DEI CONSUMI IN ITALIA</a:t>
            </a:r>
          </a:p>
          <a:p>
            <a:pPr algn="r"/>
            <a:endParaRPr lang="it-IT" sz="1300" cap="all" dirty="0">
              <a:solidFill>
                <a:srgbClr val="135756"/>
              </a:solidFill>
              <a:latin typeface="Work Sans Medium" pitchFamily="2" charset="0"/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C2A20BF5-3EF6-F16D-4089-2330D0B3F3E2}"/>
              </a:ext>
            </a:extLst>
          </p:cNvPr>
          <p:cNvSpPr/>
          <p:nvPr/>
        </p:nvSpPr>
        <p:spPr>
          <a:xfrm>
            <a:off x="7632838" y="6145445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48" name="Parentesi graffa aperta 2047">
            <a:extLst>
              <a:ext uri="{FF2B5EF4-FFF2-40B4-BE49-F238E27FC236}">
                <a16:creationId xmlns:a16="http://schemas.microsoft.com/office/drawing/2014/main" id="{EC78D479-CBFC-4FB8-2AA3-5A80792CF04B}"/>
              </a:ext>
            </a:extLst>
          </p:cNvPr>
          <p:cNvSpPr/>
          <p:nvPr/>
        </p:nvSpPr>
        <p:spPr>
          <a:xfrm rot="16200000">
            <a:off x="7863183" y="5758328"/>
            <a:ext cx="201171" cy="1090353"/>
          </a:xfrm>
          <a:prstGeom prst="leftBrace">
            <a:avLst/>
          </a:prstGeom>
          <a:ln w="28575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49" name="Immagine 2048">
            <a:extLst>
              <a:ext uri="{FF2B5EF4-FFF2-40B4-BE49-F238E27FC236}">
                <a16:creationId xmlns:a16="http://schemas.microsoft.com/office/drawing/2014/main" id="{7D68C168-DEB5-A847-76D8-B9C6AEE97B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875" y="6274483"/>
            <a:ext cx="360000" cy="360000"/>
          </a:xfrm>
          <a:prstGeom prst="rect">
            <a:avLst/>
          </a:prstGeom>
        </p:spPr>
      </p:pic>
      <p:pic>
        <p:nvPicPr>
          <p:cNvPr id="4" name="Immagine 3" descr="Immagine che contiene Policromi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1A9D3B17-317C-D8D5-C28F-A008A4EE5E8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15980"/>
            <a:ext cx="1440000" cy="609466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E4CD0BA3-EA58-F0AF-D8DD-4CBEED3FD18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9794" y="1576627"/>
            <a:ext cx="7560000" cy="5016542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8397A1B2-8321-DA33-23A4-7BFD8F0E215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87" y="6007645"/>
            <a:ext cx="1080000" cy="6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46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6FED54-EDB4-6BAB-4AF0-D61E17E354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Lemons: Benefits, nutrition, tips, and risks">
            <a:extLst>
              <a:ext uri="{FF2B5EF4-FFF2-40B4-BE49-F238E27FC236}">
                <a16:creationId xmlns:a16="http://schemas.microsoft.com/office/drawing/2014/main" id="{B929901F-CBE8-8E3C-1F9C-4C49FDC5994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367666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co a tutto sesto 9">
            <a:extLst>
              <a:ext uri="{FF2B5EF4-FFF2-40B4-BE49-F238E27FC236}">
                <a16:creationId xmlns:a16="http://schemas.microsoft.com/office/drawing/2014/main" id="{6B7A6E89-E0F2-1DF9-7B91-81E0EBB217F9}"/>
              </a:ext>
            </a:extLst>
          </p:cNvPr>
          <p:cNvSpPr/>
          <p:nvPr/>
        </p:nvSpPr>
        <p:spPr>
          <a:xfrm>
            <a:off x="8935321" y="5409754"/>
            <a:ext cx="3294237" cy="2941447"/>
          </a:xfrm>
          <a:prstGeom prst="blockArc">
            <a:avLst/>
          </a:prstGeom>
          <a:solidFill>
            <a:srgbClr val="D8EC2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schemeClr val="tx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DDCDADB-1346-3A8A-1DDC-5B6B7754BE67}"/>
              </a:ext>
            </a:extLst>
          </p:cNvPr>
          <p:cNvSpPr txBox="1"/>
          <p:nvPr/>
        </p:nvSpPr>
        <p:spPr>
          <a:xfrm>
            <a:off x="4058050" y="696054"/>
            <a:ext cx="7641280" cy="903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5000"/>
              </a:lnSpc>
            </a:pP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Limoni: acquisti in valore,</a:t>
            </a:r>
            <a:b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</a:br>
            <a:r>
              <a:rPr lang="it-IT" sz="3000" b="1" dirty="0">
                <a:solidFill>
                  <a:srgbClr val="135756"/>
                </a:solidFill>
                <a:latin typeface="Work Sans Black" pitchFamily="2" charset="0"/>
              </a:rPr>
              <a:t>volume e prezzo medio </a:t>
            </a:r>
            <a:r>
              <a:rPr lang="it-IT" i="1" dirty="0">
                <a:solidFill>
                  <a:srgbClr val="135756"/>
                </a:solidFill>
                <a:latin typeface="Work Sans Medium" pitchFamily="2" charset="0"/>
              </a:rPr>
              <a:t>(2016-2025)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109325B-4DA2-192A-CB39-F1058385C37B}"/>
              </a:ext>
            </a:extLst>
          </p:cNvPr>
          <p:cNvSpPr txBox="1"/>
          <p:nvPr/>
        </p:nvSpPr>
        <p:spPr>
          <a:xfrm rot="16200000">
            <a:off x="10264873" y="4129548"/>
            <a:ext cx="33634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i="1" dirty="0">
                <a:solidFill>
                  <a:srgbClr val="135756"/>
                </a:solidFill>
                <a:latin typeface="Work Sans Medium" pitchFamily="2" charset="0"/>
              </a:rPr>
              <a:t>Fonte: elaborazioni CSO Italy su dati YouGov</a:t>
            </a: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2DA97D7B-D955-711B-248F-D5C002179084}"/>
              </a:ext>
            </a:extLst>
          </p:cNvPr>
          <p:cNvCxnSpPr>
            <a:cxnSpLocks/>
          </p:cNvCxnSpPr>
          <p:nvPr/>
        </p:nvCxnSpPr>
        <p:spPr>
          <a:xfrm flipH="1">
            <a:off x="2367280" y="620713"/>
            <a:ext cx="9250770" cy="0"/>
          </a:xfrm>
          <a:prstGeom prst="line">
            <a:avLst/>
          </a:prstGeom>
          <a:ln w="12700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0E387C4-30C4-2A2C-DFD5-6C680E57C7ED}"/>
              </a:ext>
            </a:extLst>
          </p:cNvPr>
          <p:cNvSpPr txBox="1"/>
          <p:nvPr/>
        </p:nvSpPr>
        <p:spPr>
          <a:xfrm>
            <a:off x="2303496" y="296730"/>
            <a:ext cx="939583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300" cap="all" dirty="0">
                <a:solidFill>
                  <a:srgbClr val="135756"/>
                </a:solidFill>
                <a:latin typeface="Work Sans Medium" pitchFamily="2" charset="0"/>
              </a:rPr>
              <a:t>AGRUMI: IL TREND DEI CONSUMI IN ITALIA</a:t>
            </a:r>
          </a:p>
          <a:p>
            <a:pPr algn="r"/>
            <a:endParaRPr lang="it-IT" sz="1300" cap="all" dirty="0">
              <a:solidFill>
                <a:srgbClr val="135756"/>
              </a:solidFill>
              <a:latin typeface="Work Sans Medium" pitchFamily="2" charset="0"/>
            </a:endParaRPr>
          </a:p>
        </p:txBody>
      </p:sp>
      <p:sp>
        <p:nvSpPr>
          <p:cNvPr id="31" name="Ovale 30">
            <a:extLst>
              <a:ext uri="{FF2B5EF4-FFF2-40B4-BE49-F238E27FC236}">
                <a16:creationId xmlns:a16="http://schemas.microsoft.com/office/drawing/2014/main" id="{6B3447E6-9510-16C2-B7BB-EC68237DB91B}"/>
              </a:ext>
            </a:extLst>
          </p:cNvPr>
          <p:cNvSpPr/>
          <p:nvPr/>
        </p:nvSpPr>
        <p:spPr>
          <a:xfrm>
            <a:off x="7632838" y="6145445"/>
            <a:ext cx="618075" cy="618075"/>
          </a:xfrm>
          <a:prstGeom prst="ellipse">
            <a:avLst/>
          </a:prstGeom>
          <a:solidFill>
            <a:srgbClr val="1357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048" name="Parentesi graffa aperta 2047">
            <a:extLst>
              <a:ext uri="{FF2B5EF4-FFF2-40B4-BE49-F238E27FC236}">
                <a16:creationId xmlns:a16="http://schemas.microsoft.com/office/drawing/2014/main" id="{C6DC622D-1270-D966-0924-F700EA7F5CAD}"/>
              </a:ext>
            </a:extLst>
          </p:cNvPr>
          <p:cNvSpPr/>
          <p:nvPr/>
        </p:nvSpPr>
        <p:spPr>
          <a:xfrm rot="16200000">
            <a:off x="7863183" y="5758328"/>
            <a:ext cx="201171" cy="1090353"/>
          </a:xfrm>
          <a:prstGeom prst="leftBrace">
            <a:avLst/>
          </a:prstGeom>
          <a:ln w="28575">
            <a:solidFill>
              <a:srgbClr val="1357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049" name="Immagine 2048">
            <a:extLst>
              <a:ext uri="{FF2B5EF4-FFF2-40B4-BE49-F238E27FC236}">
                <a16:creationId xmlns:a16="http://schemas.microsoft.com/office/drawing/2014/main" id="{EA888092-E0CB-4813-A334-C518D1EC22B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61875" y="6274483"/>
            <a:ext cx="360000" cy="360000"/>
          </a:xfrm>
          <a:prstGeom prst="rect">
            <a:avLst/>
          </a:prstGeom>
        </p:spPr>
      </p:pic>
      <p:pic>
        <p:nvPicPr>
          <p:cNvPr id="4" name="Immagine 3" descr="Immagine che contiene Policromia, Elementi grafici, cerchio&#10;&#10;Il contenuto generato dall'IA potrebbe non essere corretto.">
            <a:extLst>
              <a:ext uri="{FF2B5EF4-FFF2-40B4-BE49-F238E27FC236}">
                <a16:creationId xmlns:a16="http://schemas.microsoft.com/office/drawing/2014/main" id="{46D7635A-D181-937E-B4F8-2EBE1B91EA7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75" y="315980"/>
            <a:ext cx="1440000" cy="609466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3BCBE387-6270-2D8F-827B-FB665F4EB9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0945" y="1575954"/>
            <a:ext cx="7560000" cy="5021569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DF87251F-3189-38EA-F16D-6542333D302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687" y="6007645"/>
            <a:ext cx="1080000" cy="659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9171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2836</TotalTime>
  <Words>1535</Words>
  <Application>Microsoft Office PowerPoint</Application>
  <PresentationFormat>Widescreen</PresentationFormat>
  <Paragraphs>201</Paragraphs>
  <Slides>19</Slides>
  <Notes>17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1" baseType="lpstr">
      <vt:lpstr>Verdana Pro Black</vt:lpstr>
      <vt:lpstr>Work Sans Black</vt:lpstr>
      <vt:lpstr>Work Sans Bold</vt:lpstr>
      <vt:lpstr>Work Sans ExtraBold</vt:lpstr>
      <vt:lpstr>Calibri Light</vt:lpstr>
      <vt:lpstr>Work Sans SemiBold</vt:lpstr>
      <vt:lpstr>Work Sans Medium</vt:lpstr>
      <vt:lpstr>Calibri</vt:lpstr>
      <vt:lpstr>Verdana Pro Cond Black</vt:lpstr>
      <vt:lpstr>Arial</vt:lpstr>
      <vt:lpstr>Aptos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Daria Lodi</dc:creator>
  <cp:lastModifiedBy>Daria Lodi</cp:lastModifiedBy>
  <cp:revision>90</cp:revision>
  <dcterms:created xsi:type="dcterms:W3CDTF">2025-06-03T10:04:55Z</dcterms:created>
  <dcterms:modified xsi:type="dcterms:W3CDTF">2026-05-04T13:42:22Z</dcterms:modified>
</cp:coreProperties>
</file>