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704" r:id="rId4"/>
    <p:sldId id="2226" r:id="rId5"/>
    <p:sldId id="706" r:id="rId6"/>
    <p:sldId id="707" r:id="rId7"/>
    <p:sldId id="260" r:id="rId8"/>
    <p:sldId id="265" r:id="rId9"/>
    <p:sldId id="266" r:id="rId10"/>
    <p:sldId id="267" r:id="rId11"/>
    <p:sldId id="2225" r:id="rId12"/>
    <p:sldId id="275" r:id="rId13"/>
    <p:sldId id="2228" r:id="rId14"/>
    <p:sldId id="2229" r:id="rId15"/>
    <p:sldId id="2230" r:id="rId16"/>
    <p:sldId id="2231" r:id="rId17"/>
    <p:sldId id="399"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howGuides="1">
      <p:cViewPr varScale="1">
        <p:scale>
          <a:sx n="105" d="100"/>
          <a:sy n="105" d="100"/>
        </p:scale>
        <p:origin x="69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8C4BD8-DBDE-726E-50C6-949A32C6B82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98BB7F1-B7FF-EA95-6EA8-23ABC0EA59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DE07579-B433-55EE-2121-D0048396CE25}"/>
              </a:ext>
            </a:extLst>
          </p:cNvPr>
          <p:cNvSpPr>
            <a:spLocks noGrp="1"/>
          </p:cNvSpPr>
          <p:nvPr>
            <p:ph type="dt" sz="half" idx="10"/>
          </p:nvPr>
        </p:nvSpPr>
        <p:spPr/>
        <p:txBody>
          <a:bodyPr/>
          <a:lstStyle/>
          <a:p>
            <a:fld id="{012CF7E0-CDB2-40CF-8A65-EC1880DFD258}" type="datetimeFigureOut">
              <a:rPr lang="it-IT" smtClean="0"/>
              <a:t>04/05/2026</a:t>
            </a:fld>
            <a:endParaRPr lang="it-IT"/>
          </a:p>
        </p:txBody>
      </p:sp>
      <p:sp>
        <p:nvSpPr>
          <p:cNvPr id="5" name="Segnaposto piè di pagina 4">
            <a:extLst>
              <a:ext uri="{FF2B5EF4-FFF2-40B4-BE49-F238E27FC236}">
                <a16:creationId xmlns:a16="http://schemas.microsoft.com/office/drawing/2014/main" id="{5ECF4C4A-83D0-5A8B-97FE-02867BB7BAD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80A5AAC-8F21-9BF3-5742-F8344E8AC70B}"/>
              </a:ext>
            </a:extLst>
          </p:cNvPr>
          <p:cNvSpPr>
            <a:spLocks noGrp="1"/>
          </p:cNvSpPr>
          <p:nvPr>
            <p:ph type="sldNum" sz="quarter" idx="12"/>
          </p:nvPr>
        </p:nvSpPr>
        <p:spPr/>
        <p:txBody>
          <a:bodyPr/>
          <a:lstStyle/>
          <a:p>
            <a:fld id="{6ABA675D-BFB0-4CD0-8170-1F0A1B6782D2}" type="slidenum">
              <a:rPr lang="it-IT" smtClean="0"/>
              <a:t>‹N›</a:t>
            </a:fld>
            <a:endParaRPr lang="it-IT"/>
          </a:p>
        </p:txBody>
      </p:sp>
    </p:spTree>
    <p:extLst>
      <p:ext uri="{BB962C8B-B14F-4D97-AF65-F5344CB8AC3E}">
        <p14:creationId xmlns:p14="http://schemas.microsoft.com/office/powerpoint/2010/main" val="125641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740E66-DC19-E016-BAFE-FE18EF66E1F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613D4EA-BC93-2A2F-A0C8-3648C77C678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53130CA-B543-F27D-59FC-37A84020BB8C}"/>
              </a:ext>
            </a:extLst>
          </p:cNvPr>
          <p:cNvSpPr>
            <a:spLocks noGrp="1"/>
          </p:cNvSpPr>
          <p:nvPr>
            <p:ph type="dt" sz="half" idx="10"/>
          </p:nvPr>
        </p:nvSpPr>
        <p:spPr/>
        <p:txBody>
          <a:bodyPr/>
          <a:lstStyle/>
          <a:p>
            <a:fld id="{012CF7E0-CDB2-40CF-8A65-EC1880DFD258}" type="datetimeFigureOut">
              <a:rPr lang="it-IT" smtClean="0"/>
              <a:t>04/05/2026</a:t>
            </a:fld>
            <a:endParaRPr lang="it-IT"/>
          </a:p>
        </p:txBody>
      </p:sp>
      <p:sp>
        <p:nvSpPr>
          <p:cNvPr id="5" name="Segnaposto piè di pagina 4">
            <a:extLst>
              <a:ext uri="{FF2B5EF4-FFF2-40B4-BE49-F238E27FC236}">
                <a16:creationId xmlns:a16="http://schemas.microsoft.com/office/drawing/2014/main" id="{E538723E-89BC-FD6A-457B-CAEFA5D8890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40175AE-2336-CF3F-C41A-7F46728841FE}"/>
              </a:ext>
            </a:extLst>
          </p:cNvPr>
          <p:cNvSpPr>
            <a:spLocks noGrp="1"/>
          </p:cNvSpPr>
          <p:nvPr>
            <p:ph type="sldNum" sz="quarter" idx="12"/>
          </p:nvPr>
        </p:nvSpPr>
        <p:spPr/>
        <p:txBody>
          <a:bodyPr/>
          <a:lstStyle/>
          <a:p>
            <a:fld id="{6ABA675D-BFB0-4CD0-8170-1F0A1B6782D2}" type="slidenum">
              <a:rPr lang="it-IT" smtClean="0"/>
              <a:t>‹N›</a:t>
            </a:fld>
            <a:endParaRPr lang="it-IT"/>
          </a:p>
        </p:txBody>
      </p:sp>
    </p:spTree>
    <p:extLst>
      <p:ext uri="{BB962C8B-B14F-4D97-AF65-F5344CB8AC3E}">
        <p14:creationId xmlns:p14="http://schemas.microsoft.com/office/powerpoint/2010/main" val="1463359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FD1CA0F-2A11-D758-01E0-940C587EEE7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E972FB2-D054-7458-E8F3-1A6E3B4D91C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C6B6DE5-42EF-8747-A2B7-1E8BC9AE1768}"/>
              </a:ext>
            </a:extLst>
          </p:cNvPr>
          <p:cNvSpPr>
            <a:spLocks noGrp="1"/>
          </p:cNvSpPr>
          <p:nvPr>
            <p:ph type="dt" sz="half" idx="10"/>
          </p:nvPr>
        </p:nvSpPr>
        <p:spPr/>
        <p:txBody>
          <a:bodyPr/>
          <a:lstStyle/>
          <a:p>
            <a:fld id="{012CF7E0-CDB2-40CF-8A65-EC1880DFD258}" type="datetimeFigureOut">
              <a:rPr lang="it-IT" smtClean="0"/>
              <a:t>04/05/2026</a:t>
            </a:fld>
            <a:endParaRPr lang="it-IT"/>
          </a:p>
        </p:txBody>
      </p:sp>
      <p:sp>
        <p:nvSpPr>
          <p:cNvPr id="5" name="Segnaposto piè di pagina 4">
            <a:extLst>
              <a:ext uri="{FF2B5EF4-FFF2-40B4-BE49-F238E27FC236}">
                <a16:creationId xmlns:a16="http://schemas.microsoft.com/office/drawing/2014/main" id="{D3821304-E753-67A5-B45A-979164BCCB8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74BE94A-F8EA-EDD2-F56D-AD19CD44895D}"/>
              </a:ext>
            </a:extLst>
          </p:cNvPr>
          <p:cNvSpPr>
            <a:spLocks noGrp="1"/>
          </p:cNvSpPr>
          <p:nvPr>
            <p:ph type="sldNum" sz="quarter" idx="12"/>
          </p:nvPr>
        </p:nvSpPr>
        <p:spPr/>
        <p:txBody>
          <a:bodyPr/>
          <a:lstStyle/>
          <a:p>
            <a:fld id="{6ABA675D-BFB0-4CD0-8170-1F0A1B6782D2}" type="slidenum">
              <a:rPr lang="it-IT" smtClean="0"/>
              <a:t>‹N›</a:t>
            </a:fld>
            <a:endParaRPr lang="it-IT"/>
          </a:p>
        </p:txBody>
      </p:sp>
    </p:spTree>
    <p:extLst>
      <p:ext uri="{BB962C8B-B14F-4D97-AF65-F5344CB8AC3E}">
        <p14:creationId xmlns:p14="http://schemas.microsoft.com/office/powerpoint/2010/main" val="233872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AD7826-F015-5713-847D-FEA8F213B2F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0989B0B-D69B-41D3-1FCA-9CF011FA5F4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Segnaposto data 3">
            <a:extLst>
              <a:ext uri="{FF2B5EF4-FFF2-40B4-BE49-F238E27FC236}">
                <a16:creationId xmlns:a16="http://schemas.microsoft.com/office/drawing/2014/main" id="{BC50FD36-278D-F631-9FE3-287D1DE469EE}"/>
              </a:ext>
            </a:extLst>
          </p:cNvPr>
          <p:cNvSpPr>
            <a:spLocks noGrp="1"/>
          </p:cNvSpPr>
          <p:nvPr>
            <p:ph type="dt" sz="half" idx="10"/>
          </p:nvPr>
        </p:nvSpPr>
        <p:spPr/>
        <p:txBody>
          <a:bodyPr/>
          <a:lstStyle/>
          <a:p>
            <a:fld id="{012CF7E0-CDB2-40CF-8A65-EC1880DFD258}" type="datetimeFigureOut">
              <a:rPr lang="it-IT" smtClean="0"/>
              <a:t>04/05/2026</a:t>
            </a:fld>
            <a:endParaRPr lang="it-IT"/>
          </a:p>
        </p:txBody>
      </p:sp>
      <p:sp>
        <p:nvSpPr>
          <p:cNvPr id="5" name="Segnaposto piè di pagina 4">
            <a:extLst>
              <a:ext uri="{FF2B5EF4-FFF2-40B4-BE49-F238E27FC236}">
                <a16:creationId xmlns:a16="http://schemas.microsoft.com/office/drawing/2014/main" id="{BF131A5F-71FD-7198-1823-52571D60B9F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DCD6D35-13AD-8D9E-1708-3C228D8597FB}"/>
              </a:ext>
            </a:extLst>
          </p:cNvPr>
          <p:cNvSpPr>
            <a:spLocks noGrp="1"/>
          </p:cNvSpPr>
          <p:nvPr>
            <p:ph type="sldNum" sz="quarter" idx="12"/>
          </p:nvPr>
        </p:nvSpPr>
        <p:spPr/>
        <p:txBody>
          <a:bodyPr/>
          <a:lstStyle/>
          <a:p>
            <a:fld id="{6ABA675D-BFB0-4CD0-8170-1F0A1B6782D2}" type="slidenum">
              <a:rPr lang="it-IT" smtClean="0"/>
              <a:t>‹N›</a:t>
            </a:fld>
            <a:endParaRPr lang="it-IT"/>
          </a:p>
        </p:txBody>
      </p:sp>
    </p:spTree>
    <p:extLst>
      <p:ext uri="{BB962C8B-B14F-4D97-AF65-F5344CB8AC3E}">
        <p14:creationId xmlns:p14="http://schemas.microsoft.com/office/powerpoint/2010/main" val="74200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0F9AA4-D83C-8DEF-85BC-50F31DDCCAF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50ED76F-9853-BB56-F562-FC55E1E87C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7990BA2-1E40-07B7-B432-933223AA134E}"/>
              </a:ext>
            </a:extLst>
          </p:cNvPr>
          <p:cNvSpPr>
            <a:spLocks noGrp="1"/>
          </p:cNvSpPr>
          <p:nvPr>
            <p:ph type="dt" sz="half" idx="10"/>
          </p:nvPr>
        </p:nvSpPr>
        <p:spPr/>
        <p:txBody>
          <a:bodyPr/>
          <a:lstStyle/>
          <a:p>
            <a:fld id="{012CF7E0-CDB2-40CF-8A65-EC1880DFD258}" type="datetimeFigureOut">
              <a:rPr lang="it-IT" smtClean="0"/>
              <a:t>04/05/2026</a:t>
            </a:fld>
            <a:endParaRPr lang="it-IT"/>
          </a:p>
        </p:txBody>
      </p:sp>
      <p:sp>
        <p:nvSpPr>
          <p:cNvPr id="5" name="Segnaposto piè di pagina 4">
            <a:extLst>
              <a:ext uri="{FF2B5EF4-FFF2-40B4-BE49-F238E27FC236}">
                <a16:creationId xmlns:a16="http://schemas.microsoft.com/office/drawing/2014/main" id="{3A900A6D-FD0A-A0FA-AC2F-8A4C41C8FC1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AEBCEBE-436A-77A5-1E6A-545C4F02E00B}"/>
              </a:ext>
            </a:extLst>
          </p:cNvPr>
          <p:cNvSpPr>
            <a:spLocks noGrp="1"/>
          </p:cNvSpPr>
          <p:nvPr>
            <p:ph type="sldNum" sz="quarter" idx="12"/>
          </p:nvPr>
        </p:nvSpPr>
        <p:spPr/>
        <p:txBody>
          <a:bodyPr/>
          <a:lstStyle/>
          <a:p>
            <a:fld id="{6ABA675D-BFB0-4CD0-8170-1F0A1B6782D2}" type="slidenum">
              <a:rPr lang="it-IT" smtClean="0"/>
              <a:t>‹N›</a:t>
            </a:fld>
            <a:endParaRPr lang="it-IT"/>
          </a:p>
        </p:txBody>
      </p:sp>
    </p:spTree>
    <p:extLst>
      <p:ext uri="{BB962C8B-B14F-4D97-AF65-F5344CB8AC3E}">
        <p14:creationId xmlns:p14="http://schemas.microsoft.com/office/powerpoint/2010/main" val="106487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741E5-76EA-1C07-9312-FA03E67C38B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9499CB9-3AD6-2DE6-FCE1-71C28741F53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84529A5-5B59-1FDA-FB9B-79FD6A5CF9A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0DCC012-D2C1-BCDF-FAC7-88FB953C8A17}"/>
              </a:ext>
            </a:extLst>
          </p:cNvPr>
          <p:cNvSpPr>
            <a:spLocks noGrp="1"/>
          </p:cNvSpPr>
          <p:nvPr>
            <p:ph type="dt" sz="half" idx="10"/>
          </p:nvPr>
        </p:nvSpPr>
        <p:spPr/>
        <p:txBody>
          <a:bodyPr/>
          <a:lstStyle/>
          <a:p>
            <a:fld id="{012CF7E0-CDB2-40CF-8A65-EC1880DFD258}" type="datetimeFigureOut">
              <a:rPr lang="it-IT" smtClean="0"/>
              <a:t>04/05/2026</a:t>
            </a:fld>
            <a:endParaRPr lang="it-IT"/>
          </a:p>
        </p:txBody>
      </p:sp>
      <p:sp>
        <p:nvSpPr>
          <p:cNvPr id="6" name="Segnaposto piè di pagina 5">
            <a:extLst>
              <a:ext uri="{FF2B5EF4-FFF2-40B4-BE49-F238E27FC236}">
                <a16:creationId xmlns:a16="http://schemas.microsoft.com/office/drawing/2014/main" id="{DF019E02-FA54-4A92-CD41-3A0B0C34424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A0AFEB6-9137-0C75-E205-65DFA41BB118}"/>
              </a:ext>
            </a:extLst>
          </p:cNvPr>
          <p:cNvSpPr>
            <a:spLocks noGrp="1"/>
          </p:cNvSpPr>
          <p:nvPr>
            <p:ph type="sldNum" sz="quarter" idx="12"/>
          </p:nvPr>
        </p:nvSpPr>
        <p:spPr/>
        <p:txBody>
          <a:bodyPr/>
          <a:lstStyle/>
          <a:p>
            <a:fld id="{6ABA675D-BFB0-4CD0-8170-1F0A1B6782D2}" type="slidenum">
              <a:rPr lang="it-IT" smtClean="0"/>
              <a:t>‹N›</a:t>
            </a:fld>
            <a:endParaRPr lang="it-IT"/>
          </a:p>
        </p:txBody>
      </p:sp>
    </p:spTree>
    <p:extLst>
      <p:ext uri="{BB962C8B-B14F-4D97-AF65-F5344CB8AC3E}">
        <p14:creationId xmlns:p14="http://schemas.microsoft.com/office/powerpoint/2010/main" val="3763084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7F148A-BC98-8FFE-5C5B-2E8E565C981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BE09376-948B-0962-253A-B3D2B91958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2754718-D1CD-9894-B2A7-84472E40CF5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D51A80A-76FA-A633-A225-D25CFE403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F2EE6AE-D2AA-D5F9-F61D-3265A11AB6B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D32A12F-FCC0-4427-D14D-CBA3A1D8E353}"/>
              </a:ext>
            </a:extLst>
          </p:cNvPr>
          <p:cNvSpPr>
            <a:spLocks noGrp="1"/>
          </p:cNvSpPr>
          <p:nvPr>
            <p:ph type="dt" sz="half" idx="10"/>
          </p:nvPr>
        </p:nvSpPr>
        <p:spPr/>
        <p:txBody>
          <a:bodyPr/>
          <a:lstStyle/>
          <a:p>
            <a:fld id="{012CF7E0-CDB2-40CF-8A65-EC1880DFD258}" type="datetimeFigureOut">
              <a:rPr lang="it-IT" smtClean="0"/>
              <a:t>04/05/2026</a:t>
            </a:fld>
            <a:endParaRPr lang="it-IT"/>
          </a:p>
        </p:txBody>
      </p:sp>
      <p:sp>
        <p:nvSpPr>
          <p:cNvPr id="8" name="Segnaposto piè di pagina 7">
            <a:extLst>
              <a:ext uri="{FF2B5EF4-FFF2-40B4-BE49-F238E27FC236}">
                <a16:creationId xmlns:a16="http://schemas.microsoft.com/office/drawing/2014/main" id="{7D110691-D823-23E1-89E9-D92B53294B6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CCA4468-719F-D016-AD83-7D5CF5EF767C}"/>
              </a:ext>
            </a:extLst>
          </p:cNvPr>
          <p:cNvSpPr>
            <a:spLocks noGrp="1"/>
          </p:cNvSpPr>
          <p:nvPr>
            <p:ph type="sldNum" sz="quarter" idx="12"/>
          </p:nvPr>
        </p:nvSpPr>
        <p:spPr/>
        <p:txBody>
          <a:bodyPr/>
          <a:lstStyle/>
          <a:p>
            <a:fld id="{6ABA675D-BFB0-4CD0-8170-1F0A1B6782D2}" type="slidenum">
              <a:rPr lang="it-IT" smtClean="0"/>
              <a:t>‹N›</a:t>
            </a:fld>
            <a:endParaRPr lang="it-IT"/>
          </a:p>
        </p:txBody>
      </p:sp>
    </p:spTree>
    <p:extLst>
      <p:ext uri="{BB962C8B-B14F-4D97-AF65-F5344CB8AC3E}">
        <p14:creationId xmlns:p14="http://schemas.microsoft.com/office/powerpoint/2010/main" val="3459055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8648E0-551B-A641-EA6A-77ACC742424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626A7F3-8664-55D6-889F-10AD5FB6EC05}"/>
              </a:ext>
            </a:extLst>
          </p:cNvPr>
          <p:cNvSpPr>
            <a:spLocks noGrp="1"/>
          </p:cNvSpPr>
          <p:nvPr>
            <p:ph type="dt" sz="half" idx="10"/>
          </p:nvPr>
        </p:nvSpPr>
        <p:spPr/>
        <p:txBody>
          <a:bodyPr/>
          <a:lstStyle/>
          <a:p>
            <a:fld id="{012CF7E0-CDB2-40CF-8A65-EC1880DFD258}" type="datetimeFigureOut">
              <a:rPr lang="it-IT" smtClean="0"/>
              <a:t>04/05/2026</a:t>
            </a:fld>
            <a:endParaRPr lang="it-IT"/>
          </a:p>
        </p:txBody>
      </p:sp>
      <p:sp>
        <p:nvSpPr>
          <p:cNvPr id="4" name="Segnaposto piè di pagina 3">
            <a:extLst>
              <a:ext uri="{FF2B5EF4-FFF2-40B4-BE49-F238E27FC236}">
                <a16:creationId xmlns:a16="http://schemas.microsoft.com/office/drawing/2014/main" id="{48766429-8B3D-58E6-42BC-13D93924216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B1C8642-D8C9-8DA4-6AE2-387C78C0CE77}"/>
              </a:ext>
            </a:extLst>
          </p:cNvPr>
          <p:cNvSpPr>
            <a:spLocks noGrp="1"/>
          </p:cNvSpPr>
          <p:nvPr>
            <p:ph type="sldNum" sz="quarter" idx="12"/>
          </p:nvPr>
        </p:nvSpPr>
        <p:spPr/>
        <p:txBody>
          <a:bodyPr/>
          <a:lstStyle/>
          <a:p>
            <a:fld id="{6ABA675D-BFB0-4CD0-8170-1F0A1B6782D2}" type="slidenum">
              <a:rPr lang="it-IT" smtClean="0"/>
              <a:t>‹N›</a:t>
            </a:fld>
            <a:endParaRPr lang="it-IT"/>
          </a:p>
        </p:txBody>
      </p:sp>
    </p:spTree>
    <p:extLst>
      <p:ext uri="{BB962C8B-B14F-4D97-AF65-F5344CB8AC3E}">
        <p14:creationId xmlns:p14="http://schemas.microsoft.com/office/powerpoint/2010/main" val="1121518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E1F3B9D-84D9-DEB5-E0F0-935E89517505}"/>
              </a:ext>
            </a:extLst>
          </p:cNvPr>
          <p:cNvSpPr>
            <a:spLocks noGrp="1"/>
          </p:cNvSpPr>
          <p:nvPr>
            <p:ph type="dt" sz="half" idx="10"/>
          </p:nvPr>
        </p:nvSpPr>
        <p:spPr/>
        <p:txBody>
          <a:bodyPr/>
          <a:lstStyle/>
          <a:p>
            <a:fld id="{012CF7E0-CDB2-40CF-8A65-EC1880DFD258}" type="datetimeFigureOut">
              <a:rPr lang="it-IT" smtClean="0"/>
              <a:t>04/05/2026</a:t>
            </a:fld>
            <a:endParaRPr lang="it-IT"/>
          </a:p>
        </p:txBody>
      </p:sp>
      <p:sp>
        <p:nvSpPr>
          <p:cNvPr id="3" name="Segnaposto piè di pagina 2">
            <a:extLst>
              <a:ext uri="{FF2B5EF4-FFF2-40B4-BE49-F238E27FC236}">
                <a16:creationId xmlns:a16="http://schemas.microsoft.com/office/drawing/2014/main" id="{EE817C2B-FEA6-5D28-AF59-29908501A35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00D36CA-2B38-E301-472E-B29AC51D1D81}"/>
              </a:ext>
            </a:extLst>
          </p:cNvPr>
          <p:cNvSpPr>
            <a:spLocks noGrp="1"/>
          </p:cNvSpPr>
          <p:nvPr>
            <p:ph type="sldNum" sz="quarter" idx="12"/>
          </p:nvPr>
        </p:nvSpPr>
        <p:spPr/>
        <p:txBody>
          <a:bodyPr/>
          <a:lstStyle/>
          <a:p>
            <a:fld id="{6ABA675D-BFB0-4CD0-8170-1F0A1B6782D2}" type="slidenum">
              <a:rPr lang="it-IT" smtClean="0"/>
              <a:t>‹N›</a:t>
            </a:fld>
            <a:endParaRPr lang="it-IT"/>
          </a:p>
        </p:txBody>
      </p:sp>
    </p:spTree>
    <p:extLst>
      <p:ext uri="{BB962C8B-B14F-4D97-AF65-F5344CB8AC3E}">
        <p14:creationId xmlns:p14="http://schemas.microsoft.com/office/powerpoint/2010/main" val="2639073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45C34A-CDB7-FDAF-7B9D-DC7FF8895F0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F6BE580-3FD1-DF9A-7964-90D4A148B3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B1ADE19-43F0-1E91-D7AB-4B7F8FE735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9353295-7175-AD50-97D8-5F6DC3208533}"/>
              </a:ext>
            </a:extLst>
          </p:cNvPr>
          <p:cNvSpPr>
            <a:spLocks noGrp="1"/>
          </p:cNvSpPr>
          <p:nvPr>
            <p:ph type="dt" sz="half" idx="10"/>
          </p:nvPr>
        </p:nvSpPr>
        <p:spPr/>
        <p:txBody>
          <a:bodyPr/>
          <a:lstStyle/>
          <a:p>
            <a:fld id="{012CF7E0-CDB2-40CF-8A65-EC1880DFD258}" type="datetimeFigureOut">
              <a:rPr lang="it-IT" smtClean="0"/>
              <a:t>04/05/2026</a:t>
            </a:fld>
            <a:endParaRPr lang="it-IT"/>
          </a:p>
        </p:txBody>
      </p:sp>
      <p:sp>
        <p:nvSpPr>
          <p:cNvPr id="6" name="Segnaposto piè di pagina 5">
            <a:extLst>
              <a:ext uri="{FF2B5EF4-FFF2-40B4-BE49-F238E27FC236}">
                <a16:creationId xmlns:a16="http://schemas.microsoft.com/office/drawing/2014/main" id="{E8045874-D82A-5FB9-B595-997199FB815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F2ECBE1-C888-4C8D-2B01-39B70EDC9E26}"/>
              </a:ext>
            </a:extLst>
          </p:cNvPr>
          <p:cNvSpPr>
            <a:spLocks noGrp="1"/>
          </p:cNvSpPr>
          <p:nvPr>
            <p:ph type="sldNum" sz="quarter" idx="12"/>
          </p:nvPr>
        </p:nvSpPr>
        <p:spPr/>
        <p:txBody>
          <a:bodyPr/>
          <a:lstStyle/>
          <a:p>
            <a:fld id="{6ABA675D-BFB0-4CD0-8170-1F0A1B6782D2}" type="slidenum">
              <a:rPr lang="it-IT" smtClean="0"/>
              <a:t>‹N›</a:t>
            </a:fld>
            <a:endParaRPr lang="it-IT"/>
          </a:p>
        </p:txBody>
      </p:sp>
    </p:spTree>
    <p:extLst>
      <p:ext uri="{BB962C8B-B14F-4D97-AF65-F5344CB8AC3E}">
        <p14:creationId xmlns:p14="http://schemas.microsoft.com/office/powerpoint/2010/main" val="267006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1B65D3-4A8D-7D40-1CF0-70E0CB9B034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C07DDA1-A5C6-B966-FDE2-2F98DCF240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a:extLst>
              <a:ext uri="{FF2B5EF4-FFF2-40B4-BE49-F238E27FC236}">
                <a16:creationId xmlns:a16="http://schemas.microsoft.com/office/drawing/2014/main" id="{5A3DAA2D-6E75-382E-B19E-7796AF786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3523376-3F07-CAA9-759B-D709EC5C9EBB}"/>
              </a:ext>
            </a:extLst>
          </p:cNvPr>
          <p:cNvSpPr>
            <a:spLocks noGrp="1"/>
          </p:cNvSpPr>
          <p:nvPr>
            <p:ph type="dt" sz="half" idx="10"/>
          </p:nvPr>
        </p:nvSpPr>
        <p:spPr/>
        <p:txBody>
          <a:bodyPr/>
          <a:lstStyle/>
          <a:p>
            <a:fld id="{012CF7E0-CDB2-40CF-8A65-EC1880DFD258}" type="datetimeFigureOut">
              <a:rPr lang="it-IT" smtClean="0"/>
              <a:t>04/05/2026</a:t>
            </a:fld>
            <a:endParaRPr lang="it-IT"/>
          </a:p>
        </p:txBody>
      </p:sp>
      <p:sp>
        <p:nvSpPr>
          <p:cNvPr id="6" name="Segnaposto piè di pagina 5">
            <a:extLst>
              <a:ext uri="{FF2B5EF4-FFF2-40B4-BE49-F238E27FC236}">
                <a16:creationId xmlns:a16="http://schemas.microsoft.com/office/drawing/2014/main" id="{5D7285E8-6191-EE66-2621-F495070B2F6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5FA3F74-D2C7-3940-9E3A-C2B45BE6E5DB}"/>
              </a:ext>
            </a:extLst>
          </p:cNvPr>
          <p:cNvSpPr>
            <a:spLocks noGrp="1"/>
          </p:cNvSpPr>
          <p:nvPr>
            <p:ph type="sldNum" sz="quarter" idx="12"/>
          </p:nvPr>
        </p:nvSpPr>
        <p:spPr/>
        <p:txBody>
          <a:bodyPr/>
          <a:lstStyle/>
          <a:p>
            <a:fld id="{6ABA675D-BFB0-4CD0-8170-1F0A1B6782D2}" type="slidenum">
              <a:rPr lang="it-IT" smtClean="0"/>
              <a:t>‹N›</a:t>
            </a:fld>
            <a:endParaRPr lang="it-IT"/>
          </a:p>
        </p:txBody>
      </p:sp>
    </p:spTree>
    <p:extLst>
      <p:ext uri="{BB962C8B-B14F-4D97-AF65-F5344CB8AC3E}">
        <p14:creationId xmlns:p14="http://schemas.microsoft.com/office/powerpoint/2010/main" val="2648542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FFB3E48-9ABB-8C24-43FE-1D55846915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CAB79BFB-69CD-5F66-F664-9019B84F45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75C768AB-A1FC-5642-0097-14ECED3DE6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CF7E0-CDB2-40CF-8A65-EC1880DFD258}" type="datetimeFigureOut">
              <a:rPr lang="it-IT" smtClean="0"/>
              <a:t>04/05/2026</a:t>
            </a:fld>
            <a:endParaRPr lang="it-IT"/>
          </a:p>
        </p:txBody>
      </p:sp>
      <p:sp>
        <p:nvSpPr>
          <p:cNvPr id="5" name="Segnaposto piè di pagina 4">
            <a:extLst>
              <a:ext uri="{FF2B5EF4-FFF2-40B4-BE49-F238E27FC236}">
                <a16:creationId xmlns:a16="http://schemas.microsoft.com/office/drawing/2014/main" id="{12B5EB9E-FC34-62F4-6268-9A2D4D2C26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4F53916-A213-5857-DD5B-B3D371024C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A675D-BFB0-4CD0-8170-1F0A1B6782D2}" type="slidenum">
              <a:rPr lang="it-IT" smtClean="0"/>
              <a:t>‹N›</a:t>
            </a:fld>
            <a:endParaRPr lang="it-IT"/>
          </a:p>
        </p:txBody>
      </p:sp>
    </p:spTree>
    <p:extLst>
      <p:ext uri="{BB962C8B-B14F-4D97-AF65-F5344CB8AC3E}">
        <p14:creationId xmlns:p14="http://schemas.microsoft.com/office/powerpoint/2010/main" val="4049292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bin"/><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6516360" y="620688"/>
            <a:ext cx="4686719" cy="1533794"/>
          </a:xfrm>
          <a:custGeom>
            <a:avLst/>
            <a:gdLst/>
            <a:ahLst/>
            <a:cxnLst/>
            <a:rect l="l" t="t" r="r" b="b"/>
            <a:pathLst>
              <a:path w="6733936" h="2254700">
                <a:moveTo>
                  <a:pt x="0" y="0"/>
                </a:moveTo>
                <a:lnTo>
                  <a:pt x="6733936" y="0"/>
                </a:lnTo>
                <a:lnTo>
                  <a:pt x="6733936" y="2254700"/>
                </a:lnTo>
                <a:lnTo>
                  <a:pt x="0" y="2254700"/>
                </a:lnTo>
                <a:lnTo>
                  <a:pt x="0" y="0"/>
                </a:lnTo>
                <a:close/>
              </a:path>
            </a:pathLst>
          </a:custGeom>
          <a:blipFill>
            <a:blip r:embed="rId2"/>
            <a:stretch>
              <a:fillRect/>
            </a:stretch>
          </a:blipFill>
        </p:spPr>
      </p:sp>
      <p:sp>
        <p:nvSpPr>
          <p:cNvPr id="2" name="CasellaDiTesto 1">
            <a:extLst>
              <a:ext uri="{FF2B5EF4-FFF2-40B4-BE49-F238E27FC236}">
                <a16:creationId xmlns:a16="http://schemas.microsoft.com/office/drawing/2014/main" id="{1E001439-C5A1-B865-2B1D-CDB7DEFCDE89}"/>
              </a:ext>
            </a:extLst>
          </p:cNvPr>
          <p:cNvSpPr txBox="1"/>
          <p:nvPr/>
        </p:nvSpPr>
        <p:spPr>
          <a:xfrm>
            <a:off x="5522191" y="3079238"/>
            <a:ext cx="6669809" cy="677108"/>
          </a:xfrm>
          <a:prstGeom prst="rect">
            <a:avLst/>
          </a:prstGeom>
          <a:noFill/>
        </p:spPr>
        <p:txBody>
          <a:bodyPr wrap="square" rtlCol="0">
            <a:spAutoFit/>
          </a:bodyPr>
          <a:lstStyle/>
          <a:p>
            <a:pPr algn="ctr"/>
            <a:r>
              <a:rPr lang="it-IT" sz="3800" b="1" dirty="0">
                <a:solidFill>
                  <a:srgbClr val="009D49"/>
                </a:solidFill>
              </a:rPr>
              <a:t>IL CALCIO AD ALTA EFFICIENZA:</a:t>
            </a:r>
          </a:p>
        </p:txBody>
      </p:sp>
      <p:pic>
        <p:nvPicPr>
          <p:cNvPr id="4" name="Immagine 3">
            <a:extLst>
              <a:ext uri="{FF2B5EF4-FFF2-40B4-BE49-F238E27FC236}">
                <a16:creationId xmlns:a16="http://schemas.microsoft.com/office/drawing/2014/main" id="{45F24075-6D92-5FA4-C412-F472BD29AE38}"/>
              </a:ext>
            </a:extLst>
          </p:cNvPr>
          <p:cNvPicPr>
            <a:picLocks noChangeAspect="1"/>
          </p:cNvPicPr>
          <p:nvPr/>
        </p:nvPicPr>
        <p:blipFill>
          <a:blip r:embed="rId3"/>
          <a:stretch>
            <a:fillRect/>
          </a:stretch>
        </p:blipFill>
        <p:spPr>
          <a:xfrm>
            <a:off x="10605276" y="3790610"/>
            <a:ext cx="1080120" cy="1078550"/>
          </a:xfrm>
          <a:prstGeom prst="rect">
            <a:avLst/>
          </a:prstGeom>
        </p:spPr>
      </p:pic>
      <p:sp>
        <p:nvSpPr>
          <p:cNvPr id="5" name="CasellaDiTesto 4">
            <a:extLst>
              <a:ext uri="{FF2B5EF4-FFF2-40B4-BE49-F238E27FC236}">
                <a16:creationId xmlns:a16="http://schemas.microsoft.com/office/drawing/2014/main" id="{7B3F2215-67C7-39F4-BD77-C0C920D95C09}"/>
              </a:ext>
            </a:extLst>
          </p:cNvPr>
          <p:cNvSpPr txBox="1"/>
          <p:nvPr/>
        </p:nvSpPr>
        <p:spPr>
          <a:xfrm>
            <a:off x="7380931" y="5341480"/>
            <a:ext cx="2952328" cy="523220"/>
          </a:xfrm>
          <a:prstGeom prst="rect">
            <a:avLst/>
          </a:prstGeom>
          <a:noFill/>
        </p:spPr>
        <p:txBody>
          <a:bodyPr wrap="square" rtlCol="0">
            <a:spAutoFit/>
          </a:bodyPr>
          <a:lstStyle/>
          <a:p>
            <a:pPr algn="ctr"/>
            <a:r>
              <a:rPr lang="it-IT" sz="1400" dirty="0"/>
              <a:t>Responsabile tecnico Agrisystem</a:t>
            </a:r>
          </a:p>
          <a:p>
            <a:pPr algn="ctr"/>
            <a:r>
              <a:rPr lang="it-IT" sz="1400" dirty="0"/>
              <a:t>Dott. Armando Caputo</a:t>
            </a:r>
          </a:p>
        </p:txBody>
      </p:sp>
      <p:pic>
        <p:nvPicPr>
          <p:cNvPr id="8" name="Immagine 7">
            <a:extLst>
              <a:ext uri="{FF2B5EF4-FFF2-40B4-BE49-F238E27FC236}">
                <a16:creationId xmlns:a16="http://schemas.microsoft.com/office/drawing/2014/main" id="{07CC9B4D-A80F-34F0-EEEF-4F2A23F3A7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80" y="-27384"/>
            <a:ext cx="5546872" cy="6984776"/>
          </a:xfrm>
          <a:prstGeom prst="rect">
            <a:avLst/>
          </a:prstGeom>
        </p:spPr>
      </p:pic>
      <p:sp>
        <p:nvSpPr>
          <p:cNvPr id="10" name="CasellaDiTesto 9">
            <a:extLst>
              <a:ext uri="{FF2B5EF4-FFF2-40B4-BE49-F238E27FC236}">
                <a16:creationId xmlns:a16="http://schemas.microsoft.com/office/drawing/2014/main" id="{AD3A38E0-8EED-23F6-6DB0-1B729CF6A678}"/>
              </a:ext>
            </a:extLst>
          </p:cNvPr>
          <p:cNvSpPr txBox="1"/>
          <p:nvPr/>
        </p:nvSpPr>
        <p:spPr>
          <a:xfrm>
            <a:off x="5522190" y="3756346"/>
            <a:ext cx="6669809" cy="1015663"/>
          </a:xfrm>
          <a:prstGeom prst="rect">
            <a:avLst/>
          </a:prstGeom>
          <a:noFill/>
        </p:spPr>
        <p:txBody>
          <a:bodyPr wrap="square">
            <a:spAutoFit/>
          </a:bodyPr>
          <a:lstStyle/>
          <a:p>
            <a:pPr algn="ctr"/>
            <a:r>
              <a:rPr lang="it-IT" sz="6000" b="1" dirty="0">
                <a:solidFill>
                  <a:srgbClr val="009D49"/>
                </a:solidFill>
              </a:rPr>
              <a:t>FITOCALCIO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B328FEA3-4752-6FC8-9A57-4BF3C592D558}"/>
              </a:ext>
            </a:extLst>
          </p:cNvPr>
          <p:cNvSpPr txBox="1"/>
          <p:nvPr/>
        </p:nvSpPr>
        <p:spPr>
          <a:xfrm>
            <a:off x="3442873" y="1682417"/>
            <a:ext cx="8189559" cy="836768"/>
          </a:xfrm>
          <a:prstGeom prst="rect">
            <a:avLst/>
          </a:prstGeom>
        </p:spPr>
        <p:txBody>
          <a:bodyPr vert="horz" wrap="square" lIns="0" tIns="0" rIns="0" bIns="0" rtlCol="0">
            <a:spAutoFit/>
          </a:bodyPr>
          <a:lstStyle>
            <a:defPPr>
              <a:defRPr lang="it-IT"/>
            </a:defPPr>
            <a:lvl1pPr marR="0">
              <a:lnSpc>
                <a:spcPts val="2197"/>
              </a:lnSpc>
              <a:spcBef>
                <a:spcPts val="0"/>
              </a:spcBef>
              <a:spcAft>
                <a:spcPts val="0"/>
              </a:spcAft>
              <a:defRPr spc="-28">
                <a:solidFill>
                  <a:srgbClr val="000000"/>
                </a:solidFill>
                <a:latin typeface="Calibri"/>
                <a:cs typeface="Calibri"/>
              </a:defRPr>
            </a:lvl1pPr>
          </a:lstStyle>
          <a:p>
            <a:r>
              <a:rPr lang="it-IT" dirty="0"/>
              <a:t>Gli acidi carbossilici a basso peso molecolare, e più precisamente di acidi dicarbossilici, sono il tipo di acidi carbossilici utilizzati nei prodotti Agrisystem. </a:t>
            </a:r>
          </a:p>
          <a:p>
            <a:r>
              <a:rPr lang="it-IT" dirty="0"/>
              <a:t>La loro dimensione, rispetto agli acidi visti in precedenza, è </a:t>
            </a:r>
            <a:r>
              <a:rPr lang="it-IT" b="1" dirty="0"/>
              <a:t>molto più piccola</a:t>
            </a:r>
            <a:r>
              <a:rPr lang="it-IT" dirty="0"/>
              <a:t>. </a:t>
            </a:r>
          </a:p>
        </p:txBody>
      </p:sp>
      <p:pic>
        <p:nvPicPr>
          <p:cNvPr id="3" name="Immagine 2">
            <a:extLst>
              <a:ext uri="{FF2B5EF4-FFF2-40B4-BE49-F238E27FC236}">
                <a16:creationId xmlns:a16="http://schemas.microsoft.com/office/drawing/2014/main" id="{5ECF3040-0446-1907-8A76-266D821BCEA2}"/>
              </a:ext>
            </a:extLst>
          </p:cNvPr>
          <p:cNvPicPr>
            <a:picLocks noChangeAspect="1"/>
          </p:cNvPicPr>
          <p:nvPr/>
        </p:nvPicPr>
        <p:blipFill>
          <a:blip r:embed="rId2" cstate="email">
            <a:extLst>
              <a:ext uri="{28A0092B-C50C-407E-A947-70E740481C1C}">
                <a14:useLocalDpi xmlns:a14="http://schemas.microsoft.com/office/drawing/2010/main"/>
              </a:ext>
            </a:extLst>
          </a:blip>
          <a:srcRect t="89205"/>
          <a:stretch/>
        </p:blipFill>
        <p:spPr>
          <a:xfrm>
            <a:off x="617556" y="5158681"/>
            <a:ext cx="1954623" cy="555241"/>
          </a:xfrm>
          <a:prstGeom prst="rect">
            <a:avLst/>
          </a:prstGeom>
        </p:spPr>
      </p:pic>
      <p:sp>
        <p:nvSpPr>
          <p:cNvPr id="5" name="CasellaDiTesto 4">
            <a:extLst>
              <a:ext uri="{FF2B5EF4-FFF2-40B4-BE49-F238E27FC236}">
                <a16:creationId xmlns:a16="http://schemas.microsoft.com/office/drawing/2014/main" id="{B328FEA3-4752-6FC8-9A57-4BF3C592D558}"/>
              </a:ext>
            </a:extLst>
          </p:cNvPr>
          <p:cNvSpPr txBox="1"/>
          <p:nvPr/>
        </p:nvSpPr>
        <p:spPr>
          <a:xfrm>
            <a:off x="3442873" y="2607259"/>
            <a:ext cx="7868255" cy="836768"/>
          </a:xfrm>
          <a:prstGeom prst="rect">
            <a:avLst/>
          </a:prstGeom>
        </p:spPr>
        <p:txBody>
          <a:bodyPr vert="horz" wrap="square" lIns="0" tIns="0" rIns="0" bIns="0" rtlCol="0">
            <a:spAutoFit/>
          </a:bodyPr>
          <a:lstStyle>
            <a:defPPr>
              <a:defRPr lang="it-IT"/>
            </a:defPPr>
            <a:lvl1pPr marR="0">
              <a:lnSpc>
                <a:spcPts val="2197"/>
              </a:lnSpc>
              <a:spcBef>
                <a:spcPts val="0"/>
              </a:spcBef>
              <a:spcAft>
                <a:spcPts val="0"/>
              </a:spcAft>
              <a:defRPr spc="-28">
                <a:solidFill>
                  <a:srgbClr val="000000"/>
                </a:solidFill>
                <a:latin typeface="Calibri"/>
                <a:cs typeface="Calibri"/>
              </a:defRPr>
            </a:lvl1pPr>
          </a:lstStyle>
          <a:p>
            <a:r>
              <a:rPr lang="it-IT" dirty="0"/>
              <a:t>In questa sezione si possono raggruppare gli acidi dicarbossilici stessi, che sono</a:t>
            </a:r>
          </a:p>
          <a:p>
            <a:r>
              <a:rPr lang="it-IT" dirty="0"/>
              <a:t>caratterizzati dall'avere due gruppi –COOH, e i cosiddetti chetoacidi che hanno il gruppo -COOH e il gruppo carbonile.</a:t>
            </a:r>
          </a:p>
        </p:txBody>
      </p:sp>
      <p:grpSp>
        <p:nvGrpSpPr>
          <p:cNvPr id="6" name="Gruppo 5">
            <a:extLst>
              <a:ext uri="{FF2B5EF4-FFF2-40B4-BE49-F238E27FC236}">
                <a16:creationId xmlns:a16="http://schemas.microsoft.com/office/drawing/2014/main" id="{6C93D4E6-AA90-08A0-94EB-01D0690FDB58}"/>
              </a:ext>
            </a:extLst>
          </p:cNvPr>
          <p:cNvGrpSpPr/>
          <p:nvPr/>
        </p:nvGrpSpPr>
        <p:grpSpPr>
          <a:xfrm>
            <a:off x="4371837" y="3525017"/>
            <a:ext cx="1724163" cy="607550"/>
            <a:chOff x="3016938" y="3706405"/>
            <a:chExt cx="2298884" cy="810065"/>
          </a:xfrm>
        </p:grpSpPr>
        <p:sp>
          <p:nvSpPr>
            <p:cNvPr id="7" name="CasellaDiTesto 6">
              <a:extLst>
                <a:ext uri="{FF2B5EF4-FFF2-40B4-BE49-F238E27FC236}">
                  <a16:creationId xmlns:a16="http://schemas.microsoft.com/office/drawing/2014/main" id="{B3FF49FF-C69D-88FC-B55F-E1F57A06F969}"/>
                </a:ext>
              </a:extLst>
            </p:cNvPr>
            <p:cNvSpPr txBox="1"/>
            <p:nvPr/>
          </p:nvSpPr>
          <p:spPr>
            <a:xfrm>
              <a:off x="3016938" y="4116191"/>
              <a:ext cx="2298884" cy="400279"/>
            </a:xfrm>
            <a:prstGeom prst="rect">
              <a:avLst/>
            </a:prstGeom>
            <a:noFill/>
          </p:spPr>
          <p:txBody>
            <a:bodyPr wrap="square" rtlCol="0">
              <a:spAutoFit/>
            </a:bodyPr>
            <a:lstStyle/>
            <a:p>
              <a:pPr defTabSz="685783"/>
              <a:r>
                <a:rPr lang="it-IT" sz="1351" b="1" dirty="0">
                  <a:solidFill>
                    <a:prstClr val="black"/>
                  </a:solidFill>
                  <a:latin typeface="Calibri" panose="020F0502020204030204"/>
                </a:rPr>
                <a:t>R  ̶  C  ̶  CH</a:t>
              </a:r>
              <a:r>
                <a:rPr lang="it-IT" sz="1351" b="1" baseline="-25000" dirty="0">
                  <a:solidFill>
                    <a:prstClr val="black"/>
                  </a:solidFill>
                  <a:latin typeface="Calibri" panose="020F0502020204030204"/>
                </a:rPr>
                <a:t>2  </a:t>
              </a:r>
              <a:r>
                <a:rPr lang="it-IT" sz="1351" b="1" dirty="0">
                  <a:solidFill>
                    <a:prstClr val="black"/>
                  </a:solidFill>
                  <a:latin typeface="Calibri" panose="020F0502020204030204"/>
                </a:rPr>
                <a:t>̶  COOH</a:t>
              </a:r>
            </a:p>
          </p:txBody>
        </p:sp>
        <p:sp>
          <p:nvSpPr>
            <p:cNvPr id="11" name="CasellaDiTesto 10">
              <a:extLst>
                <a:ext uri="{FF2B5EF4-FFF2-40B4-BE49-F238E27FC236}">
                  <a16:creationId xmlns:a16="http://schemas.microsoft.com/office/drawing/2014/main" id="{25DF586B-8346-D389-3F3C-FFB0382B3DC0}"/>
                </a:ext>
              </a:extLst>
            </p:cNvPr>
            <p:cNvSpPr txBox="1"/>
            <p:nvPr/>
          </p:nvSpPr>
          <p:spPr>
            <a:xfrm>
              <a:off x="3386053" y="3901057"/>
              <a:ext cx="263159" cy="400279"/>
            </a:xfrm>
            <a:prstGeom prst="rect">
              <a:avLst/>
            </a:prstGeom>
            <a:noFill/>
          </p:spPr>
          <p:txBody>
            <a:bodyPr wrap="square" rtlCol="0">
              <a:spAutoFit/>
            </a:bodyPr>
            <a:lstStyle/>
            <a:p>
              <a:pPr defTabSz="685783"/>
              <a:r>
                <a:rPr lang="it-IT" sz="1351" dirty="0">
                  <a:solidFill>
                    <a:prstClr val="black"/>
                  </a:solidFill>
                  <a:latin typeface="Calibri" panose="020F0502020204030204"/>
                </a:rPr>
                <a:t>ǁ</a:t>
              </a:r>
            </a:p>
          </p:txBody>
        </p:sp>
        <p:sp>
          <p:nvSpPr>
            <p:cNvPr id="12" name="CasellaDiTesto 11">
              <a:extLst>
                <a:ext uri="{FF2B5EF4-FFF2-40B4-BE49-F238E27FC236}">
                  <a16:creationId xmlns:a16="http://schemas.microsoft.com/office/drawing/2014/main" id="{2190CB83-F2B4-35B9-A378-C2DDD1E2DBF4}"/>
                </a:ext>
              </a:extLst>
            </p:cNvPr>
            <p:cNvSpPr txBox="1"/>
            <p:nvPr/>
          </p:nvSpPr>
          <p:spPr>
            <a:xfrm>
              <a:off x="3358241" y="3706405"/>
              <a:ext cx="385893" cy="400279"/>
            </a:xfrm>
            <a:prstGeom prst="rect">
              <a:avLst/>
            </a:prstGeom>
            <a:noFill/>
          </p:spPr>
          <p:txBody>
            <a:bodyPr wrap="square" rtlCol="0">
              <a:spAutoFit/>
            </a:bodyPr>
            <a:lstStyle/>
            <a:p>
              <a:pPr defTabSz="685783"/>
              <a:r>
                <a:rPr lang="it-IT" sz="1351" b="1" dirty="0">
                  <a:solidFill>
                    <a:prstClr val="black"/>
                  </a:solidFill>
                  <a:latin typeface="Calibri" panose="020F0502020204030204"/>
                </a:rPr>
                <a:t>O</a:t>
              </a:r>
            </a:p>
          </p:txBody>
        </p:sp>
      </p:grpSp>
      <p:sp>
        <p:nvSpPr>
          <p:cNvPr id="13" name="CasellaDiTesto 12">
            <a:extLst>
              <a:ext uri="{FF2B5EF4-FFF2-40B4-BE49-F238E27FC236}">
                <a16:creationId xmlns:a16="http://schemas.microsoft.com/office/drawing/2014/main" id="{948FDD96-973B-E78D-6DDA-1998EAA906C5}"/>
              </a:ext>
            </a:extLst>
          </p:cNvPr>
          <p:cNvSpPr txBox="1"/>
          <p:nvPr/>
        </p:nvSpPr>
        <p:spPr>
          <a:xfrm>
            <a:off x="4691358" y="4101075"/>
            <a:ext cx="1212621" cy="276999"/>
          </a:xfrm>
          <a:prstGeom prst="rect">
            <a:avLst/>
          </a:prstGeom>
          <a:noFill/>
        </p:spPr>
        <p:txBody>
          <a:bodyPr wrap="square" rtlCol="0">
            <a:spAutoFit/>
          </a:bodyPr>
          <a:lstStyle/>
          <a:p>
            <a:pPr defTabSz="685783"/>
            <a:r>
              <a:rPr lang="it-IT" sz="1200" dirty="0">
                <a:solidFill>
                  <a:prstClr val="black"/>
                </a:solidFill>
                <a:latin typeface="Calibri" panose="020F0502020204030204"/>
              </a:rPr>
              <a:t>Chetoacido</a:t>
            </a:r>
          </a:p>
        </p:txBody>
      </p:sp>
      <p:grpSp>
        <p:nvGrpSpPr>
          <p:cNvPr id="22" name="Gruppo 21">
            <a:extLst>
              <a:ext uri="{FF2B5EF4-FFF2-40B4-BE49-F238E27FC236}">
                <a16:creationId xmlns:a16="http://schemas.microsoft.com/office/drawing/2014/main" id="{66F181A7-A919-AABE-D724-721E8A834691}"/>
              </a:ext>
            </a:extLst>
          </p:cNvPr>
          <p:cNvGrpSpPr/>
          <p:nvPr/>
        </p:nvGrpSpPr>
        <p:grpSpPr>
          <a:xfrm>
            <a:off x="7035567" y="3525014"/>
            <a:ext cx="1920695" cy="607550"/>
            <a:chOff x="5276675" y="2643758"/>
            <a:chExt cx="1440521" cy="455662"/>
          </a:xfrm>
        </p:grpSpPr>
        <p:sp>
          <p:nvSpPr>
            <p:cNvPr id="15" name="CasellaDiTesto 14">
              <a:extLst>
                <a:ext uri="{FF2B5EF4-FFF2-40B4-BE49-F238E27FC236}">
                  <a16:creationId xmlns:a16="http://schemas.microsoft.com/office/drawing/2014/main" id="{36E4D87C-AB19-7496-3406-25D276AB0671}"/>
                </a:ext>
              </a:extLst>
            </p:cNvPr>
            <p:cNvSpPr txBox="1"/>
            <p:nvPr/>
          </p:nvSpPr>
          <p:spPr>
            <a:xfrm>
              <a:off x="5276675" y="2874263"/>
              <a:ext cx="1440521" cy="225157"/>
            </a:xfrm>
            <a:prstGeom prst="rect">
              <a:avLst/>
            </a:prstGeom>
            <a:noFill/>
          </p:spPr>
          <p:txBody>
            <a:bodyPr wrap="square" rtlCol="0">
              <a:spAutoFit/>
            </a:bodyPr>
            <a:lstStyle/>
            <a:p>
              <a:pPr defTabSz="685783"/>
              <a:r>
                <a:rPr lang="it-IT" sz="1351" b="1" dirty="0">
                  <a:solidFill>
                    <a:prstClr val="black"/>
                  </a:solidFill>
                  <a:latin typeface="Calibri" panose="020F0502020204030204"/>
                </a:rPr>
                <a:t>HO  ̶  C  ̶  (CH</a:t>
              </a:r>
              <a:r>
                <a:rPr lang="it-IT" sz="1351" b="1" baseline="-25000" dirty="0">
                  <a:solidFill>
                    <a:prstClr val="black"/>
                  </a:solidFill>
                  <a:latin typeface="Calibri" panose="020F0502020204030204"/>
                </a:rPr>
                <a:t>2</a:t>
              </a:r>
              <a:r>
                <a:rPr lang="it-IT" sz="1351" b="1" dirty="0">
                  <a:solidFill>
                    <a:prstClr val="black"/>
                  </a:solidFill>
                  <a:latin typeface="Calibri" panose="020F0502020204030204"/>
                </a:rPr>
                <a:t>)</a:t>
              </a:r>
              <a:r>
                <a:rPr lang="it-IT" sz="1351" b="1" baseline="-25000" dirty="0">
                  <a:solidFill>
                    <a:prstClr val="black"/>
                  </a:solidFill>
                  <a:latin typeface="Calibri" panose="020F0502020204030204"/>
                </a:rPr>
                <a:t>n</a:t>
              </a:r>
              <a:r>
                <a:rPr lang="it-IT" sz="1351" b="1" dirty="0">
                  <a:solidFill>
                    <a:prstClr val="black"/>
                  </a:solidFill>
                  <a:latin typeface="Calibri" panose="020F0502020204030204"/>
                </a:rPr>
                <a:t>  ̶  C  ̶  OH</a:t>
              </a:r>
            </a:p>
          </p:txBody>
        </p:sp>
        <p:sp>
          <p:nvSpPr>
            <p:cNvPr id="16" name="CasellaDiTesto 15">
              <a:extLst>
                <a:ext uri="{FF2B5EF4-FFF2-40B4-BE49-F238E27FC236}">
                  <a16:creationId xmlns:a16="http://schemas.microsoft.com/office/drawing/2014/main" id="{42584A78-F49F-4128-D2F8-A08742AB2FB8}"/>
                </a:ext>
              </a:extLst>
            </p:cNvPr>
            <p:cNvSpPr txBox="1"/>
            <p:nvPr/>
          </p:nvSpPr>
          <p:spPr>
            <a:xfrm>
              <a:off x="5575379" y="2755589"/>
              <a:ext cx="155721" cy="225157"/>
            </a:xfrm>
            <a:prstGeom prst="rect">
              <a:avLst/>
            </a:prstGeom>
            <a:noFill/>
          </p:spPr>
          <p:txBody>
            <a:bodyPr wrap="square" rtlCol="0">
              <a:spAutoFit/>
            </a:bodyPr>
            <a:lstStyle/>
            <a:p>
              <a:pPr defTabSz="685783"/>
              <a:r>
                <a:rPr lang="it-IT" sz="1351" dirty="0">
                  <a:solidFill>
                    <a:prstClr val="black"/>
                  </a:solidFill>
                  <a:latin typeface="Calibri" panose="020F0502020204030204"/>
                </a:rPr>
                <a:t>ǁ</a:t>
              </a:r>
            </a:p>
          </p:txBody>
        </p:sp>
        <p:sp>
          <p:nvSpPr>
            <p:cNvPr id="17" name="CasellaDiTesto 16">
              <a:extLst>
                <a:ext uri="{FF2B5EF4-FFF2-40B4-BE49-F238E27FC236}">
                  <a16:creationId xmlns:a16="http://schemas.microsoft.com/office/drawing/2014/main" id="{CD51F02E-0378-B2E6-659D-C4F77327960E}"/>
                </a:ext>
              </a:extLst>
            </p:cNvPr>
            <p:cNvSpPr txBox="1"/>
            <p:nvPr/>
          </p:nvSpPr>
          <p:spPr>
            <a:xfrm>
              <a:off x="6197389" y="2755589"/>
              <a:ext cx="155721" cy="225157"/>
            </a:xfrm>
            <a:prstGeom prst="rect">
              <a:avLst/>
            </a:prstGeom>
            <a:noFill/>
          </p:spPr>
          <p:txBody>
            <a:bodyPr wrap="square" rtlCol="0">
              <a:spAutoFit/>
            </a:bodyPr>
            <a:lstStyle/>
            <a:p>
              <a:pPr defTabSz="685783"/>
              <a:r>
                <a:rPr lang="it-IT" sz="1351" dirty="0">
                  <a:solidFill>
                    <a:prstClr val="black"/>
                  </a:solidFill>
                  <a:latin typeface="Calibri" panose="020F0502020204030204"/>
                </a:rPr>
                <a:t>ǁ</a:t>
              </a:r>
            </a:p>
          </p:txBody>
        </p:sp>
        <p:sp>
          <p:nvSpPr>
            <p:cNvPr id="18" name="CasellaDiTesto 17">
              <a:extLst>
                <a:ext uri="{FF2B5EF4-FFF2-40B4-BE49-F238E27FC236}">
                  <a16:creationId xmlns:a16="http://schemas.microsoft.com/office/drawing/2014/main" id="{6FD6EF58-F1CC-C119-D5BA-30BC8ED068BF}"/>
                </a:ext>
              </a:extLst>
            </p:cNvPr>
            <p:cNvSpPr txBox="1"/>
            <p:nvPr/>
          </p:nvSpPr>
          <p:spPr>
            <a:xfrm>
              <a:off x="5556503" y="2644561"/>
              <a:ext cx="217065" cy="225157"/>
            </a:xfrm>
            <a:prstGeom prst="rect">
              <a:avLst/>
            </a:prstGeom>
            <a:noFill/>
          </p:spPr>
          <p:txBody>
            <a:bodyPr wrap="square" rtlCol="0">
              <a:spAutoFit/>
            </a:bodyPr>
            <a:lstStyle/>
            <a:p>
              <a:pPr defTabSz="685783"/>
              <a:r>
                <a:rPr lang="it-IT" sz="1351" b="1" dirty="0">
                  <a:solidFill>
                    <a:prstClr val="black"/>
                  </a:solidFill>
                  <a:latin typeface="Calibri" panose="020F0502020204030204"/>
                </a:rPr>
                <a:t>O</a:t>
              </a:r>
            </a:p>
          </p:txBody>
        </p:sp>
        <p:sp>
          <p:nvSpPr>
            <p:cNvPr id="19" name="CasellaDiTesto 18">
              <a:extLst>
                <a:ext uri="{FF2B5EF4-FFF2-40B4-BE49-F238E27FC236}">
                  <a16:creationId xmlns:a16="http://schemas.microsoft.com/office/drawing/2014/main" id="{F2286B75-E0F4-D342-75C5-89FC4E432607}"/>
                </a:ext>
              </a:extLst>
            </p:cNvPr>
            <p:cNvSpPr txBox="1"/>
            <p:nvPr/>
          </p:nvSpPr>
          <p:spPr>
            <a:xfrm>
              <a:off x="6180437" y="2643758"/>
              <a:ext cx="217065" cy="225157"/>
            </a:xfrm>
            <a:prstGeom prst="rect">
              <a:avLst/>
            </a:prstGeom>
            <a:noFill/>
          </p:spPr>
          <p:txBody>
            <a:bodyPr wrap="square" rtlCol="0">
              <a:spAutoFit/>
            </a:bodyPr>
            <a:lstStyle/>
            <a:p>
              <a:pPr defTabSz="685783"/>
              <a:r>
                <a:rPr lang="it-IT" sz="1351" b="1" dirty="0">
                  <a:solidFill>
                    <a:prstClr val="black"/>
                  </a:solidFill>
                  <a:latin typeface="Calibri" panose="020F0502020204030204"/>
                </a:rPr>
                <a:t>O</a:t>
              </a:r>
            </a:p>
          </p:txBody>
        </p:sp>
      </p:grpSp>
      <p:sp>
        <p:nvSpPr>
          <p:cNvPr id="20" name="CasellaDiTesto 19">
            <a:extLst>
              <a:ext uri="{FF2B5EF4-FFF2-40B4-BE49-F238E27FC236}">
                <a16:creationId xmlns:a16="http://schemas.microsoft.com/office/drawing/2014/main" id="{2DD08610-E8CD-7895-DE97-EE2DEBFFE35E}"/>
              </a:ext>
            </a:extLst>
          </p:cNvPr>
          <p:cNvSpPr txBox="1"/>
          <p:nvPr/>
        </p:nvSpPr>
        <p:spPr>
          <a:xfrm>
            <a:off x="7317349" y="4121934"/>
            <a:ext cx="2139024" cy="276999"/>
          </a:xfrm>
          <a:prstGeom prst="rect">
            <a:avLst/>
          </a:prstGeom>
          <a:noFill/>
        </p:spPr>
        <p:txBody>
          <a:bodyPr wrap="square" rtlCol="0">
            <a:spAutoFit/>
          </a:bodyPr>
          <a:lstStyle/>
          <a:p>
            <a:pPr defTabSz="685783"/>
            <a:r>
              <a:rPr lang="it-IT" sz="1200" dirty="0">
                <a:solidFill>
                  <a:prstClr val="black"/>
                </a:solidFill>
                <a:latin typeface="Calibri" panose="020F0502020204030204"/>
              </a:rPr>
              <a:t>Acido dicarbossilico</a:t>
            </a:r>
          </a:p>
        </p:txBody>
      </p:sp>
      <p:sp>
        <p:nvSpPr>
          <p:cNvPr id="21" name="CasellaDiTesto 20">
            <a:extLst>
              <a:ext uri="{FF2B5EF4-FFF2-40B4-BE49-F238E27FC236}">
                <a16:creationId xmlns:a16="http://schemas.microsoft.com/office/drawing/2014/main" id="{97A082D3-3D41-BAA9-44F6-CA776FA51687}"/>
              </a:ext>
            </a:extLst>
          </p:cNvPr>
          <p:cNvSpPr txBox="1"/>
          <p:nvPr/>
        </p:nvSpPr>
        <p:spPr>
          <a:xfrm>
            <a:off x="3442873" y="4520891"/>
            <a:ext cx="7758527" cy="1401025"/>
          </a:xfrm>
          <a:prstGeom prst="rect">
            <a:avLst/>
          </a:prstGeom>
        </p:spPr>
        <p:txBody>
          <a:bodyPr vert="horz" wrap="square" lIns="0" tIns="0" rIns="0" bIns="0" rtlCol="0">
            <a:spAutoFit/>
          </a:bodyPr>
          <a:lstStyle>
            <a:defPPr>
              <a:defRPr lang="it-IT"/>
            </a:defPPr>
            <a:lvl1pPr marR="0">
              <a:lnSpc>
                <a:spcPts val="2197"/>
              </a:lnSpc>
              <a:spcBef>
                <a:spcPts val="0"/>
              </a:spcBef>
              <a:spcAft>
                <a:spcPts val="0"/>
              </a:spcAft>
              <a:defRPr spc="-28">
                <a:solidFill>
                  <a:srgbClr val="000000"/>
                </a:solidFill>
                <a:latin typeface="Calibri"/>
                <a:cs typeface="Calibri"/>
              </a:defRPr>
            </a:lvl1pPr>
          </a:lstStyle>
          <a:p>
            <a:r>
              <a:rPr lang="it-IT" dirty="0"/>
              <a:t>Una caratteristica di questi composti è che più vicini sono il gruppo -CO e il gruppo </a:t>
            </a:r>
          </a:p>
          <a:p>
            <a:r>
              <a:rPr lang="it-IT" dirty="0"/>
              <a:t>-COOH, maggiore è la loro acidità, mentre quando si separano, la loro acidità diminuisce.</a:t>
            </a:r>
          </a:p>
          <a:p>
            <a:r>
              <a:rPr lang="it-IT" b="1" dirty="0"/>
              <a:t>Ne deriva che non tutti gli acidi carbossilici sono uguali, da qui la selezione di Agrisystem di quelli a più alta reazione acida.</a:t>
            </a:r>
          </a:p>
        </p:txBody>
      </p:sp>
      <p:pic>
        <p:nvPicPr>
          <p:cNvPr id="2" name="Immagine 1">
            <a:extLst>
              <a:ext uri="{FF2B5EF4-FFF2-40B4-BE49-F238E27FC236}">
                <a16:creationId xmlns:a16="http://schemas.microsoft.com/office/drawing/2014/main" id="{15D24564-14C0-5A6A-4753-5F124549F0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74985"/>
          <a:stretch/>
        </p:blipFill>
        <p:spPr>
          <a:xfrm>
            <a:off x="742032" y="4149368"/>
            <a:ext cx="1705673" cy="1003980"/>
          </a:xfrm>
          <a:prstGeom prst="rect">
            <a:avLst/>
          </a:prstGeom>
        </p:spPr>
      </p:pic>
      <p:sp>
        <p:nvSpPr>
          <p:cNvPr id="23" name="Rettangolo con angoli arrotondati 22">
            <a:extLst>
              <a:ext uri="{FF2B5EF4-FFF2-40B4-BE49-F238E27FC236}">
                <a16:creationId xmlns:a16="http://schemas.microsoft.com/office/drawing/2014/main" id="{CC88B206-C4C2-2771-C283-87E18E5C323C}"/>
              </a:ext>
            </a:extLst>
          </p:cNvPr>
          <p:cNvSpPr/>
          <p:nvPr/>
        </p:nvSpPr>
        <p:spPr>
          <a:xfrm>
            <a:off x="769891" y="973827"/>
            <a:ext cx="6179549" cy="4725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it-IT" sz="1351" dirty="0">
              <a:solidFill>
                <a:prstClr val="white"/>
              </a:solidFill>
              <a:latin typeface="Calibri" panose="020F0502020204030204"/>
            </a:endParaRPr>
          </a:p>
        </p:txBody>
      </p:sp>
      <p:sp>
        <p:nvSpPr>
          <p:cNvPr id="24" name="CasellaDiTesto 23">
            <a:extLst>
              <a:ext uri="{FF2B5EF4-FFF2-40B4-BE49-F238E27FC236}">
                <a16:creationId xmlns:a16="http://schemas.microsoft.com/office/drawing/2014/main" id="{80DE86A1-23D4-1008-3376-29EDF098FBD7}"/>
              </a:ext>
            </a:extLst>
          </p:cNvPr>
          <p:cNvSpPr txBox="1"/>
          <p:nvPr/>
        </p:nvSpPr>
        <p:spPr>
          <a:xfrm>
            <a:off x="676274" y="454025"/>
            <a:ext cx="6362411" cy="612775"/>
          </a:xfrm>
          <a:prstGeom prst="rect">
            <a:avLst/>
          </a:prstGeom>
        </p:spPr>
        <p:txBody>
          <a:bodyPr vert="horz" lIns="91440" tIns="45720" rIns="91440" bIns="45720" rtlCol="0" anchor="ctr">
            <a:noAutofit/>
          </a:bodyPr>
          <a:lstStyle>
            <a:lvl1pPr>
              <a:lnSpc>
                <a:spcPct val="90000"/>
              </a:lnSpc>
              <a:spcBef>
                <a:spcPct val="0"/>
              </a:spcBef>
              <a:buNone/>
              <a:defRPr sz="4000" b="1">
                <a:solidFill>
                  <a:srgbClr val="00823E"/>
                </a:solidFill>
                <a:latin typeface="+mj-lt"/>
                <a:ea typeface="Verdana" panose="020B0604030504040204" pitchFamily="34" charset="0"/>
                <a:cs typeface="Calibri" panose="020F0502020204030204" pitchFamily="34" charset="0"/>
              </a:defRPr>
            </a:lvl1pPr>
          </a:lstStyle>
          <a:p>
            <a:r>
              <a:rPr lang="it-IT" dirty="0">
                <a:latin typeface="+mn-lt"/>
              </a:rPr>
              <a:t>ACIDI CARBOSSILICI</a:t>
            </a:r>
          </a:p>
        </p:txBody>
      </p:sp>
      <p:sp>
        <p:nvSpPr>
          <p:cNvPr id="25" name="CasellaDiTesto 24">
            <a:extLst>
              <a:ext uri="{FF2B5EF4-FFF2-40B4-BE49-F238E27FC236}">
                <a16:creationId xmlns:a16="http://schemas.microsoft.com/office/drawing/2014/main" id="{7114CF30-F9BE-3B01-0B91-B6C7F66FC355}"/>
              </a:ext>
            </a:extLst>
          </p:cNvPr>
          <p:cNvSpPr txBox="1"/>
          <p:nvPr/>
        </p:nvSpPr>
        <p:spPr>
          <a:xfrm>
            <a:off x="769891" y="1146033"/>
            <a:ext cx="3509501" cy="369332"/>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Ø"/>
            </a:pPr>
            <a:r>
              <a:rPr lang="it-IT" dirty="0">
                <a:solidFill>
                  <a:srgbClr val="FFC000"/>
                </a:solidFill>
              </a:rPr>
              <a:t>Acidi dicarbossilici</a:t>
            </a:r>
          </a:p>
        </p:txBody>
      </p:sp>
      <p:pic>
        <p:nvPicPr>
          <p:cNvPr id="26" name="Immagine 25">
            <a:extLst>
              <a:ext uri="{FF2B5EF4-FFF2-40B4-BE49-F238E27FC236}">
                <a16:creationId xmlns:a16="http://schemas.microsoft.com/office/drawing/2014/main" id="{72A2194D-522D-2D78-9AE8-6E093EA48C9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57859" b="2180"/>
          <a:stretch/>
        </p:blipFill>
        <p:spPr>
          <a:xfrm>
            <a:off x="766763" y="2948289"/>
            <a:ext cx="1674315" cy="1186659"/>
          </a:xfrm>
          <a:prstGeom prst="rect">
            <a:avLst/>
          </a:prstGeom>
        </p:spPr>
      </p:pic>
      <p:pic>
        <p:nvPicPr>
          <p:cNvPr id="27" name="Immagine 26">
            <a:extLst>
              <a:ext uri="{FF2B5EF4-FFF2-40B4-BE49-F238E27FC236}">
                <a16:creationId xmlns:a16="http://schemas.microsoft.com/office/drawing/2014/main" id="{50C81F81-C3D3-3232-14B5-07CD571EF41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73390" y="1369315"/>
            <a:ext cx="1674315" cy="1703069"/>
          </a:xfrm>
          <a:prstGeom prst="rect">
            <a:avLst/>
          </a:prstGeom>
        </p:spPr>
      </p:pic>
    </p:spTree>
    <p:extLst>
      <p:ext uri="{BB962C8B-B14F-4D97-AF65-F5344CB8AC3E}">
        <p14:creationId xmlns:p14="http://schemas.microsoft.com/office/powerpoint/2010/main" val="3500291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44A24-B72E-4215-078C-8F636E54EAB8}"/>
            </a:ext>
          </a:extLst>
        </p:cNvPr>
        <p:cNvGrpSpPr/>
        <p:nvPr/>
      </p:nvGrpSpPr>
      <p:grpSpPr>
        <a:xfrm>
          <a:off x="0" y="0"/>
          <a:ext cx="0" cy="0"/>
          <a:chOff x="0" y="0"/>
          <a:chExt cx="0" cy="0"/>
        </a:xfrm>
      </p:grpSpPr>
      <p:sp>
        <p:nvSpPr>
          <p:cNvPr id="9" name="CasellaDiTesto 8">
            <a:extLst>
              <a:ext uri="{FF2B5EF4-FFF2-40B4-BE49-F238E27FC236}">
                <a16:creationId xmlns:a16="http://schemas.microsoft.com/office/drawing/2014/main" id="{EC531051-EE85-50FD-9860-DD4EF7E2E0C0}"/>
              </a:ext>
            </a:extLst>
          </p:cNvPr>
          <p:cNvSpPr txBox="1"/>
          <p:nvPr/>
        </p:nvSpPr>
        <p:spPr>
          <a:xfrm>
            <a:off x="3260445" y="2213318"/>
            <a:ext cx="7377989" cy="2247410"/>
          </a:xfrm>
          <a:prstGeom prst="rect">
            <a:avLst/>
          </a:prstGeom>
        </p:spPr>
        <p:txBody>
          <a:bodyPr vert="horz" wrap="square" lIns="0" tIns="0" rIns="0" bIns="0" rtlCol="0">
            <a:spAutoFit/>
          </a:bodyPr>
          <a:lstStyle>
            <a:defPPr>
              <a:defRPr lang="it-IT"/>
            </a:defPPr>
            <a:lvl1pPr marR="0">
              <a:lnSpc>
                <a:spcPts val="2197"/>
              </a:lnSpc>
              <a:spcBef>
                <a:spcPts val="0"/>
              </a:spcBef>
              <a:spcAft>
                <a:spcPts val="0"/>
              </a:spcAft>
              <a:defRPr spc="-28">
                <a:solidFill>
                  <a:srgbClr val="000000"/>
                </a:solidFill>
                <a:latin typeface="Calibri"/>
                <a:cs typeface="Calibri"/>
              </a:defRPr>
            </a:lvl1pPr>
          </a:lstStyle>
          <a:p>
            <a:r>
              <a:rPr lang="it-IT" dirty="0"/>
              <a:t>Da un punto di vista puramente chimico, avere </a:t>
            </a:r>
            <a:r>
              <a:rPr lang="it-IT" b="1" dirty="0"/>
              <a:t>strutture molto piccole</a:t>
            </a:r>
            <a:r>
              <a:rPr lang="it-IT" dirty="0"/>
              <a:t>, con </a:t>
            </a:r>
            <a:r>
              <a:rPr lang="it-IT" b="1" dirty="0"/>
              <a:t>pesi molecolari molto bassi</a:t>
            </a:r>
            <a:r>
              <a:rPr lang="it-IT" dirty="0"/>
              <a:t>, significa avere un </a:t>
            </a:r>
            <a:r>
              <a:rPr lang="it-IT" b="1" dirty="0"/>
              <a:t>potere di complessazione molto maggiore</a:t>
            </a:r>
            <a:r>
              <a:rPr lang="it-IT" dirty="0"/>
              <a:t> rispetto agli altri acidi ed anche maggiore stabilità dei complessi formati.</a:t>
            </a:r>
          </a:p>
          <a:p>
            <a:r>
              <a:rPr lang="it-IT" dirty="0"/>
              <a:t>In altre parole, a parità di prodotto impiegato, gli acidi carbossilici a basso peso molecolare sono in grado di complessare una % p/p maggiore del nutriente e in modo più stabile. </a:t>
            </a:r>
          </a:p>
          <a:p>
            <a:r>
              <a:rPr lang="it-IT" dirty="0"/>
              <a:t>Inoltre, trattandosi di acidi carbossilici estratti con metodi definiti, la loro composizione è nota, con proprietà del tutto omogenee, costanti e controllate.</a:t>
            </a:r>
          </a:p>
        </p:txBody>
      </p:sp>
      <p:pic>
        <p:nvPicPr>
          <p:cNvPr id="3" name="Immagine 2">
            <a:extLst>
              <a:ext uri="{FF2B5EF4-FFF2-40B4-BE49-F238E27FC236}">
                <a16:creationId xmlns:a16="http://schemas.microsoft.com/office/drawing/2014/main" id="{97C2BE8B-D36E-790B-3424-88581D0CEF5B}"/>
              </a:ext>
            </a:extLst>
          </p:cNvPr>
          <p:cNvPicPr>
            <a:picLocks noChangeAspect="1"/>
          </p:cNvPicPr>
          <p:nvPr/>
        </p:nvPicPr>
        <p:blipFill>
          <a:blip r:embed="rId2" cstate="email">
            <a:extLst>
              <a:ext uri="{28A0092B-C50C-407E-A947-70E740481C1C}">
                <a14:useLocalDpi xmlns:a14="http://schemas.microsoft.com/office/drawing/2010/main"/>
              </a:ext>
            </a:extLst>
          </a:blip>
          <a:srcRect t="89205"/>
          <a:stretch/>
        </p:blipFill>
        <p:spPr>
          <a:xfrm>
            <a:off x="617556" y="5158681"/>
            <a:ext cx="1954623" cy="555241"/>
          </a:xfrm>
          <a:prstGeom prst="rect">
            <a:avLst/>
          </a:prstGeom>
        </p:spPr>
      </p:pic>
      <p:pic>
        <p:nvPicPr>
          <p:cNvPr id="2" name="Immagine 1">
            <a:extLst>
              <a:ext uri="{FF2B5EF4-FFF2-40B4-BE49-F238E27FC236}">
                <a16:creationId xmlns:a16="http://schemas.microsoft.com/office/drawing/2014/main" id="{C4DBF687-8F5F-CB9A-2ED9-563CB189C1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74985"/>
          <a:stretch/>
        </p:blipFill>
        <p:spPr>
          <a:xfrm>
            <a:off x="742032" y="4149368"/>
            <a:ext cx="1705673" cy="1003980"/>
          </a:xfrm>
          <a:prstGeom prst="rect">
            <a:avLst/>
          </a:prstGeom>
        </p:spPr>
      </p:pic>
      <p:sp>
        <p:nvSpPr>
          <p:cNvPr id="23" name="Rettangolo con angoli arrotondati 22">
            <a:extLst>
              <a:ext uri="{FF2B5EF4-FFF2-40B4-BE49-F238E27FC236}">
                <a16:creationId xmlns:a16="http://schemas.microsoft.com/office/drawing/2014/main" id="{EAFDB982-A6CA-D12A-BABC-B7C405F13EC2}"/>
              </a:ext>
            </a:extLst>
          </p:cNvPr>
          <p:cNvSpPr/>
          <p:nvPr/>
        </p:nvSpPr>
        <p:spPr>
          <a:xfrm>
            <a:off x="769891" y="973827"/>
            <a:ext cx="6179549" cy="4725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it-IT" sz="1351" dirty="0">
              <a:solidFill>
                <a:prstClr val="white"/>
              </a:solidFill>
              <a:latin typeface="Calibri" panose="020F0502020204030204"/>
            </a:endParaRPr>
          </a:p>
        </p:txBody>
      </p:sp>
      <p:sp>
        <p:nvSpPr>
          <p:cNvPr id="24" name="CasellaDiTesto 23">
            <a:extLst>
              <a:ext uri="{FF2B5EF4-FFF2-40B4-BE49-F238E27FC236}">
                <a16:creationId xmlns:a16="http://schemas.microsoft.com/office/drawing/2014/main" id="{B7847DB2-41F7-FD2F-7719-ECE6804899A0}"/>
              </a:ext>
            </a:extLst>
          </p:cNvPr>
          <p:cNvSpPr txBox="1"/>
          <p:nvPr/>
        </p:nvSpPr>
        <p:spPr>
          <a:xfrm>
            <a:off x="676274" y="454025"/>
            <a:ext cx="6362411" cy="612775"/>
          </a:xfrm>
          <a:prstGeom prst="rect">
            <a:avLst/>
          </a:prstGeom>
        </p:spPr>
        <p:txBody>
          <a:bodyPr vert="horz" lIns="91440" tIns="45720" rIns="91440" bIns="45720" rtlCol="0" anchor="ctr">
            <a:noAutofit/>
          </a:bodyPr>
          <a:lstStyle>
            <a:lvl1pPr>
              <a:lnSpc>
                <a:spcPct val="90000"/>
              </a:lnSpc>
              <a:spcBef>
                <a:spcPct val="0"/>
              </a:spcBef>
              <a:buNone/>
              <a:defRPr sz="4000" b="1">
                <a:solidFill>
                  <a:srgbClr val="00823E"/>
                </a:solidFill>
                <a:latin typeface="+mj-lt"/>
                <a:ea typeface="Verdana" panose="020B0604030504040204" pitchFamily="34" charset="0"/>
                <a:cs typeface="Calibri" panose="020F0502020204030204" pitchFamily="34" charset="0"/>
              </a:defRPr>
            </a:lvl1pPr>
          </a:lstStyle>
          <a:p>
            <a:r>
              <a:rPr lang="it-IT" dirty="0">
                <a:latin typeface="+mn-lt"/>
              </a:rPr>
              <a:t>ACIDI CARBOSSILICI</a:t>
            </a:r>
          </a:p>
        </p:txBody>
      </p:sp>
      <p:sp>
        <p:nvSpPr>
          <p:cNvPr id="25" name="CasellaDiTesto 24">
            <a:extLst>
              <a:ext uri="{FF2B5EF4-FFF2-40B4-BE49-F238E27FC236}">
                <a16:creationId xmlns:a16="http://schemas.microsoft.com/office/drawing/2014/main" id="{A1371E9E-68E9-6ABA-416F-3A1F88E1CE5D}"/>
              </a:ext>
            </a:extLst>
          </p:cNvPr>
          <p:cNvSpPr txBox="1"/>
          <p:nvPr/>
        </p:nvSpPr>
        <p:spPr>
          <a:xfrm>
            <a:off x="769891" y="1146033"/>
            <a:ext cx="3509501" cy="369332"/>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Ø"/>
            </a:pPr>
            <a:r>
              <a:rPr lang="it-IT" dirty="0">
                <a:solidFill>
                  <a:srgbClr val="FFC000"/>
                </a:solidFill>
              </a:rPr>
              <a:t>Acidi dicarbossilici</a:t>
            </a:r>
          </a:p>
        </p:txBody>
      </p:sp>
      <p:pic>
        <p:nvPicPr>
          <p:cNvPr id="26" name="Immagine 25">
            <a:extLst>
              <a:ext uri="{FF2B5EF4-FFF2-40B4-BE49-F238E27FC236}">
                <a16:creationId xmlns:a16="http://schemas.microsoft.com/office/drawing/2014/main" id="{E980951D-8244-1B10-1919-D2C67AEA109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57859" b="2180"/>
          <a:stretch/>
        </p:blipFill>
        <p:spPr>
          <a:xfrm>
            <a:off x="766763" y="2948289"/>
            <a:ext cx="1674315" cy="1186659"/>
          </a:xfrm>
          <a:prstGeom prst="rect">
            <a:avLst/>
          </a:prstGeom>
        </p:spPr>
      </p:pic>
      <p:pic>
        <p:nvPicPr>
          <p:cNvPr id="27" name="Immagine 26">
            <a:extLst>
              <a:ext uri="{FF2B5EF4-FFF2-40B4-BE49-F238E27FC236}">
                <a16:creationId xmlns:a16="http://schemas.microsoft.com/office/drawing/2014/main" id="{7B3771B6-209B-65E5-567C-A3CF9B24295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73390" y="1369315"/>
            <a:ext cx="1674315" cy="1703069"/>
          </a:xfrm>
          <a:prstGeom prst="rect">
            <a:avLst/>
          </a:prstGeom>
        </p:spPr>
      </p:pic>
    </p:spTree>
    <p:extLst>
      <p:ext uri="{BB962C8B-B14F-4D97-AF65-F5344CB8AC3E}">
        <p14:creationId xmlns:p14="http://schemas.microsoft.com/office/powerpoint/2010/main" val="773590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10">
            <a:extLst>
              <a:ext uri="{FF2B5EF4-FFF2-40B4-BE49-F238E27FC236}">
                <a16:creationId xmlns:a16="http://schemas.microsoft.com/office/drawing/2014/main" id="{8971485E-1AF9-980C-47C2-3B51CA58C688}"/>
              </a:ext>
            </a:extLst>
          </p:cNvPr>
          <p:cNvGraphicFramePr>
            <a:graphicFrameLocks noGrp="1"/>
          </p:cNvGraphicFramePr>
          <p:nvPr/>
        </p:nvGraphicFramePr>
        <p:xfrm>
          <a:off x="3147731" y="2393407"/>
          <a:ext cx="7781907" cy="2891796"/>
        </p:xfrm>
        <a:graphic>
          <a:graphicData uri="http://schemas.openxmlformats.org/drawingml/2006/table">
            <a:tbl>
              <a:tblPr firstRow="1" bandRow="1">
                <a:tableStyleId>{5940675A-B579-460E-94D1-54222C63F5DA}</a:tableStyleId>
              </a:tblPr>
              <a:tblGrid>
                <a:gridCol w="1488277">
                  <a:extLst>
                    <a:ext uri="{9D8B030D-6E8A-4147-A177-3AD203B41FA5}">
                      <a16:colId xmlns:a16="http://schemas.microsoft.com/office/drawing/2014/main" val="1475243991"/>
                    </a:ext>
                  </a:extLst>
                </a:gridCol>
                <a:gridCol w="1669061">
                  <a:extLst>
                    <a:ext uri="{9D8B030D-6E8A-4147-A177-3AD203B41FA5}">
                      <a16:colId xmlns:a16="http://schemas.microsoft.com/office/drawing/2014/main" val="122763830"/>
                    </a:ext>
                  </a:extLst>
                </a:gridCol>
                <a:gridCol w="1225051">
                  <a:extLst>
                    <a:ext uri="{9D8B030D-6E8A-4147-A177-3AD203B41FA5}">
                      <a16:colId xmlns:a16="http://schemas.microsoft.com/office/drawing/2014/main" val="2849002610"/>
                    </a:ext>
                  </a:extLst>
                </a:gridCol>
                <a:gridCol w="1638507">
                  <a:extLst>
                    <a:ext uri="{9D8B030D-6E8A-4147-A177-3AD203B41FA5}">
                      <a16:colId xmlns:a16="http://schemas.microsoft.com/office/drawing/2014/main" val="3595150661"/>
                    </a:ext>
                  </a:extLst>
                </a:gridCol>
                <a:gridCol w="1761011">
                  <a:extLst>
                    <a:ext uri="{9D8B030D-6E8A-4147-A177-3AD203B41FA5}">
                      <a16:colId xmlns:a16="http://schemas.microsoft.com/office/drawing/2014/main" val="346450268"/>
                    </a:ext>
                  </a:extLst>
                </a:gridCol>
              </a:tblGrid>
              <a:tr h="571500">
                <a:tc>
                  <a:txBody>
                    <a:bodyPr/>
                    <a:lstStyle/>
                    <a:p>
                      <a:pPr algn="ctr"/>
                      <a:endParaRPr lang="it-IT" sz="1100" dirty="0"/>
                    </a:p>
                  </a:txBody>
                  <a:tcPr marL="68580" marR="68580" marT="34291" marB="34291" anchor="ctr"/>
                </a:tc>
                <a:tc>
                  <a:txBody>
                    <a:bodyPr/>
                    <a:lstStyle/>
                    <a:p>
                      <a:pPr algn="ctr"/>
                      <a:r>
                        <a:rPr lang="it-IT" sz="1100" b="1" dirty="0">
                          <a:solidFill>
                            <a:schemeClr val="bg1"/>
                          </a:solidFill>
                        </a:rPr>
                        <a:t>Acidi </a:t>
                      </a:r>
                      <a:r>
                        <a:rPr lang="it-IT" sz="1100" b="1" dirty="0" err="1">
                          <a:solidFill>
                            <a:schemeClr val="bg1"/>
                          </a:solidFill>
                        </a:rPr>
                        <a:t>poliidrossicarbossilici</a:t>
                      </a:r>
                      <a:endParaRPr lang="it-IT" sz="1100" b="1" dirty="0">
                        <a:solidFill>
                          <a:schemeClr val="bg1"/>
                        </a:solidFill>
                      </a:endParaRPr>
                    </a:p>
                  </a:txBody>
                  <a:tcPr marL="68580" marR="68580" marT="34291" marB="34291" anchor="ctr">
                    <a:solidFill>
                      <a:srgbClr val="AC3136"/>
                    </a:solidFill>
                  </a:tcPr>
                </a:tc>
                <a:tc>
                  <a:txBody>
                    <a:bodyPr/>
                    <a:lstStyle/>
                    <a:p>
                      <a:pPr algn="ctr"/>
                      <a:r>
                        <a:rPr lang="it-IT" sz="1100" b="1" dirty="0">
                          <a:solidFill>
                            <a:schemeClr val="bg1"/>
                          </a:solidFill>
                        </a:rPr>
                        <a:t>Acidi umici</a:t>
                      </a:r>
                    </a:p>
                  </a:txBody>
                  <a:tcPr marL="68580" marR="68580" marT="34291" marB="34291" anchor="ctr">
                    <a:solidFill>
                      <a:srgbClr val="AC3136"/>
                    </a:solidFill>
                  </a:tcPr>
                </a:tc>
                <a:tc>
                  <a:txBody>
                    <a:bodyPr/>
                    <a:lstStyle/>
                    <a:p>
                      <a:pPr algn="ctr"/>
                      <a:r>
                        <a:rPr lang="it-IT" sz="1100" b="1" dirty="0">
                          <a:solidFill>
                            <a:schemeClr val="bg1"/>
                          </a:solidFill>
                        </a:rPr>
                        <a:t>Acidi </a:t>
                      </a:r>
                      <a:r>
                        <a:rPr lang="it-IT" sz="1100" b="1" dirty="0" err="1">
                          <a:solidFill>
                            <a:schemeClr val="bg1"/>
                          </a:solidFill>
                        </a:rPr>
                        <a:t>lignosulfonati</a:t>
                      </a:r>
                      <a:r>
                        <a:rPr lang="it-IT" sz="1100" b="1" dirty="0">
                          <a:solidFill>
                            <a:schemeClr val="bg1"/>
                          </a:solidFill>
                        </a:rPr>
                        <a:t> e derivati</a:t>
                      </a:r>
                    </a:p>
                  </a:txBody>
                  <a:tcPr marL="68580" marR="68580" marT="34291" marB="34291" anchor="ctr">
                    <a:solidFill>
                      <a:srgbClr val="AC3136"/>
                    </a:solidFill>
                  </a:tcPr>
                </a:tc>
                <a:tc>
                  <a:txBody>
                    <a:bodyPr/>
                    <a:lstStyle/>
                    <a:p>
                      <a:pPr algn="ctr"/>
                      <a:r>
                        <a:rPr lang="it-IT" sz="1100" b="1" dirty="0">
                          <a:solidFill>
                            <a:schemeClr val="bg1"/>
                          </a:solidFill>
                        </a:rPr>
                        <a:t>Acidi carbossilici a basso peso molecolare</a:t>
                      </a:r>
                    </a:p>
                  </a:txBody>
                  <a:tcPr marL="68580" marR="68580" marT="34291" marB="34291" anchor="ctr">
                    <a:solidFill>
                      <a:srgbClr val="AC3136"/>
                    </a:solidFill>
                  </a:tcPr>
                </a:tc>
                <a:extLst>
                  <a:ext uri="{0D108BD9-81ED-4DB2-BD59-A6C34878D82A}">
                    <a16:rowId xmlns:a16="http://schemas.microsoft.com/office/drawing/2014/main" val="3753794559"/>
                  </a:ext>
                </a:extLst>
              </a:tr>
              <a:tr h="278131">
                <a:tc>
                  <a:txBody>
                    <a:bodyPr/>
                    <a:lstStyle/>
                    <a:p>
                      <a:pPr algn="ctr"/>
                      <a:r>
                        <a:rPr lang="it-IT" sz="1200" b="1" dirty="0"/>
                        <a:t>Composizione</a:t>
                      </a:r>
                    </a:p>
                  </a:txBody>
                  <a:tcPr marL="68580" marR="68580" marT="34291" marB="34291" anchor="ctr"/>
                </a:tc>
                <a:tc>
                  <a:txBody>
                    <a:bodyPr/>
                    <a:lstStyle/>
                    <a:p>
                      <a:pPr algn="ctr"/>
                      <a:r>
                        <a:rPr lang="it-IT" sz="1200" dirty="0"/>
                        <a:t>Indefinita</a:t>
                      </a:r>
                    </a:p>
                  </a:txBody>
                  <a:tcPr marL="68580" marR="68580" marT="34291" marB="34291" anchor="ctr"/>
                </a:tc>
                <a:tc>
                  <a:txBody>
                    <a:bodyPr/>
                    <a:lstStyle/>
                    <a:p>
                      <a:pPr algn="ctr"/>
                      <a:r>
                        <a:rPr lang="it-IT" sz="1200" dirty="0"/>
                        <a:t>Eterogenea</a:t>
                      </a:r>
                    </a:p>
                  </a:txBody>
                  <a:tcPr marL="68580" marR="68580" marT="34291" marB="34291" anchor="ctr"/>
                </a:tc>
                <a:tc>
                  <a:txBody>
                    <a:bodyPr/>
                    <a:lstStyle/>
                    <a:p>
                      <a:pPr algn="ctr"/>
                      <a:r>
                        <a:rPr lang="it-IT" sz="1200" dirty="0"/>
                        <a:t>Eterogenea</a:t>
                      </a:r>
                    </a:p>
                  </a:txBody>
                  <a:tcPr marL="68580" marR="68580" marT="34291" marB="34291" anchor="ctr"/>
                </a:tc>
                <a:tc>
                  <a:txBody>
                    <a:bodyPr/>
                    <a:lstStyle/>
                    <a:p>
                      <a:pPr algn="ctr"/>
                      <a:r>
                        <a:rPr lang="it-IT" sz="1200" dirty="0"/>
                        <a:t>Conosciuta</a:t>
                      </a:r>
                    </a:p>
                  </a:txBody>
                  <a:tcPr marL="68580" marR="68580" marT="34291" marB="34291" anchor="ctr"/>
                </a:tc>
                <a:extLst>
                  <a:ext uri="{0D108BD9-81ED-4DB2-BD59-A6C34878D82A}">
                    <a16:rowId xmlns:a16="http://schemas.microsoft.com/office/drawing/2014/main" val="2058953028"/>
                  </a:ext>
                </a:extLst>
              </a:tr>
              <a:tr h="434341">
                <a:tc>
                  <a:txBody>
                    <a:bodyPr/>
                    <a:lstStyle/>
                    <a:p>
                      <a:pPr algn="ctr"/>
                      <a:r>
                        <a:rPr lang="it-IT" sz="1200" b="1" dirty="0"/>
                        <a:t>Potere complessante</a:t>
                      </a:r>
                    </a:p>
                  </a:txBody>
                  <a:tcPr marL="68580" marR="68580" marT="34291" marB="34291" anchor="ctr"/>
                </a:tc>
                <a:tc>
                  <a:txBody>
                    <a:bodyPr/>
                    <a:lstStyle/>
                    <a:p>
                      <a:pPr algn="ctr"/>
                      <a:r>
                        <a:rPr lang="it-IT" sz="1200" dirty="0"/>
                        <a:t>Basso</a:t>
                      </a:r>
                    </a:p>
                  </a:txBody>
                  <a:tcPr marL="68580" marR="68580" marT="34291" marB="34291" anchor="ctr"/>
                </a:tc>
                <a:tc>
                  <a:txBody>
                    <a:bodyPr/>
                    <a:lstStyle/>
                    <a:p>
                      <a:pPr algn="ctr"/>
                      <a:r>
                        <a:rPr lang="it-IT" sz="1200" dirty="0"/>
                        <a:t>Basso</a:t>
                      </a:r>
                    </a:p>
                  </a:txBody>
                  <a:tcPr marL="68580" marR="68580" marT="34291" marB="34291" anchor="ctr"/>
                </a:tc>
                <a:tc>
                  <a:txBody>
                    <a:bodyPr/>
                    <a:lstStyle/>
                    <a:p>
                      <a:pPr algn="ctr"/>
                      <a:r>
                        <a:rPr lang="it-IT" sz="1200" dirty="0"/>
                        <a:t>Basso</a:t>
                      </a:r>
                    </a:p>
                  </a:txBody>
                  <a:tcPr marL="68580" marR="68580" marT="34291" marB="34291" anchor="ctr"/>
                </a:tc>
                <a:tc>
                  <a:txBody>
                    <a:bodyPr/>
                    <a:lstStyle/>
                    <a:p>
                      <a:pPr algn="ctr"/>
                      <a:r>
                        <a:rPr lang="it-IT" sz="1200" dirty="0"/>
                        <a:t>Molto alto</a:t>
                      </a:r>
                    </a:p>
                  </a:txBody>
                  <a:tcPr marL="68580" marR="68580" marT="34291" marB="34291" anchor="ctr"/>
                </a:tc>
                <a:extLst>
                  <a:ext uri="{0D108BD9-81ED-4DB2-BD59-A6C34878D82A}">
                    <a16:rowId xmlns:a16="http://schemas.microsoft.com/office/drawing/2014/main" val="4080249413"/>
                  </a:ext>
                </a:extLst>
              </a:tr>
              <a:tr h="278131">
                <a:tc>
                  <a:txBody>
                    <a:bodyPr/>
                    <a:lstStyle/>
                    <a:p>
                      <a:pPr algn="ctr"/>
                      <a:r>
                        <a:rPr lang="it-IT" sz="1200" b="1" dirty="0"/>
                        <a:t>Peso molecolare</a:t>
                      </a:r>
                    </a:p>
                  </a:txBody>
                  <a:tcPr marL="68580" marR="68580" marT="34291" marB="34291" anchor="ctr"/>
                </a:tc>
                <a:tc>
                  <a:txBody>
                    <a:bodyPr/>
                    <a:lstStyle/>
                    <a:p>
                      <a:pPr algn="ctr"/>
                      <a:r>
                        <a:rPr lang="it-IT" sz="1200" dirty="0"/>
                        <a:t>Alto</a:t>
                      </a:r>
                    </a:p>
                  </a:txBody>
                  <a:tcPr marL="68580" marR="68580" marT="34291" marB="34291" anchor="ctr"/>
                </a:tc>
                <a:tc>
                  <a:txBody>
                    <a:bodyPr/>
                    <a:lstStyle/>
                    <a:p>
                      <a:pPr algn="ctr"/>
                      <a:r>
                        <a:rPr lang="it-IT" sz="1200" dirty="0"/>
                        <a:t>Alto</a:t>
                      </a:r>
                    </a:p>
                  </a:txBody>
                  <a:tcPr marL="68580" marR="68580" marT="34291" marB="34291" anchor="ctr"/>
                </a:tc>
                <a:tc>
                  <a:txBody>
                    <a:bodyPr/>
                    <a:lstStyle/>
                    <a:p>
                      <a:pPr algn="ctr"/>
                      <a:r>
                        <a:rPr lang="it-IT" sz="1200" dirty="0"/>
                        <a:t>Alto</a:t>
                      </a:r>
                    </a:p>
                  </a:txBody>
                  <a:tcPr marL="68580" marR="68580" marT="34291" marB="34291" anchor="ctr"/>
                </a:tc>
                <a:tc>
                  <a:txBody>
                    <a:bodyPr/>
                    <a:lstStyle/>
                    <a:p>
                      <a:pPr algn="ctr"/>
                      <a:r>
                        <a:rPr lang="it-IT" sz="1200" dirty="0"/>
                        <a:t>Basso</a:t>
                      </a:r>
                    </a:p>
                  </a:txBody>
                  <a:tcPr marL="68580" marR="68580" marT="34291" marB="34291" anchor="ctr"/>
                </a:tc>
                <a:extLst>
                  <a:ext uri="{0D108BD9-81ED-4DB2-BD59-A6C34878D82A}">
                    <a16:rowId xmlns:a16="http://schemas.microsoft.com/office/drawing/2014/main" val="3230359467"/>
                  </a:ext>
                </a:extLst>
              </a:tr>
              <a:tr h="278131">
                <a:tc>
                  <a:txBody>
                    <a:bodyPr/>
                    <a:lstStyle/>
                    <a:p>
                      <a:pPr algn="ctr"/>
                      <a:r>
                        <a:rPr lang="it-IT" sz="1200" b="1" dirty="0"/>
                        <a:t>Assorbimento</a:t>
                      </a:r>
                    </a:p>
                  </a:txBody>
                  <a:tcPr marL="68580" marR="68580" marT="34291" marB="34291" anchor="ctr"/>
                </a:tc>
                <a:tc>
                  <a:txBody>
                    <a:bodyPr/>
                    <a:lstStyle/>
                    <a:p>
                      <a:pPr algn="ctr"/>
                      <a:r>
                        <a:rPr lang="it-IT" sz="1200" dirty="0"/>
                        <a:t>Basso</a:t>
                      </a:r>
                    </a:p>
                  </a:txBody>
                  <a:tcPr marL="68580" marR="68580" marT="34291" marB="34291" anchor="ctr"/>
                </a:tc>
                <a:tc>
                  <a:txBody>
                    <a:bodyPr/>
                    <a:lstStyle/>
                    <a:p>
                      <a:pPr algn="ctr"/>
                      <a:r>
                        <a:rPr lang="it-IT" sz="1200" dirty="0"/>
                        <a:t>Minore</a:t>
                      </a:r>
                    </a:p>
                  </a:txBody>
                  <a:tcPr marL="68580" marR="68580" marT="34291" marB="34291" anchor="ctr"/>
                </a:tc>
                <a:tc>
                  <a:txBody>
                    <a:bodyPr/>
                    <a:lstStyle/>
                    <a:p>
                      <a:pPr algn="ctr"/>
                      <a:r>
                        <a:rPr lang="it-IT" sz="1200" dirty="0"/>
                        <a:t>Minore</a:t>
                      </a:r>
                    </a:p>
                  </a:txBody>
                  <a:tcPr marL="68580" marR="68580" marT="34291" marB="34291" anchor="ctr"/>
                </a:tc>
                <a:tc>
                  <a:txBody>
                    <a:bodyPr/>
                    <a:lstStyle/>
                    <a:p>
                      <a:pPr algn="ctr"/>
                      <a:r>
                        <a:rPr lang="it-IT" sz="1200" dirty="0"/>
                        <a:t>Veloce</a:t>
                      </a:r>
                    </a:p>
                  </a:txBody>
                  <a:tcPr marL="68580" marR="68580" marT="34291" marB="34291" anchor="ctr"/>
                </a:tc>
                <a:extLst>
                  <a:ext uri="{0D108BD9-81ED-4DB2-BD59-A6C34878D82A}">
                    <a16:rowId xmlns:a16="http://schemas.microsoft.com/office/drawing/2014/main" val="1330373789"/>
                  </a:ext>
                </a:extLst>
              </a:tr>
              <a:tr h="617221">
                <a:tc>
                  <a:txBody>
                    <a:bodyPr/>
                    <a:lstStyle/>
                    <a:p>
                      <a:pPr algn="ctr"/>
                      <a:r>
                        <a:rPr lang="it-IT" sz="1200" b="1" dirty="0"/>
                        <a:t> Affinità con Microbiota del suolo</a:t>
                      </a:r>
                    </a:p>
                  </a:txBody>
                  <a:tcPr marL="68580" marR="68580" marT="34291" marB="34291" anchor="ctr"/>
                </a:tc>
                <a:tc>
                  <a:txBody>
                    <a:bodyPr/>
                    <a:lstStyle/>
                    <a:p>
                      <a:pPr algn="ctr"/>
                      <a:r>
                        <a:rPr lang="it-IT" sz="1200" dirty="0"/>
                        <a:t>Medio</a:t>
                      </a:r>
                    </a:p>
                  </a:txBody>
                  <a:tcPr marL="68580" marR="68580" marT="34291" marB="34291" anchor="ctr"/>
                </a:tc>
                <a:tc>
                  <a:txBody>
                    <a:bodyPr/>
                    <a:lstStyle/>
                    <a:p>
                      <a:pPr algn="ctr"/>
                      <a:r>
                        <a:rPr lang="it-IT" sz="1200" dirty="0"/>
                        <a:t>Alto</a:t>
                      </a:r>
                    </a:p>
                  </a:txBody>
                  <a:tcPr marL="68580" marR="68580" marT="34291" marB="34291" anchor="ctr"/>
                </a:tc>
                <a:tc>
                  <a:txBody>
                    <a:bodyPr/>
                    <a:lstStyle/>
                    <a:p>
                      <a:pPr algn="ctr"/>
                      <a:r>
                        <a:rPr lang="it-IT" sz="1200" dirty="0"/>
                        <a:t>Alto</a:t>
                      </a:r>
                    </a:p>
                  </a:txBody>
                  <a:tcPr marL="68580" marR="68580" marT="34291" marB="34291" anchor="ctr"/>
                </a:tc>
                <a:tc>
                  <a:txBody>
                    <a:bodyPr/>
                    <a:lstStyle/>
                    <a:p>
                      <a:pPr algn="ctr"/>
                      <a:r>
                        <a:rPr lang="it-IT" sz="1200" dirty="0"/>
                        <a:t>Molto alto</a:t>
                      </a:r>
                    </a:p>
                  </a:txBody>
                  <a:tcPr marL="68580" marR="68580" marT="34291" marB="34291" anchor="ctr"/>
                </a:tc>
                <a:extLst>
                  <a:ext uri="{0D108BD9-81ED-4DB2-BD59-A6C34878D82A}">
                    <a16:rowId xmlns:a16="http://schemas.microsoft.com/office/drawing/2014/main" val="2066825013"/>
                  </a:ext>
                </a:extLst>
              </a:tr>
              <a:tr h="434341">
                <a:tc>
                  <a:txBody>
                    <a:bodyPr/>
                    <a:lstStyle/>
                    <a:p>
                      <a:pPr algn="ctr"/>
                      <a:r>
                        <a:rPr lang="it-IT" sz="1200" b="1" dirty="0"/>
                        <a:t>Biodegradabilità</a:t>
                      </a:r>
                    </a:p>
                  </a:txBody>
                  <a:tcPr marL="68580" marR="68580" marT="34291" marB="34291" anchor="ctr"/>
                </a:tc>
                <a:tc>
                  <a:txBody>
                    <a:bodyPr/>
                    <a:lstStyle/>
                    <a:p>
                      <a:pPr algn="ctr"/>
                      <a:r>
                        <a:rPr lang="it-IT" sz="1200" dirty="0"/>
                        <a:t>Sì (no metalli pesanti)</a:t>
                      </a:r>
                    </a:p>
                  </a:txBody>
                  <a:tcPr marL="68580" marR="68580" marT="34291" marB="34291" anchor="ctr"/>
                </a:tc>
                <a:tc>
                  <a:txBody>
                    <a:bodyPr/>
                    <a:lstStyle/>
                    <a:p>
                      <a:pPr algn="ctr"/>
                      <a:r>
                        <a:rPr lang="it-IT" sz="1200" dirty="0"/>
                        <a:t>Sì</a:t>
                      </a:r>
                    </a:p>
                  </a:txBody>
                  <a:tcPr marL="68580" marR="68580" marT="34291" marB="34291" anchor="ctr"/>
                </a:tc>
                <a:tc>
                  <a:txBody>
                    <a:bodyPr/>
                    <a:lstStyle/>
                    <a:p>
                      <a:pPr algn="ctr"/>
                      <a:r>
                        <a:rPr lang="it-IT" sz="1200" dirty="0"/>
                        <a:t>Sì</a:t>
                      </a:r>
                    </a:p>
                  </a:txBody>
                  <a:tcPr marL="68580" marR="68580" marT="34291" marB="34291" anchor="ctr"/>
                </a:tc>
                <a:tc>
                  <a:txBody>
                    <a:bodyPr/>
                    <a:lstStyle/>
                    <a:p>
                      <a:pPr algn="ctr"/>
                      <a:r>
                        <a:rPr lang="it-IT" sz="1200" dirty="0"/>
                        <a:t>Sì</a:t>
                      </a:r>
                    </a:p>
                  </a:txBody>
                  <a:tcPr marL="68580" marR="68580" marT="34291" marB="34291" anchor="ctr"/>
                </a:tc>
                <a:extLst>
                  <a:ext uri="{0D108BD9-81ED-4DB2-BD59-A6C34878D82A}">
                    <a16:rowId xmlns:a16="http://schemas.microsoft.com/office/drawing/2014/main" val="2088423051"/>
                  </a:ext>
                </a:extLst>
              </a:tr>
            </a:tbl>
          </a:graphicData>
        </a:graphic>
      </p:graphicFrame>
      <p:pic>
        <p:nvPicPr>
          <p:cNvPr id="2" name="Immagine 1">
            <a:extLst>
              <a:ext uri="{FF2B5EF4-FFF2-40B4-BE49-F238E27FC236}">
                <a16:creationId xmlns:a16="http://schemas.microsoft.com/office/drawing/2014/main" id="{85EB8DB0-B7D1-8DB0-ACAF-88B2195829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74985"/>
          <a:stretch/>
        </p:blipFill>
        <p:spPr>
          <a:xfrm>
            <a:off x="742032" y="4149368"/>
            <a:ext cx="1705673" cy="1003980"/>
          </a:xfrm>
          <a:prstGeom prst="rect">
            <a:avLst/>
          </a:prstGeom>
        </p:spPr>
      </p:pic>
      <p:sp>
        <p:nvSpPr>
          <p:cNvPr id="5" name="Rettangolo con angoli arrotondati 4">
            <a:extLst>
              <a:ext uri="{FF2B5EF4-FFF2-40B4-BE49-F238E27FC236}">
                <a16:creationId xmlns:a16="http://schemas.microsoft.com/office/drawing/2014/main" id="{EA6C0ED8-276C-1C79-4382-6A2F1D5CE2A5}"/>
              </a:ext>
            </a:extLst>
          </p:cNvPr>
          <p:cNvSpPr/>
          <p:nvPr/>
        </p:nvSpPr>
        <p:spPr>
          <a:xfrm>
            <a:off x="769891" y="973827"/>
            <a:ext cx="6179549" cy="4725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it-IT" sz="1351" dirty="0">
              <a:solidFill>
                <a:prstClr val="white"/>
              </a:solidFill>
              <a:latin typeface="Calibri" panose="020F0502020204030204"/>
            </a:endParaRPr>
          </a:p>
        </p:txBody>
      </p:sp>
      <p:sp>
        <p:nvSpPr>
          <p:cNvPr id="6" name="CasellaDiTesto 5">
            <a:extLst>
              <a:ext uri="{FF2B5EF4-FFF2-40B4-BE49-F238E27FC236}">
                <a16:creationId xmlns:a16="http://schemas.microsoft.com/office/drawing/2014/main" id="{DE0CF47B-E3E6-2049-0F19-5B570D71CB42}"/>
              </a:ext>
            </a:extLst>
          </p:cNvPr>
          <p:cNvSpPr txBox="1"/>
          <p:nvPr/>
        </p:nvSpPr>
        <p:spPr>
          <a:xfrm>
            <a:off x="676274" y="454025"/>
            <a:ext cx="6362411" cy="612775"/>
          </a:xfrm>
          <a:prstGeom prst="rect">
            <a:avLst/>
          </a:prstGeom>
        </p:spPr>
        <p:txBody>
          <a:bodyPr vert="horz" lIns="91440" tIns="45720" rIns="91440" bIns="45720" rtlCol="0" anchor="ctr">
            <a:noAutofit/>
          </a:bodyPr>
          <a:lstStyle>
            <a:lvl1pPr>
              <a:lnSpc>
                <a:spcPct val="90000"/>
              </a:lnSpc>
              <a:spcBef>
                <a:spcPct val="0"/>
              </a:spcBef>
              <a:buNone/>
              <a:defRPr sz="4000" b="1">
                <a:solidFill>
                  <a:srgbClr val="00823E"/>
                </a:solidFill>
                <a:latin typeface="+mj-lt"/>
                <a:ea typeface="Verdana" panose="020B0604030504040204" pitchFamily="34" charset="0"/>
                <a:cs typeface="Calibri" panose="020F0502020204030204" pitchFamily="34" charset="0"/>
              </a:defRPr>
            </a:lvl1pPr>
          </a:lstStyle>
          <a:p>
            <a:r>
              <a:rPr lang="it-IT" dirty="0">
                <a:latin typeface="+mn-lt"/>
              </a:rPr>
              <a:t>ACIDI CARBOSSILICI</a:t>
            </a:r>
          </a:p>
        </p:txBody>
      </p:sp>
      <p:sp>
        <p:nvSpPr>
          <p:cNvPr id="7" name="CasellaDiTesto 6">
            <a:extLst>
              <a:ext uri="{FF2B5EF4-FFF2-40B4-BE49-F238E27FC236}">
                <a16:creationId xmlns:a16="http://schemas.microsoft.com/office/drawing/2014/main" id="{C340CFE4-F844-6E89-BE92-1599777FCB7A}"/>
              </a:ext>
            </a:extLst>
          </p:cNvPr>
          <p:cNvSpPr txBox="1"/>
          <p:nvPr/>
        </p:nvSpPr>
        <p:spPr>
          <a:xfrm>
            <a:off x="769891" y="1146033"/>
            <a:ext cx="6362411" cy="369332"/>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Ø"/>
            </a:pPr>
            <a:r>
              <a:rPr lang="it-IT" dirty="0">
                <a:solidFill>
                  <a:srgbClr val="FFC000"/>
                </a:solidFill>
              </a:rPr>
              <a:t>Proprietà degli acidi carbossilici come agenti complessanti</a:t>
            </a:r>
          </a:p>
        </p:txBody>
      </p:sp>
      <p:pic>
        <p:nvPicPr>
          <p:cNvPr id="9" name="Immagine 8">
            <a:extLst>
              <a:ext uri="{FF2B5EF4-FFF2-40B4-BE49-F238E27FC236}">
                <a16:creationId xmlns:a16="http://schemas.microsoft.com/office/drawing/2014/main" id="{345A8649-19AE-59D6-DA16-60857AA661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57859" b="2180"/>
          <a:stretch/>
        </p:blipFill>
        <p:spPr>
          <a:xfrm>
            <a:off x="766763" y="2948289"/>
            <a:ext cx="1674315" cy="1186659"/>
          </a:xfrm>
          <a:prstGeom prst="rect">
            <a:avLst/>
          </a:prstGeom>
        </p:spPr>
      </p:pic>
      <p:pic>
        <p:nvPicPr>
          <p:cNvPr id="13" name="Immagine 12">
            <a:extLst>
              <a:ext uri="{FF2B5EF4-FFF2-40B4-BE49-F238E27FC236}">
                <a16:creationId xmlns:a16="http://schemas.microsoft.com/office/drawing/2014/main" id="{926EC55C-CAE8-CD52-FB80-9C098369F4B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3390" y="1369315"/>
            <a:ext cx="1674315" cy="1703069"/>
          </a:xfrm>
          <a:prstGeom prst="rect">
            <a:avLst/>
          </a:prstGeom>
        </p:spPr>
      </p:pic>
      <p:pic>
        <p:nvPicPr>
          <p:cNvPr id="14" name="Immagine 13">
            <a:extLst>
              <a:ext uri="{FF2B5EF4-FFF2-40B4-BE49-F238E27FC236}">
                <a16:creationId xmlns:a16="http://schemas.microsoft.com/office/drawing/2014/main" id="{9C72699B-587B-515D-DEDF-C08F16D28296}"/>
              </a:ext>
            </a:extLst>
          </p:cNvPr>
          <p:cNvPicPr>
            <a:picLocks noChangeAspect="1"/>
          </p:cNvPicPr>
          <p:nvPr/>
        </p:nvPicPr>
        <p:blipFill>
          <a:blip r:embed="rId5" cstate="email">
            <a:extLst>
              <a:ext uri="{28A0092B-C50C-407E-A947-70E740481C1C}">
                <a14:useLocalDpi xmlns:a14="http://schemas.microsoft.com/office/drawing/2010/main"/>
              </a:ext>
            </a:extLst>
          </a:blip>
          <a:srcRect t="89205"/>
          <a:stretch/>
        </p:blipFill>
        <p:spPr>
          <a:xfrm>
            <a:off x="617556" y="5158681"/>
            <a:ext cx="1954623" cy="555241"/>
          </a:xfrm>
          <a:prstGeom prst="rect">
            <a:avLst/>
          </a:prstGeom>
        </p:spPr>
      </p:pic>
    </p:spTree>
    <p:extLst>
      <p:ext uri="{BB962C8B-B14F-4D97-AF65-F5344CB8AC3E}">
        <p14:creationId xmlns:p14="http://schemas.microsoft.com/office/powerpoint/2010/main" val="141673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C445D-5D5C-54D7-928C-FFD930D4A443}"/>
            </a:ext>
          </a:extLst>
        </p:cNvPr>
        <p:cNvGrpSpPr/>
        <p:nvPr/>
      </p:nvGrpSpPr>
      <p:grpSpPr>
        <a:xfrm>
          <a:off x="0" y="0"/>
          <a:ext cx="0" cy="0"/>
          <a:chOff x="0" y="0"/>
          <a:chExt cx="0" cy="0"/>
        </a:xfrm>
      </p:grpSpPr>
      <p:pic>
        <p:nvPicPr>
          <p:cNvPr id="8" name="Immagine 7">
            <a:extLst>
              <a:ext uri="{FF2B5EF4-FFF2-40B4-BE49-F238E27FC236}">
                <a16:creationId xmlns:a16="http://schemas.microsoft.com/office/drawing/2014/main" id="{CB169720-F46F-2507-503F-7B6C064C53C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6763" y="3722340"/>
            <a:ext cx="477199" cy="514888"/>
          </a:xfrm>
          <a:prstGeom prst="rect">
            <a:avLst/>
          </a:prstGeom>
        </p:spPr>
      </p:pic>
      <p:sp>
        <p:nvSpPr>
          <p:cNvPr id="4" name="CasellaDiTesto 3">
            <a:extLst>
              <a:ext uri="{FF2B5EF4-FFF2-40B4-BE49-F238E27FC236}">
                <a16:creationId xmlns:a16="http://schemas.microsoft.com/office/drawing/2014/main" id="{D445AE25-2D44-8FD0-E121-84292CCC09F9}"/>
              </a:ext>
            </a:extLst>
          </p:cNvPr>
          <p:cNvSpPr txBox="1"/>
          <p:nvPr/>
        </p:nvSpPr>
        <p:spPr>
          <a:xfrm>
            <a:off x="676274" y="454025"/>
            <a:ext cx="6362411" cy="612775"/>
          </a:xfrm>
          <a:prstGeom prst="rect">
            <a:avLst/>
          </a:prstGeom>
        </p:spPr>
        <p:txBody>
          <a:bodyPr vert="horz" lIns="91440" tIns="45720" rIns="91440" bIns="45720" rtlCol="0" anchor="ctr">
            <a:noAutofit/>
          </a:bodyPr>
          <a:lstStyle>
            <a:lvl1pPr>
              <a:lnSpc>
                <a:spcPct val="90000"/>
              </a:lnSpc>
              <a:spcBef>
                <a:spcPct val="0"/>
              </a:spcBef>
              <a:buNone/>
              <a:defRPr sz="4000" b="1">
                <a:solidFill>
                  <a:srgbClr val="00823E"/>
                </a:solidFill>
                <a:latin typeface="+mj-lt"/>
                <a:ea typeface="Verdana" panose="020B0604030504040204" pitchFamily="34" charset="0"/>
                <a:cs typeface="Calibri" panose="020F0502020204030204" pitchFamily="34" charset="0"/>
              </a:defRPr>
            </a:lvl1pPr>
          </a:lstStyle>
          <a:p>
            <a:r>
              <a:rPr lang="it-IT" dirty="0">
                <a:latin typeface="+mn-lt"/>
              </a:rPr>
              <a:t>FITOCALCIO</a:t>
            </a:r>
          </a:p>
        </p:txBody>
      </p:sp>
      <p:sp>
        <p:nvSpPr>
          <p:cNvPr id="9" name="CasellaDiTesto 8">
            <a:extLst>
              <a:ext uri="{FF2B5EF4-FFF2-40B4-BE49-F238E27FC236}">
                <a16:creationId xmlns:a16="http://schemas.microsoft.com/office/drawing/2014/main" id="{81C416C3-BFB1-ED6B-4CFA-7849E0780AE2}"/>
              </a:ext>
            </a:extLst>
          </p:cNvPr>
          <p:cNvSpPr txBox="1"/>
          <p:nvPr/>
        </p:nvSpPr>
        <p:spPr>
          <a:xfrm>
            <a:off x="676274" y="1776116"/>
            <a:ext cx="6942327" cy="968470"/>
          </a:xfrm>
          <a:prstGeom prst="rect">
            <a:avLst/>
          </a:prstGeom>
          <a:noFill/>
        </p:spPr>
        <p:txBody>
          <a:bodyPr vert="horz" wrap="square" lIns="91440" tIns="45720" rIns="91440" bIns="45720" rtlCol="0">
            <a:spAutoFit/>
          </a:bodyPr>
          <a:lstStyle>
            <a:lvl1pPr indent="0">
              <a:lnSpc>
                <a:spcPct val="90000"/>
              </a:lnSpc>
              <a:spcBef>
                <a:spcPts val="1000"/>
              </a:spcBef>
              <a:buFont typeface="Arial" panose="020B0604020202020204" pitchFamily="34" charset="0"/>
              <a:buNone/>
              <a:defRPr>
                <a:solidFill>
                  <a:srgbClr val="000000"/>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000">
                <a:latin typeface="Verdana" panose="020B0604030504040204" pitchFamily="34" charset="0"/>
                <a:ea typeface="Verdana" panose="020B0604030504040204" pitchFamily="34" charset="0"/>
              </a:defRPr>
            </a:lvl2pPr>
            <a:lvl3pPr marL="1143000" indent="-228600">
              <a:lnSpc>
                <a:spcPct val="90000"/>
              </a:lnSpc>
              <a:spcBef>
                <a:spcPts val="500"/>
              </a:spcBef>
              <a:buFont typeface="Arial" panose="020B0604020202020204" pitchFamily="34" charset="0"/>
              <a:buChar char="•"/>
              <a:defRPr>
                <a:latin typeface="Verdana" panose="020B0604030504040204" pitchFamily="34" charset="0"/>
                <a:ea typeface="Verdana" panose="020B0604030504040204" pitchFamily="34" charset="0"/>
              </a:defRPr>
            </a:lvl3pPr>
            <a:lvl4pPr marL="1600200" indent="-228600">
              <a:lnSpc>
                <a:spcPct val="90000"/>
              </a:lnSpc>
              <a:spcBef>
                <a:spcPts val="500"/>
              </a:spcBef>
              <a:buFont typeface="Arial" panose="020B0604020202020204" pitchFamily="34" charset="0"/>
              <a:buChar char="•"/>
              <a:defRPr sz="1600">
                <a:latin typeface="Verdana" panose="020B0604030504040204" pitchFamily="34" charset="0"/>
                <a:ea typeface="Verdana" panose="020B0604030504040204" pitchFamily="34" charset="0"/>
              </a:defRPr>
            </a:lvl4pPr>
            <a:lvl5pPr marL="2057400" indent="-228600">
              <a:lnSpc>
                <a:spcPct val="90000"/>
              </a:lnSpc>
              <a:spcBef>
                <a:spcPts val="500"/>
              </a:spcBef>
              <a:buFont typeface="Arial" panose="020B0604020202020204" pitchFamily="34" charset="0"/>
              <a:buChar char="•"/>
              <a:defRPr sz="1400">
                <a:latin typeface="Verdana" panose="020B0604030504040204" pitchFamily="34" charset="0"/>
                <a:ea typeface="Verdan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t-IT" dirty="0"/>
              <a:t>FITOCALCIO favorisce la formazione di frutti regolari e previene le fisiopatie dovute alle carenze di calcio.</a:t>
            </a:r>
          </a:p>
          <a:p>
            <a:endParaRPr lang="it-IT" dirty="0"/>
          </a:p>
        </p:txBody>
      </p:sp>
      <p:sp>
        <p:nvSpPr>
          <p:cNvPr id="11" name="CasellaDiTesto 10">
            <a:extLst>
              <a:ext uri="{FF2B5EF4-FFF2-40B4-BE49-F238E27FC236}">
                <a16:creationId xmlns:a16="http://schemas.microsoft.com/office/drawing/2014/main" id="{6071BC66-3A90-B37F-4D09-2CA9778FFC14}"/>
              </a:ext>
            </a:extLst>
          </p:cNvPr>
          <p:cNvSpPr txBox="1"/>
          <p:nvPr/>
        </p:nvSpPr>
        <p:spPr>
          <a:xfrm>
            <a:off x="1272962" y="2932139"/>
            <a:ext cx="3960440" cy="2412968"/>
          </a:xfrm>
          <a:prstGeom prst="rect">
            <a:avLst/>
          </a:prstGeom>
          <a:noFill/>
        </p:spPr>
        <p:txBody>
          <a:bodyPr vert="horz" wrap="square" lIns="91440" tIns="45720" rIns="91440" bIns="45720" rtlCol="0">
            <a:spAutoFit/>
          </a:bodyPr>
          <a:lstStyle>
            <a:defPPr>
              <a:defRPr lang="it-IT"/>
            </a:defPPr>
            <a:lvl1pPr indent="0">
              <a:lnSpc>
                <a:spcPct val="90000"/>
              </a:lnSpc>
              <a:spcBef>
                <a:spcPts val="1000"/>
              </a:spcBef>
              <a:buFont typeface="Arial" panose="020B0604020202020204" pitchFamily="34" charset="0"/>
              <a:buNone/>
              <a:defRPr>
                <a:solidFill>
                  <a:srgbClr val="000000"/>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000">
                <a:latin typeface="Verdana" panose="020B0604030504040204" pitchFamily="34" charset="0"/>
                <a:ea typeface="Verdana" panose="020B0604030504040204" pitchFamily="34" charset="0"/>
              </a:defRPr>
            </a:lvl2pPr>
            <a:lvl3pPr marL="1143000" indent="-228600">
              <a:lnSpc>
                <a:spcPct val="90000"/>
              </a:lnSpc>
              <a:spcBef>
                <a:spcPts val="500"/>
              </a:spcBef>
              <a:buFont typeface="Arial" panose="020B0604020202020204" pitchFamily="34" charset="0"/>
              <a:buChar char="•"/>
              <a:defRPr>
                <a:latin typeface="Verdana" panose="020B0604030504040204" pitchFamily="34" charset="0"/>
                <a:ea typeface="Verdana" panose="020B0604030504040204" pitchFamily="34" charset="0"/>
              </a:defRPr>
            </a:lvl3pPr>
            <a:lvl4pPr marL="1600200" indent="-228600">
              <a:lnSpc>
                <a:spcPct val="90000"/>
              </a:lnSpc>
              <a:spcBef>
                <a:spcPts val="500"/>
              </a:spcBef>
              <a:buFont typeface="Arial" panose="020B0604020202020204" pitchFamily="34" charset="0"/>
              <a:buChar char="•"/>
              <a:defRPr sz="1600">
                <a:latin typeface="Verdana" panose="020B0604030504040204" pitchFamily="34" charset="0"/>
                <a:ea typeface="Verdana" panose="020B0604030504040204" pitchFamily="34" charset="0"/>
              </a:defRPr>
            </a:lvl4pPr>
            <a:lvl5pPr marL="2057400" indent="-228600">
              <a:lnSpc>
                <a:spcPct val="90000"/>
              </a:lnSpc>
              <a:spcBef>
                <a:spcPts val="500"/>
              </a:spcBef>
              <a:buFont typeface="Arial" panose="020B0604020202020204" pitchFamily="34" charset="0"/>
              <a:buChar char="•"/>
              <a:defRPr sz="1400">
                <a:latin typeface="Verdana" panose="020B0604030504040204" pitchFamily="34" charset="0"/>
                <a:ea typeface="Verdan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t-IT" sz="1600" dirty="0"/>
              <a:t>Acidi carbossilici a basso peso molecolare</a:t>
            </a:r>
          </a:p>
          <a:p>
            <a:r>
              <a:rPr lang="it-IT" sz="1600" dirty="0"/>
              <a:t>Azoto (N) totale 8%</a:t>
            </a:r>
          </a:p>
          <a:p>
            <a:r>
              <a:rPr lang="it-IT" sz="1600" dirty="0"/>
              <a:t>Azoto (N) organico 0,3%</a:t>
            </a:r>
          </a:p>
          <a:p>
            <a:r>
              <a:rPr lang="it-IT" sz="1600" dirty="0"/>
              <a:t>Azoto (N) nitrico 5,6%</a:t>
            </a:r>
          </a:p>
          <a:p>
            <a:r>
              <a:rPr lang="it-IT" sz="1600" dirty="0"/>
              <a:t>Azoto (N) ureico 2,1%</a:t>
            </a:r>
          </a:p>
          <a:p>
            <a:r>
              <a:rPr lang="it-IT" sz="1600" dirty="0"/>
              <a:t>Ossido di calcio (CaO) solubile in acqua 13,5%</a:t>
            </a:r>
          </a:p>
          <a:p>
            <a:r>
              <a:rPr lang="it-IT" sz="1600" dirty="0"/>
              <a:t>Carbonio (C) organico di origine biologica 3%</a:t>
            </a:r>
          </a:p>
        </p:txBody>
      </p:sp>
      <p:sp>
        <p:nvSpPr>
          <p:cNvPr id="12" name="CasellaDiTesto 11">
            <a:extLst>
              <a:ext uri="{FF2B5EF4-FFF2-40B4-BE49-F238E27FC236}">
                <a16:creationId xmlns:a16="http://schemas.microsoft.com/office/drawing/2014/main" id="{878AD636-5BBB-AE01-A5CA-E8EA9A72DC7B}"/>
              </a:ext>
            </a:extLst>
          </p:cNvPr>
          <p:cNvSpPr txBox="1"/>
          <p:nvPr/>
        </p:nvSpPr>
        <p:spPr>
          <a:xfrm>
            <a:off x="766763" y="1235231"/>
            <a:ext cx="1949005" cy="369332"/>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Ø"/>
            </a:pPr>
            <a:r>
              <a:rPr lang="it-IT" dirty="0">
                <a:solidFill>
                  <a:srgbClr val="FFC000"/>
                </a:solidFill>
              </a:rPr>
              <a:t>Cos’è</a:t>
            </a:r>
          </a:p>
        </p:txBody>
      </p:sp>
      <p:pic>
        <p:nvPicPr>
          <p:cNvPr id="3" name="Immagine 2">
            <a:extLst>
              <a:ext uri="{FF2B5EF4-FFF2-40B4-BE49-F238E27FC236}">
                <a16:creationId xmlns:a16="http://schemas.microsoft.com/office/drawing/2014/main" id="{13448EBC-C303-333A-FECF-32E5A83F7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120" y="1222647"/>
            <a:ext cx="4191942" cy="4191942"/>
          </a:xfrm>
          <a:prstGeom prst="rect">
            <a:avLst/>
          </a:prstGeom>
        </p:spPr>
      </p:pic>
      <p:pic>
        <p:nvPicPr>
          <p:cNvPr id="6" name="Immagine 5">
            <a:extLst>
              <a:ext uri="{FF2B5EF4-FFF2-40B4-BE49-F238E27FC236}">
                <a16:creationId xmlns:a16="http://schemas.microsoft.com/office/drawing/2014/main" id="{742C6946-7EF4-BF05-3F6F-96DE7E23FF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0456" y="4992241"/>
            <a:ext cx="1772970" cy="844695"/>
          </a:xfrm>
          <a:prstGeom prst="rect">
            <a:avLst/>
          </a:prstGeom>
        </p:spPr>
      </p:pic>
    </p:spTree>
    <p:extLst>
      <p:ext uri="{BB962C8B-B14F-4D97-AF65-F5344CB8AC3E}">
        <p14:creationId xmlns:p14="http://schemas.microsoft.com/office/powerpoint/2010/main" val="254387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55C14-15A8-95C0-3FF3-24EB34D7FCB1}"/>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B40278D8-CC20-032D-B12F-668DC1242A60}"/>
              </a:ext>
            </a:extLst>
          </p:cNvPr>
          <p:cNvSpPr txBox="1"/>
          <p:nvPr/>
        </p:nvSpPr>
        <p:spPr>
          <a:xfrm>
            <a:off x="676274" y="454025"/>
            <a:ext cx="6362411" cy="612775"/>
          </a:xfrm>
          <a:prstGeom prst="rect">
            <a:avLst/>
          </a:prstGeom>
        </p:spPr>
        <p:txBody>
          <a:bodyPr vert="horz" lIns="91440" tIns="45720" rIns="91440" bIns="45720" rtlCol="0" anchor="ctr">
            <a:noAutofit/>
          </a:bodyPr>
          <a:lstStyle>
            <a:lvl1pPr>
              <a:lnSpc>
                <a:spcPct val="90000"/>
              </a:lnSpc>
              <a:spcBef>
                <a:spcPct val="0"/>
              </a:spcBef>
              <a:buNone/>
              <a:defRPr sz="4000" b="1">
                <a:solidFill>
                  <a:srgbClr val="00823E"/>
                </a:solidFill>
                <a:latin typeface="+mj-lt"/>
                <a:ea typeface="Verdana" panose="020B0604030504040204" pitchFamily="34" charset="0"/>
                <a:cs typeface="Calibri" panose="020F0502020204030204" pitchFamily="34" charset="0"/>
              </a:defRPr>
            </a:lvl1pPr>
          </a:lstStyle>
          <a:p>
            <a:r>
              <a:rPr lang="it-IT" dirty="0">
                <a:latin typeface="+mn-lt"/>
              </a:rPr>
              <a:t>FITOCALCIO</a:t>
            </a:r>
          </a:p>
        </p:txBody>
      </p:sp>
      <p:sp>
        <p:nvSpPr>
          <p:cNvPr id="9" name="CasellaDiTesto 8">
            <a:extLst>
              <a:ext uri="{FF2B5EF4-FFF2-40B4-BE49-F238E27FC236}">
                <a16:creationId xmlns:a16="http://schemas.microsoft.com/office/drawing/2014/main" id="{6F96F2BD-DCA8-21ED-8FD9-C92EA9E75F1B}"/>
              </a:ext>
            </a:extLst>
          </p:cNvPr>
          <p:cNvSpPr txBox="1"/>
          <p:nvPr/>
        </p:nvSpPr>
        <p:spPr>
          <a:xfrm>
            <a:off x="676274" y="1776116"/>
            <a:ext cx="6942327" cy="4230902"/>
          </a:xfrm>
          <a:prstGeom prst="rect">
            <a:avLst/>
          </a:prstGeom>
          <a:noFill/>
        </p:spPr>
        <p:txBody>
          <a:bodyPr vert="horz" wrap="square" lIns="91440" tIns="45720" rIns="91440" bIns="45720" rtlCol="0">
            <a:spAutoFit/>
          </a:bodyPr>
          <a:lstStyle>
            <a:lvl1pPr indent="0">
              <a:lnSpc>
                <a:spcPct val="90000"/>
              </a:lnSpc>
              <a:spcBef>
                <a:spcPts val="1000"/>
              </a:spcBef>
              <a:buFont typeface="Arial" panose="020B0604020202020204" pitchFamily="34" charset="0"/>
              <a:buNone/>
              <a:defRPr>
                <a:solidFill>
                  <a:srgbClr val="000000"/>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000">
                <a:latin typeface="Verdana" panose="020B0604030504040204" pitchFamily="34" charset="0"/>
                <a:ea typeface="Verdana" panose="020B0604030504040204" pitchFamily="34" charset="0"/>
              </a:defRPr>
            </a:lvl2pPr>
            <a:lvl3pPr marL="1143000" indent="-228600">
              <a:lnSpc>
                <a:spcPct val="90000"/>
              </a:lnSpc>
              <a:spcBef>
                <a:spcPts val="500"/>
              </a:spcBef>
              <a:buFont typeface="Arial" panose="020B0604020202020204" pitchFamily="34" charset="0"/>
              <a:buChar char="•"/>
              <a:defRPr>
                <a:latin typeface="Verdana" panose="020B0604030504040204" pitchFamily="34" charset="0"/>
                <a:ea typeface="Verdana" panose="020B0604030504040204" pitchFamily="34" charset="0"/>
              </a:defRPr>
            </a:lvl3pPr>
            <a:lvl4pPr marL="1600200" indent="-228600">
              <a:lnSpc>
                <a:spcPct val="90000"/>
              </a:lnSpc>
              <a:spcBef>
                <a:spcPts val="500"/>
              </a:spcBef>
              <a:buFont typeface="Arial" panose="020B0604020202020204" pitchFamily="34" charset="0"/>
              <a:buChar char="•"/>
              <a:defRPr sz="1600">
                <a:latin typeface="Verdana" panose="020B0604030504040204" pitchFamily="34" charset="0"/>
                <a:ea typeface="Verdana" panose="020B0604030504040204" pitchFamily="34" charset="0"/>
              </a:defRPr>
            </a:lvl4pPr>
            <a:lvl5pPr marL="2057400" indent="-228600">
              <a:lnSpc>
                <a:spcPct val="90000"/>
              </a:lnSpc>
              <a:spcBef>
                <a:spcPts val="500"/>
              </a:spcBef>
              <a:buFont typeface="Arial" panose="020B0604020202020204" pitchFamily="34" charset="0"/>
              <a:buChar char="•"/>
              <a:defRPr sz="1400">
                <a:latin typeface="Verdana" panose="020B0604030504040204" pitchFamily="34" charset="0"/>
                <a:ea typeface="Verdan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t-IT" dirty="0"/>
              <a:t>L’apporto di FITOCALCIO aumenta la consistenza e la resistenza meccanica dei tessuti alla maturazione, alla manipolazione, al trasporto e allo stoccaggio.</a:t>
            </a:r>
          </a:p>
          <a:p>
            <a:r>
              <a:rPr lang="it-IT" dirty="0"/>
              <a:t>L’alto contenuto di acidi carbossilici incrementa la produzione e l’accumulo di pectine e </a:t>
            </a:r>
            <a:r>
              <a:rPr lang="it-IT" dirty="0" err="1"/>
              <a:t>glucoproteine</a:t>
            </a:r>
            <a:r>
              <a:rPr lang="it-IT" dirty="0"/>
              <a:t> nelle pareti cellulari.</a:t>
            </a:r>
          </a:p>
          <a:p>
            <a:r>
              <a:rPr lang="it-IT" dirty="0"/>
              <a:t>In conseguenza del notevole accumulo di </a:t>
            </a:r>
            <a:r>
              <a:rPr lang="it-IT" dirty="0" err="1"/>
              <a:t>pectati</a:t>
            </a:r>
            <a:r>
              <a:rPr lang="it-IT" dirty="0"/>
              <a:t> di calcio, si riduce notevolmente la suscettibilità̀ agli agenti patogeni (funghi e batteri) da parte delle colture e si prevengono problemi di cracking.</a:t>
            </a:r>
          </a:p>
          <a:p>
            <a:endParaRPr lang="it-IT" dirty="0"/>
          </a:p>
          <a:p>
            <a:r>
              <a:rPr lang="it-IT" dirty="0"/>
              <a:t>FITOCALCIO va usato in:</a:t>
            </a:r>
          </a:p>
          <a:p>
            <a:r>
              <a:rPr lang="it-IT" dirty="0"/>
              <a:t>• post-trapianto</a:t>
            </a:r>
          </a:p>
          <a:p>
            <a:r>
              <a:rPr lang="it-IT" dirty="0"/>
              <a:t>• </a:t>
            </a:r>
            <a:r>
              <a:rPr lang="it-IT" dirty="0" err="1"/>
              <a:t>pre</a:t>
            </a:r>
            <a:r>
              <a:rPr lang="it-IT" dirty="0"/>
              <a:t>-fioritura</a:t>
            </a:r>
          </a:p>
          <a:p>
            <a:r>
              <a:rPr lang="it-IT" dirty="0"/>
              <a:t>• post-allegagione.</a:t>
            </a:r>
          </a:p>
        </p:txBody>
      </p:sp>
      <p:sp>
        <p:nvSpPr>
          <p:cNvPr id="12" name="CasellaDiTesto 11">
            <a:extLst>
              <a:ext uri="{FF2B5EF4-FFF2-40B4-BE49-F238E27FC236}">
                <a16:creationId xmlns:a16="http://schemas.microsoft.com/office/drawing/2014/main" id="{FB05DAE9-B192-A22C-53C8-60A24DF94704}"/>
              </a:ext>
            </a:extLst>
          </p:cNvPr>
          <p:cNvSpPr txBox="1"/>
          <p:nvPr/>
        </p:nvSpPr>
        <p:spPr>
          <a:xfrm>
            <a:off x="766763" y="1235231"/>
            <a:ext cx="1949005" cy="369332"/>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Ø"/>
            </a:pPr>
            <a:r>
              <a:rPr lang="it-IT" dirty="0">
                <a:solidFill>
                  <a:srgbClr val="FFC000"/>
                </a:solidFill>
              </a:rPr>
              <a:t>Cos’è</a:t>
            </a:r>
          </a:p>
        </p:txBody>
      </p:sp>
      <p:pic>
        <p:nvPicPr>
          <p:cNvPr id="3" name="Immagine 2">
            <a:extLst>
              <a:ext uri="{FF2B5EF4-FFF2-40B4-BE49-F238E27FC236}">
                <a16:creationId xmlns:a16="http://schemas.microsoft.com/office/drawing/2014/main" id="{0C7B8EE2-5F1C-6188-C3D9-7471AC315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120" y="1222647"/>
            <a:ext cx="4191942" cy="4191942"/>
          </a:xfrm>
          <a:prstGeom prst="rect">
            <a:avLst/>
          </a:prstGeom>
        </p:spPr>
      </p:pic>
      <p:pic>
        <p:nvPicPr>
          <p:cNvPr id="2" name="Immagine 1">
            <a:extLst>
              <a:ext uri="{FF2B5EF4-FFF2-40B4-BE49-F238E27FC236}">
                <a16:creationId xmlns:a16="http://schemas.microsoft.com/office/drawing/2014/main" id="{EAF07AF6-FA51-C377-F243-EF56D4DDE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0456" y="4992241"/>
            <a:ext cx="1772970" cy="844695"/>
          </a:xfrm>
          <a:prstGeom prst="rect">
            <a:avLst/>
          </a:prstGeom>
        </p:spPr>
      </p:pic>
    </p:spTree>
    <p:extLst>
      <p:ext uri="{BB962C8B-B14F-4D97-AF65-F5344CB8AC3E}">
        <p14:creationId xmlns:p14="http://schemas.microsoft.com/office/powerpoint/2010/main" val="4273852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77">
              <a:defRPr/>
            </a:pPr>
            <a:endParaRPr lang="en-US">
              <a:solidFill>
                <a:srgbClr val="002060"/>
              </a:solidFill>
              <a:latin typeface="Calibri"/>
            </a:endParaRPr>
          </a:p>
        </p:txBody>
      </p:sp>
      <p:sp>
        <p:nvSpPr>
          <p:cNvPr id="13" name="5 Rectángulo">
            <a:extLst>
              <a:ext uri="{FF2B5EF4-FFF2-40B4-BE49-F238E27FC236}">
                <a16:creationId xmlns:a16="http://schemas.microsoft.com/office/drawing/2014/main" id="{AC622A72-49E1-3B4B-B4A2-5AFD76010397}"/>
              </a:ext>
            </a:extLst>
          </p:cNvPr>
          <p:cNvSpPr/>
          <p:nvPr/>
        </p:nvSpPr>
        <p:spPr>
          <a:xfrm>
            <a:off x="8637930" y="764704"/>
            <a:ext cx="2483296" cy="5355312"/>
          </a:xfrm>
          <a:prstGeom prst="rect">
            <a:avLst/>
          </a:prstGeom>
          <a:solidFill>
            <a:schemeClr val="bg1"/>
          </a:solidFill>
          <a:ln>
            <a:solidFill>
              <a:schemeClr val="tx2"/>
            </a:solidFill>
          </a:ln>
        </p:spPr>
        <p:txBody>
          <a:bodyPr wrap="square">
            <a:spAutoFit/>
          </a:bodyPr>
          <a:lstStyle/>
          <a:p>
            <a:pPr defTabSz="914377">
              <a:defRPr/>
            </a:pPr>
            <a:r>
              <a:rPr lang="it-IT" dirty="0">
                <a:latin typeface="Calibri"/>
              </a:rPr>
              <a:t>I tradizionali correttori di calcio, entrando nelle foglie e nei tessuti dei frutti, rilasciano il calcio e lo lasciano non protetto.</a:t>
            </a:r>
          </a:p>
          <a:p>
            <a:pPr defTabSz="914377">
              <a:defRPr/>
            </a:pPr>
            <a:endParaRPr lang="it-IT" dirty="0">
              <a:latin typeface="Calibri"/>
            </a:endParaRPr>
          </a:p>
          <a:p>
            <a:pPr defTabSz="914377">
              <a:defRPr/>
            </a:pPr>
            <a:r>
              <a:rPr lang="it-IT" dirty="0">
                <a:latin typeface="Calibri"/>
              </a:rPr>
              <a:t>Il calcio libero in quest'area si coagulerà in </a:t>
            </a:r>
            <a:r>
              <a:rPr lang="it-IT" dirty="0" err="1">
                <a:latin typeface="Calibri"/>
              </a:rPr>
              <a:t>pectati</a:t>
            </a:r>
            <a:r>
              <a:rPr lang="it-IT" dirty="0">
                <a:latin typeface="Calibri"/>
              </a:rPr>
              <a:t> di calcio. La zona di ingresso è satura e bloccata.</a:t>
            </a:r>
          </a:p>
          <a:p>
            <a:pPr defTabSz="914377">
              <a:defRPr/>
            </a:pPr>
            <a:endParaRPr lang="it-IT" dirty="0">
              <a:latin typeface="Calibri"/>
            </a:endParaRPr>
          </a:p>
          <a:p>
            <a:pPr defTabSz="914377">
              <a:defRPr/>
            </a:pPr>
            <a:r>
              <a:rPr lang="it-IT" dirty="0">
                <a:latin typeface="Calibri"/>
              </a:rPr>
              <a:t>I correttori tradizionali sigillano i pori e favoriscono principalmente l'impermeabilizzazione temporanea del frutto.</a:t>
            </a:r>
            <a:endParaRPr lang="en-US" dirty="0">
              <a:latin typeface="Calibri"/>
            </a:endParaRPr>
          </a:p>
        </p:txBody>
      </p:sp>
      <p:sp>
        <p:nvSpPr>
          <p:cNvPr id="3" name="CasellaDiTesto 2">
            <a:extLst>
              <a:ext uri="{FF2B5EF4-FFF2-40B4-BE49-F238E27FC236}">
                <a16:creationId xmlns:a16="http://schemas.microsoft.com/office/drawing/2014/main" id="{325793E8-D5DD-BF05-5248-F1151FAB5CBC}"/>
              </a:ext>
            </a:extLst>
          </p:cNvPr>
          <p:cNvSpPr txBox="1"/>
          <p:nvPr/>
        </p:nvSpPr>
        <p:spPr>
          <a:xfrm>
            <a:off x="766763" y="1235231"/>
            <a:ext cx="4801933" cy="369332"/>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Ø"/>
            </a:pPr>
            <a:r>
              <a:rPr lang="it-IT" dirty="0">
                <a:solidFill>
                  <a:srgbClr val="FFC000"/>
                </a:solidFill>
              </a:rPr>
              <a:t>Calcio esogeno assimilato da foglie e frutti</a:t>
            </a:r>
          </a:p>
        </p:txBody>
      </p:sp>
      <p:sp>
        <p:nvSpPr>
          <p:cNvPr id="1202" name="AutoShape 484">
            <a:extLst>
              <a:ext uri="{FF2B5EF4-FFF2-40B4-BE49-F238E27FC236}">
                <a16:creationId xmlns:a16="http://schemas.microsoft.com/office/drawing/2014/main" id="{4AA8FA02-4BD9-416A-5EAE-669AE1890BF8}"/>
              </a:ext>
            </a:extLst>
          </p:cNvPr>
          <p:cNvSpPr>
            <a:spLocks noChangeAspect="1" noChangeArrowheads="1" noTextEdit="1"/>
          </p:cNvSpPr>
          <p:nvPr/>
        </p:nvSpPr>
        <p:spPr bwMode="auto">
          <a:xfrm>
            <a:off x="1881425" y="1993501"/>
            <a:ext cx="6402389" cy="4027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grpSp>
        <p:nvGrpSpPr>
          <p:cNvPr id="16" name="Gruppo 15">
            <a:extLst>
              <a:ext uri="{FF2B5EF4-FFF2-40B4-BE49-F238E27FC236}">
                <a16:creationId xmlns:a16="http://schemas.microsoft.com/office/drawing/2014/main" id="{7AC8CE90-AA56-28FE-04DB-762BA9928D53}"/>
              </a:ext>
            </a:extLst>
          </p:cNvPr>
          <p:cNvGrpSpPr/>
          <p:nvPr/>
        </p:nvGrpSpPr>
        <p:grpSpPr>
          <a:xfrm>
            <a:off x="1187895" y="3564000"/>
            <a:ext cx="6365876" cy="2559724"/>
            <a:chOff x="1152822" y="3512021"/>
            <a:chExt cx="6365876" cy="2559724"/>
          </a:xfrm>
        </p:grpSpPr>
        <p:sp>
          <p:nvSpPr>
            <p:cNvPr id="1405" name="Freeform 486">
              <a:extLst>
                <a:ext uri="{FF2B5EF4-FFF2-40B4-BE49-F238E27FC236}">
                  <a16:creationId xmlns:a16="http://schemas.microsoft.com/office/drawing/2014/main" id="{3455423B-963F-EC2B-3962-E0CCE6235C49}"/>
                </a:ext>
              </a:extLst>
            </p:cNvPr>
            <p:cNvSpPr>
              <a:spLocks/>
            </p:cNvSpPr>
            <p:nvPr/>
          </p:nvSpPr>
          <p:spPr bwMode="auto">
            <a:xfrm>
              <a:off x="1392535" y="3561233"/>
              <a:ext cx="1185863" cy="214312"/>
            </a:xfrm>
            <a:custGeom>
              <a:avLst/>
              <a:gdLst>
                <a:gd name="T0" fmla="*/ 742 w 747"/>
                <a:gd name="T1" fmla="*/ 0 h 135"/>
                <a:gd name="T2" fmla="*/ 742 w 747"/>
                <a:gd name="T3" fmla="*/ 0 h 135"/>
                <a:gd name="T4" fmla="*/ 643 w 747"/>
                <a:gd name="T5" fmla="*/ 9 h 135"/>
                <a:gd name="T6" fmla="*/ 549 w 747"/>
                <a:gd name="T7" fmla="*/ 18 h 135"/>
                <a:gd name="T8" fmla="*/ 459 w 747"/>
                <a:gd name="T9" fmla="*/ 29 h 135"/>
                <a:gd name="T10" fmla="*/ 371 w 747"/>
                <a:gd name="T11" fmla="*/ 40 h 135"/>
                <a:gd name="T12" fmla="*/ 283 w 747"/>
                <a:gd name="T13" fmla="*/ 54 h 135"/>
                <a:gd name="T14" fmla="*/ 193 w 747"/>
                <a:gd name="T15" fmla="*/ 67 h 135"/>
                <a:gd name="T16" fmla="*/ 99 w 747"/>
                <a:gd name="T17" fmla="*/ 85 h 135"/>
                <a:gd name="T18" fmla="*/ 0 w 747"/>
                <a:gd name="T19" fmla="*/ 105 h 135"/>
                <a:gd name="T20" fmla="*/ 4 w 747"/>
                <a:gd name="T21" fmla="*/ 135 h 135"/>
                <a:gd name="T22" fmla="*/ 106 w 747"/>
                <a:gd name="T23" fmla="*/ 117 h 135"/>
                <a:gd name="T24" fmla="*/ 198 w 747"/>
                <a:gd name="T25" fmla="*/ 99 h 135"/>
                <a:gd name="T26" fmla="*/ 288 w 747"/>
                <a:gd name="T27" fmla="*/ 85 h 135"/>
                <a:gd name="T28" fmla="*/ 376 w 747"/>
                <a:gd name="T29" fmla="*/ 72 h 135"/>
                <a:gd name="T30" fmla="*/ 463 w 747"/>
                <a:gd name="T31" fmla="*/ 60 h 135"/>
                <a:gd name="T32" fmla="*/ 553 w 747"/>
                <a:gd name="T33" fmla="*/ 49 h 135"/>
                <a:gd name="T34" fmla="*/ 646 w 747"/>
                <a:gd name="T35" fmla="*/ 40 h 135"/>
                <a:gd name="T36" fmla="*/ 747 w 747"/>
                <a:gd name="T37" fmla="*/ 31 h 135"/>
                <a:gd name="T38" fmla="*/ 747 w 747"/>
                <a:gd name="T39" fmla="*/ 31 h 135"/>
                <a:gd name="T40" fmla="*/ 742 w 747"/>
                <a:gd name="T4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7" h="135">
                  <a:moveTo>
                    <a:pt x="742" y="0"/>
                  </a:moveTo>
                  <a:lnTo>
                    <a:pt x="742" y="0"/>
                  </a:lnTo>
                  <a:lnTo>
                    <a:pt x="643" y="9"/>
                  </a:lnTo>
                  <a:lnTo>
                    <a:pt x="549" y="18"/>
                  </a:lnTo>
                  <a:lnTo>
                    <a:pt x="459" y="29"/>
                  </a:lnTo>
                  <a:lnTo>
                    <a:pt x="371" y="40"/>
                  </a:lnTo>
                  <a:lnTo>
                    <a:pt x="283" y="54"/>
                  </a:lnTo>
                  <a:lnTo>
                    <a:pt x="193" y="67"/>
                  </a:lnTo>
                  <a:lnTo>
                    <a:pt x="99" y="85"/>
                  </a:lnTo>
                  <a:lnTo>
                    <a:pt x="0" y="105"/>
                  </a:lnTo>
                  <a:lnTo>
                    <a:pt x="4" y="135"/>
                  </a:lnTo>
                  <a:lnTo>
                    <a:pt x="106" y="117"/>
                  </a:lnTo>
                  <a:lnTo>
                    <a:pt x="198" y="99"/>
                  </a:lnTo>
                  <a:lnTo>
                    <a:pt x="288" y="85"/>
                  </a:lnTo>
                  <a:lnTo>
                    <a:pt x="376" y="72"/>
                  </a:lnTo>
                  <a:lnTo>
                    <a:pt x="463" y="60"/>
                  </a:lnTo>
                  <a:lnTo>
                    <a:pt x="553" y="49"/>
                  </a:lnTo>
                  <a:lnTo>
                    <a:pt x="646" y="40"/>
                  </a:lnTo>
                  <a:lnTo>
                    <a:pt x="747" y="31"/>
                  </a:lnTo>
                  <a:lnTo>
                    <a:pt x="747" y="31"/>
                  </a:lnTo>
                  <a:lnTo>
                    <a:pt x="742" y="0"/>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06" name="Freeform 487">
              <a:extLst>
                <a:ext uri="{FF2B5EF4-FFF2-40B4-BE49-F238E27FC236}">
                  <a16:creationId xmlns:a16="http://schemas.microsoft.com/office/drawing/2014/main" id="{58590263-277D-8007-73A0-294AD216C748}"/>
                </a:ext>
              </a:extLst>
            </p:cNvPr>
            <p:cNvSpPr>
              <a:spLocks/>
            </p:cNvSpPr>
            <p:nvPr/>
          </p:nvSpPr>
          <p:spPr bwMode="auto">
            <a:xfrm>
              <a:off x="2570460" y="3535833"/>
              <a:ext cx="1336675" cy="74612"/>
            </a:xfrm>
            <a:custGeom>
              <a:avLst/>
              <a:gdLst>
                <a:gd name="T0" fmla="*/ 842 w 842"/>
                <a:gd name="T1" fmla="*/ 7 h 47"/>
                <a:gd name="T2" fmla="*/ 842 w 842"/>
                <a:gd name="T3" fmla="*/ 7 h 47"/>
                <a:gd name="T4" fmla="*/ 736 w 842"/>
                <a:gd name="T5" fmla="*/ 4 h 47"/>
                <a:gd name="T6" fmla="*/ 633 w 842"/>
                <a:gd name="T7" fmla="*/ 2 h 47"/>
                <a:gd name="T8" fmla="*/ 527 w 842"/>
                <a:gd name="T9" fmla="*/ 2 h 47"/>
                <a:gd name="T10" fmla="*/ 421 w 842"/>
                <a:gd name="T11" fmla="*/ 0 h 47"/>
                <a:gd name="T12" fmla="*/ 315 w 842"/>
                <a:gd name="T13" fmla="*/ 0 h 47"/>
                <a:gd name="T14" fmla="*/ 210 w 842"/>
                <a:gd name="T15" fmla="*/ 2 h 47"/>
                <a:gd name="T16" fmla="*/ 106 w 842"/>
                <a:gd name="T17" fmla="*/ 7 h 47"/>
                <a:gd name="T18" fmla="*/ 0 w 842"/>
                <a:gd name="T19" fmla="*/ 16 h 47"/>
                <a:gd name="T20" fmla="*/ 5 w 842"/>
                <a:gd name="T21" fmla="*/ 47 h 47"/>
                <a:gd name="T22" fmla="*/ 108 w 842"/>
                <a:gd name="T23" fmla="*/ 38 h 47"/>
                <a:gd name="T24" fmla="*/ 212 w 842"/>
                <a:gd name="T25" fmla="*/ 34 h 47"/>
                <a:gd name="T26" fmla="*/ 315 w 842"/>
                <a:gd name="T27" fmla="*/ 31 h 47"/>
                <a:gd name="T28" fmla="*/ 421 w 842"/>
                <a:gd name="T29" fmla="*/ 31 h 47"/>
                <a:gd name="T30" fmla="*/ 527 w 842"/>
                <a:gd name="T31" fmla="*/ 34 h 47"/>
                <a:gd name="T32" fmla="*/ 631 w 842"/>
                <a:gd name="T33" fmla="*/ 34 h 47"/>
                <a:gd name="T34" fmla="*/ 736 w 842"/>
                <a:gd name="T35" fmla="*/ 36 h 47"/>
                <a:gd name="T36" fmla="*/ 842 w 842"/>
                <a:gd name="T37" fmla="*/ 38 h 47"/>
                <a:gd name="T38" fmla="*/ 842 w 842"/>
                <a:gd name="T39" fmla="*/ 38 h 47"/>
                <a:gd name="T40" fmla="*/ 842 w 842"/>
                <a:gd name="T41"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2" h="47">
                  <a:moveTo>
                    <a:pt x="842" y="7"/>
                  </a:moveTo>
                  <a:lnTo>
                    <a:pt x="842" y="7"/>
                  </a:lnTo>
                  <a:lnTo>
                    <a:pt x="736" y="4"/>
                  </a:lnTo>
                  <a:lnTo>
                    <a:pt x="633" y="2"/>
                  </a:lnTo>
                  <a:lnTo>
                    <a:pt x="527" y="2"/>
                  </a:lnTo>
                  <a:lnTo>
                    <a:pt x="421" y="0"/>
                  </a:lnTo>
                  <a:lnTo>
                    <a:pt x="315" y="0"/>
                  </a:lnTo>
                  <a:lnTo>
                    <a:pt x="210" y="2"/>
                  </a:lnTo>
                  <a:lnTo>
                    <a:pt x="106" y="7"/>
                  </a:lnTo>
                  <a:lnTo>
                    <a:pt x="0" y="16"/>
                  </a:lnTo>
                  <a:lnTo>
                    <a:pt x="5" y="47"/>
                  </a:lnTo>
                  <a:lnTo>
                    <a:pt x="108" y="38"/>
                  </a:lnTo>
                  <a:lnTo>
                    <a:pt x="212" y="34"/>
                  </a:lnTo>
                  <a:lnTo>
                    <a:pt x="315" y="31"/>
                  </a:lnTo>
                  <a:lnTo>
                    <a:pt x="421" y="31"/>
                  </a:lnTo>
                  <a:lnTo>
                    <a:pt x="527" y="34"/>
                  </a:lnTo>
                  <a:lnTo>
                    <a:pt x="631" y="34"/>
                  </a:lnTo>
                  <a:lnTo>
                    <a:pt x="736" y="36"/>
                  </a:lnTo>
                  <a:lnTo>
                    <a:pt x="842" y="38"/>
                  </a:lnTo>
                  <a:lnTo>
                    <a:pt x="842" y="38"/>
                  </a:lnTo>
                  <a:lnTo>
                    <a:pt x="842" y="7"/>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07" name="Freeform 488">
              <a:extLst>
                <a:ext uri="{FF2B5EF4-FFF2-40B4-BE49-F238E27FC236}">
                  <a16:creationId xmlns:a16="http://schemas.microsoft.com/office/drawing/2014/main" id="{52E421D6-0293-A357-B94D-08F9AEFD4420}"/>
                </a:ext>
              </a:extLst>
            </p:cNvPr>
            <p:cNvSpPr>
              <a:spLocks/>
            </p:cNvSpPr>
            <p:nvPr/>
          </p:nvSpPr>
          <p:spPr bwMode="auto">
            <a:xfrm>
              <a:off x="3907135" y="3546946"/>
              <a:ext cx="107950" cy="88900"/>
            </a:xfrm>
            <a:custGeom>
              <a:avLst/>
              <a:gdLst>
                <a:gd name="T0" fmla="*/ 68 w 68"/>
                <a:gd name="T1" fmla="*/ 36 h 56"/>
                <a:gd name="T2" fmla="*/ 68 w 68"/>
                <a:gd name="T3" fmla="*/ 36 h 56"/>
                <a:gd name="T4" fmla="*/ 61 w 68"/>
                <a:gd name="T5" fmla="*/ 29 h 56"/>
                <a:gd name="T6" fmla="*/ 54 w 68"/>
                <a:gd name="T7" fmla="*/ 22 h 56"/>
                <a:gd name="T8" fmla="*/ 47 w 68"/>
                <a:gd name="T9" fmla="*/ 18 h 56"/>
                <a:gd name="T10" fmla="*/ 41 w 68"/>
                <a:gd name="T11" fmla="*/ 11 h 56"/>
                <a:gd name="T12" fmla="*/ 32 w 68"/>
                <a:gd name="T13" fmla="*/ 6 h 56"/>
                <a:gd name="T14" fmla="*/ 23 w 68"/>
                <a:gd name="T15" fmla="*/ 4 h 56"/>
                <a:gd name="T16" fmla="*/ 11 w 68"/>
                <a:gd name="T17" fmla="*/ 2 h 56"/>
                <a:gd name="T18" fmla="*/ 0 w 68"/>
                <a:gd name="T19" fmla="*/ 0 h 56"/>
                <a:gd name="T20" fmla="*/ 0 w 68"/>
                <a:gd name="T21" fmla="*/ 31 h 56"/>
                <a:gd name="T22" fmla="*/ 7 w 68"/>
                <a:gd name="T23" fmla="*/ 33 h 56"/>
                <a:gd name="T24" fmla="*/ 14 w 68"/>
                <a:gd name="T25" fmla="*/ 33 h 56"/>
                <a:gd name="T26" fmla="*/ 18 w 68"/>
                <a:gd name="T27" fmla="*/ 36 h 56"/>
                <a:gd name="T28" fmla="*/ 25 w 68"/>
                <a:gd name="T29" fmla="*/ 40 h 56"/>
                <a:gd name="T30" fmla="*/ 29 w 68"/>
                <a:gd name="T31" fmla="*/ 42 h 56"/>
                <a:gd name="T32" fmla="*/ 34 w 68"/>
                <a:gd name="T33" fmla="*/ 47 h 56"/>
                <a:gd name="T34" fmla="*/ 38 w 68"/>
                <a:gd name="T35" fmla="*/ 51 h 56"/>
                <a:gd name="T36" fmla="*/ 43 w 68"/>
                <a:gd name="T37" fmla="*/ 56 h 56"/>
                <a:gd name="T38" fmla="*/ 43 w 68"/>
                <a:gd name="T39" fmla="*/ 56 h 56"/>
                <a:gd name="T40" fmla="*/ 68 w 68"/>
                <a:gd name="T41"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56">
                  <a:moveTo>
                    <a:pt x="68" y="36"/>
                  </a:moveTo>
                  <a:lnTo>
                    <a:pt x="68" y="36"/>
                  </a:lnTo>
                  <a:lnTo>
                    <a:pt x="61" y="29"/>
                  </a:lnTo>
                  <a:lnTo>
                    <a:pt x="54" y="22"/>
                  </a:lnTo>
                  <a:lnTo>
                    <a:pt x="47" y="18"/>
                  </a:lnTo>
                  <a:lnTo>
                    <a:pt x="41" y="11"/>
                  </a:lnTo>
                  <a:lnTo>
                    <a:pt x="32" y="6"/>
                  </a:lnTo>
                  <a:lnTo>
                    <a:pt x="23" y="4"/>
                  </a:lnTo>
                  <a:lnTo>
                    <a:pt x="11" y="2"/>
                  </a:lnTo>
                  <a:lnTo>
                    <a:pt x="0" y="0"/>
                  </a:lnTo>
                  <a:lnTo>
                    <a:pt x="0" y="31"/>
                  </a:lnTo>
                  <a:lnTo>
                    <a:pt x="7" y="33"/>
                  </a:lnTo>
                  <a:lnTo>
                    <a:pt x="14" y="33"/>
                  </a:lnTo>
                  <a:lnTo>
                    <a:pt x="18" y="36"/>
                  </a:lnTo>
                  <a:lnTo>
                    <a:pt x="25" y="40"/>
                  </a:lnTo>
                  <a:lnTo>
                    <a:pt x="29" y="42"/>
                  </a:lnTo>
                  <a:lnTo>
                    <a:pt x="34" y="47"/>
                  </a:lnTo>
                  <a:lnTo>
                    <a:pt x="38" y="51"/>
                  </a:lnTo>
                  <a:lnTo>
                    <a:pt x="43" y="56"/>
                  </a:lnTo>
                  <a:lnTo>
                    <a:pt x="43" y="56"/>
                  </a:lnTo>
                  <a:lnTo>
                    <a:pt x="68" y="36"/>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08" name="Freeform 489">
              <a:extLst>
                <a:ext uri="{FF2B5EF4-FFF2-40B4-BE49-F238E27FC236}">
                  <a16:creationId xmlns:a16="http://schemas.microsoft.com/office/drawing/2014/main" id="{8388D9EC-E5B5-3464-78B7-EA272DA26309}"/>
                </a:ext>
              </a:extLst>
            </p:cNvPr>
            <p:cNvSpPr>
              <a:spLocks/>
            </p:cNvSpPr>
            <p:nvPr/>
          </p:nvSpPr>
          <p:spPr bwMode="auto">
            <a:xfrm>
              <a:off x="3975397" y="3604096"/>
              <a:ext cx="117475" cy="128587"/>
            </a:xfrm>
            <a:custGeom>
              <a:avLst/>
              <a:gdLst>
                <a:gd name="T0" fmla="*/ 74 w 74"/>
                <a:gd name="T1" fmla="*/ 78 h 81"/>
                <a:gd name="T2" fmla="*/ 74 w 74"/>
                <a:gd name="T3" fmla="*/ 78 h 81"/>
                <a:gd name="T4" fmla="*/ 72 w 74"/>
                <a:gd name="T5" fmla="*/ 67 h 81"/>
                <a:gd name="T6" fmla="*/ 67 w 74"/>
                <a:gd name="T7" fmla="*/ 56 h 81"/>
                <a:gd name="T8" fmla="*/ 61 w 74"/>
                <a:gd name="T9" fmla="*/ 45 h 81"/>
                <a:gd name="T10" fmla="*/ 54 w 74"/>
                <a:gd name="T11" fmla="*/ 36 h 81"/>
                <a:gd name="T12" fmla="*/ 47 w 74"/>
                <a:gd name="T13" fmla="*/ 27 h 81"/>
                <a:gd name="T14" fmla="*/ 38 w 74"/>
                <a:gd name="T15" fmla="*/ 18 h 81"/>
                <a:gd name="T16" fmla="*/ 31 w 74"/>
                <a:gd name="T17" fmla="*/ 9 h 81"/>
                <a:gd name="T18" fmla="*/ 25 w 74"/>
                <a:gd name="T19" fmla="*/ 0 h 81"/>
                <a:gd name="T20" fmla="*/ 0 w 74"/>
                <a:gd name="T21" fmla="*/ 20 h 81"/>
                <a:gd name="T22" fmla="*/ 7 w 74"/>
                <a:gd name="T23" fmla="*/ 29 h 81"/>
                <a:gd name="T24" fmla="*/ 16 w 74"/>
                <a:gd name="T25" fmla="*/ 38 h 81"/>
                <a:gd name="T26" fmla="*/ 22 w 74"/>
                <a:gd name="T27" fmla="*/ 47 h 81"/>
                <a:gd name="T28" fmla="*/ 29 w 74"/>
                <a:gd name="T29" fmla="*/ 54 h 81"/>
                <a:gd name="T30" fmla="*/ 34 w 74"/>
                <a:gd name="T31" fmla="*/ 63 h 81"/>
                <a:gd name="T32" fmla="*/ 38 w 74"/>
                <a:gd name="T33" fmla="*/ 69 h 81"/>
                <a:gd name="T34" fmla="*/ 40 w 74"/>
                <a:gd name="T35" fmla="*/ 74 h 81"/>
                <a:gd name="T36" fmla="*/ 43 w 74"/>
                <a:gd name="T37" fmla="*/ 81 h 81"/>
                <a:gd name="T38" fmla="*/ 43 w 74"/>
                <a:gd name="T39" fmla="*/ 81 h 81"/>
                <a:gd name="T40" fmla="*/ 74 w 74"/>
                <a:gd name="T41" fmla="*/ 7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81">
                  <a:moveTo>
                    <a:pt x="74" y="78"/>
                  </a:moveTo>
                  <a:lnTo>
                    <a:pt x="74" y="78"/>
                  </a:lnTo>
                  <a:lnTo>
                    <a:pt x="72" y="67"/>
                  </a:lnTo>
                  <a:lnTo>
                    <a:pt x="67" y="56"/>
                  </a:lnTo>
                  <a:lnTo>
                    <a:pt x="61" y="45"/>
                  </a:lnTo>
                  <a:lnTo>
                    <a:pt x="54" y="36"/>
                  </a:lnTo>
                  <a:lnTo>
                    <a:pt x="47" y="27"/>
                  </a:lnTo>
                  <a:lnTo>
                    <a:pt x="38" y="18"/>
                  </a:lnTo>
                  <a:lnTo>
                    <a:pt x="31" y="9"/>
                  </a:lnTo>
                  <a:lnTo>
                    <a:pt x="25" y="0"/>
                  </a:lnTo>
                  <a:lnTo>
                    <a:pt x="0" y="20"/>
                  </a:lnTo>
                  <a:lnTo>
                    <a:pt x="7" y="29"/>
                  </a:lnTo>
                  <a:lnTo>
                    <a:pt x="16" y="38"/>
                  </a:lnTo>
                  <a:lnTo>
                    <a:pt x="22" y="47"/>
                  </a:lnTo>
                  <a:lnTo>
                    <a:pt x="29" y="54"/>
                  </a:lnTo>
                  <a:lnTo>
                    <a:pt x="34" y="63"/>
                  </a:lnTo>
                  <a:lnTo>
                    <a:pt x="38" y="69"/>
                  </a:lnTo>
                  <a:lnTo>
                    <a:pt x="40" y="74"/>
                  </a:lnTo>
                  <a:lnTo>
                    <a:pt x="43" y="81"/>
                  </a:lnTo>
                  <a:lnTo>
                    <a:pt x="43" y="81"/>
                  </a:lnTo>
                  <a:lnTo>
                    <a:pt x="74" y="78"/>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09" name="Freeform 490">
              <a:extLst>
                <a:ext uri="{FF2B5EF4-FFF2-40B4-BE49-F238E27FC236}">
                  <a16:creationId xmlns:a16="http://schemas.microsoft.com/office/drawing/2014/main" id="{0FAC9C56-A8F7-4F70-190E-9DC78B4A0201}"/>
                </a:ext>
              </a:extLst>
            </p:cNvPr>
            <p:cNvSpPr>
              <a:spLocks/>
            </p:cNvSpPr>
            <p:nvPr/>
          </p:nvSpPr>
          <p:spPr bwMode="auto">
            <a:xfrm>
              <a:off x="4035722" y="3727921"/>
              <a:ext cx="57150" cy="122237"/>
            </a:xfrm>
            <a:custGeom>
              <a:avLst/>
              <a:gdLst>
                <a:gd name="T0" fmla="*/ 32 w 36"/>
                <a:gd name="T1" fmla="*/ 77 h 77"/>
                <a:gd name="T2" fmla="*/ 32 w 36"/>
                <a:gd name="T3" fmla="*/ 77 h 77"/>
                <a:gd name="T4" fmla="*/ 32 w 36"/>
                <a:gd name="T5" fmla="*/ 68 h 77"/>
                <a:gd name="T6" fmla="*/ 32 w 36"/>
                <a:gd name="T7" fmla="*/ 59 h 77"/>
                <a:gd name="T8" fmla="*/ 34 w 36"/>
                <a:gd name="T9" fmla="*/ 50 h 77"/>
                <a:gd name="T10" fmla="*/ 34 w 36"/>
                <a:gd name="T11" fmla="*/ 41 h 77"/>
                <a:gd name="T12" fmla="*/ 34 w 36"/>
                <a:gd name="T13" fmla="*/ 30 h 77"/>
                <a:gd name="T14" fmla="*/ 36 w 36"/>
                <a:gd name="T15" fmla="*/ 21 h 77"/>
                <a:gd name="T16" fmla="*/ 36 w 36"/>
                <a:gd name="T17" fmla="*/ 12 h 77"/>
                <a:gd name="T18" fmla="*/ 36 w 36"/>
                <a:gd name="T19" fmla="*/ 0 h 77"/>
                <a:gd name="T20" fmla="*/ 5 w 36"/>
                <a:gd name="T21" fmla="*/ 3 h 77"/>
                <a:gd name="T22" fmla="*/ 5 w 36"/>
                <a:gd name="T23" fmla="*/ 12 h 77"/>
                <a:gd name="T24" fmla="*/ 5 w 36"/>
                <a:gd name="T25" fmla="*/ 21 h 77"/>
                <a:gd name="T26" fmla="*/ 2 w 36"/>
                <a:gd name="T27" fmla="*/ 30 h 77"/>
                <a:gd name="T28" fmla="*/ 2 w 36"/>
                <a:gd name="T29" fmla="*/ 39 h 77"/>
                <a:gd name="T30" fmla="*/ 2 w 36"/>
                <a:gd name="T31" fmla="*/ 48 h 77"/>
                <a:gd name="T32" fmla="*/ 2 w 36"/>
                <a:gd name="T33" fmla="*/ 57 h 77"/>
                <a:gd name="T34" fmla="*/ 0 w 36"/>
                <a:gd name="T35" fmla="*/ 66 h 77"/>
                <a:gd name="T36" fmla="*/ 0 w 36"/>
                <a:gd name="T37" fmla="*/ 75 h 77"/>
                <a:gd name="T38" fmla="*/ 0 w 36"/>
                <a:gd name="T39" fmla="*/ 75 h 77"/>
                <a:gd name="T40" fmla="*/ 32 w 36"/>
                <a:gd name="T4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77">
                  <a:moveTo>
                    <a:pt x="32" y="77"/>
                  </a:moveTo>
                  <a:lnTo>
                    <a:pt x="32" y="77"/>
                  </a:lnTo>
                  <a:lnTo>
                    <a:pt x="32" y="68"/>
                  </a:lnTo>
                  <a:lnTo>
                    <a:pt x="32" y="59"/>
                  </a:lnTo>
                  <a:lnTo>
                    <a:pt x="34" y="50"/>
                  </a:lnTo>
                  <a:lnTo>
                    <a:pt x="34" y="41"/>
                  </a:lnTo>
                  <a:lnTo>
                    <a:pt x="34" y="30"/>
                  </a:lnTo>
                  <a:lnTo>
                    <a:pt x="36" y="21"/>
                  </a:lnTo>
                  <a:lnTo>
                    <a:pt x="36" y="12"/>
                  </a:lnTo>
                  <a:lnTo>
                    <a:pt x="36" y="0"/>
                  </a:lnTo>
                  <a:lnTo>
                    <a:pt x="5" y="3"/>
                  </a:lnTo>
                  <a:lnTo>
                    <a:pt x="5" y="12"/>
                  </a:lnTo>
                  <a:lnTo>
                    <a:pt x="5" y="21"/>
                  </a:lnTo>
                  <a:lnTo>
                    <a:pt x="2" y="30"/>
                  </a:lnTo>
                  <a:lnTo>
                    <a:pt x="2" y="39"/>
                  </a:lnTo>
                  <a:lnTo>
                    <a:pt x="2" y="48"/>
                  </a:lnTo>
                  <a:lnTo>
                    <a:pt x="2" y="57"/>
                  </a:lnTo>
                  <a:lnTo>
                    <a:pt x="0" y="66"/>
                  </a:lnTo>
                  <a:lnTo>
                    <a:pt x="0" y="75"/>
                  </a:lnTo>
                  <a:lnTo>
                    <a:pt x="0" y="75"/>
                  </a:lnTo>
                  <a:lnTo>
                    <a:pt x="32" y="77"/>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10" name="Freeform 491">
              <a:extLst>
                <a:ext uri="{FF2B5EF4-FFF2-40B4-BE49-F238E27FC236}">
                  <a16:creationId xmlns:a16="http://schemas.microsoft.com/office/drawing/2014/main" id="{8FC27567-E8BE-ABD4-F95A-3F92799E06B2}"/>
                </a:ext>
              </a:extLst>
            </p:cNvPr>
            <p:cNvSpPr>
              <a:spLocks/>
            </p:cNvSpPr>
            <p:nvPr/>
          </p:nvSpPr>
          <p:spPr bwMode="auto">
            <a:xfrm>
              <a:off x="3981747" y="3846983"/>
              <a:ext cx="104775" cy="77787"/>
            </a:xfrm>
            <a:custGeom>
              <a:avLst/>
              <a:gdLst>
                <a:gd name="T0" fmla="*/ 3 w 66"/>
                <a:gd name="T1" fmla="*/ 49 h 49"/>
                <a:gd name="T2" fmla="*/ 3 w 66"/>
                <a:gd name="T3" fmla="*/ 49 h 49"/>
                <a:gd name="T4" fmla="*/ 14 w 66"/>
                <a:gd name="T5" fmla="*/ 47 h 49"/>
                <a:gd name="T6" fmla="*/ 25 w 66"/>
                <a:gd name="T7" fmla="*/ 45 h 49"/>
                <a:gd name="T8" fmla="*/ 34 w 66"/>
                <a:gd name="T9" fmla="*/ 40 h 49"/>
                <a:gd name="T10" fmla="*/ 43 w 66"/>
                <a:gd name="T11" fmla="*/ 36 h 49"/>
                <a:gd name="T12" fmla="*/ 50 w 66"/>
                <a:gd name="T13" fmla="*/ 29 h 49"/>
                <a:gd name="T14" fmla="*/ 57 w 66"/>
                <a:gd name="T15" fmla="*/ 22 h 49"/>
                <a:gd name="T16" fmla="*/ 63 w 66"/>
                <a:gd name="T17" fmla="*/ 13 h 49"/>
                <a:gd name="T18" fmla="*/ 66 w 66"/>
                <a:gd name="T19" fmla="*/ 2 h 49"/>
                <a:gd name="T20" fmla="*/ 34 w 66"/>
                <a:gd name="T21" fmla="*/ 0 h 49"/>
                <a:gd name="T22" fmla="*/ 34 w 66"/>
                <a:gd name="T23" fmla="*/ 2 h 49"/>
                <a:gd name="T24" fmla="*/ 32 w 66"/>
                <a:gd name="T25" fmla="*/ 4 h 49"/>
                <a:gd name="T26" fmla="*/ 30 w 66"/>
                <a:gd name="T27" fmla="*/ 7 h 49"/>
                <a:gd name="T28" fmla="*/ 25 w 66"/>
                <a:gd name="T29" fmla="*/ 9 h 49"/>
                <a:gd name="T30" fmla="*/ 21 w 66"/>
                <a:gd name="T31" fmla="*/ 13 h 49"/>
                <a:gd name="T32" fmla="*/ 14 w 66"/>
                <a:gd name="T33" fmla="*/ 16 h 49"/>
                <a:gd name="T34" fmla="*/ 7 w 66"/>
                <a:gd name="T35" fmla="*/ 16 h 49"/>
                <a:gd name="T36" fmla="*/ 0 w 66"/>
                <a:gd name="T37" fmla="*/ 18 h 49"/>
                <a:gd name="T38" fmla="*/ 0 w 66"/>
                <a:gd name="T39" fmla="*/ 18 h 49"/>
                <a:gd name="T40" fmla="*/ 3 w 66"/>
                <a:gd name="T4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49">
                  <a:moveTo>
                    <a:pt x="3" y="49"/>
                  </a:moveTo>
                  <a:lnTo>
                    <a:pt x="3" y="49"/>
                  </a:lnTo>
                  <a:lnTo>
                    <a:pt x="14" y="47"/>
                  </a:lnTo>
                  <a:lnTo>
                    <a:pt x="25" y="45"/>
                  </a:lnTo>
                  <a:lnTo>
                    <a:pt x="34" y="40"/>
                  </a:lnTo>
                  <a:lnTo>
                    <a:pt x="43" y="36"/>
                  </a:lnTo>
                  <a:lnTo>
                    <a:pt x="50" y="29"/>
                  </a:lnTo>
                  <a:lnTo>
                    <a:pt x="57" y="22"/>
                  </a:lnTo>
                  <a:lnTo>
                    <a:pt x="63" y="13"/>
                  </a:lnTo>
                  <a:lnTo>
                    <a:pt x="66" y="2"/>
                  </a:lnTo>
                  <a:lnTo>
                    <a:pt x="34" y="0"/>
                  </a:lnTo>
                  <a:lnTo>
                    <a:pt x="34" y="2"/>
                  </a:lnTo>
                  <a:lnTo>
                    <a:pt x="32" y="4"/>
                  </a:lnTo>
                  <a:lnTo>
                    <a:pt x="30" y="7"/>
                  </a:lnTo>
                  <a:lnTo>
                    <a:pt x="25" y="9"/>
                  </a:lnTo>
                  <a:lnTo>
                    <a:pt x="21" y="13"/>
                  </a:lnTo>
                  <a:lnTo>
                    <a:pt x="14" y="16"/>
                  </a:lnTo>
                  <a:lnTo>
                    <a:pt x="7" y="16"/>
                  </a:lnTo>
                  <a:lnTo>
                    <a:pt x="0" y="18"/>
                  </a:lnTo>
                  <a:lnTo>
                    <a:pt x="0" y="18"/>
                  </a:lnTo>
                  <a:lnTo>
                    <a:pt x="3" y="49"/>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11" name="Freeform 492">
              <a:extLst>
                <a:ext uri="{FF2B5EF4-FFF2-40B4-BE49-F238E27FC236}">
                  <a16:creationId xmlns:a16="http://schemas.microsoft.com/office/drawing/2014/main" id="{597C3977-C637-67A2-F178-8122145E958F}"/>
                </a:ext>
              </a:extLst>
            </p:cNvPr>
            <p:cNvSpPr>
              <a:spLocks/>
            </p:cNvSpPr>
            <p:nvPr/>
          </p:nvSpPr>
          <p:spPr bwMode="auto">
            <a:xfrm>
              <a:off x="2618085" y="3875558"/>
              <a:ext cx="1368425" cy="171450"/>
            </a:xfrm>
            <a:custGeom>
              <a:avLst/>
              <a:gdLst>
                <a:gd name="T0" fmla="*/ 4 w 862"/>
                <a:gd name="T1" fmla="*/ 108 h 108"/>
                <a:gd name="T2" fmla="*/ 4 w 862"/>
                <a:gd name="T3" fmla="*/ 108 h 108"/>
                <a:gd name="T4" fmla="*/ 110 w 862"/>
                <a:gd name="T5" fmla="*/ 97 h 108"/>
                <a:gd name="T6" fmla="*/ 218 w 862"/>
                <a:gd name="T7" fmla="*/ 88 h 108"/>
                <a:gd name="T8" fmla="*/ 326 w 862"/>
                <a:gd name="T9" fmla="*/ 79 h 108"/>
                <a:gd name="T10" fmla="*/ 432 w 862"/>
                <a:gd name="T11" fmla="*/ 70 h 108"/>
                <a:gd name="T12" fmla="*/ 540 w 862"/>
                <a:gd name="T13" fmla="*/ 58 h 108"/>
                <a:gd name="T14" fmla="*/ 648 w 862"/>
                <a:gd name="T15" fmla="*/ 49 h 108"/>
                <a:gd name="T16" fmla="*/ 754 w 862"/>
                <a:gd name="T17" fmla="*/ 40 h 108"/>
                <a:gd name="T18" fmla="*/ 862 w 862"/>
                <a:gd name="T19" fmla="*/ 31 h 108"/>
                <a:gd name="T20" fmla="*/ 859 w 862"/>
                <a:gd name="T21" fmla="*/ 0 h 108"/>
                <a:gd name="T22" fmla="*/ 751 w 862"/>
                <a:gd name="T23" fmla="*/ 9 h 108"/>
                <a:gd name="T24" fmla="*/ 643 w 862"/>
                <a:gd name="T25" fmla="*/ 18 h 108"/>
                <a:gd name="T26" fmla="*/ 538 w 862"/>
                <a:gd name="T27" fmla="*/ 27 h 108"/>
                <a:gd name="T28" fmla="*/ 430 w 862"/>
                <a:gd name="T29" fmla="*/ 36 h 108"/>
                <a:gd name="T30" fmla="*/ 322 w 862"/>
                <a:gd name="T31" fmla="*/ 47 h 108"/>
                <a:gd name="T32" fmla="*/ 216 w 862"/>
                <a:gd name="T33" fmla="*/ 56 h 108"/>
                <a:gd name="T34" fmla="*/ 108 w 862"/>
                <a:gd name="T35" fmla="*/ 65 h 108"/>
                <a:gd name="T36" fmla="*/ 0 w 862"/>
                <a:gd name="T37" fmla="*/ 76 h 108"/>
                <a:gd name="T38" fmla="*/ 0 w 862"/>
                <a:gd name="T39" fmla="*/ 76 h 108"/>
                <a:gd name="T40" fmla="*/ 4 w 862"/>
                <a:gd name="T4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2" h="108">
                  <a:moveTo>
                    <a:pt x="4" y="108"/>
                  </a:moveTo>
                  <a:lnTo>
                    <a:pt x="4" y="108"/>
                  </a:lnTo>
                  <a:lnTo>
                    <a:pt x="110" y="97"/>
                  </a:lnTo>
                  <a:lnTo>
                    <a:pt x="218" y="88"/>
                  </a:lnTo>
                  <a:lnTo>
                    <a:pt x="326" y="79"/>
                  </a:lnTo>
                  <a:lnTo>
                    <a:pt x="432" y="70"/>
                  </a:lnTo>
                  <a:lnTo>
                    <a:pt x="540" y="58"/>
                  </a:lnTo>
                  <a:lnTo>
                    <a:pt x="648" y="49"/>
                  </a:lnTo>
                  <a:lnTo>
                    <a:pt x="754" y="40"/>
                  </a:lnTo>
                  <a:lnTo>
                    <a:pt x="862" y="31"/>
                  </a:lnTo>
                  <a:lnTo>
                    <a:pt x="859" y="0"/>
                  </a:lnTo>
                  <a:lnTo>
                    <a:pt x="751" y="9"/>
                  </a:lnTo>
                  <a:lnTo>
                    <a:pt x="643" y="18"/>
                  </a:lnTo>
                  <a:lnTo>
                    <a:pt x="538" y="27"/>
                  </a:lnTo>
                  <a:lnTo>
                    <a:pt x="430" y="36"/>
                  </a:lnTo>
                  <a:lnTo>
                    <a:pt x="322" y="47"/>
                  </a:lnTo>
                  <a:lnTo>
                    <a:pt x="216" y="56"/>
                  </a:lnTo>
                  <a:lnTo>
                    <a:pt x="108" y="65"/>
                  </a:lnTo>
                  <a:lnTo>
                    <a:pt x="0" y="76"/>
                  </a:lnTo>
                  <a:lnTo>
                    <a:pt x="0" y="76"/>
                  </a:lnTo>
                  <a:lnTo>
                    <a:pt x="4" y="108"/>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12" name="Freeform 493">
              <a:extLst>
                <a:ext uri="{FF2B5EF4-FFF2-40B4-BE49-F238E27FC236}">
                  <a16:creationId xmlns:a16="http://schemas.microsoft.com/office/drawing/2014/main" id="{F1DA6CA1-97B9-FE3F-2363-4E5410E1D1E7}"/>
                </a:ext>
              </a:extLst>
            </p:cNvPr>
            <p:cNvSpPr>
              <a:spLocks/>
            </p:cNvSpPr>
            <p:nvPr/>
          </p:nvSpPr>
          <p:spPr bwMode="auto">
            <a:xfrm>
              <a:off x="1252835" y="3996208"/>
              <a:ext cx="1371600" cy="185737"/>
            </a:xfrm>
            <a:custGeom>
              <a:avLst/>
              <a:gdLst>
                <a:gd name="T0" fmla="*/ 4 w 864"/>
                <a:gd name="T1" fmla="*/ 117 h 117"/>
                <a:gd name="T2" fmla="*/ 4 w 864"/>
                <a:gd name="T3" fmla="*/ 117 h 117"/>
                <a:gd name="T4" fmla="*/ 113 w 864"/>
                <a:gd name="T5" fmla="*/ 106 h 117"/>
                <a:gd name="T6" fmla="*/ 218 w 864"/>
                <a:gd name="T7" fmla="*/ 95 h 117"/>
                <a:gd name="T8" fmla="*/ 326 w 864"/>
                <a:gd name="T9" fmla="*/ 84 h 117"/>
                <a:gd name="T10" fmla="*/ 434 w 864"/>
                <a:gd name="T11" fmla="*/ 72 h 117"/>
                <a:gd name="T12" fmla="*/ 542 w 864"/>
                <a:gd name="T13" fmla="*/ 63 h 117"/>
                <a:gd name="T14" fmla="*/ 648 w 864"/>
                <a:gd name="T15" fmla="*/ 52 h 117"/>
                <a:gd name="T16" fmla="*/ 756 w 864"/>
                <a:gd name="T17" fmla="*/ 41 h 117"/>
                <a:gd name="T18" fmla="*/ 864 w 864"/>
                <a:gd name="T19" fmla="*/ 32 h 117"/>
                <a:gd name="T20" fmla="*/ 860 w 864"/>
                <a:gd name="T21" fmla="*/ 0 h 117"/>
                <a:gd name="T22" fmla="*/ 754 w 864"/>
                <a:gd name="T23" fmla="*/ 9 h 117"/>
                <a:gd name="T24" fmla="*/ 646 w 864"/>
                <a:gd name="T25" fmla="*/ 21 h 117"/>
                <a:gd name="T26" fmla="*/ 538 w 864"/>
                <a:gd name="T27" fmla="*/ 32 h 117"/>
                <a:gd name="T28" fmla="*/ 432 w 864"/>
                <a:gd name="T29" fmla="*/ 41 h 117"/>
                <a:gd name="T30" fmla="*/ 324 w 864"/>
                <a:gd name="T31" fmla="*/ 52 h 117"/>
                <a:gd name="T32" fmla="*/ 216 w 864"/>
                <a:gd name="T33" fmla="*/ 63 h 117"/>
                <a:gd name="T34" fmla="*/ 108 w 864"/>
                <a:gd name="T35" fmla="*/ 75 h 117"/>
                <a:gd name="T36" fmla="*/ 0 w 864"/>
                <a:gd name="T37" fmla="*/ 86 h 117"/>
                <a:gd name="T38" fmla="*/ 0 w 864"/>
                <a:gd name="T39" fmla="*/ 86 h 117"/>
                <a:gd name="T40" fmla="*/ 4 w 864"/>
                <a:gd name="T4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4" h="117">
                  <a:moveTo>
                    <a:pt x="4" y="117"/>
                  </a:moveTo>
                  <a:lnTo>
                    <a:pt x="4" y="117"/>
                  </a:lnTo>
                  <a:lnTo>
                    <a:pt x="113" y="106"/>
                  </a:lnTo>
                  <a:lnTo>
                    <a:pt x="218" y="95"/>
                  </a:lnTo>
                  <a:lnTo>
                    <a:pt x="326" y="84"/>
                  </a:lnTo>
                  <a:lnTo>
                    <a:pt x="434" y="72"/>
                  </a:lnTo>
                  <a:lnTo>
                    <a:pt x="542" y="63"/>
                  </a:lnTo>
                  <a:lnTo>
                    <a:pt x="648" y="52"/>
                  </a:lnTo>
                  <a:lnTo>
                    <a:pt x="756" y="41"/>
                  </a:lnTo>
                  <a:lnTo>
                    <a:pt x="864" y="32"/>
                  </a:lnTo>
                  <a:lnTo>
                    <a:pt x="860" y="0"/>
                  </a:lnTo>
                  <a:lnTo>
                    <a:pt x="754" y="9"/>
                  </a:lnTo>
                  <a:lnTo>
                    <a:pt x="646" y="21"/>
                  </a:lnTo>
                  <a:lnTo>
                    <a:pt x="538" y="32"/>
                  </a:lnTo>
                  <a:lnTo>
                    <a:pt x="432" y="41"/>
                  </a:lnTo>
                  <a:lnTo>
                    <a:pt x="324" y="52"/>
                  </a:lnTo>
                  <a:lnTo>
                    <a:pt x="216" y="63"/>
                  </a:lnTo>
                  <a:lnTo>
                    <a:pt x="108" y="75"/>
                  </a:lnTo>
                  <a:lnTo>
                    <a:pt x="0" y="86"/>
                  </a:lnTo>
                  <a:lnTo>
                    <a:pt x="0" y="86"/>
                  </a:lnTo>
                  <a:lnTo>
                    <a:pt x="4" y="117"/>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13" name="Freeform 494">
              <a:extLst>
                <a:ext uri="{FF2B5EF4-FFF2-40B4-BE49-F238E27FC236}">
                  <a16:creationId xmlns:a16="http://schemas.microsoft.com/office/drawing/2014/main" id="{5BC53088-7DD2-D36B-155F-F607DC010FFA}"/>
                </a:ext>
              </a:extLst>
            </p:cNvPr>
            <p:cNvSpPr>
              <a:spLocks/>
            </p:cNvSpPr>
            <p:nvPr/>
          </p:nvSpPr>
          <p:spPr bwMode="auto">
            <a:xfrm>
              <a:off x="1163935" y="4115271"/>
              <a:ext cx="95250" cy="66675"/>
            </a:xfrm>
            <a:custGeom>
              <a:avLst/>
              <a:gdLst>
                <a:gd name="T0" fmla="*/ 0 w 60"/>
                <a:gd name="T1" fmla="*/ 0 h 42"/>
                <a:gd name="T2" fmla="*/ 0 w 60"/>
                <a:gd name="T3" fmla="*/ 0 h 42"/>
                <a:gd name="T4" fmla="*/ 0 w 60"/>
                <a:gd name="T5" fmla="*/ 9 h 42"/>
                <a:gd name="T6" fmla="*/ 4 w 60"/>
                <a:gd name="T7" fmla="*/ 20 h 42"/>
                <a:gd name="T8" fmla="*/ 9 w 60"/>
                <a:gd name="T9" fmla="*/ 27 h 42"/>
                <a:gd name="T10" fmla="*/ 18 w 60"/>
                <a:gd name="T11" fmla="*/ 33 h 42"/>
                <a:gd name="T12" fmla="*/ 27 w 60"/>
                <a:gd name="T13" fmla="*/ 38 h 42"/>
                <a:gd name="T14" fmla="*/ 38 w 60"/>
                <a:gd name="T15" fmla="*/ 42 h 42"/>
                <a:gd name="T16" fmla="*/ 49 w 60"/>
                <a:gd name="T17" fmla="*/ 42 h 42"/>
                <a:gd name="T18" fmla="*/ 60 w 60"/>
                <a:gd name="T19" fmla="*/ 42 h 42"/>
                <a:gd name="T20" fmla="*/ 56 w 60"/>
                <a:gd name="T21" fmla="*/ 11 h 42"/>
                <a:gd name="T22" fmla="*/ 49 w 60"/>
                <a:gd name="T23" fmla="*/ 11 h 42"/>
                <a:gd name="T24" fmla="*/ 42 w 60"/>
                <a:gd name="T25" fmla="*/ 11 h 42"/>
                <a:gd name="T26" fmla="*/ 38 w 60"/>
                <a:gd name="T27" fmla="*/ 9 h 42"/>
                <a:gd name="T28" fmla="*/ 33 w 60"/>
                <a:gd name="T29" fmla="*/ 6 h 42"/>
                <a:gd name="T30" fmla="*/ 31 w 60"/>
                <a:gd name="T31" fmla="*/ 6 h 42"/>
                <a:gd name="T32" fmla="*/ 31 w 60"/>
                <a:gd name="T33" fmla="*/ 4 h 42"/>
                <a:gd name="T34" fmla="*/ 31 w 60"/>
                <a:gd name="T35" fmla="*/ 2 h 42"/>
                <a:gd name="T36" fmla="*/ 31 w 60"/>
                <a:gd name="T37" fmla="*/ 2 h 42"/>
                <a:gd name="T38" fmla="*/ 31 w 60"/>
                <a:gd name="T39" fmla="*/ 2 h 42"/>
                <a:gd name="T40" fmla="*/ 0 w 60"/>
                <a:gd name="T4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42">
                  <a:moveTo>
                    <a:pt x="0" y="0"/>
                  </a:moveTo>
                  <a:lnTo>
                    <a:pt x="0" y="0"/>
                  </a:lnTo>
                  <a:lnTo>
                    <a:pt x="0" y="9"/>
                  </a:lnTo>
                  <a:lnTo>
                    <a:pt x="4" y="20"/>
                  </a:lnTo>
                  <a:lnTo>
                    <a:pt x="9" y="27"/>
                  </a:lnTo>
                  <a:lnTo>
                    <a:pt x="18" y="33"/>
                  </a:lnTo>
                  <a:lnTo>
                    <a:pt x="27" y="38"/>
                  </a:lnTo>
                  <a:lnTo>
                    <a:pt x="38" y="42"/>
                  </a:lnTo>
                  <a:lnTo>
                    <a:pt x="49" y="42"/>
                  </a:lnTo>
                  <a:lnTo>
                    <a:pt x="60" y="42"/>
                  </a:lnTo>
                  <a:lnTo>
                    <a:pt x="56" y="11"/>
                  </a:lnTo>
                  <a:lnTo>
                    <a:pt x="49" y="11"/>
                  </a:lnTo>
                  <a:lnTo>
                    <a:pt x="42" y="11"/>
                  </a:lnTo>
                  <a:lnTo>
                    <a:pt x="38" y="9"/>
                  </a:lnTo>
                  <a:lnTo>
                    <a:pt x="33" y="6"/>
                  </a:lnTo>
                  <a:lnTo>
                    <a:pt x="31" y="6"/>
                  </a:lnTo>
                  <a:lnTo>
                    <a:pt x="31" y="4"/>
                  </a:lnTo>
                  <a:lnTo>
                    <a:pt x="31" y="2"/>
                  </a:lnTo>
                  <a:lnTo>
                    <a:pt x="31" y="2"/>
                  </a:lnTo>
                  <a:lnTo>
                    <a:pt x="31" y="2"/>
                  </a:lnTo>
                  <a:lnTo>
                    <a:pt x="0" y="0"/>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14" name="Freeform 495">
              <a:extLst>
                <a:ext uri="{FF2B5EF4-FFF2-40B4-BE49-F238E27FC236}">
                  <a16:creationId xmlns:a16="http://schemas.microsoft.com/office/drawing/2014/main" id="{21529D22-0D04-A18A-E79D-04B7A509F60F}"/>
                </a:ext>
              </a:extLst>
            </p:cNvPr>
            <p:cNvSpPr>
              <a:spLocks/>
            </p:cNvSpPr>
            <p:nvPr/>
          </p:nvSpPr>
          <p:spPr bwMode="auto">
            <a:xfrm>
              <a:off x="1163935" y="3986683"/>
              <a:ext cx="52388" cy="131762"/>
            </a:xfrm>
            <a:custGeom>
              <a:avLst/>
              <a:gdLst>
                <a:gd name="T0" fmla="*/ 2 w 33"/>
                <a:gd name="T1" fmla="*/ 0 h 83"/>
                <a:gd name="T2" fmla="*/ 2 w 33"/>
                <a:gd name="T3" fmla="*/ 0 h 83"/>
                <a:gd name="T4" fmla="*/ 2 w 33"/>
                <a:gd name="T5" fmla="*/ 9 h 83"/>
                <a:gd name="T6" fmla="*/ 2 w 33"/>
                <a:gd name="T7" fmla="*/ 20 h 83"/>
                <a:gd name="T8" fmla="*/ 2 w 33"/>
                <a:gd name="T9" fmla="*/ 29 h 83"/>
                <a:gd name="T10" fmla="*/ 2 w 33"/>
                <a:gd name="T11" fmla="*/ 40 h 83"/>
                <a:gd name="T12" fmla="*/ 0 w 33"/>
                <a:gd name="T13" fmla="*/ 49 h 83"/>
                <a:gd name="T14" fmla="*/ 0 w 33"/>
                <a:gd name="T15" fmla="*/ 60 h 83"/>
                <a:gd name="T16" fmla="*/ 0 w 33"/>
                <a:gd name="T17" fmla="*/ 69 h 83"/>
                <a:gd name="T18" fmla="*/ 0 w 33"/>
                <a:gd name="T19" fmla="*/ 81 h 83"/>
                <a:gd name="T20" fmla="*/ 31 w 33"/>
                <a:gd name="T21" fmla="*/ 83 h 83"/>
                <a:gd name="T22" fmla="*/ 31 w 33"/>
                <a:gd name="T23" fmla="*/ 72 h 83"/>
                <a:gd name="T24" fmla="*/ 31 w 33"/>
                <a:gd name="T25" fmla="*/ 60 h 83"/>
                <a:gd name="T26" fmla="*/ 31 w 33"/>
                <a:gd name="T27" fmla="*/ 51 h 83"/>
                <a:gd name="T28" fmla="*/ 33 w 33"/>
                <a:gd name="T29" fmla="*/ 40 h 83"/>
                <a:gd name="T30" fmla="*/ 33 w 33"/>
                <a:gd name="T31" fmla="*/ 31 h 83"/>
                <a:gd name="T32" fmla="*/ 33 w 33"/>
                <a:gd name="T33" fmla="*/ 22 h 83"/>
                <a:gd name="T34" fmla="*/ 33 w 33"/>
                <a:gd name="T35" fmla="*/ 11 h 83"/>
                <a:gd name="T36" fmla="*/ 33 w 33"/>
                <a:gd name="T37" fmla="*/ 2 h 83"/>
                <a:gd name="T38" fmla="*/ 33 w 33"/>
                <a:gd name="T39" fmla="*/ 2 h 83"/>
                <a:gd name="T40" fmla="*/ 2 w 33"/>
                <a:gd name="T4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83">
                  <a:moveTo>
                    <a:pt x="2" y="0"/>
                  </a:moveTo>
                  <a:lnTo>
                    <a:pt x="2" y="0"/>
                  </a:lnTo>
                  <a:lnTo>
                    <a:pt x="2" y="9"/>
                  </a:lnTo>
                  <a:lnTo>
                    <a:pt x="2" y="20"/>
                  </a:lnTo>
                  <a:lnTo>
                    <a:pt x="2" y="29"/>
                  </a:lnTo>
                  <a:lnTo>
                    <a:pt x="2" y="40"/>
                  </a:lnTo>
                  <a:lnTo>
                    <a:pt x="0" y="49"/>
                  </a:lnTo>
                  <a:lnTo>
                    <a:pt x="0" y="60"/>
                  </a:lnTo>
                  <a:lnTo>
                    <a:pt x="0" y="69"/>
                  </a:lnTo>
                  <a:lnTo>
                    <a:pt x="0" y="81"/>
                  </a:lnTo>
                  <a:lnTo>
                    <a:pt x="31" y="83"/>
                  </a:lnTo>
                  <a:lnTo>
                    <a:pt x="31" y="72"/>
                  </a:lnTo>
                  <a:lnTo>
                    <a:pt x="31" y="60"/>
                  </a:lnTo>
                  <a:lnTo>
                    <a:pt x="31" y="51"/>
                  </a:lnTo>
                  <a:lnTo>
                    <a:pt x="33" y="40"/>
                  </a:lnTo>
                  <a:lnTo>
                    <a:pt x="33" y="31"/>
                  </a:lnTo>
                  <a:lnTo>
                    <a:pt x="33" y="22"/>
                  </a:lnTo>
                  <a:lnTo>
                    <a:pt x="33" y="11"/>
                  </a:lnTo>
                  <a:lnTo>
                    <a:pt x="33" y="2"/>
                  </a:lnTo>
                  <a:lnTo>
                    <a:pt x="33" y="2"/>
                  </a:lnTo>
                  <a:lnTo>
                    <a:pt x="2" y="0"/>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15" name="Freeform 496">
              <a:extLst>
                <a:ext uri="{FF2B5EF4-FFF2-40B4-BE49-F238E27FC236}">
                  <a16:creationId xmlns:a16="http://schemas.microsoft.com/office/drawing/2014/main" id="{D12874CB-773F-2045-C031-3B5171E911E7}"/>
                </a:ext>
              </a:extLst>
            </p:cNvPr>
            <p:cNvSpPr>
              <a:spLocks/>
            </p:cNvSpPr>
            <p:nvPr/>
          </p:nvSpPr>
          <p:spPr bwMode="auto">
            <a:xfrm>
              <a:off x="1167110" y="3893021"/>
              <a:ext cx="60325" cy="96837"/>
            </a:xfrm>
            <a:custGeom>
              <a:avLst/>
              <a:gdLst>
                <a:gd name="T0" fmla="*/ 7 w 38"/>
                <a:gd name="T1" fmla="*/ 0 h 61"/>
                <a:gd name="T2" fmla="*/ 7 w 38"/>
                <a:gd name="T3" fmla="*/ 0 h 61"/>
                <a:gd name="T4" fmla="*/ 7 w 38"/>
                <a:gd name="T5" fmla="*/ 9 h 61"/>
                <a:gd name="T6" fmla="*/ 4 w 38"/>
                <a:gd name="T7" fmla="*/ 16 h 61"/>
                <a:gd name="T8" fmla="*/ 4 w 38"/>
                <a:gd name="T9" fmla="*/ 23 h 61"/>
                <a:gd name="T10" fmla="*/ 4 w 38"/>
                <a:gd name="T11" fmla="*/ 27 h 61"/>
                <a:gd name="T12" fmla="*/ 4 w 38"/>
                <a:gd name="T13" fmla="*/ 34 h 61"/>
                <a:gd name="T14" fmla="*/ 2 w 38"/>
                <a:gd name="T15" fmla="*/ 41 h 61"/>
                <a:gd name="T16" fmla="*/ 2 w 38"/>
                <a:gd name="T17" fmla="*/ 47 h 61"/>
                <a:gd name="T18" fmla="*/ 0 w 38"/>
                <a:gd name="T19" fmla="*/ 59 h 61"/>
                <a:gd name="T20" fmla="*/ 31 w 38"/>
                <a:gd name="T21" fmla="*/ 61 h 61"/>
                <a:gd name="T22" fmla="*/ 34 w 38"/>
                <a:gd name="T23" fmla="*/ 52 h 61"/>
                <a:gd name="T24" fmla="*/ 34 w 38"/>
                <a:gd name="T25" fmla="*/ 45 h 61"/>
                <a:gd name="T26" fmla="*/ 34 w 38"/>
                <a:gd name="T27" fmla="*/ 38 h 61"/>
                <a:gd name="T28" fmla="*/ 36 w 38"/>
                <a:gd name="T29" fmla="*/ 32 h 61"/>
                <a:gd name="T30" fmla="*/ 36 w 38"/>
                <a:gd name="T31" fmla="*/ 27 h 61"/>
                <a:gd name="T32" fmla="*/ 36 w 38"/>
                <a:gd name="T33" fmla="*/ 18 h 61"/>
                <a:gd name="T34" fmla="*/ 38 w 38"/>
                <a:gd name="T35" fmla="*/ 11 h 61"/>
                <a:gd name="T36" fmla="*/ 38 w 38"/>
                <a:gd name="T37" fmla="*/ 2 h 61"/>
                <a:gd name="T38" fmla="*/ 38 w 38"/>
                <a:gd name="T39" fmla="*/ 2 h 61"/>
                <a:gd name="T40" fmla="*/ 7 w 38"/>
                <a:gd name="T4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61">
                  <a:moveTo>
                    <a:pt x="7" y="0"/>
                  </a:moveTo>
                  <a:lnTo>
                    <a:pt x="7" y="0"/>
                  </a:lnTo>
                  <a:lnTo>
                    <a:pt x="7" y="9"/>
                  </a:lnTo>
                  <a:lnTo>
                    <a:pt x="4" y="16"/>
                  </a:lnTo>
                  <a:lnTo>
                    <a:pt x="4" y="23"/>
                  </a:lnTo>
                  <a:lnTo>
                    <a:pt x="4" y="27"/>
                  </a:lnTo>
                  <a:lnTo>
                    <a:pt x="4" y="34"/>
                  </a:lnTo>
                  <a:lnTo>
                    <a:pt x="2" y="41"/>
                  </a:lnTo>
                  <a:lnTo>
                    <a:pt x="2" y="47"/>
                  </a:lnTo>
                  <a:lnTo>
                    <a:pt x="0" y="59"/>
                  </a:lnTo>
                  <a:lnTo>
                    <a:pt x="31" y="61"/>
                  </a:lnTo>
                  <a:lnTo>
                    <a:pt x="34" y="52"/>
                  </a:lnTo>
                  <a:lnTo>
                    <a:pt x="34" y="45"/>
                  </a:lnTo>
                  <a:lnTo>
                    <a:pt x="34" y="38"/>
                  </a:lnTo>
                  <a:lnTo>
                    <a:pt x="36" y="32"/>
                  </a:lnTo>
                  <a:lnTo>
                    <a:pt x="36" y="27"/>
                  </a:lnTo>
                  <a:lnTo>
                    <a:pt x="36" y="18"/>
                  </a:lnTo>
                  <a:lnTo>
                    <a:pt x="38" y="11"/>
                  </a:lnTo>
                  <a:lnTo>
                    <a:pt x="38" y="2"/>
                  </a:lnTo>
                  <a:lnTo>
                    <a:pt x="38" y="2"/>
                  </a:lnTo>
                  <a:lnTo>
                    <a:pt x="7" y="0"/>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16" name="Freeform 497">
              <a:extLst>
                <a:ext uri="{FF2B5EF4-FFF2-40B4-BE49-F238E27FC236}">
                  <a16:creationId xmlns:a16="http://schemas.microsoft.com/office/drawing/2014/main" id="{554D0D05-2683-113B-4E62-F98223AE7258}"/>
                </a:ext>
              </a:extLst>
            </p:cNvPr>
            <p:cNvSpPr>
              <a:spLocks/>
            </p:cNvSpPr>
            <p:nvPr/>
          </p:nvSpPr>
          <p:spPr bwMode="auto">
            <a:xfrm>
              <a:off x="1178222" y="3727921"/>
              <a:ext cx="220663" cy="168275"/>
            </a:xfrm>
            <a:custGeom>
              <a:avLst/>
              <a:gdLst>
                <a:gd name="T0" fmla="*/ 135 w 139"/>
                <a:gd name="T1" fmla="*/ 0 h 106"/>
                <a:gd name="T2" fmla="*/ 135 w 139"/>
                <a:gd name="T3" fmla="*/ 0 h 106"/>
                <a:gd name="T4" fmla="*/ 119 w 139"/>
                <a:gd name="T5" fmla="*/ 5 h 106"/>
                <a:gd name="T6" fmla="*/ 101 w 139"/>
                <a:gd name="T7" fmla="*/ 14 h 106"/>
                <a:gd name="T8" fmla="*/ 81 w 139"/>
                <a:gd name="T9" fmla="*/ 28 h 106"/>
                <a:gd name="T10" fmla="*/ 58 w 139"/>
                <a:gd name="T11" fmla="*/ 43 h 106"/>
                <a:gd name="T12" fmla="*/ 38 w 139"/>
                <a:gd name="T13" fmla="*/ 59 h 106"/>
                <a:gd name="T14" fmla="*/ 20 w 139"/>
                <a:gd name="T15" fmla="*/ 73 h 106"/>
                <a:gd name="T16" fmla="*/ 6 w 139"/>
                <a:gd name="T17" fmla="*/ 86 h 106"/>
                <a:gd name="T18" fmla="*/ 0 w 139"/>
                <a:gd name="T19" fmla="*/ 104 h 106"/>
                <a:gd name="T20" fmla="*/ 31 w 139"/>
                <a:gd name="T21" fmla="*/ 106 h 106"/>
                <a:gd name="T22" fmla="*/ 31 w 139"/>
                <a:gd name="T23" fmla="*/ 106 h 106"/>
                <a:gd name="T24" fmla="*/ 42 w 139"/>
                <a:gd name="T25" fmla="*/ 97 h 106"/>
                <a:gd name="T26" fmla="*/ 58 w 139"/>
                <a:gd name="T27" fmla="*/ 84 h 106"/>
                <a:gd name="T28" fmla="*/ 76 w 139"/>
                <a:gd name="T29" fmla="*/ 68 h 106"/>
                <a:gd name="T30" fmla="*/ 99 w 139"/>
                <a:gd name="T31" fmla="*/ 55 h 106"/>
                <a:gd name="T32" fmla="*/ 117 w 139"/>
                <a:gd name="T33" fmla="*/ 43 h 106"/>
                <a:gd name="T34" fmla="*/ 133 w 139"/>
                <a:gd name="T35" fmla="*/ 34 h 106"/>
                <a:gd name="T36" fmla="*/ 139 w 139"/>
                <a:gd name="T37" fmla="*/ 30 h 106"/>
                <a:gd name="T38" fmla="*/ 139 w 139"/>
                <a:gd name="T39" fmla="*/ 30 h 106"/>
                <a:gd name="T40" fmla="*/ 135 w 139"/>
                <a:gd name="T4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9" h="106">
                  <a:moveTo>
                    <a:pt x="135" y="0"/>
                  </a:moveTo>
                  <a:lnTo>
                    <a:pt x="135" y="0"/>
                  </a:lnTo>
                  <a:lnTo>
                    <a:pt x="119" y="5"/>
                  </a:lnTo>
                  <a:lnTo>
                    <a:pt x="101" y="14"/>
                  </a:lnTo>
                  <a:lnTo>
                    <a:pt x="81" y="28"/>
                  </a:lnTo>
                  <a:lnTo>
                    <a:pt x="58" y="43"/>
                  </a:lnTo>
                  <a:lnTo>
                    <a:pt x="38" y="59"/>
                  </a:lnTo>
                  <a:lnTo>
                    <a:pt x="20" y="73"/>
                  </a:lnTo>
                  <a:lnTo>
                    <a:pt x="6" y="86"/>
                  </a:lnTo>
                  <a:lnTo>
                    <a:pt x="0" y="104"/>
                  </a:lnTo>
                  <a:lnTo>
                    <a:pt x="31" y="106"/>
                  </a:lnTo>
                  <a:lnTo>
                    <a:pt x="31" y="106"/>
                  </a:lnTo>
                  <a:lnTo>
                    <a:pt x="42" y="97"/>
                  </a:lnTo>
                  <a:lnTo>
                    <a:pt x="58" y="84"/>
                  </a:lnTo>
                  <a:lnTo>
                    <a:pt x="76" y="68"/>
                  </a:lnTo>
                  <a:lnTo>
                    <a:pt x="99" y="55"/>
                  </a:lnTo>
                  <a:lnTo>
                    <a:pt x="117" y="43"/>
                  </a:lnTo>
                  <a:lnTo>
                    <a:pt x="133" y="34"/>
                  </a:lnTo>
                  <a:lnTo>
                    <a:pt x="139" y="30"/>
                  </a:lnTo>
                  <a:lnTo>
                    <a:pt x="139" y="30"/>
                  </a:lnTo>
                  <a:lnTo>
                    <a:pt x="135" y="0"/>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522" name="Picture 498">
              <a:extLst>
                <a:ext uri="{FF2B5EF4-FFF2-40B4-BE49-F238E27FC236}">
                  <a16:creationId xmlns:a16="http://schemas.microsoft.com/office/drawing/2014/main" id="{EB45D8BA-22D2-7A97-E3D4-A7262465D6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222" y="3570758"/>
              <a:ext cx="28797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7" name="Freeform 499">
              <a:extLst>
                <a:ext uri="{FF2B5EF4-FFF2-40B4-BE49-F238E27FC236}">
                  <a16:creationId xmlns:a16="http://schemas.microsoft.com/office/drawing/2014/main" id="{487ACBC2-AC95-CF34-584C-88795D23972D}"/>
                </a:ext>
              </a:extLst>
            </p:cNvPr>
            <p:cNvSpPr>
              <a:spLocks/>
            </p:cNvSpPr>
            <p:nvPr/>
          </p:nvSpPr>
          <p:spPr bwMode="auto">
            <a:xfrm>
              <a:off x="4835823" y="3527896"/>
              <a:ext cx="1185863" cy="82550"/>
            </a:xfrm>
            <a:custGeom>
              <a:avLst/>
              <a:gdLst>
                <a:gd name="T0" fmla="*/ 747 w 747"/>
                <a:gd name="T1" fmla="*/ 21 h 52"/>
                <a:gd name="T2" fmla="*/ 747 w 747"/>
                <a:gd name="T3" fmla="*/ 21 h 52"/>
                <a:gd name="T4" fmla="*/ 648 w 747"/>
                <a:gd name="T5" fmla="*/ 16 h 52"/>
                <a:gd name="T6" fmla="*/ 554 w 747"/>
                <a:gd name="T7" fmla="*/ 9 h 52"/>
                <a:gd name="T8" fmla="*/ 464 w 747"/>
                <a:gd name="T9" fmla="*/ 5 h 52"/>
                <a:gd name="T10" fmla="*/ 374 w 747"/>
                <a:gd name="T11" fmla="*/ 0 h 52"/>
                <a:gd name="T12" fmla="*/ 286 w 747"/>
                <a:gd name="T13" fmla="*/ 0 h 52"/>
                <a:gd name="T14" fmla="*/ 194 w 747"/>
                <a:gd name="T15" fmla="*/ 3 h 52"/>
                <a:gd name="T16" fmla="*/ 99 w 747"/>
                <a:gd name="T17" fmla="*/ 9 h 52"/>
                <a:gd name="T18" fmla="*/ 0 w 747"/>
                <a:gd name="T19" fmla="*/ 21 h 52"/>
                <a:gd name="T20" fmla="*/ 5 w 747"/>
                <a:gd name="T21" fmla="*/ 52 h 52"/>
                <a:gd name="T22" fmla="*/ 104 w 747"/>
                <a:gd name="T23" fmla="*/ 41 h 52"/>
                <a:gd name="T24" fmla="*/ 196 w 747"/>
                <a:gd name="T25" fmla="*/ 34 h 52"/>
                <a:gd name="T26" fmla="*/ 286 w 747"/>
                <a:gd name="T27" fmla="*/ 32 h 52"/>
                <a:gd name="T28" fmla="*/ 374 w 747"/>
                <a:gd name="T29" fmla="*/ 34 h 52"/>
                <a:gd name="T30" fmla="*/ 462 w 747"/>
                <a:gd name="T31" fmla="*/ 36 h 52"/>
                <a:gd name="T32" fmla="*/ 552 w 747"/>
                <a:gd name="T33" fmla="*/ 41 h 52"/>
                <a:gd name="T34" fmla="*/ 646 w 747"/>
                <a:gd name="T35" fmla="*/ 48 h 52"/>
                <a:gd name="T36" fmla="*/ 745 w 747"/>
                <a:gd name="T37" fmla="*/ 52 h 52"/>
                <a:gd name="T38" fmla="*/ 745 w 747"/>
                <a:gd name="T39" fmla="*/ 52 h 52"/>
                <a:gd name="T40" fmla="*/ 747 w 747"/>
                <a:gd name="T4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7" h="52">
                  <a:moveTo>
                    <a:pt x="747" y="21"/>
                  </a:moveTo>
                  <a:lnTo>
                    <a:pt x="747" y="21"/>
                  </a:lnTo>
                  <a:lnTo>
                    <a:pt x="648" y="16"/>
                  </a:lnTo>
                  <a:lnTo>
                    <a:pt x="554" y="9"/>
                  </a:lnTo>
                  <a:lnTo>
                    <a:pt x="464" y="5"/>
                  </a:lnTo>
                  <a:lnTo>
                    <a:pt x="374" y="0"/>
                  </a:lnTo>
                  <a:lnTo>
                    <a:pt x="286" y="0"/>
                  </a:lnTo>
                  <a:lnTo>
                    <a:pt x="194" y="3"/>
                  </a:lnTo>
                  <a:lnTo>
                    <a:pt x="99" y="9"/>
                  </a:lnTo>
                  <a:lnTo>
                    <a:pt x="0" y="21"/>
                  </a:lnTo>
                  <a:lnTo>
                    <a:pt x="5" y="52"/>
                  </a:lnTo>
                  <a:lnTo>
                    <a:pt x="104" y="41"/>
                  </a:lnTo>
                  <a:lnTo>
                    <a:pt x="196" y="34"/>
                  </a:lnTo>
                  <a:lnTo>
                    <a:pt x="286" y="32"/>
                  </a:lnTo>
                  <a:lnTo>
                    <a:pt x="374" y="34"/>
                  </a:lnTo>
                  <a:lnTo>
                    <a:pt x="462" y="36"/>
                  </a:lnTo>
                  <a:lnTo>
                    <a:pt x="552" y="41"/>
                  </a:lnTo>
                  <a:lnTo>
                    <a:pt x="646" y="48"/>
                  </a:lnTo>
                  <a:lnTo>
                    <a:pt x="745" y="52"/>
                  </a:lnTo>
                  <a:lnTo>
                    <a:pt x="745" y="52"/>
                  </a:lnTo>
                  <a:lnTo>
                    <a:pt x="747" y="21"/>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18" name="Freeform 500">
              <a:extLst>
                <a:ext uri="{FF2B5EF4-FFF2-40B4-BE49-F238E27FC236}">
                  <a16:creationId xmlns:a16="http://schemas.microsoft.com/office/drawing/2014/main" id="{9E57642F-D7A8-4347-5D8E-4C92E16D520E}"/>
                </a:ext>
              </a:extLst>
            </p:cNvPr>
            <p:cNvSpPr>
              <a:spLocks/>
            </p:cNvSpPr>
            <p:nvPr/>
          </p:nvSpPr>
          <p:spPr bwMode="auto">
            <a:xfrm>
              <a:off x="6018510" y="3561233"/>
              <a:ext cx="1314450" cy="225425"/>
            </a:xfrm>
            <a:custGeom>
              <a:avLst/>
              <a:gdLst>
                <a:gd name="T0" fmla="*/ 828 w 828"/>
                <a:gd name="T1" fmla="*/ 110 h 142"/>
                <a:gd name="T2" fmla="*/ 828 w 828"/>
                <a:gd name="T3" fmla="*/ 110 h 142"/>
                <a:gd name="T4" fmla="*/ 727 w 828"/>
                <a:gd name="T5" fmla="*/ 92 h 142"/>
                <a:gd name="T6" fmla="*/ 624 w 828"/>
                <a:gd name="T7" fmla="*/ 76 h 142"/>
                <a:gd name="T8" fmla="*/ 520 w 828"/>
                <a:gd name="T9" fmla="*/ 60 h 142"/>
                <a:gd name="T10" fmla="*/ 417 w 828"/>
                <a:gd name="T11" fmla="*/ 45 h 142"/>
                <a:gd name="T12" fmla="*/ 313 w 828"/>
                <a:gd name="T13" fmla="*/ 29 h 142"/>
                <a:gd name="T14" fmla="*/ 209 w 828"/>
                <a:gd name="T15" fmla="*/ 18 h 142"/>
                <a:gd name="T16" fmla="*/ 106 w 828"/>
                <a:gd name="T17" fmla="*/ 6 h 142"/>
                <a:gd name="T18" fmla="*/ 2 w 828"/>
                <a:gd name="T19" fmla="*/ 0 h 142"/>
                <a:gd name="T20" fmla="*/ 0 w 828"/>
                <a:gd name="T21" fmla="*/ 31 h 142"/>
                <a:gd name="T22" fmla="*/ 104 w 828"/>
                <a:gd name="T23" fmla="*/ 38 h 142"/>
                <a:gd name="T24" fmla="*/ 205 w 828"/>
                <a:gd name="T25" fmla="*/ 49 h 142"/>
                <a:gd name="T26" fmla="*/ 308 w 828"/>
                <a:gd name="T27" fmla="*/ 60 h 142"/>
                <a:gd name="T28" fmla="*/ 412 w 828"/>
                <a:gd name="T29" fmla="*/ 76 h 142"/>
                <a:gd name="T30" fmla="*/ 516 w 828"/>
                <a:gd name="T31" fmla="*/ 92 h 142"/>
                <a:gd name="T32" fmla="*/ 619 w 828"/>
                <a:gd name="T33" fmla="*/ 108 h 142"/>
                <a:gd name="T34" fmla="*/ 720 w 828"/>
                <a:gd name="T35" fmla="*/ 123 h 142"/>
                <a:gd name="T36" fmla="*/ 824 w 828"/>
                <a:gd name="T37" fmla="*/ 142 h 142"/>
                <a:gd name="T38" fmla="*/ 824 w 828"/>
                <a:gd name="T39" fmla="*/ 142 h 142"/>
                <a:gd name="T40" fmla="*/ 828 w 828"/>
                <a:gd name="T41"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8" h="142">
                  <a:moveTo>
                    <a:pt x="828" y="110"/>
                  </a:moveTo>
                  <a:lnTo>
                    <a:pt x="828" y="110"/>
                  </a:lnTo>
                  <a:lnTo>
                    <a:pt x="727" y="92"/>
                  </a:lnTo>
                  <a:lnTo>
                    <a:pt x="624" y="76"/>
                  </a:lnTo>
                  <a:lnTo>
                    <a:pt x="520" y="60"/>
                  </a:lnTo>
                  <a:lnTo>
                    <a:pt x="417" y="45"/>
                  </a:lnTo>
                  <a:lnTo>
                    <a:pt x="313" y="29"/>
                  </a:lnTo>
                  <a:lnTo>
                    <a:pt x="209" y="18"/>
                  </a:lnTo>
                  <a:lnTo>
                    <a:pt x="106" y="6"/>
                  </a:lnTo>
                  <a:lnTo>
                    <a:pt x="2" y="0"/>
                  </a:lnTo>
                  <a:lnTo>
                    <a:pt x="0" y="31"/>
                  </a:lnTo>
                  <a:lnTo>
                    <a:pt x="104" y="38"/>
                  </a:lnTo>
                  <a:lnTo>
                    <a:pt x="205" y="49"/>
                  </a:lnTo>
                  <a:lnTo>
                    <a:pt x="308" y="60"/>
                  </a:lnTo>
                  <a:lnTo>
                    <a:pt x="412" y="76"/>
                  </a:lnTo>
                  <a:lnTo>
                    <a:pt x="516" y="92"/>
                  </a:lnTo>
                  <a:lnTo>
                    <a:pt x="619" y="108"/>
                  </a:lnTo>
                  <a:lnTo>
                    <a:pt x="720" y="123"/>
                  </a:lnTo>
                  <a:lnTo>
                    <a:pt x="824" y="142"/>
                  </a:lnTo>
                  <a:lnTo>
                    <a:pt x="824" y="142"/>
                  </a:lnTo>
                  <a:lnTo>
                    <a:pt x="828" y="110"/>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19" name="Freeform 501">
              <a:extLst>
                <a:ext uri="{FF2B5EF4-FFF2-40B4-BE49-F238E27FC236}">
                  <a16:creationId xmlns:a16="http://schemas.microsoft.com/office/drawing/2014/main" id="{FB7865BF-32CB-38D8-9107-AD7C40A480F0}"/>
                </a:ext>
              </a:extLst>
            </p:cNvPr>
            <p:cNvSpPr>
              <a:spLocks/>
            </p:cNvSpPr>
            <p:nvPr/>
          </p:nvSpPr>
          <p:spPr bwMode="auto">
            <a:xfrm>
              <a:off x="7326610" y="3735858"/>
              <a:ext cx="103188" cy="93662"/>
            </a:xfrm>
            <a:custGeom>
              <a:avLst/>
              <a:gdLst>
                <a:gd name="T0" fmla="*/ 65 w 65"/>
                <a:gd name="T1" fmla="*/ 43 h 59"/>
                <a:gd name="T2" fmla="*/ 65 w 65"/>
                <a:gd name="T3" fmla="*/ 43 h 59"/>
                <a:gd name="T4" fmla="*/ 61 w 65"/>
                <a:gd name="T5" fmla="*/ 36 h 59"/>
                <a:gd name="T6" fmla="*/ 56 w 65"/>
                <a:gd name="T7" fmla="*/ 29 h 59"/>
                <a:gd name="T8" fmla="*/ 49 w 65"/>
                <a:gd name="T9" fmla="*/ 23 h 59"/>
                <a:gd name="T10" fmla="*/ 43 w 65"/>
                <a:gd name="T11" fmla="*/ 16 h 59"/>
                <a:gd name="T12" fmla="*/ 34 w 65"/>
                <a:gd name="T13" fmla="*/ 11 h 59"/>
                <a:gd name="T14" fmla="*/ 25 w 65"/>
                <a:gd name="T15" fmla="*/ 7 h 59"/>
                <a:gd name="T16" fmla="*/ 16 w 65"/>
                <a:gd name="T17" fmla="*/ 2 h 59"/>
                <a:gd name="T18" fmla="*/ 4 w 65"/>
                <a:gd name="T19" fmla="*/ 0 h 59"/>
                <a:gd name="T20" fmla="*/ 0 w 65"/>
                <a:gd name="T21" fmla="*/ 32 h 59"/>
                <a:gd name="T22" fmla="*/ 7 w 65"/>
                <a:gd name="T23" fmla="*/ 34 h 59"/>
                <a:gd name="T24" fmla="*/ 13 w 65"/>
                <a:gd name="T25" fmla="*/ 36 h 59"/>
                <a:gd name="T26" fmla="*/ 18 w 65"/>
                <a:gd name="T27" fmla="*/ 38 h 59"/>
                <a:gd name="T28" fmla="*/ 22 w 65"/>
                <a:gd name="T29" fmla="*/ 41 h 59"/>
                <a:gd name="T30" fmla="*/ 27 w 65"/>
                <a:gd name="T31" fmla="*/ 45 h 59"/>
                <a:gd name="T32" fmla="*/ 31 w 65"/>
                <a:gd name="T33" fmla="*/ 50 h 59"/>
                <a:gd name="T34" fmla="*/ 36 w 65"/>
                <a:gd name="T35" fmla="*/ 54 h 59"/>
                <a:gd name="T36" fmla="*/ 38 w 65"/>
                <a:gd name="T37" fmla="*/ 59 h 59"/>
                <a:gd name="T38" fmla="*/ 38 w 65"/>
                <a:gd name="T39" fmla="*/ 59 h 59"/>
                <a:gd name="T40" fmla="*/ 65 w 65"/>
                <a:gd name="T41"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59">
                  <a:moveTo>
                    <a:pt x="65" y="43"/>
                  </a:moveTo>
                  <a:lnTo>
                    <a:pt x="65" y="43"/>
                  </a:lnTo>
                  <a:lnTo>
                    <a:pt x="61" y="36"/>
                  </a:lnTo>
                  <a:lnTo>
                    <a:pt x="56" y="29"/>
                  </a:lnTo>
                  <a:lnTo>
                    <a:pt x="49" y="23"/>
                  </a:lnTo>
                  <a:lnTo>
                    <a:pt x="43" y="16"/>
                  </a:lnTo>
                  <a:lnTo>
                    <a:pt x="34" y="11"/>
                  </a:lnTo>
                  <a:lnTo>
                    <a:pt x="25" y="7"/>
                  </a:lnTo>
                  <a:lnTo>
                    <a:pt x="16" y="2"/>
                  </a:lnTo>
                  <a:lnTo>
                    <a:pt x="4" y="0"/>
                  </a:lnTo>
                  <a:lnTo>
                    <a:pt x="0" y="32"/>
                  </a:lnTo>
                  <a:lnTo>
                    <a:pt x="7" y="34"/>
                  </a:lnTo>
                  <a:lnTo>
                    <a:pt x="13" y="36"/>
                  </a:lnTo>
                  <a:lnTo>
                    <a:pt x="18" y="38"/>
                  </a:lnTo>
                  <a:lnTo>
                    <a:pt x="22" y="41"/>
                  </a:lnTo>
                  <a:lnTo>
                    <a:pt x="27" y="45"/>
                  </a:lnTo>
                  <a:lnTo>
                    <a:pt x="31" y="50"/>
                  </a:lnTo>
                  <a:lnTo>
                    <a:pt x="36" y="54"/>
                  </a:lnTo>
                  <a:lnTo>
                    <a:pt x="38" y="59"/>
                  </a:lnTo>
                  <a:lnTo>
                    <a:pt x="38" y="59"/>
                  </a:lnTo>
                  <a:lnTo>
                    <a:pt x="65" y="43"/>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20" name="Freeform 502">
              <a:extLst>
                <a:ext uri="{FF2B5EF4-FFF2-40B4-BE49-F238E27FC236}">
                  <a16:creationId xmlns:a16="http://schemas.microsoft.com/office/drawing/2014/main" id="{B035DA95-4EDE-159A-9299-405F170B1768}"/>
                </a:ext>
              </a:extLst>
            </p:cNvPr>
            <p:cNvSpPr>
              <a:spLocks/>
            </p:cNvSpPr>
            <p:nvPr/>
          </p:nvSpPr>
          <p:spPr bwMode="auto">
            <a:xfrm>
              <a:off x="7386935" y="3804121"/>
              <a:ext cx="103188" cy="134937"/>
            </a:xfrm>
            <a:custGeom>
              <a:avLst/>
              <a:gdLst>
                <a:gd name="T0" fmla="*/ 65 w 65"/>
                <a:gd name="T1" fmla="*/ 85 h 85"/>
                <a:gd name="T2" fmla="*/ 65 w 65"/>
                <a:gd name="T3" fmla="*/ 85 h 85"/>
                <a:gd name="T4" fmla="*/ 65 w 65"/>
                <a:gd name="T5" fmla="*/ 74 h 85"/>
                <a:gd name="T6" fmla="*/ 63 w 65"/>
                <a:gd name="T7" fmla="*/ 63 h 85"/>
                <a:gd name="T8" fmla="*/ 59 w 65"/>
                <a:gd name="T9" fmla="*/ 52 h 85"/>
                <a:gd name="T10" fmla="*/ 54 w 65"/>
                <a:gd name="T11" fmla="*/ 40 h 85"/>
                <a:gd name="T12" fmla="*/ 47 w 65"/>
                <a:gd name="T13" fmla="*/ 29 h 85"/>
                <a:gd name="T14" fmla="*/ 41 w 65"/>
                <a:gd name="T15" fmla="*/ 20 h 85"/>
                <a:gd name="T16" fmla="*/ 34 w 65"/>
                <a:gd name="T17" fmla="*/ 11 h 85"/>
                <a:gd name="T18" fmla="*/ 27 w 65"/>
                <a:gd name="T19" fmla="*/ 0 h 85"/>
                <a:gd name="T20" fmla="*/ 0 w 65"/>
                <a:gd name="T21" fmla="*/ 16 h 85"/>
                <a:gd name="T22" fmla="*/ 7 w 65"/>
                <a:gd name="T23" fmla="*/ 27 h 85"/>
                <a:gd name="T24" fmla="*/ 14 w 65"/>
                <a:gd name="T25" fmla="*/ 38 h 85"/>
                <a:gd name="T26" fmla="*/ 20 w 65"/>
                <a:gd name="T27" fmla="*/ 47 h 85"/>
                <a:gd name="T28" fmla="*/ 25 w 65"/>
                <a:gd name="T29" fmla="*/ 56 h 85"/>
                <a:gd name="T30" fmla="*/ 29 w 65"/>
                <a:gd name="T31" fmla="*/ 63 h 85"/>
                <a:gd name="T32" fmla="*/ 32 w 65"/>
                <a:gd name="T33" fmla="*/ 72 h 85"/>
                <a:gd name="T34" fmla="*/ 34 w 65"/>
                <a:gd name="T35" fmla="*/ 79 h 85"/>
                <a:gd name="T36" fmla="*/ 34 w 65"/>
                <a:gd name="T37" fmla="*/ 83 h 85"/>
                <a:gd name="T38" fmla="*/ 34 w 65"/>
                <a:gd name="T39" fmla="*/ 83 h 85"/>
                <a:gd name="T40" fmla="*/ 65 w 65"/>
                <a:gd name="T41"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85">
                  <a:moveTo>
                    <a:pt x="65" y="85"/>
                  </a:moveTo>
                  <a:lnTo>
                    <a:pt x="65" y="85"/>
                  </a:lnTo>
                  <a:lnTo>
                    <a:pt x="65" y="74"/>
                  </a:lnTo>
                  <a:lnTo>
                    <a:pt x="63" y="63"/>
                  </a:lnTo>
                  <a:lnTo>
                    <a:pt x="59" y="52"/>
                  </a:lnTo>
                  <a:lnTo>
                    <a:pt x="54" y="40"/>
                  </a:lnTo>
                  <a:lnTo>
                    <a:pt x="47" y="29"/>
                  </a:lnTo>
                  <a:lnTo>
                    <a:pt x="41" y="20"/>
                  </a:lnTo>
                  <a:lnTo>
                    <a:pt x="34" y="11"/>
                  </a:lnTo>
                  <a:lnTo>
                    <a:pt x="27" y="0"/>
                  </a:lnTo>
                  <a:lnTo>
                    <a:pt x="0" y="16"/>
                  </a:lnTo>
                  <a:lnTo>
                    <a:pt x="7" y="27"/>
                  </a:lnTo>
                  <a:lnTo>
                    <a:pt x="14" y="38"/>
                  </a:lnTo>
                  <a:lnTo>
                    <a:pt x="20" y="47"/>
                  </a:lnTo>
                  <a:lnTo>
                    <a:pt x="25" y="56"/>
                  </a:lnTo>
                  <a:lnTo>
                    <a:pt x="29" y="63"/>
                  </a:lnTo>
                  <a:lnTo>
                    <a:pt x="32" y="72"/>
                  </a:lnTo>
                  <a:lnTo>
                    <a:pt x="34" y="79"/>
                  </a:lnTo>
                  <a:lnTo>
                    <a:pt x="34" y="83"/>
                  </a:lnTo>
                  <a:lnTo>
                    <a:pt x="34" y="83"/>
                  </a:lnTo>
                  <a:lnTo>
                    <a:pt x="65" y="85"/>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21" name="Freeform 503">
              <a:extLst>
                <a:ext uri="{FF2B5EF4-FFF2-40B4-BE49-F238E27FC236}">
                  <a16:creationId xmlns:a16="http://schemas.microsoft.com/office/drawing/2014/main" id="{B6156664-30B2-E9AF-6BF2-F12AE8D55DF4}"/>
                </a:ext>
              </a:extLst>
            </p:cNvPr>
            <p:cNvSpPr>
              <a:spLocks/>
            </p:cNvSpPr>
            <p:nvPr/>
          </p:nvSpPr>
          <p:spPr bwMode="auto">
            <a:xfrm>
              <a:off x="7418685" y="3935883"/>
              <a:ext cx="71438" cy="125412"/>
            </a:xfrm>
            <a:custGeom>
              <a:avLst/>
              <a:gdLst>
                <a:gd name="T0" fmla="*/ 32 w 45"/>
                <a:gd name="T1" fmla="*/ 79 h 79"/>
                <a:gd name="T2" fmla="*/ 32 w 45"/>
                <a:gd name="T3" fmla="*/ 79 h 79"/>
                <a:gd name="T4" fmla="*/ 32 w 45"/>
                <a:gd name="T5" fmla="*/ 70 h 79"/>
                <a:gd name="T6" fmla="*/ 34 w 45"/>
                <a:gd name="T7" fmla="*/ 61 h 79"/>
                <a:gd name="T8" fmla="*/ 36 w 45"/>
                <a:gd name="T9" fmla="*/ 52 h 79"/>
                <a:gd name="T10" fmla="*/ 39 w 45"/>
                <a:gd name="T11" fmla="*/ 43 h 79"/>
                <a:gd name="T12" fmla="*/ 41 w 45"/>
                <a:gd name="T13" fmla="*/ 32 h 79"/>
                <a:gd name="T14" fmla="*/ 43 w 45"/>
                <a:gd name="T15" fmla="*/ 23 h 79"/>
                <a:gd name="T16" fmla="*/ 43 w 45"/>
                <a:gd name="T17" fmla="*/ 14 h 79"/>
                <a:gd name="T18" fmla="*/ 45 w 45"/>
                <a:gd name="T19" fmla="*/ 2 h 79"/>
                <a:gd name="T20" fmla="*/ 14 w 45"/>
                <a:gd name="T21" fmla="*/ 0 h 79"/>
                <a:gd name="T22" fmla="*/ 14 w 45"/>
                <a:gd name="T23" fmla="*/ 9 h 79"/>
                <a:gd name="T24" fmla="*/ 12 w 45"/>
                <a:gd name="T25" fmla="*/ 18 h 79"/>
                <a:gd name="T26" fmla="*/ 9 w 45"/>
                <a:gd name="T27" fmla="*/ 27 h 79"/>
                <a:gd name="T28" fmla="*/ 7 w 45"/>
                <a:gd name="T29" fmla="*/ 36 h 79"/>
                <a:gd name="T30" fmla="*/ 7 w 45"/>
                <a:gd name="T31" fmla="*/ 45 h 79"/>
                <a:gd name="T32" fmla="*/ 5 w 45"/>
                <a:gd name="T33" fmla="*/ 54 h 79"/>
                <a:gd name="T34" fmla="*/ 3 w 45"/>
                <a:gd name="T35" fmla="*/ 63 h 79"/>
                <a:gd name="T36" fmla="*/ 0 w 45"/>
                <a:gd name="T37" fmla="*/ 72 h 79"/>
                <a:gd name="T38" fmla="*/ 0 w 45"/>
                <a:gd name="T39" fmla="*/ 72 h 79"/>
                <a:gd name="T40" fmla="*/ 32 w 45"/>
                <a:gd name="T4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79">
                  <a:moveTo>
                    <a:pt x="32" y="79"/>
                  </a:moveTo>
                  <a:lnTo>
                    <a:pt x="32" y="79"/>
                  </a:lnTo>
                  <a:lnTo>
                    <a:pt x="32" y="70"/>
                  </a:lnTo>
                  <a:lnTo>
                    <a:pt x="34" y="61"/>
                  </a:lnTo>
                  <a:lnTo>
                    <a:pt x="36" y="52"/>
                  </a:lnTo>
                  <a:lnTo>
                    <a:pt x="39" y="43"/>
                  </a:lnTo>
                  <a:lnTo>
                    <a:pt x="41" y="32"/>
                  </a:lnTo>
                  <a:lnTo>
                    <a:pt x="43" y="23"/>
                  </a:lnTo>
                  <a:lnTo>
                    <a:pt x="43" y="14"/>
                  </a:lnTo>
                  <a:lnTo>
                    <a:pt x="45" y="2"/>
                  </a:lnTo>
                  <a:lnTo>
                    <a:pt x="14" y="0"/>
                  </a:lnTo>
                  <a:lnTo>
                    <a:pt x="14" y="9"/>
                  </a:lnTo>
                  <a:lnTo>
                    <a:pt x="12" y="18"/>
                  </a:lnTo>
                  <a:lnTo>
                    <a:pt x="9" y="27"/>
                  </a:lnTo>
                  <a:lnTo>
                    <a:pt x="7" y="36"/>
                  </a:lnTo>
                  <a:lnTo>
                    <a:pt x="7" y="45"/>
                  </a:lnTo>
                  <a:lnTo>
                    <a:pt x="5" y="54"/>
                  </a:lnTo>
                  <a:lnTo>
                    <a:pt x="3" y="63"/>
                  </a:lnTo>
                  <a:lnTo>
                    <a:pt x="0" y="72"/>
                  </a:lnTo>
                  <a:lnTo>
                    <a:pt x="0" y="72"/>
                  </a:lnTo>
                  <a:lnTo>
                    <a:pt x="32" y="79"/>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22" name="Freeform 504">
              <a:extLst>
                <a:ext uri="{FF2B5EF4-FFF2-40B4-BE49-F238E27FC236}">
                  <a16:creationId xmlns:a16="http://schemas.microsoft.com/office/drawing/2014/main" id="{06196E64-49A1-2EF9-B486-2B4A44555A10}"/>
                </a:ext>
              </a:extLst>
            </p:cNvPr>
            <p:cNvSpPr>
              <a:spLocks/>
            </p:cNvSpPr>
            <p:nvPr/>
          </p:nvSpPr>
          <p:spPr bwMode="auto">
            <a:xfrm>
              <a:off x="7361535" y="4050183"/>
              <a:ext cx="107950" cy="71437"/>
            </a:xfrm>
            <a:custGeom>
              <a:avLst/>
              <a:gdLst>
                <a:gd name="T0" fmla="*/ 0 w 68"/>
                <a:gd name="T1" fmla="*/ 45 h 45"/>
                <a:gd name="T2" fmla="*/ 0 w 68"/>
                <a:gd name="T3" fmla="*/ 45 h 45"/>
                <a:gd name="T4" fmla="*/ 9 w 68"/>
                <a:gd name="T5" fmla="*/ 45 h 45"/>
                <a:gd name="T6" fmla="*/ 21 w 68"/>
                <a:gd name="T7" fmla="*/ 43 h 45"/>
                <a:gd name="T8" fmla="*/ 32 w 68"/>
                <a:gd name="T9" fmla="*/ 41 h 45"/>
                <a:gd name="T10" fmla="*/ 41 w 68"/>
                <a:gd name="T11" fmla="*/ 36 h 45"/>
                <a:gd name="T12" fmla="*/ 50 w 68"/>
                <a:gd name="T13" fmla="*/ 32 h 45"/>
                <a:gd name="T14" fmla="*/ 57 w 68"/>
                <a:gd name="T15" fmla="*/ 25 h 45"/>
                <a:gd name="T16" fmla="*/ 63 w 68"/>
                <a:gd name="T17" fmla="*/ 16 h 45"/>
                <a:gd name="T18" fmla="*/ 68 w 68"/>
                <a:gd name="T19" fmla="*/ 7 h 45"/>
                <a:gd name="T20" fmla="*/ 36 w 68"/>
                <a:gd name="T21" fmla="*/ 0 h 45"/>
                <a:gd name="T22" fmla="*/ 36 w 68"/>
                <a:gd name="T23" fmla="*/ 0 h 45"/>
                <a:gd name="T24" fmla="*/ 34 w 68"/>
                <a:gd name="T25" fmla="*/ 2 h 45"/>
                <a:gd name="T26" fmla="*/ 32 w 68"/>
                <a:gd name="T27" fmla="*/ 5 h 45"/>
                <a:gd name="T28" fmla="*/ 27 w 68"/>
                <a:gd name="T29" fmla="*/ 9 h 45"/>
                <a:gd name="T30" fmla="*/ 21 w 68"/>
                <a:gd name="T31" fmla="*/ 9 h 45"/>
                <a:gd name="T32" fmla="*/ 16 w 68"/>
                <a:gd name="T33" fmla="*/ 11 h 45"/>
                <a:gd name="T34" fmla="*/ 9 w 68"/>
                <a:gd name="T35" fmla="*/ 14 h 45"/>
                <a:gd name="T36" fmla="*/ 0 w 68"/>
                <a:gd name="T37" fmla="*/ 14 h 45"/>
                <a:gd name="T38" fmla="*/ 0 w 68"/>
                <a:gd name="T39" fmla="*/ 14 h 45"/>
                <a:gd name="T40" fmla="*/ 0 w 68"/>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45">
                  <a:moveTo>
                    <a:pt x="0" y="45"/>
                  </a:moveTo>
                  <a:lnTo>
                    <a:pt x="0" y="45"/>
                  </a:lnTo>
                  <a:lnTo>
                    <a:pt x="9" y="45"/>
                  </a:lnTo>
                  <a:lnTo>
                    <a:pt x="21" y="43"/>
                  </a:lnTo>
                  <a:lnTo>
                    <a:pt x="32" y="41"/>
                  </a:lnTo>
                  <a:lnTo>
                    <a:pt x="41" y="36"/>
                  </a:lnTo>
                  <a:lnTo>
                    <a:pt x="50" y="32"/>
                  </a:lnTo>
                  <a:lnTo>
                    <a:pt x="57" y="25"/>
                  </a:lnTo>
                  <a:lnTo>
                    <a:pt x="63" y="16"/>
                  </a:lnTo>
                  <a:lnTo>
                    <a:pt x="68" y="7"/>
                  </a:lnTo>
                  <a:lnTo>
                    <a:pt x="36" y="0"/>
                  </a:lnTo>
                  <a:lnTo>
                    <a:pt x="36" y="0"/>
                  </a:lnTo>
                  <a:lnTo>
                    <a:pt x="34" y="2"/>
                  </a:lnTo>
                  <a:lnTo>
                    <a:pt x="32" y="5"/>
                  </a:lnTo>
                  <a:lnTo>
                    <a:pt x="27" y="9"/>
                  </a:lnTo>
                  <a:lnTo>
                    <a:pt x="21" y="9"/>
                  </a:lnTo>
                  <a:lnTo>
                    <a:pt x="16" y="11"/>
                  </a:lnTo>
                  <a:lnTo>
                    <a:pt x="9" y="14"/>
                  </a:lnTo>
                  <a:lnTo>
                    <a:pt x="0" y="14"/>
                  </a:lnTo>
                  <a:lnTo>
                    <a:pt x="0" y="14"/>
                  </a:lnTo>
                  <a:lnTo>
                    <a:pt x="0" y="45"/>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23" name="Freeform 505">
              <a:extLst>
                <a:ext uri="{FF2B5EF4-FFF2-40B4-BE49-F238E27FC236}">
                  <a16:creationId xmlns:a16="http://schemas.microsoft.com/office/drawing/2014/main" id="{AE98BBC6-8B9B-844F-4528-D7D4B7D7C72B}"/>
                </a:ext>
              </a:extLst>
            </p:cNvPr>
            <p:cNvSpPr>
              <a:spLocks/>
            </p:cNvSpPr>
            <p:nvPr/>
          </p:nvSpPr>
          <p:spPr bwMode="auto">
            <a:xfrm>
              <a:off x="6004223" y="4000971"/>
              <a:ext cx="1357313" cy="120650"/>
            </a:xfrm>
            <a:custGeom>
              <a:avLst/>
              <a:gdLst>
                <a:gd name="T0" fmla="*/ 0 w 855"/>
                <a:gd name="T1" fmla="*/ 31 h 76"/>
                <a:gd name="T2" fmla="*/ 0 w 855"/>
                <a:gd name="T3" fmla="*/ 31 h 76"/>
                <a:gd name="T4" fmla="*/ 106 w 855"/>
                <a:gd name="T5" fmla="*/ 36 h 76"/>
                <a:gd name="T6" fmla="*/ 214 w 855"/>
                <a:gd name="T7" fmla="*/ 40 h 76"/>
                <a:gd name="T8" fmla="*/ 320 w 855"/>
                <a:gd name="T9" fmla="*/ 47 h 76"/>
                <a:gd name="T10" fmla="*/ 428 w 855"/>
                <a:gd name="T11" fmla="*/ 51 h 76"/>
                <a:gd name="T12" fmla="*/ 534 w 855"/>
                <a:gd name="T13" fmla="*/ 58 h 76"/>
                <a:gd name="T14" fmla="*/ 639 w 855"/>
                <a:gd name="T15" fmla="*/ 63 h 76"/>
                <a:gd name="T16" fmla="*/ 747 w 855"/>
                <a:gd name="T17" fmla="*/ 69 h 76"/>
                <a:gd name="T18" fmla="*/ 855 w 855"/>
                <a:gd name="T19" fmla="*/ 76 h 76"/>
                <a:gd name="T20" fmla="*/ 855 w 855"/>
                <a:gd name="T21" fmla="*/ 45 h 76"/>
                <a:gd name="T22" fmla="*/ 750 w 855"/>
                <a:gd name="T23" fmla="*/ 38 h 76"/>
                <a:gd name="T24" fmla="*/ 642 w 855"/>
                <a:gd name="T25" fmla="*/ 31 h 76"/>
                <a:gd name="T26" fmla="*/ 536 w 855"/>
                <a:gd name="T27" fmla="*/ 27 h 76"/>
                <a:gd name="T28" fmla="*/ 428 w 855"/>
                <a:gd name="T29" fmla="*/ 20 h 76"/>
                <a:gd name="T30" fmla="*/ 322 w 855"/>
                <a:gd name="T31" fmla="*/ 15 h 76"/>
                <a:gd name="T32" fmla="*/ 214 w 855"/>
                <a:gd name="T33" fmla="*/ 9 h 76"/>
                <a:gd name="T34" fmla="*/ 108 w 855"/>
                <a:gd name="T35" fmla="*/ 4 h 76"/>
                <a:gd name="T36" fmla="*/ 0 w 855"/>
                <a:gd name="T37" fmla="*/ 0 h 76"/>
                <a:gd name="T38" fmla="*/ 0 w 855"/>
                <a:gd name="T39" fmla="*/ 0 h 76"/>
                <a:gd name="T40" fmla="*/ 0 w 855"/>
                <a:gd name="T41" fmla="*/ 3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5" h="76">
                  <a:moveTo>
                    <a:pt x="0" y="31"/>
                  </a:moveTo>
                  <a:lnTo>
                    <a:pt x="0" y="31"/>
                  </a:lnTo>
                  <a:lnTo>
                    <a:pt x="106" y="36"/>
                  </a:lnTo>
                  <a:lnTo>
                    <a:pt x="214" y="40"/>
                  </a:lnTo>
                  <a:lnTo>
                    <a:pt x="320" y="47"/>
                  </a:lnTo>
                  <a:lnTo>
                    <a:pt x="428" y="51"/>
                  </a:lnTo>
                  <a:lnTo>
                    <a:pt x="534" y="58"/>
                  </a:lnTo>
                  <a:lnTo>
                    <a:pt x="639" y="63"/>
                  </a:lnTo>
                  <a:lnTo>
                    <a:pt x="747" y="69"/>
                  </a:lnTo>
                  <a:lnTo>
                    <a:pt x="855" y="76"/>
                  </a:lnTo>
                  <a:lnTo>
                    <a:pt x="855" y="45"/>
                  </a:lnTo>
                  <a:lnTo>
                    <a:pt x="750" y="38"/>
                  </a:lnTo>
                  <a:lnTo>
                    <a:pt x="642" y="31"/>
                  </a:lnTo>
                  <a:lnTo>
                    <a:pt x="536" y="27"/>
                  </a:lnTo>
                  <a:lnTo>
                    <a:pt x="428" y="20"/>
                  </a:lnTo>
                  <a:lnTo>
                    <a:pt x="322" y="15"/>
                  </a:lnTo>
                  <a:lnTo>
                    <a:pt x="214" y="9"/>
                  </a:lnTo>
                  <a:lnTo>
                    <a:pt x="108" y="4"/>
                  </a:lnTo>
                  <a:lnTo>
                    <a:pt x="0" y="0"/>
                  </a:lnTo>
                  <a:lnTo>
                    <a:pt x="0" y="0"/>
                  </a:lnTo>
                  <a:lnTo>
                    <a:pt x="0" y="31"/>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24" name="Freeform 506">
              <a:extLst>
                <a:ext uri="{FF2B5EF4-FFF2-40B4-BE49-F238E27FC236}">
                  <a16:creationId xmlns:a16="http://schemas.microsoft.com/office/drawing/2014/main" id="{8859BE7F-504E-F615-24A3-E9B2865135E1}"/>
                </a:ext>
              </a:extLst>
            </p:cNvPr>
            <p:cNvSpPr>
              <a:spLocks/>
            </p:cNvSpPr>
            <p:nvPr/>
          </p:nvSpPr>
          <p:spPr bwMode="auto">
            <a:xfrm>
              <a:off x="4643735" y="3943821"/>
              <a:ext cx="1360488" cy="106362"/>
            </a:xfrm>
            <a:custGeom>
              <a:avLst/>
              <a:gdLst>
                <a:gd name="T0" fmla="*/ 0 w 857"/>
                <a:gd name="T1" fmla="*/ 31 h 67"/>
                <a:gd name="T2" fmla="*/ 0 w 857"/>
                <a:gd name="T3" fmla="*/ 31 h 67"/>
                <a:gd name="T4" fmla="*/ 108 w 857"/>
                <a:gd name="T5" fmla="*/ 36 h 67"/>
                <a:gd name="T6" fmla="*/ 216 w 857"/>
                <a:gd name="T7" fmla="*/ 40 h 67"/>
                <a:gd name="T8" fmla="*/ 322 w 857"/>
                <a:gd name="T9" fmla="*/ 45 h 67"/>
                <a:gd name="T10" fmla="*/ 430 w 857"/>
                <a:gd name="T11" fmla="*/ 49 h 67"/>
                <a:gd name="T12" fmla="*/ 538 w 857"/>
                <a:gd name="T13" fmla="*/ 54 h 67"/>
                <a:gd name="T14" fmla="*/ 643 w 857"/>
                <a:gd name="T15" fmla="*/ 58 h 67"/>
                <a:gd name="T16" fmla="*/ 749 w 857"/>
                <a:gd name="T17" fmla="*/ 63 h 67"/>
                <a:gd name="T18" fmla="*/ 857 w 857"/>
                <a:gd name="T19" fmla="*/ 67 h 67"/>
                <a:gd name="T20" fmla="*/ 857 w 857"/>
                <a:gd name="T21" fmla="*/ 36 h 67"/>
                <a:gd name="T22" fmla="*/ 751 w 857"/>
                <a:gd name="T23" fmla="*/ 31 h 67"/>
                <a:gd name="T24" fmla="*/ 646 w 857"/>
                <a:gd name="T25" fmla="*/ 27 h 67"/>
                <a:gd name="T26" fmla="*/ 538 w 857"/>
                <a:gd name="T27" fmla="*/ 22 h 67"/>
                <a:gd name="T28" fmla="*/ 432 w 857"/>
                <a:gd name="T29" fmla="*/ 18 h 67"/>
                <a:gd name="T30" fmla="*/ 324 w 857"/>
                <a:gd name="T31" fmla="*/ 13 h 67"/>
                <a:gd name="T32" fmla="*/ 216 w 857"/>
                <a:gd name="T33" fmla="*/ 9 h 67"/>
                <a:gd name="T34" fmla="*/ 110 w 857"/>
                <a:gd name="T35" fmla="*/ 4 h 67"/>
                <a:gd name="T36" fmla="*/ 2 w 857"/>
                <a:gd name="T37" fmla="*/ 0 h 67"/>
                <a:gd name="T38" fmla="*/ 2 w 857"/>
                <a:gd name="T39" fmla="*/ 0 h 67"/>
                <a:gd name="T40" fmla="*/ 0 w 857"/>
                <a:gd name="T41"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7" h="67">
                  <a:moveTo>
                    <a:pt x="0" y="31"/>
                  </a:moveTo>
                  <a:lnTo>
                    <a:pt x="0" y="31"/>
                  </a:lnTo>
                  <a:lnTo>
                    <a:pt x="108" y="36"/>
                  </a:lnTo>
                  <a:lnTo>
                    <a:pt x="216" y="40"/>
                  </a:lnTo>
                  <a:lnTo>
                    <a:pt x="322" y="45"/>
                  </a:lnTo>
                  <a:lnTo>
                    <a:pt x="430" y="49"/>
                  </a:lnTo>
                  <a:lnTo>
                    <a:pt x="538" y="54"/>
                  </a:lnTo>
                  <a:lnTo>
                    <a:pt x="643" y="58"/>
                  </a:lnTo>
                  <a:lnTo>
                    <a:pt x="749" y="63"/>
                  </a:lnTo>
                  <a:lnTo>
                    <a:pt x="857" y="67"/>
                  </a:lnTo>
                  <a:lnTo>
                    <a:pt x="857" y="36"/>
                  </a:lnTo>
                  <a:lnTo>
                    <a:pt x="751" y="31"/>
                  </a:lnTo>
                  <a:lnTo>
                    <a:pt x="646" y="27"/>
                  </a:lnTo>
                  <a:lnTo>
                    <a:pt x="538" y="22"/>
                  </a:lnTo>
                  <a:lnTo>
                    <a:pt x="432" y="18"/>
                  </a:lnTo>
                  <a:lnTo>
                    <a:pt x="324" y="13"/>
                  </a:lnTo>
                  <a:lnTo>
                    <a:pt x="216" y="9"/>
                  </a:lnTo>
                  <a:lnTo>
                    <a:pt x="110" y="4"/>
                  </a:lnTo>
                  <a:lnTo>
                    <a:pt x="2" y="0"/>
                  </a:lnTo>
                  <a:lnTo>
                    <a:pt x="2" y="0"/>
                  </a:lnTo>
                  <a:lnTo>
                    <a:pt x="0" y="31"/>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25" name="Freeform 507">
              <a:extLst>
                <a:ext uri="{FF2B5EF4-FFF2-40B4-BE49-F238E27FC236}">
                  <a16:creationId xmlns:a16="http://schemas.microsoft.com/office/drawing/2014/main" id="{FE7B668C-3620-4B4D-063A-010C7C5969E7}"/>
                </a:ext>
              </a:extLst>
            </p:cNvPr>
            <p:cNvSpPr>
              <a:spLocks/>
            </p:cNvSpPr>
            <p:nvPr/>
          </p:nvSpPr>
          <p:spPr bwMode="auto">
            <a:xfrm>
              <a:off x="4558010" y="3910483"/>
              <a:ext cx="88900" cy="82550"/>
            </a:xfrm>
            <a:custGeom>
              <a:avLst/>
              <a:gdLst>
                <a:gd name="T0" fmla="*/ 0 w 56"/>
                <a:gd name="T1" fmla="*/ 0 h 52"/>
                <a:gd name="T2" fmla="*/ 0 w 56"/>
                <a:gd name="T3" fmla="*/ 0 h 52"/>
                <a:gd name="T4" fmla="*/ 0 w 56"/>
                <a:gd name="T5" fmla="*/ 12 h 52"/>
                <a:gd name="T6" fmla="*/ 2 w 56"/>
                <a:gd name="T7" fmla="*/ 23 h 52"/>
                <a:gd name="T8" fmla="*/ 6 w 56"/>
                <a:gd name="T9" fmla="*/ 32 h 52"/>
                <a:gd name="T10" fmla="*/ 13 w 56"/>
                <a:gd name="T11" fmla="*/ 39 h 52"/>
                <a:gd name="T12" fmla="*/ 22 w 56"/>
                <a:gd name="T13" fmla="*/ 45 h 52"/>
                <a:gd name="T14" fmla="*/ 31 w 56"/>
                <a:gd name="T15" fmla="*/ 48 h 52"/>
                <a:gd name="T16" fmla="*/ 42 w 56"/>
                <a:gd name="T17" fmla="*/ 52 h 52"/>
                <a:gd name="T18" fmla="*/ 54 w 56"/>
                <a:gd name="T19" fmla="*/ 52 h 52"/>
                <a:gd name="T20" fmla="*/ 56 w 56"/>
                <a:gd name="T21" fmla="*/ 21 h 52"/>
                <a:gd name="T22" fmla="*/ 49 w 56"/>
                <a:gd name="T23" fmla="*/ 21 h 52"/>
                <a:gd name="T24" fmla="*/ 42 w 56"/>
                <a:gd name="T25" fmla="*/ 18 h 52"/>
                <a:gd name="T26" fmla="*/ 38 w 56"/>
                <a:gd name="T27" fmla="*/ 16 h 52"/>
                <a:gd name="T28" fmla="*/ 33 w 56"/>
                <a:gd name="T29" fmla="*/ 14 h 52"/>
                <a:gd name="T30" fmla="*/ 31 w 56"/>
                <a:gd name="T31" fmla="*/ 12 h 52"/>
                <a:gd name="T32" fmla="*/ 31 w 56"/>
                <a:gd name="T33" fmla="*/ 12 h 52"/>
                <a:gd name="T34" fmla="*/ 31 w 56"/>
                <a:gd name="T35" fmla="*/ 9 h 52"/>
                <a:gd name="T36" fmla="*/ 31 w 56"/>
                <a:gd name="T37" fmla="*/ 7 h 52"/>
                <a:gd name="T38" fmla="*/ 31 w 56"/>
                <a:gd name="T39" fmla="*/ 7 h 52"/>
                <a:gd name="T40" fmla="*/ 0 w 56"/>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2">
                  <a:moveTo>
                    <a:pt x="0" y="0"/>
                  </a:moveTo>
                  <a:lnTo>
                    <a:pt x="0" y="0"/>
                  </a:lnTo>
                  <a:lnTo>
                    <a:pt x="0" y="12"/>
                  </a:lnTo>
                  <a:lnTo>
                    <a:pt x="2" y="23"/>
                  </a:lnTo>
                  <a:lnTo>
                    <a:pt x="6" y="32"/>
                  </a:lnTo>
                  <a:lnTo>
                    <a:pt x="13" y="39"/>
                  </a:lnTo>
                  <a:lnTo>
                    <a:pt x="22" y="45"/>
                  </a:lnTo>
                  <a:lnTo>
                    <a:pt x="31" y="48"/>
                  </a:lnTo>
                  <a:lnTo>
                    <a:pt x="42" y="52"/>
                  </a:lnTo>
                  <a:lnTo>
                    <a:pt x="54" y="52"/>
                  </a:lnTo>
                  <a:lnTo>
                    <a:pt x="56" y="21"/>
                  </a:lnTo>
                  <a:lnTo>
                    <a:pt x="49" y="21"/>
                  </a:lnTo>
                  <a:lnTo>
                    <a:pt x="42" y="18"/>
                  </a:lnTo>
                  <a:lnTo>
                    <a:pt x="38" y="16"/>
                  </a:lnTo>
                  <a:lnTo>
                    <a:pt x="33" y="14"/>
                  </a:lnTo>
                  <a:lnTo>
                    <a:pt x="31" y="12"/>
                  </a:lnTo>
                  <a:lnTo>
                    <a:pt x="31" y="12"/>
                  </a:lnTo>
                  <a:lnTo>
                    <a:pt x="31" y="9"/>
                  </a:lnTo>
                  <a:lnTo>
                    <a:pt x="31" y="7"/>
                  </a:lnTo>
                  <a:lnTo>
                    <a:pt x="31" y="7"/>
                  </a:lnTo>
                  <a:lnTo>
                    <a:pt x="0" y="0"/>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26" name="Freeform 508">
              <a:extLst>
                <a:ext uri="{FF2B5EF4-FFF2-40B4-BE49-F238E27FC236}">
                  <a16:creationId xmlns:a16="http://schemas.microsoft.com/office/drawing/2014/main" id="{E19E12B3-3AB7-EED3-91D2-8E2287223106}"/>
                </a:ext>
              </a:extLst>
            </p:cNvPr>
            <p:cNvSpPr>
              <a:spLocks/>
            </p:cNvSpPr>
            <p:nvPr/>
          </p:nvSpPr>
          <p:spPr bwMode="auto">
            <a:xfrm>
              <a:off x="4558010" y="3786658"/>
              <a:ext cx="74613" cy="134937"/>
            </a:xfrm>
            <a:custGeom>
              <a:avLst/>
              <a:gdLst>
                <a:gd name="T0" fmla="*/ 15 w 47"/>
                <a:gd name="T1" fmla="*/ 0 h 85"/>
                <a:gd name="T2" fmla="*/ 15 w 47"/>
                <a:gd name="T3" fmla="*/ 0 h 85"/>
                <a:gd name="T4" fmla="*/ 13 w 47"/>
                <a:gd name="T5" fmla="*/ 11 h 85"/>
                <a:gd name="T6" fmla="*/ 11 w 47"/>
                <a:gd name="T7" fmla="*/ 20 h 85"/>
                <a:gd name="T8" fmla="*/ 9 w 47"/>
                <a:gd name="T9" fmla="*/ 31 h 85"/>
                <a:gd name="T10" fmla="*/ 9 w 47"/>
                <a:gd name="T11" fmla="*/ 40 h 85"/>
                <a:gd name="T12" fmla="*/ 6 w 47"/>
                <a:gd name="T13" fmla="*/ 49 h 85"/>
                <a:gd name="T14" fmla="*/ 4 w 47"/>
                <a:gd name="T15" fmla="*/ 60 h 85"/>
                <a:gd name="T16" fmla="*/ 2 w 47"/>
                <a:gd name="T17" fmla="*/ 69 h 85"/>
                <a:gd name="T18" fmla="*/ 0 w 47"/>
                <a:gd name="T19" fmla="*/ 78 h 85"/>
                <a:gd name="T20" fmla="*/ 31 w 47"/>
                <a:gd name="T21" fmla="*/ 85 h 85"/>
                <a:gd name="T22" fmla="*/ 33 w 47"/>
                <a:gd name="T23" fmla="*/ 76 h 85"/>
                <a:gd name="T24" fmla="*/ 36 w 47"/>
                <a:gd name="T25" fmla="*/ 65 h 85"/>
                <a:gd name="T26" fmla="*/ 38 w 47"/>
                <a:gd name="T27" fmla="*/ 56 h 85"/>
                <a:gd name="T28" fmla="*/ 40 w 47"/>
                <a:gd name="T29" fmla="*/ 45 h 85"/>
                <a:gd name="T30" fmla="*/ 40 w 47"/>
                <a:gd name="T31" fmla="*/ 36 h 85"/>
                <a:gd name="T32" fmla="*/ 42 w 47"/>
                <a:gd name="T33" fmla="*/ 27 h 85"/>
                <a:gd name="T34" fmla="*/ 45 w 47"/>
                <a:gd name="T35" fmla="*/ 15 h 85"/>
                <a:gd name="T36" fmla="*/ 47 w 47"/>
                <a:gd name="T37" fmla="*/ 6 h 85"/>
                <a:gd name="T38" fmla="*/ 47 w 47"/>
                <a:gd name="T39" fmla="*/ 6 h 85"/>
                <a:gd name="T40" fmla="*/ 15 w 47"/>
                <a:gd name="T4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85">
                  <a:moveTo>
                    <a:pt x="15" y="0"/>
                  </a:moveTo>
                  <a:lnTo>
                    <a:pt x="15" y="0"/>
                  </a:lnTo>
                  <a:lnTo>
                    <a:pt x="13" y="11"/>
                  </a:lnTo>
                  <a:lnTo>
                    <a:pt x="11" y="20"/>
                  </a:lnTo>
                  <a:lnTo>
                    <a:pt x="9" y="31"/>
                  </a:lnTo>
                  <a:lnTo>
                    <a:pt x="9" y="40"/>
                  </a:lnTo>
                  <a:lnTo>
                    <a:pt x="6" y="49"/>
                  </a:lnTo>
                  <a:lnTo>
                    <a:pt x="4" y="60"/>
                  </a:lnTo>
                  <a:lnTo>
                    <a:pt x="2" y="69"/>
                  </a:lnTo>
                  <a:lnTo>
                    <a:pt x="0" y="78"/>
                  </a:lnTo>
                  <a:lnTo>
                    <a:pt x="31" y="85"/>
                  </a:lnTo>
                  <a:lnTo>
                    <a:pt x="33" y="76"/>
                  </a:lnTo>
                  <a:lnTo>
                    <a:pt x="36" y="65"/>
                  </a:lnTo>
                  <a:lnTo>
                    <a:pt x="38" y="56"/>
                  </a:lnTo>
                  <a:lnTo>
                    <a:pt x="40" y="45"/>
                  </a:lnTo>
                  <a:lnTo>
                    <a:pt x="40" y="36"/>
                  </a:lnTo>
                  <a:lnTo>
                    <a:pt x="42" y="27"/>
                  </a:lnTo>
                  <a:lnTo>
                    <a:pt x="45" y="15"/>
                  </a:lnTo>
                  <a:lnTo>
                    <a:pt x="47" y="6"/>
                  </a:lnTo>
                  <a:lnTo>
                    <a:pt x="47" y="6"/>
                  </a:lnTo>
                  <a:lnTo>
                    <a:pt x="15" y="0"/>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535" name="Picture 511">
              <a:extLst>
                <a:ext uri="{FF2B5EF4-FFF2-40B4-BE49-F238E27FC236}">
                  <a16:creationId xmlns:a16="http://schemas.microsoft.com/office/drawing/2014/main" id="{EF3BD2BE-1260-E476-47AF-C7DBCA63D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661" y="3512021"/>
              <a:ext cx="28829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9" name="Rectangle 512">
              <a:extLst>
                <a:ext uri="{FF2B5EF4-FFF2-40B4-BE49-F238E27FC236}">
                  <a16:creationId xmlns:a16="http://schemas.microsoft.com/office/drawing/2014/main" id="{9116F0CC-4C55-5D0E-E47C-36524EB64514}"/>
                </a:ext>
              </a:extLst>
            </p:cNvPr>
            <p:cNvSpPr>
              <a:spLocks noChangeArrowheads="1"/>
            </p:cNvSpPr>
            <p:nvPr/>
          </p:nvSpPr>
          <p:spPr bwMode="auto">
            <a:xfrm>
              <a:off x="1290935" y="3903220"/>
              <a:ext cx="6134101" cy="2168525"/>
            </a:xfrm>
            <a:prstGeom prst="rect">
              <a:avLst/>
            </a:prstGeom>
            <a:solidFill>
              <a:srgbClr val="FDFB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dirty="0"/>
            </a:p>
          </p:txBody>
        </p:sp>
        <p:sp>
          <p:nvSpPr>
            <p:cNvPr id="1430" name="Freeform 513">
              <a:extLst>
                <a:ext uri="{FF2B5EF4-FFF2-40B4-BE49-F238E27FC236}">
                  <a16:creationId xmlns:a16="http://schemas.microsoft.com/office/drawing/2014/main" id="{176EF78A-95F4-F038-F43F-8E69C15BA007}"/>
                </a:ext>
              </a:extLst>
            </p:cNvPr>
            <p:cNvSpPr>
              <a:spLocks/>
            </p:cNvSpPr>
            <p:nvPr/>
          </p:nvSpPr>
          <p:spPr bwMode="auto">
            <a:xfrm>
              <a:off x="2720480" y="3770783"/>
              <a:ext cx="1390650" cy="1079500"/>
            </a:xfrm>
            <a:custGeom>
              <a:avLst/>
              <a:gdLst>
                <a:gd name="T0" fmla="*/ 221 w 876"/>
                <a:gd name="T1" fmla="*/ 63 h 680"/>
                <a:gd name="T2" fmla="*/ 311 w 876"/>
                <a:gd name="T3" fmla="*/ 61 h 680"/>
                <a:gd name="T4" fmla="*/ 365 w 876"/>
                <a:gd name="T5" fmla="*/ 52 h 680"/>
                <a:gd name="T6" fmla="*/ 383 w 876"/>
                <a:gd name="T7" fmla="*/ 43 h 680"/>
                <a:gd name="T8" fmla="*/ 383 w 876"/>
                <a:gd name="T9" fmla="*/ 40 h 680"/>
                <a:gd name="T10" fmla="*/ 383 w 876"/>
                <a:gd name="T11" fmla="*/ 38 h 680"/>
                <a:gd name="T12" fmla="*/ 401 w 876"/>
                <a:gd name="T13" fmla="*/ 29 h 680"/>
                <a:gd name="T14" fmla="*/ 444 w 876"/>
                <a:gd name="T15" fmla="*/ 29 h 680"/>
                <a:gd name="T16" fmla="*/ 513 w 876"/>
                <a:gd name="T17" fmla="*/ 38 h 680"/>
                <a:gd name="T18" fmla="*/ 543 w 876"/>
                <a:gd name="T19" fmla="*/ 34 h 680"/>
                <a:gd name="T20" fmla="*/ 549 w 876"/>
                <a:gd name="T21" fmla="*/ 27 h 680"/>
                <a:gd name="T22" fmla="*/ 552 w 876"/>
                <a:gd name="T23" fmla="*/ 22 h 680"/>
                <a:gd name="T24" fmla="*/ 552 w 876"/>
                <a:gd name="T25" fmla="*/ 20 h 680"/>
                <a:gd name="T26" fmla="*/ 630 w 876"/>
                <a:gd name="T27" fmla="*/ 6 h 680"/>
                <a:gd name="T28" fmla="*/ 747 w 876"/>
                <a:gd name="T29" fmla="*/ 0 h 680"/>
                <a:gd name="T30" fmla="*/ 783 w 876"/>
                <a:gd name="T31" fmla="*/ 2 h 680"/>
                <a:gd name="T32" fmla="*/ 781 w 876"/>
                <a:gd name="T33" fmla="*/ 4 h 680"/>
                <a:gd name="T34" fmla="*/ 781 w 876"/>
                <a:gd name="T35" fmla="*/ 9 h 680"/>
                <a:gd name="T36" fmla="*/ 797 w 876"/>
                <a:gd name="T37" fmla="*/ 11 h 680"/>
                <a:gd name="T38" fmla="*/ 828 w 876"/>
                <a:gd name="T39" fmla="*/ 18 h 680"/>
                <a:gd name="T40" fmla="*/ 842 w 876"/>
                <a:gd name="T41" fmla="*/ 27 h 680"/>
                <a:gd name="T42" fmla="*/ 853 w 876"/>
                <a:gd name="T43" fmla="*/ 40 h 680"/>
                <a:gd name="T44" fmla="*/ 871 w 876"/>
                <a:gd name="T45" fmla="*/ 74 h 680"/>
                <a:gd name="T46" fmla="*/ 876 w 876"/>
                <a:gd name="T47" fmla="*/ 126 h 680"/>
                <a:gd name="T48" fmla="*/ 869 w 876"/>
                <a:gd name="T49" fmla="*/ 225 h 680"/>
                <a:gd name="T50" fmla="*/ 855 w 876"/>
                <a:gd name="T51" fmla="*/ 317 h 680"/>
                <a:gd name="T52" fmla="*/ 853 w 876"/>
                <a:gd name="T53" fmla="*/ 405 h 680"/>
                <a:gd name="T54" fmla="*/ 849 w 876"/>
                <a:gd name="T55" fmla="*/ 484 h 680"/>
                <a:gd name="T56" fmla="*/ 835 w 876"/>
                <a:gd name="T57" fmla="*/ 583 h 680"/>
                <a:gd name="T58" fmla="*/ 810 w 876"/>
                <a:gd name="T59" fmla="*/ 653 h 680"/>
                <a:gd name="T60" fmla="*/ 779 w 876"/>
                <a:gd name="T61" fmla="*/ 677 h 680"/>
                <a:gd name="T62" fmla="*/ 741 w 876"/>
                <a:gd name="T63" fmla="*/ 673 h 680"/>
                <a:gd name="T64" fmla="*/ 684 w 876"/>
                <a:gd name="T65" fmla="*/ 641 h 680"/>
                <a:gd name="T66" fmla="*/ 662 w 876"/>
                <a:gd name="T67" fmla="*/ 637 h 680"/>
                <a:gd name="T68" fmla="*/ 610 w 876"/>
                <a:gd name="T69" fmla="*/ 621 h 680"/>
                <a:gd name="T70" fmla="*/ 549 w 876"/>
                <a:gd name="T71" fmla="*/ 612 h 680"/>
                <a:gd name="T72" fmla="*/ 471 w 876"/>
                <a:gd name="T73" fmla="*/ 614 h 680"/>
                <a:gd name="T74" fmla="*/ 401 w 876"/>
                <a:gd name="T75" fmla="*/ 608 h 680"/>
                <a:gd name="T76" fmla="*/ 351 w 876"/>
                <a:gd name="T77" fmla="*/ 608 h 680"/>
                <a:gd name="T78" fmla="*/ 291 w 876"/>
                <a:gd name="T79" fmla="*/ 610 h 680"/>
                <a:gd name="T80" fmla="*/ 230 w 876"/>
                <a:gd name="T81" fmla="*/ 610 h 680"/>
                <a:gd name="T82" fmla="*/ 169 w 876"/>
                <a:gd name="T83" fmla="*/ 592 h 680"/>
                <a:gd name="T84" fmla="*/ 110 w 876"/>
                <a:gd name="T85" fmla="*/ 567 h 680"/>
                <a:gd name="T86" fmla="*/ 72 w 876"/>
                <a:gd name="T87" fmla="*/ 558 h 680"/>
                <a:gd name="T88" fmla="*/ 59 w 876"/>
                <a:gd name="T89" fmla="*/ 542 h 680"/>
                <a:gd name="T90" fmla="*/ 47 w 876"/>
                <a:gd name="T91" fmla="*/ 527 h 680"/>
                <a:gd name="T92" fmla="*/ 38 w 876"/>
                <a:gd name="T93" fmla="*/ 508 h 680"/>
                <a:gd name="T94" fmla="*/ 27 w 876"/>
                <a:gd name="T95" fmla="*/ 472 h 680"/>
                <a:gd name="T96" fmla="*/ 18 w 876"/>
                <a:gd name="T97" fmla="*/ 448 h 680"/>
                <a:gd name="T98" fmla="*/ 14 w 876"/>
                <a:gd name="T99" fmla="*/ 405 h 680"/>
                <a:gd name="T100" fmla="*/ 5 w 876"/>
                <a:gd name="T101" fmla="*/ 346 h 680"/>
                <a:gd name="T102" fmla="*/ 0 w 876"/>
                <a:gd name="T103" fmla="*/ 290 h 680"/>
                <a:gd name="T104" fmla="*/ 2 w 876"/>
                <a:gd name="T105" fmla="*/ 229 h 680"/>
                <a:gd name="T106" fmla="*/ 7 w 876"/>
                <a:gd name="T107" fmla="*/ 184 h 680"/>
                <a:gd name="T108" fmla="*/ 16 w 876"/>
                <a:gd name="T109" fmla="*/ 142 h 680"/>
                <a:gd name="T110" fmla="*/ 32 w 876"/>
                <a:gd name="T111" fmla="*/ 106 h 680"/>
                <a:gd name="T112" fmla="*/ 50 w 876"/>
                <a:gd name="T113" fmla="*/ 81 h 680"/>
                <a:gd name="T114" fmla="*/ 54 w 876"/>
                <a:gd name="T115" fmla="*/ 79 h 680"/>
                <a:gd name="T116" fmla="*/ 56 w 876"/>
                <a:gd name="T117" fmla="*/ 72 h 680"/>
                <a:gd name="T118" fmla="*/ 77 w 876"/>
                <a:gd name="T119" fmla="*/ 65 h 680"/>
                <a:gd name="T120" fmla="*/ 119 w 876"/>
                <a:gd name="T121" fmla="*/ 65 h 680"/>
                <a:gd name="T122" fmla="*/ 164 w 876"/>
                <a:gd name="T123" fmla="*/ 63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6" h="680">
                  <a:moveTo>
                    <a:pt x="180" y="63"/>
                  </a:moveTo>
                  <a:lnTo>
                    <a:pt x="196" y="63"/>
                  </a:lnTo>
                  <a:lnTo>
                    <a:pt x="221" y="63"/>
                  </a:lnTo>
                  <a:lnTo>
                    <a:pt x="250" y="63"/>
                  </a:lnTo>
                  <a:lnTo>
                    <a:pt x="282" y="63"/>
                  </a:lnTo>
                  <a:lnTo>
                    <a:pt x="311" y="61"/>
                  </a:lnTo>
                  <a:lnTo>
                    <a:pt x="340" y="58"/>
                  </a:lnTo>
                  <a:lnTo>
                    <a:pt x="354" y="54"/>
                  </a:lnTo>
                  <a:lnTo>
                    <a:pt x="365" y="52"/>
                  </a:lnTo>
                  <a:lnTo>
                    <a:pt x="374" y="47"/>
                  </a:lnTo>
                  <a:lnTo>
                    <a:pt x="383" y="43"/>
                  </a:lnTo>
                  <a:lnTo>
                    <a:pt x="383" y="43"/>
                  </a:lnTo>
                  <a:lnTo>
                    <a:pt x="383" y="40"/>
                  </a:lnTo>
                  <a:lnTo>
                    <a:pt x="383" y="40"/>
                  </a:lnTo>
                  <a:lnTo>
                    <a:pt x="383" y="40"/>
                  </a:lnTo>
                  <a:lnTo>
                    <a:pt x="383" y="38"/>
                  </a:lnTo>
                  <a:lnTo>
                    <a:pt x="383" y="38"/>
                  </a:lnTo>
                  <a:lnTo>
                    <a:pt x="383" y="38"/>
                  </a:lnTo>
                  <a:lnTo>
                    <a:pt x="383" y="36"/>
                  </a:lnTo>
                  <a:lnTo>
                    <a:pt x="392" y="31"/>
                  </a:lnTo>
                  <a:lnTo>
                    <a:pt x="401" y="29"/>
                  </a:lnTo>
                  <a:lnTo>
                    <a:pt x="410" y="27"/>
                  </a:lnTo>
                  <a:lnTo>
                    <a:pt x="421" y="27"/>
                  </a:lnTo>
                  <a:lnTo>
                    <a:pt x="444" y="29"/>
                  </a:lnTo>
                  <a:lnTo>
                    <a:pt x="466" y="34"/>
                  </a:lnTo>
                  <a:lnTo>
                    <a:pt x="491" y="38"/>
                  </a:lnTo>
                  <a:lnTo>
                    <a:pt x="513" y="38"/>
                  </a:lnTo>
                  <a:lnTo>
                    <a:pt x="522" y="38"/>
                  </a:lnTo>
                  <a:lnTo>
                    <a:pt x="534" y="36"/>
                  </a:lnTo>
                  <a:lnTo>
                    <a:pt x="543" y="34"/>
                  </a:lnTo>
                  <a:lnTo>
                    <a:pt x="549" y="27"/>
                  </a:lnTo>
                  <a:lnTo>
                    <a:pt x="549" y="27"/>
                  </a:lnTo>
                  <a:lnTo>
                    <a:pt x="549" y="27"/>
                  </a:lnTo>
                  <a:lnTo>
                    <a:pt x="549" y="25"/>
                  </a:lnTo>
                  <a:lnTo>
                    <a:pt x="552" y="25"/>
                  </a:lnTo>
                  <a:lnTo>
                    <a:pt x="552" y="22"/>
                  </a:lnTo>
                  <a:lnTo>
                    <a:pt x="552" y="22"/>
                  </a:lnTo>
                  <a:lnTo>
                    <a:pt x="552" y="22"/>
                  </a:lnTo>
                  <a:lnTo>
                    <a:pt x="552" y="20"/>
                  </a:lnTo>
                  <a:lnTo>
                    <a:pt x="567" y="16"/>
                  </a:lnTo>
                  <a:lnTo>
                    <a:pt x="594" y="11"/>
                  </a:lnTo>
                  <a:lnTo>
                    <a:pt x="630" y="6"/>
                  </a:lnTo>
                  <a:lnTo>
                    <a:pt x="671" y="2"/>
                  </a:lnTo>
                  <a:lnTo>
                    <a:pt x="711" y="0"/>
                  </a:lnTo>
                  <a:lnTo>
                    <a:pt x="747" y="0"/>
                  </a:lnTo>
                  <a:lnTo>
                    <a:pt x="772" y="0"/>
                  </a:lnTo>
                  <a:lnTo>
                    <a:pt x="783" y="2"/>
                  </a:lnTo>
                  <a:lnTo>
                    <a:pt x="783" y="2"/>
                  </a:lnTo>
                  <a:lnTo>
                    <a:pt x="783" y="4"/>
                  </a:lnTo>
                  <a:lnTo>
                    <a:pt x="781" y="4"/>
                  </a:lnTo>
                  <a:lnTo>
                    <a:pt x="781" y="4"/>
                  </a:lnTo>
                  <a:lnTo>
                    <a:pt x="781" y="6"/>
                  </a:lnTo>
                  <a:lnTo>
                    <a:pt x="781" y="6"/>
                  </a:lnTo>
                  <a:lnTo>
                    <a:pt x="781" y="9"/>
                  </a:lnTo>
                  <a:lnTo>
                    <a:pt x="781" y="9"/>
                  </a:lnTo>
                  <a:lnTo>
                    <a:pt x="788" y="11"/>
                  </a:lnTo>
                  <a:lnTo>
                    <a:pt x="797" y="11"/>
                  </a:lnTo>
                  <a:lnTo>
                    <a:pt x="806" y="13"/>
                  </a:lnTo>
                  <a:lnTo>
                    <a:pt x="817" y="16"/>
                  </a:lnTo>
                  <a:lnTo>
                    <a:pt x="828" y="18"/>
                  </a:lnTo>
                  <a:lnTo>
                    <a:pt x="837" y="22"/>
                  </a:lnTo>
                  <a:lnTo>
                    <a:pt x="840" y="25"/>
                  </a:lnTo>
                  <a:lnTo>
                    <a:pt x="842" y="27"/>
                  </a:lnTo>
                  <a:lnTo>
                    <a:pt x="842" y="31"/>
                  </a:lnTo>
                  <a:lnTo>
                    <a:pt x="842" y="36"/>
                  </a:lnTo>
                  <a:lnTo>
                    <a:pt x="853" y="40"/>
                  </a:lnTo>
                  <a:lnTo>
                    <a:pt x="860" y="49"/>
                  </a:lnTo>
                  <a:lnTo>
                    <a:pt x="867" y="61"/>
                  </a:lnTo>
                  <a:lnTo>
                    <a:pt x="871" y="74"/>
                  </a:lnTo>
                  <a:lnTo>
                    <a:pt x="873" y="90"/>
                  </a:lnTo>
                  <a:lnTo>
                    <a:pt x="876" y="106"/>
                  </a:lnTo>
                  <a:lnTo>
                    <a:pt x="876" y="126"/>
                  </a:lnTo>
                  <a:lnTo>
                    <a:pt x="876" y="144"/>
                  </a:lnTo>
                  <a:lnTo>
                    <a:pt x="873" y="184"/>
                  </a:lnTo>
                  <a:lnTo>
                    <a:pt x="869" y="225"/>
                  </a:lnTo>
                  <a:lnTo>
                    <a:pt x="864" y="261"/>
                  </a:lnTo>
                  <a:lnTo>
                    <a:pt x="860" y="292"/>
                  </a:lnTo>
                  <a:lnTo>
                    <a:pt x="855" y="317"/>
                  </a:lnTo>
                  <a:lnTo>
                    <a:pt x="855" y="344"/>
                  </a:lnTo>
                  <a:lnTo>
                    <a:pt x="853" y="373"/>
                  </a:lnTo>
                  <a:lnTo>
                    <a:pt x="853" y="405"/>
                  </a:lnTo>
                  <a:lnTo>
                    <a:pt x="851" y="434"/>
                  </a:lnTo>
                  <a:lnTo>
                    <a:pt x="851" y="461"/>
                  </a:lnTo>
                  <a:lnTo>
                    <a:pt x="849" y="484"/>
                  </a:lnTo>
                  <a:lnTo>
                    <a:pt x="846" y="502"/>
                  </a:lnTo>
                  <a:lnTo>
                    <a:pt x="842" y="547"/>
                  </a:lnTo>
                  <a:lnTo>
                    <a:pt x="835" y="583"/>
                  </a:lnTo>
                  <a:lnTo>
                    <a:pt x="828" y="612"/>
                  </a:lnTo>
                  <a:lnTo>
                    <a:pt x="822" y="637"/>
                  </a:lnTo>
                  <a:lnTo>
                    <a:pt x="810" y="653"/>
                  </a:lnTo>
                  <a:lnTo>
                    <a:pt x="801" y="666"/>
                  </a:lnTo>
                  <a:lnTo>
                    <a:pt x="790" y="673"/>
                  </a:lnTo>
                  <a:lnTo>
                    <a:pt x="779" y="677"/>
                  </a:lnTo>
                  <a:lnTo>
                    <a:pt x="765" y="680"/>
                  </a:lnTo>
                  <a:lnTo>
                    <a:pt x="754" y="677"/>
                  </a:lnTo>
                  <a:lnTo>
                    <a:pt x="741" y="673"/>
                  </a:lnTo>
                  <a:lnTo>
                    <a:pt x="729" y="666"/>
                  </a:lnTo>
                  <a:lnTo>
                    <a:pt x="705" y="653"/>
                  </a:lnTo>
                  <a:lnTo>
                    <a:pt x="684" y="641"/>
                  </a:lnTo>
                  <a:lnTo>
                    <a:pt x="680" y="641"/>
                  </a:lnTo>
                  <a:lnTo>
                    <a:pt x="673" y="639"/>
                  </a:lnTo>
                  <a:lnTo>
                    <a:pt x="662" y="637"/>
                  </a:lnTo>
                  <a:lnTo>
                    <a:pt x="646" y="632"/>
                  </a:lnTo>
                  <a:lnTo>
                    <a:pt x="628" y="628"/>
                  </a:lnTo>
                  <a:lnTo>
                    <a:pt x="610" y="621"/>
                  </a:lnTo>
                  <a:lnTo>
                    <a:pt x="590" y="614"/>
                  </a:lnTo>
                  <a:lnTo>
                    <a:pt x="570" y="605"/>
                  </a:lnTo>
                  <a:lnTo>
                    <a:pt x="549" y="612"/>
                  </a:lnTo>
                  <a:lnTo>
                    <a:pt x="527" y="614"/>
                  </a:lnTo>
                  <a:lnTo>
                    <a:pt x="500" y="614"/>
                  </a:lnTo>
                  <a:lnTo>
                    <a:pt x="471" y="614"/>
                  </a:lnTo>
                  <a:lnTo>
                    <a:pt x="444" y="612"/>
                  </a:lnTo>
                  <a:lnTo>
                    <a:pt x="421" y="610"/>
                  </a:lnTo>
                  <a:lnTo>
                    <a:pt x="401" y="608"/>
                  </a:lnTo>
                  <a:lnTo>
                    <a:pt x="390" y="608"/>
                  </a:lnTo>
                  <a:lnTo>
                    <a:pt x="372" y="608"/>
                  </a:lnTo>
                  <a:lnTo>
                    <a:pt x="351" y="608"/>
                  </a:lnTo>
                  <a:lnTo>
                    <a:pt x="333" y="610"/>
                  </a:lnTo>
                  <a:lnTo>
                    <a:pt x="313" y="610"/>
                  </a:lnTo>
                  <a:lnTo>
                    <a:pt x="291" y="610"/>
                  </a:lnTo>
                  <a:lnTo>
                    <a:pt x="270" y="610"/>
                  </a:lnTo>
                  <a:lnTo>
                    <a:pt x="250" y="610"/>
                  </a:lnTo>
                  <a:lnTo>
                    <a:pt x="230" y="610"/>
                  </a:lnTo>
                  <a:lnTo>
                    <a:pt x="209" y="605"/>
                  </a:lnTo>
                  <a:lnTo>
                    <a:pt x="189" y="601"/>
                  </a:lnTo>
                  <a:lnTo>
                    <a:pt x="169" y="592"/>
                  </a:lnTo>
                  <a:lnTo>
                    <a:pt x="149" y="583"/>
                  </a:lnTo>
                  <a:lnTo>
                    <a:pt x="128" y="574"/>
                  </a:lnTo>
                  <a:lnTo>
                    <a:pt x="110" y="567"/>
                  </a:lnTo>
                  <a:lnTo>
                    <a:pt x="92" y="560"/>
                  </a:lnTo>
                  <a:lnTo>
                    <a:pt x="79" y="558"/>
                  </a:lnTo>
                  <a:lnTo>
                    <a:pt x="72" y="558"/>
                  </a:lnTo>
                  <a:lnTo>
                    <a:pt x="68" y="554"/>
                  </a:lnTo>
                  <a:lnTo>
                    <a:pt x="63" y="549"/>
                  </a:lnTo>
                  <a:lnTo>
                    <a:pt x="59" y="542"/>
                  </a:lnTo>
                  <a:lnTo>
                    <a:pt x="54" y="536"/>
                  </a:lnTo>
                  <a:lnTo>
                    <a:pt x="52" y="531"/>
                  </a:lnTo>
                  <a:lnTo>
                    <a:pt x="47" y="527"/>
                  </a:lnTo>
                  <a:lnTo>
                    <a:pt x="43" y="524"/>
                  </a:lnTo>
                  <a:lnTo>
                    <a:pt x="41" y="518"/>
                  </a:lnTo>
                  <a:lnTo>
                    <a:pt x="38" y="508"/>
                  </a:lnTo>
                  <a:lnTo>
                    <a:pt x="34" y="497"/>
                  </a:lnTo>
                  <a:lnTo>
                    <a:pt x="29" y="484"/>
                  </a:lnTo>
                  <a:lnTo>
                    <a:pt x="27" y="472"/>
                  </a:lnTo>
                  <a:lnTo>
                    <a:pt x="23" y="461"/>
                  </a:lnTo>
                  <a:lnTo>
                    <a:pt x="20" y="452"/>
                  </a:lnTo>
                  <a:lnTo>
                    <a:pt x="18" y="448"/>
                  </a:lnTo>
                  <a:lnTo>
                    <a:pt x="18" y="436"/>
                  </a:lnTo>
                  <a:lnTo>
                    <a:pt x="16" y="423"/>
                  </a:lnTo>
                  <a:lnTo>
                    <a:pt x="14" y="405"/>
                  </a:lnTo>
                  <a:lnTo>
                    <a:pt x="11" y="385"/>
                  </a:lnTo>
                  <a:lnTo>
                    <a:pt x="7" y="364"/>
                  </a:lnTo>
                  <a:lnTo>
                    <a:pt x="5" y="346"/>
                  </a:lnTo>
                  <a:lnTo>
                    <a:pt x="2" y="326"/>
                  </a:lnTo>
                  <a:lnTo>
                    <a:pt x="2" y="310"/>
                  </a:lnTo>
                  <a:lnTo>
                    <a:pt x="0" y="290"/>
                  </a:lnTo>
                  <a:lnTo>
                    <a:pt x="0" y="268"/>
                  </a:lnTo>
                  <a:lnTo>
                    <a:pt x="2" y="247"/>
                  </a:lnTo>
                  <a:lnTo>
                    <a:pt x="2" y="229"/>
                  </a:lnTo>
                  <a:lnTo>
                    <a:pt x="2" y="211"/>
                  </a:lnTo>
                  <a:lnTo>
                    <a:pt x="5" y="196"/>
                  </a:lnTo>
                  <a:lnTo>
                    <a:pt x="7" y="184"/>
                  </a:lnTo>
                  <a:lnTo>
                    <a:pt x="9" y="175"/>
                  </a:lnTo>
                  <a:lnTo>
                    <a:pt x="11" y="157"/>
                  </a:lnTo>
                  <a:lnTo>
                    <a:pt x="16" y="142"/>
                  </a:lnTo>
                  <a:lnTo>
                    <a:pt x="20" y="128"/>
                  </a:lnTo>
                  <a:lnTo>
                    <a:pt x="27" y="115"/>
                  </a:lnTo>
                  <a:lnTo>
                    <a:pt x="32" y="106"/>
                  </a:lnTo>
                  <a:lnTo>
                    <a:pt x="38" y="97"/>
                  </a:lnTo>
                  <a:lnTo>
                    <a:pt x="43" y="88"/>
                  </a:lnTo>
                  <a:lnTo>
                    <a:pt x="50" y="81"/>
                  </a:lnTo>
                  <a:lnTo>
                    <a:pt x="52" y="81"/>
                  </a:lnTo>
                  <a:lnTo>
                    <a:pt x="54" y="79"/>
                  </a:lnTo>
                  <a:lnTo>
                    <a:pt x="54" y="79"/>
                  </a:lnTo>
                  <a:lnTo>
                    <a:pt x="56" y="76"/>
                  </a:lnTo>
                  <a:lnTo>
                    <a:pt x="56" y="74"/>
                  </a:lnTo>
                  <a:lnTo>
                    <a:pt x="56" y="72"/>
                  </a:lnTo>
                  <a:lnTo>
                    <a:pt x="59" y="70"/>
                  </a:lnTo>
                  <a:lnTo>
                    <a:pt x="61" y="65"/>
                  </a:lnTo>
                  <a:lnTo>
                    <a:pt x="77" y="65"/>
                  </a:lnTo>
                  <a:lnTo>
                    <a:pt x="90" y="65"/>
                  </a:lnTo>
                  <a:lnTo>
                    <a:pt x="106" y="65"/>
                  </a:lnTo>
                  <a:lnTo>
                    <a:pt x="119" y="65"/>
                  </a:lnTo>
                  <a:lnTo>
                    <a:pt x="135" y="65"/>
                  </a:lnTo>
                  <a:lnTo>
                    <a:pt x="151" y="63"/>
                  </a:lnTo>
                  <a:lnTo>
                    <a:pt x="164" y="63"/>
                  </a:lnTo>
                  <a:lnTo>
                    <a:pt x="180" y="63"/>
                  </a:lnTo>
                  <a:close/>
                </a:path>
              </a:pathLst>
            </a:custGeom>
            <a:solidFill>
              <a:srgbClr val="F0C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dirty="0"/>
            </a:p>
          </p:txBody>
        </p:sp>
        <p:sp>
          <p:nvSpPr>
            <p:cNvPr id="1431" name="Freeform 514">
              <a:extLst>
                <a:ext uri="{FF2B5EF4-FFF2-40B4-BE49-F238E27FC236}">
                  <a16:creationId xmlns:a16="http://schemas.microsoft.com/office/drawing/2014/main" id="{F2097EAC-D5E8-B0AB-CB2A-AAAD538F96A2}"/>
                </a:ext>
              </a:extLst>
            </p:cNvPr>
            <p:cNvSpPr>
              <a:spLocks/>
            </p:cNvSpPr>
            <p:nvPr/>
          </p:nvSpPr>
          <p:spPr bwMode="auto">
            <a:xfrm>
              <a:off x="2992735" y="3778721"/>
              <a:ext cx="371475" cy="114300"/>
            </a:xfrm>
            <a:custGeom>
              <a:avLst/>
              <a:gdLst>
                <a:gd name="T0" fmla="*/ 173 w 234"/>
                <a:gd name="T1" fmla="*/ 23 h 72"/>
                <a:gd name="T2" fmla="*/ 185 w 234"/>
                <a:gd name="T3" fmla="*/ 0 h 72"/>
                <a:gd name="T4" fmla="*/ 182 w 234"/>
                <a:gd name="T5" fmla="*/ 0 h 72"/>
                <a:gd name="T6" fmla="*/ 178 w 234"/>
                <a:gd name="T7" fmla="*/ 2 h 72"/>
                <a:gd name="T8" fmla="*/ 169 w 234"/>
                <a:gd name="T9" fmla="*/ 5 h 72"/>
                <a:gd name="T10" fmla="*/ 158 w 234"/>
                <a:gd name="T11" fmla="*/ 7 h 72"/>
                <a:gd name="T12" fmla="*/ 131 w 234"/>
                <a:gd name="T13" fmla="*/ 11 h 72"/>
                <a:gd name="T14" fmla="*/ 101 w 234"/>
                <a:gd name="T15" fmla="*/ 14 h 72"/>
                <a:gd name="T16" fmla="*/ 72 w 234"/>
                <a:gd name="T17" fmla="*/ 14 h 72"/>
                <a:gd name="T18" fmla="*/ 43 w 234"/>
                <a:gd name="T19" fmla="*/ 14 h 72"/>
                <a:gd name="T20" fmla="*/ 18 w 234"/>
                <a:gd name="T21" fmla="*/ 11 h 72"/>
                <a:gd name="T22" fmla="*/ 0 w 234"/>
                <a:gd name="T23" fmla="*/ 14 h 72"/>
                <a:gd name="T24" fmla="*/ 4 w 234"/>
                <a:gd name="T25" fmla="*/ 72 h 72"/>
                <a:gd name="T26" fmla="*/ 18 w 234"/>
                <a:gd name="T27" fmla="*/ 72 h 72"/>
                <a:gd name="T28" fmla="*/ 43 w 234"/>
                <a:gd name="T29" fmla="*/ 72 h 72"/>
                <a:gd name="T30" fmla="*/ 72 w 234"/>
                <a:gd name="T31" fmla="*/ 72 h 72"/>
                <a:gd name="T32" fmla="*/ 104 w 234"/>
                <a:gd name="T33" fmla="*/ 72 h 72"/>
                <a:gd name="T34" fmla="*/ 137 w 234"/>
                <a:gd name="T35" fmla="*/ 70 h 72"/>
                <a:gd name="T36" fmla="*/ 167 w 234"/>
                <a:gd name="T37" fmla="*/ 68 h 72"/>
                <a:gd name="T38" fmla="*/ 182 w 234"/>
                <a:gd name="T39" fmla="*/ 63 h 72"/>
                <a:gd name="T40" fmla="*/ 196 w 234"/>
                <a:gd name="T41" fmla="*/ 61 h 72"/>
                <a:gd name="T42" fmla="*/ 209 w 234"/>
                <a:gd name="T43" fmla="*/ 54 h 72"/>
                <a:gd name="T44" fmla="*/ 223 w 234"/>
                <a:gd name="T45" fmla="*/ 45 h 72"/>
                <a:gd name="T46" fmla="*/ 234 w 234"/>
                <a:gd name="T47" fmla="*/ 23 h 72"/>
                <a:gd name="T48" fmla="*/ 223 w 234"/>
                <a:gd name="T49" fmla="*/ 45 h 72"/>
                <a:gd name="T50" fmla="*/ 234 w 234"/>
                <a:gd name="T51" fmla="*/ 36 h 72"/>
                <a:gd name="T52" fmla="*/ 234 w 234"/>
                <a:gd name="T53" fmla="*/ 23 h 72"/>
                <a:gd name="T54" fmla="*/ 173 w 234"/>
                <a:gd name="T55"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72">
                  <a:moveTo>
                    <a:pt x="173" y="23"/>
                  </a:moveTo>
                  <a:lnTo>
                    <a:pt x="185" y="0"/>
                  </a:lnTo>
                  <a:lnTo>
                    <a:pt x="182" y="0"/>
                  </a:lnTo>
                  <a:lnTo>
                    <a:pt x="178" y="2"/>
                  </a:lnTo>
                  <a:lnTo>
                    <a:pt x="169" y="5"/>
                  </a:lnTo>
                  <a:lnTo>
                    <a:pt x="158" y="7"/>
                  </a:lnTo>
                  <a:lnTo>
                    <a:pt x="131" y="11"/>
                  </a:lnTo>
                  <a:lnTo>
                    <a:pt x="101" y="14"/>
                  </a:lnTo>
                  <a:lnTo>
                    <a:pt x="72" y="14"/>
                  </a:lnTo>
                  <a:lnTo>
                    <a:pt x="43" y="14"/>
                  </a:lnTo>
                  <a:lnTo>
                    <a:pt x="18" y="11"/>
                  </a:lnTo>
                  <a:lnTo>
                    <a:pt x="0" y="14"/>
                  </a:lnTo>
                  <a:lnTo>
                    <a:pt x="4" y="72"/>
                  </a:lnTo>
                  <a:lnTo>
                    <a:pt x="18" y="72"/>
                  </a:lnTo>
                  <a:lnTo>
                    <a:pt x="43" y="72"/>
                  </a:lnTo>
                  <a:lnTo>
                    <a:pt x="72" y="72"/>
                  </a:lnTo>
                  <a:lnTo>
                    <a:pt x="104" y="72"/>
                  </a:lnTo>
                  <a:lnTo>
                    <a:pt x="137" y="70"/>
                  </a:lnTo>
                  <a:lnTo>
                    <a:pt x="167" y="68"/>
                  </a:lnTo>
                  <a:lnTo>
                    <a:pt x="182" y="63"/>
                  </a:lnTo>
                  <a:lnTo>
                    <a:pt x="196" y="61"/>
                  </a:lnTo>
                  <a:lnTo>
                    <a:pt x="209" y="54"/>
                  </a:lnTo>
                  <a:lnTo>
                    <a:pt x="223" y="45"/>
                  </a:lnTo>
                  <a:lnTo>
                    <a:pt x="234" y="23"/>
                  </a:lnTo>
                  <a:lnTo>
                    <a:pt x="223" y="45"/>
                  </a:lnTo>
                  <a:lnTo>
                    <a:pt x="234" y="36"/>
                  </a:lnTo>
                  <a:lnTo>
                    <a:pt x="234" y="23"/>
                  </a:lnTo>
                  <a:lnTo>
                    <a:pt x="173" y="23"/>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32" name="Freeform 515">
              <a:extLst>
                <a:ext uri="{FF2B5EF4-FFF2-40B4-BE49-F238E27FC236}">
                  <a16:creationId xmlns:a16="http://schemas.microsoft.com/office/drawing/2014/main" id="{733CA84A-DB2F-DDEA-4692-4376DDC5F59F}"/>
                </a:ext>
              </a:extLst>
            </p:cNvPr>
            <p:cNvSpPr>
              <a:spLocks/>
            </p:cNvSpPr>
            <p:nvPr/>
          </p:nvSpPr>
          <p:spPr bwMode="auto">
            <a:xfrm>
              <a:off x="3267372" y="3767608"/>
              <a:ext cx="100013" cy="76200"/>
            </a:xfrm>
            <a:custGeom>
              <a:avLst/>
              <a:gdLst>
                <a:gd name="T0" fmla="*/ 14 w 63"/>
                <a:gd name="T1" fmla="*/ 0 h 48"/>
                <a:gd name="T2" fmla="*/ 3 w 63"/>
                <a:gd name="T3" fmla="*/ 23 h 48"/>
                <a:gd name="T4" fmla="*/ 3 w 63"/>
                <a:gd name="T5" fmla="*/ 21 h 48"/>
                <a:gd name="T6" fmla="*/ 3 w 63"/>
                <a:gd name="T7" fmla="*/ 18 h 48"/>
                <a:gd name="T8" fmla="*/ 3 w 63"/>
                <a:gd name="T9" fmla="*/ 18 h 48"/>
                <a:gd name="T10" fmla="*/ 3 w 63"/>
                <a:gd name="T11" fmla="*/ 18 h 48"/>
                <a:gd name="T12" fmla="*/ 3 w 63"/>
                <a:gd name="T13" fmla="*/ 18 h 48"/>
                <a:gd name="T14" fmla="*/ 3 w 63"/>
                <a:gd name="T15" fmla="*/ 23 h 48"/>
                <a:gd name="T16" fmla="*/ 0 w 63"/>
                <a:gd name="T17" fmla="*/ 25 h 48"/>
                <a:gd name="T18" fmla="*/ 0 w 63"/>
                <a:gd name="T19" fmla="*/ 30 h 48"/>
                <a:gd name="T20" fmla="*/ 61 w 63"/>
                <a:gd name="T21" fmla="*/ 30 h 48"/>
                <a:gd name="T22" fmla="*/ 61 w 63"/>
                <a:gd name="T23" fmla="*/ 32 h 48"/>
                <a:gd name="T24" fmla="*/ 61 w 63"/>
                <a:gd name="T25" fmla="*/ 34 h 48"/>
                <a:gd name="T26" fmla="*/ 61 w 63"/>
                <a:gd name="T27" fmla="*/ 36 h 48"/>
                <a:gd name="T28" fmla="*/ 61 w 63"/>
                <a:gd name="T29" fmla="*/ 36 h 48"/>
                <a:gd name="T30" fmla="*/ 61 w 63"/>
                <a:gd name="T31" fmla="*/ 34 h 48"/>
                <a:gd name="T32" fmla="*/ 61 w 63"/>
                <a:gd name="T33" fmla="*/ 32 h 48"/>
                <a:gd name="T34" fmla="*/ 61 w 63"/>
                <a:gd name="T35" fmla="*/ 27 h 48"/>
                <a:gd name="T36" fmla="*/ 63 w 63"/>
                <a:gd name="T37" fmla="*/ 23 h 48"/>
                <a:gd name="T38" fmla="*/ 50 w 63"/>
                <a:gd name="T39" fmla="*/ 48 h 48"/>
                <a:gd name="T40" fmla="*/ 14 w 63"/>
                <a:gd name="T41" fmla="*/ 0 h 48"/>
                <a:gd name="T42" fmla="*/ 3 w 63"/>
                <a:gd name="T43" fmla="*/ 9 h 48"/>
                <a:gd name="T44" fmla="*/ 3 w 63"/>
                <a:gd name="T45" fmla="*/ 23 h 48"/>
                <a:gd name="T46" fmla="*/ 14 w 63"/>
                <a:gd name="T4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48">
                  <a:moveTo>
                    <a:pt x="14" y="0"/>
                  </a:moveTo>
                  <a:lnTo>
                    <a:pt x="3" y="23"/>
                  </a:lnTo>
                  <a:lnTo>
                    <a:pt x="3" y="21"/>
                  </a:lnTo>
                  <a:lnTo>
                    <a:pt x="3" y="18"/>
                  </a:lnTo>
                  <a:lnTo>
                    <a:pt x="3" y="18"/>
                  </a:lnTo>
                  <a:lnTo>
                    <a:pt x="3" y="18"/>
                  </a:lnTo>
                  <a:lnTo>
                    <a:pt x="3" y="18"/>
                  </a:lnTo>
                  <a:lnTo>
                    <a:pt x="3" y="23"/>
                  </a:lnTo>
                  <a:lnTo>
                    <a:pt x="0" y="25"/>
                  </a:lnTo>
                  <a:lnTo>
                    <a:pt x="0" y="30"/>
                  </a:lnTo>
                  <a:lnTo>
                    <a:pt x="61" y="30"/>
                  </a:lnTo>
                  <a:lnTo>
                    <a:pt x="61" y="32"/>
                  </a:lnTo>
                  <a:lnTo>
                    <a:pt x="61" y="34"/>
                  </a:lnTo>
                  <a:lnTo>
                    <a:pt x="61" y="36"/>
                  </a:lnTo>
                  <a:lnTo>
                    <a:pt x="61" y="36"/>
                  </a:lnTo>
                  <a:lnTo>
                    <a:pt x="61" y="34"/>
                  </a:lnTo>
                  <a:lnTo>
                    <a:pt x="61" y="32"/>
                  </a:lnTo>
                  <a:lnTo>
                    <a:pt x="61" y="27"/>
                  </a:lnTo>
                  <a:lnTo>
                    <a:pt x="63" y="23"/>
                  </a:lnTo>
                  <a:lnTo>
                    <a:pt x="50" y="48"/>
                  </a:lnTo>
                  <a:lnTo>
                    <a:pt x="14" y="0"/>
                  </a:lnTo>
                  <a:lnTo>
                    <a:pt x="3" y="9"/>
                  </a:lnTo>
                  <a:lnTo>
                    <a:pt x="3" y="23"/>
                  </a:lnTo>
                  <a:lnTo>
                    <a:pt x="14"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33" name="Freeform 516">
              <a:extLst>
                <a:ext uri="{FF2B5EF4-FFF2-40B4-BE49-F238E27FC236}">
                  <a16:creationId xmlns:a16="http://schemas.microsoft.com/office/drawing/2014/main" id="{986CE864-D0D0-89CE-A0CF-3FC258B6A87E}"/>
                </a:ext>
              </a:extLst>
            </p:cNvPr>
            <p:cNvSpPr>
              <a:spLocks/>
            </p:cNvSpPr>
            <p:nvPr/>
          </p:nvSpPr>
          <p:spPr bwMode="auto">
            <a:xfrm>
              <a:off x="3289597" y="3742208"/>
              <a:ext cx="342900" cy="115887"/>
            </a:xfrm>
            <a:custGeom>
              <a:avLst/>
              <a:gdLst>
                <a:gd name="T0" fmla="*/ 155 w 216"/>
                <a:gd name="T1" fmla="*/ 30 h 73"/>
                <a:gd name="T2" fmla="*/ 166 w 216"/>
                <a:gd name="T3" fmla="*/ 7 h 73"/>
                <a:gd name="T4" fmla="*/ 164 w 216"/>
                <a:gd name="T5" fmla="*/ 9 h 73"/>
                <a:gd name="T6" fmla="*/ 160 w 216"/>
                <a:gd name="T7" fmla="*/ 9 h 73"/>
                <a:gd name="T8" fmla="*/ 155 w 216"/>
                <a:gd name="T9" fmla="*/ 12 h 73"/>
                <a:gd name="T10" fmla="*/ 148 w 216"/>
                <a:gd name="T11" fmla="*/ 12 h 73"/>
                <a:gd name="T12" fmla="*/ 128 w 216"/>
                <a:gd name="T13" fmla="*/ 9 h 73"/>
                <a:gd name="T14" fmla="*/ 106 w 216"/>
                <a:gd name="T15" fmla="*/ 7 h 73"/>
                <a:gd name="T16" fmla="*/ 81 w 216"/>
                <a:gd name="T17" fmla="*/ 3 h 73"/>
                <a:gd name="T18" fmla="*/ 56 w 216"/>
                <a:gd name="T19" fmla="*/ 0 h 73"/>
                <a:gd name="T20" fmla="*/ 43 w 216"/>
                <a:gd name="T21" fmla="*/ 0 h 73"/>
                <a:gd name="T22" fmla="*/ 29 w 216"/>
                <a:gd name="T23" fmla="*/ 3 h 73"/>
                <a:gd name="T24" fmla="*/ 13 w 216"/>
                <a:gd name="T25" fmla="*/ 7 h 73"/>
                <a:gd name="T26" fmla="*/ 0 w 216"/>
                <a:gd name="T27" fmla="*/ 16 h 73"/>
                <a:gd name="T28" fmla="*/ 36 w 216"/>
                <a:gd name="T29" fmla="*/ 64 h 73"/>
                <a:gd name="T30" fmla="*/ 38 w 216"/>
                <a:gd name="T31" fmla="*/ 61 h 73"/>
                <a:gd name="T32" fmla="*/ 43 w 216"/>
                <a:gd name="T33" fmla="*/ 61 h 73"/>
                <a:gd name="T34" fmla="*/ 47 w 216"/>
                <a:gd name="T35" fmla="*/ 61 h 73"/>
                <a:gd name="T36" fmla="*/ 54 w 216"/>
                <a:gd name="T37" fmla="*/ 61 h 73"/>
                <a:gd name="T38" fmla="*/ 74 w 216"/>
                <a:gd name="T39" fmla="*/ 61 h 73"/>
                <a:gd name="T40" fmla="*/ 97 w 216"/>
                <a:gd name="T41" fmla="*/ 66 h 73"/>
                <a:gd name="T42" fmla="*/ 121 w 216"/>
                <a:gd name="T43" fmla="*/ 70 h 73"/>
                <a:gd name="T44" fmla="*/ 146 w 216"/>
                <a:gd name="T45" fmla="*/ 73 h 73"/>
                <a:gd name="T46" fmla="*/ 162 w 216"/>
                <a:gd name="T47" fmla="*/ 70 h 73"/>
                <a:gd name="T48" fmla="*/ 175 w 216"/>
                <a:gd name="T49" fmla="*/ 68 h 73"/>
                <a:gd name="T50" fmla="*/ 191 w 216"/>
                <a:gd name="T51" fmla="*/ 64 h 73"/>
                <a:gd name="T52" fmla="*/ 205 w 216"/>
                <a:gd name="T53" fmla="*/ 55 h 73"/>
                <a:gd name="T54" fmla="*/ 216 w 216"/>
                <a:gd name="T55" fmla="*/ 30 h 73"/>
                <a:gd name="T56" fmla="*/ 205 w 216"/>
                <a:gd name="T57" fmla="*/ 55 h 73"/>
                <a:gd name="T58" fmla="*/ 216 w 216"/>
                <a:gd name="T59" fmla="*/ 46 h 73"/>
                <a:gd name="T60" fmla="*/ 216 w 216"/>
                <a:gd name="T61" fmla="*/ 30 h 73"/>
                <a:gd name="T62" fmla="*/ 155 w 216"/>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73">
                  <a:moveTo>
                    <a:pt x="155" y="30"/>
                  </a:moveTo>
                  <a:lnTo>
                    <a:pt x="166" y="7"/>
                  </a:lnTo>
                  <a:lnTo>
                    <a:pt x="164" y="9"/>
                  </a:lnTo>
                  <a:lnTo>
                    <a:pt x="160" y="9"/>
                  </a:lnTo>
                  <a:lnTo>
                    <a:pt x="155" y="12"/>
                  </a:lnTo>
                  <a:lnTo>
                    <a:pt x="148" y="12"/>
                  </a:lnTo>
                  <a:lnTo>
                    <a:pt x="128" y="9"/>
                  </a:lnTo>
                  <a:lnTo>
                    <a:pt x="106" y="7"/>
                  </a:lnTo>
                  <a:lnTo>
                    <a:pt x="81" y="3"/>
                  </a:lnTo>
                  <a:lnTo>
                    <a:pt x="56" y="0"/>
                  </a:lnTo>
                  <a:lnTo>
                    <a:pt x="43" y="0"/>
                  </a:lnTo>
                  <a:lnTo>
                    <a:pt x="29" y="3"/>
                  </a:lnTo>
                  <a:lnTo>
                    <a:pt x="13" y="7"/>
                  </a:lnTo>
                  <a:lnTo>
                    <a:pt x="0" y="16"/>
                  </a:lnTo>
                  <a:lnTo>
                    <a:pt x="36" y="64"/>
                  </a:lnTo>
                  <a:lnTo>
                    <a:pt x="38" y="61"/>
                  </a:lnTo>
                  <a:lnTo>
                    <a:pt x="43" y="61"/>
                  </a:lnTo>
                  <a:lnTo>
                    <a:pt x="47" y="61"/>
                  </a:lnTo>
                  <a:lnTo>
                    <a:pt x="54" y="61"/>
                  </a:lnTo>
                  <a:lnTo>
                    <a:pt x="74" y="61"/>
                  </a:lnTo>
                  <a:lnTo>
                    <a:pt x="97" y="66"/>
                  </a:lnTo>
                  <a:lnTo>
                    <a:pt x="121" y="70"/>
                  </a:lnTo>
                  <a:lnTo>
                    <a:pt x="146" y="73"/>
                  </a:lnTo>
                  <a:lnTo>
                    <a:pt x="162" y="70"/>
                  </a:lnTo>
                  <a:lnTo>
                    <a:pt x="175" y="68"/>
                  </a:lnTo>
                  <a:lnTo>
                    <a:pt x="191" y="64"/>
                  </a:lnTo>
                  <a:lnTo>
                    <a:pt x="205" y="55"/>
                  </a:lnTo>
                  <a:lnTo>
                    <a:pt x="216" y="30"/>
                  </a:lnTo>
                  <a:lnTo>
                    <a:pt x="205" y="55"/>
                  </a:lnTo>
                  <a:lnTo>
                    <a:pt x="216" y="46"/>
                  </a:lnTo>
                  <a:lnTo>
                    <a:pt x="216" y="30"/>
                  </a:lnTo>
                  <a:lnTo>
                    <a:pt x="155" y="3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34" name="Freeform 517">
              <a:extLst>
                <a:ext uri="{FF2B5EF4-FFF2-40B4-BE49-F238E27FC236}">
                  <a16:creationId xmlns:a16="http://schemas.microsoft.com/office/drawing/2014/main" id="{197A1496-BE5A-28C5-8F78-AA0FB5068D11}"/>
                </a:ext>
              </a:extLst>
            </p:cNvPr>
            <p:cNvSpPr>
              <a:spLocks/>
            </p:cNvSpPr>
            <p:nvPr/>
          </p:nvSpPr>
          <p:spPr bwMode="auto">
            <a:xfrm>
              <a:off x="3535660" y="3742208"/>
              <a:ext cx="96838" cy="76200"/>
            </a:xfrm>
            <a:custGeom>
              <a:avLst/>
              <a:gdLst>
                <a:gd name="T0" fmla="*/ 11 w 61"/>
                <a:gd name="T1" fmla="*/ 0 h 48"/>
                <a:gd name="T2" fmla="*/ 7 w 61"/>
                <a:gd name="T3" fmla="*/ 7 h 48"/>
                <a:gd name="T4" fmla="*/ 5 w 61"/>
                <a:gd name="T5" fmla="*/ 12 h 48"/>
                <a:gd name="T6" fmla="*/ 2 w 61"/>
                <a:gd name="T7" fmla="*/ 16 h 48"/>
                <a:gd name="T8" fmla="*/ 2 w 61"/>
                <a:gd name="T9" fmla="*/ 19 h 48"/>
                <a:gd name="T10" fmla="*/ 0 w 61"/>
                <a:gd name="T11" fmla="*/ 23 h 48"/>
                <a:gd name="T12" fmla="*/ 0 w 61"/>
                <a:gd name="T13" fmla="*/ 25 h 48"/>
                <a:gd name="T14" fmla="*/ 0 w 61"/>
                <a:gd name="T15" fmla="*/ 28 h 48"/>
                <a:gd name="T16" fmla="*/ 0 w 61"/>
                <a:gd name="T17" fmla="*/ 30 h 48"/>
                <a:gd name="T18" fmla="*/ 0 w 61"/>
                <a:gd name="T19" fmla="*/ 30 h 48"/>
                <a:gd name="T20" fmla="*/ 61 w 61"/>
                <a:gd name="T21" fmla="*/ 30 h 48"/>
                <a:gd name="T22" fmla="*/ 61 w 61"/>
                <a:gd name="T23" fmla="*/ 30 h 48"/>
                <a:gd name="T24" fmla="*/ 61 w 61"/>
                <a:gd name="T25" fmla="*/ 30 h 48"/>
                <a:gd name="T26" fmla="*/ 61 w 61"/>
                <a:gd name="T27" fmla="*/ 30 h 48"/>
                <a:gd name="T28" fmla="*/ 61 w 61"/>
                <a:gd name="T29" fmla="*/ 32 h 48"/>
                <a:gd name="T30" fmla="*/ 61 w 61"/>
                <a:gd name="T31" fmla="*/ 32 h 48"/>
                <a:gd name="T32" fmla="*/ 59 w 61"/>
                <a:gd name="T33" fmla="*/ 37 h 48"/>
                <a:gd name="T34" fmla="*/ 59 w 61"/>
                <a:gd name="T35" fmla="*/ 39 h 48"/>
                <a:gd name="T36" fmla="*/ 56 w 61"/>
                <a:gd name="T37" fmla="*/ 41 h 48"/>
                <a:gd name="T38" fmla="*/ 52 w 61"/>
                <a:gd name="T39" fmla="*/ 48 h 48"/>
                <a:gd name="T40" fmla="*/ 11 w 61"/>
                <a:gd name="T4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48">
                  <a:moveTo>
                    <a:pt x="11" y="0"/>
                  </a:moveTo>
                  <a:lnTo>
                    <a:pt x="7" y="7"/>
                  </a:lnTo>
                  <a:lnTo>
                    <a:pt x="5" y="12"/>
                  </a:lnTo>
                  <a:lnTo>
                    <a:pt x="2" y="16"/>
                  </a:lnTo>
                  <a:lnTo>
                    <a:pt x="2" y="19"/>
                  </a:lnTo>
                  <a:lnTo>
                    <a:pt x="0" y="23"/>
                  </a:lnTo>
                  <a:lnTo>
                    <a:pt x="0" y="25"/>
                  </a:lnTo>
                  <a:lnTo>
                    <a:pt x="0" y="28"/>
                  </a:lnTo>
                  <a:lnTo>
                    <a:pt x="0" y="30"/>
                  </a:lnTo>
                  <a:lnTo>
                    <a:pt x="0" y="30"/>
                  </a:lnTo>
                  <a:lnTo>
                    <a:pt x="61" y="30"/>
                  </a:lnTo>
                  <a:lnTo>
                    <a:pt x="61" y="30"/>
                  </a:lnTo>
                  <a:lnTo>
                    <a:pt x="61" y="30"/>
                  </a:lnTo>
                  <a:lnTo>
                    <a:pt x="61" y="30"/>
                  </a:lnTo>
                  <a:lnTo>
                    <a:pt x="61" y="32"/>
                  </a:lnTo>
                  <a:lnTo>
                    <a:pt x="61" y="32"/>
                  </a:lnTo>
                  <a:lnTo>
                    <a:pt x="59" y="37"/>
                  </a:lnTo>
                  <a:lnTo>
                    <a:pt x="59" y="39"/>
                  </a:lnTo>
                  <a:lnTo>
                    <a:pt x="56" y="41"/>
                  </a:lnTo>
                  <a:lnTo>
                    <a:pt x="52" y="48"/>
                  </a:lnTo>
                  <a:lnTo>
                    <a:pt x="11"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35" name="Freeform 518">
              <a:extLst>
                <a:ext uri="{FF2B5EF4-FFF2-40B4-BE49-F238E27FC236}">
                  <a16:creationId xmlns:a16="http://schemas.microsoft.com/office/drawing/2014/main" id="{CAFC7CBB-3ED1-DADC-D72C-583F137E247A}"/>
                </a:ext>
              </a:extLst>
            </p:cNvPr>
            <p:cNvSpPr>
              <a:spLocks/>
            </p:cNvSpPr>
            <p:nvPr/>
          </p:nvSpPr>
          <p:spPr bwMode="auto">
            <a:xfrm>
              <a:off x="3553122" y="3696171"/>
              <a:ext cx="447675" cy="122237"/>
            </a:xfrm>
            <a:custGeom>
              <a:avLst/>
              <a:gdLst>
                <a:gd name="T0" fmla="*/ 282 w 282"/>
                <a:gd name="T1" fmla="*/ 34 h 77"/>
                <a:gd name="T2" fmla="*/ 275 w 282"/>
                <a:gd name="T3" fmla="*/ 16 h 77"/>
                <a:gd name="T4" fmla="*/ 243 w 282"/>
                <a:gd name="T5" fmla="*/ 2 h 77"/>
                <a:gd name="T6" fmla="*/ 216 w 282"/>
                <a:gd name="T7" fmla="*/ 0 h 77"/>
                <a:gd name="T8" fmla="*/ 180 w 282"/>
                <a:gd name="T9" fmla="*/ 2 h 77"/>
                <a:gd name="T10" fmla="*/ 138 w 282"/>
                <a:gd name="T11" fmla="*/ 5 h 77"/>
                <a:gd name="T12" fmla="*/ 97 w 282"/>
                <a:gd name="T13" fmla="*/ 9 h 77"/>
                <a:gd name="T14" fmla="*/ 59 w 282"/>
                <a:gd name="T15" fmla="*/ 14 h 77"/>
                <a:gd name="T16" fmla="*/ 27 w 282"/>
                <a:gd name="T17" fmla="*/ 18 h 77"/>
                <a:gd name="T18" fmla="*/ 0 w 282"/>
                <a:gd name="T19" fmla="*/ 29 h 77"/>
                <a:gd name="T20" fmla="*/ 41 w 282"/>
                <a:gd name="T21" fmla="*/ 77 h 77"/>
                <a:gd name="T22" fmla="*/ 43 w 282"/>
                <a:gd name="T23" fmla="*/ 77 h 77"/>
                <a:gd name="T24" fmla="*/ 68 w 282"/>
                <a:gd name="T25" fmla="*/ 72 h 77"/>
                <a:gd name="T26" fmla="*/ 104 w 282"/>
                <a:gd name="T27" fmla="*/ 68 h 77"/>
                <a:gd name="T28" fmla="*/ 142 w 282"/>
                <a:gd name="T29" fmla="*/ 66 h 77"/>
                <a:gd name="T30" fmla="*/ 183 w 282"/>
                <a:gd name="T31" fmla="*/ 63 h 77"/>
                <a:gd name="T32" fmla="*/ 216 w 282"/>
                <a:gd name="T33" fmla="*/ 61 h 77"/>
                <a:gd name="T34" fmla="*/ 239 w 282"/>
                <a:gd name="T35" fmla="*/ 61 h 77"/>
                <a:gd name="T36" fmla="*/ 228 w 282"/>
                <a:gd name="T37" fmla="*/ 52 h 77"/>
                <a:gd name="T38" fmla="*/ 221 w 282"/>
                <a:gd name="T39" fmla="*/ 34 h 77"/>
                <a:gd name="T40" fmla="*/ 282 w 282"/>
                <a:gd name="T41"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2" h="77">
                  <a:moveTo>
                    <a:pt x="282" y="34"/>
                  </a:moveTo>
                  <a:lnTo>
                    <a:pt x="275" y="16"/>
                  </a:lnTo>
                  <a:lnTo>
                    <a:pt x="243" y="2"/>
                  </a:lnTo>
                  <a:lnTo>
                    <a:pt x="216" y="0"/>
                  </a:lnTo>
                  <a:lnTo>
                    <a:pt x="180" y="2"/>
                  </a:lnTo>
                  <a:lnTo>
                    <a:pt x="138" y="5"/>
                  </a:lnTo>
                  <a:lnTo>
                    <a:pt x="97" y="9"/>
                  </a:lnTo>
                  <a:lnTo>
                    <a:pt x="59" y="14"/>
                  </a:lnTo>
                  <a:lnTo>
                    <a:pt x="27" y="18"/>
                  </a:lnTo>
                  <a:lnTo>
                    <a:pt x="0" y="29"/>
                  </a:lnTo>
                  <a:lnTo>
                    <a:pt x="41" y="77"/>
                  </a:lnTo>
                  <a:lnTo>
                    <a:pt x="43" y="77"/>
                  </a:lnTo>
                  <a:lnTo>
                    <a:pt x="68" y="72"/>
                  </a:lnTo>
                  <a:lnTo>
                    <a:pt x="104" y="68"/>
                  </a:lnTo>
                  <a:lnTo>
                    <a:pt x="142" y="66"/>
                  </a:lnTo>
                  <a:lnTo>
                    <a:pt x="183" y="63"/>
                  </a:lnTo>
                  <a:lnTo>
                    <a:pt x="216" y="61"/>
                  </a:lnTo>
                  <a:lnTo>
                    <a:pt x="239" y="61"/>
                  </a:lnTo>
                  <a:lnTo>
                    <a:pt x="228" y="52"/>
                  </a:lnTo>
                  <a:lnTo>
                    <a:pt x="221" y="34"/>
                  </a:lnTo>
                  <a:lnTo>
                    <a:pt x="282" y="34"/>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36" name="Freeform 519">
              <a:extLst>
                <a:ext uri="{FF2B5EF4-FFF2-40B4-BE49-F238E27FC236}">
                  <a16:creationId xmlns:a16="http://schemas.microsoft.com/office/drawing/2014/main" id="{B2EA06B1-2EC9-ED36-D37A-1CCE62A7C84C}"/>
                </a:ext>
              </a:extLst>
            </p:cNvPr>
            <p:cNvSpPr>
              <a:spLocks/>
            </p:cNvSpPr>
            <p:nvPr/>
          </p:nvSpPr>
          <p:spPr bwMode="auto">
            <a:xfrm>
              <a:off x="3903960" y="3718396"/>
              <a:ext cx="96838" cy="88900"/>
            </a:xfrm>
            <a:custGeom>
              <a:avLst/>
              <a:gdLst>
                <a:gd name="T0" fmla="*/ 40 w 61"/>
                <a:gd name="T1" fmla="*/ 0 h 56"/>
                <a:gd name="T2" fmla="*/ 58 w 61"/>
                <a:gd name="T3" fmla="*/ 27 h 56"/>
                <a:gd name="T4" fmla="*/ 58 w 61"/>
                <a:gd name="T5" fmla="*/ 29 h 56"/>
                <a:gd name="T6" fmla="*/ 58 w 61"/>
                <a:gd name="T7" fmla="*/ 31 h 56"/>
                <a:gd name="T8" fmla="*/ 58 w 61"/>
                <a:gd name="T9" fmla="*/ 31 h 56"/>
                <a:gd name="T10" fmla="*/ 58 w 61"/>
                <a:gd name="T11" fmla="*/ 29 h 56"/>
                <a:gd name="T12" fmla="*/ 61 w 61"/>
                <a:gd name="T13" fmla="*/ 29 h 56"/>
                <a:gd name="T14" fmla="*/ 61 w 61"/>
                <a:gd name="T15" fmla="*/ 27 h 56"/>
                <a:gd name="T16" fmla="*/ 61 w 61"/>
                <a:gd name="T17" fmla="*/ 22 h 56"/>
                <a:gd name="T18" fmla="*/ 61 w 61"/>
                <a:gd name="T19" fmla="*/ 20 h 56"/>
                <a:gd name="T20" fmla="*/ 0 w 61"/>
                <a:gd name="T21" fmla="*/ 20 h 56"/>
                <a:gd name="T22" fmla="*/ 0 w 61"/>
                <a:gd name="T23" fmla="*/ 18 h 56"/>
                <a:gd name="T24" fmla="*/ 0 w 61"/>
                <a:gd name="T25" fmla="*/ 15 h 56"/>
                <a:gd name="T26" fmla="*/ 0 w 61"/>
                <a:gd name="T27" fmla="*/ 15 h 56"/>
                <a:gd name="T28" fmla="*/ 0 w 61"/>
                <a:gd name="T29" fmla="*/ 18 h 56"/>
                <a:gd name="T30" fmla="*/ 0 w 61"/>
                <a:gd name="T31" fmla="*/ 18 h 56"/>
                <a:gd name="T32" fmla="*/ 0 w 61"/>
                <a:gd name="T33" fmla="*/ 20 h 56"/>
                <a:gd name="T34" fmla="*/ 0 w 61"/>
                <a:gd name="T35" fmla="*/ 24 h 56"/>
                <a:gd name="T36" fmla="*/ 0 w 61"/>
                <a:gd name="T37" fmla="*/ 27 h 56"/>
                <a:gd name="T38" fmla="*/ 20 w 61"/>
                <a:gd name="T39" fmla="*/ 56 h 56"/>
                <a:gd name="T40" fmla="*/ 0 w 61"/>
                <a:gd name="T41" fmla="*/ 27 h 56"/>
                <a:gd name="T42" fmla="*/ 0 w 61"/>
                <a:gd name="T43" fmla="*/ 49 h 56"/>
                <a:gd name="T44" fmla="*/ 20 w 61"/>
                <a:gd name="T45" fmla="*/ 56 h 56"/>
                <a:gd name="T46" fmla="*/ 40 w 61"/>
                <a:gd name="T4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6">
                  <a:moveTo>
                    <a:pt x="40" y="0"/>
                  </a:moveTo>
                  <a:lnTo>
                    <a:pt x="58" y="27"/>
                  </a:lnTo>
                  <a:lnTo>
                    <a:pt x="58" y="29"/>
                  </a:lnTo>
                  <a:lnTo>
                    <a:pt x="58" y="31"/>
                  </a:lnTo>
                  <a:lnTo>
                    <a:pt x="58" y="31"/>
                  </a:lnTo>
                  <a:lnTo>
                    <a:pt x="58" y="29"/>
                  </a:lnTo>
                  <a:lnTo>
                    <a:pt x="61" y="29"/>
                  </a:lnTo>
                  <a:lnTo>
                    <a:pt x="61" y="27"/>
                  </a:lnTo>
                  <a:lnTo>
                    <a:pt x="61" y="22"/>
                  </a:lnTo>
                  <a:lnTo>
                    <a:pt x="61" y="20"/>
                  </a:lnTo>
                  <a:lnTo>
                    <a:pt x="0" y="20"/>
                  </a:lnTo>
                  <a:lnTo>
                    <a:pt x="0" y="18"/>
                  </a:lnTo>
                  <a:lnTo>
                    <a:pt x="0" y="15"/>
                  </a:lnTo>
                  <a:lnTo>
                    <a:pt x="0" y="15"/>
                  </a:lnTo>
                  <a:lnTo>
                    <a:pt x="0" y="18"/>
                  </a:lnTo>
                  <a:lnTo>
                    <a:pt x="0" y="18"/>
                  </a:lnTo>
                  <a:lnTo>
                    <a:pt x="0" y="20"/>
                  </a:lnTo>
                  <a:lnTo>
                    <a:pt x="0" y="24"/>
                  </a:lnTo>
                  <a:lnTo>
                    <a:pt x="0" y="27"/>
                  </a:lnTo>
                  <a:lnTo>
                    <a:pt x="20" y="56"/>
                  </a:lnTo>
                  <a:lnTo>
                    <a:pt x="0" y="27"/>
                  </a:lnTo>
                  <a:lnTo>
                    <a:pt x="0" y="49"/>
                  </a:lnTo>
                  <a:lnTo>
                    <a:pt x="20" y="56"/>
                  </a:lnTo>
                  <a:lnTo>
                    <a:pt x="40"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37" name="Freeform 520">
              <a:extLst>
                <a:ext uri="{FF2B5EF4-FFF2-40B4-BE49-F238E27FC236}">
                  <a16:creationId xmlns:a16="http://schemas.microsoft.com/office/drawing/2014/main" id="{727ABA92-7540-55E6-6BA4-5FD15A475942}"/>
                </a:ext>
              </a:extLst>
            </p:cNvPr>
            <p:cNvSpPr>
              <a:spLocks/>
            </p:cNvSpPr>
            <p:nvPr/>
          </p:nvSpPr>
          <p:spPr bwMode="auto">
            <a:xfrm>
              <a:off x="3935710" y="3718396"/>
              <a:ext cx="160338" cy="128587"/>
            </a:xfrm>
            <a:custGeom>
              <a:avLst/>
              <a:gdLst>
                <a:gd name="T0" fmla="*/ 81 w 101"/>
                <a:gd name="T1" fmla="*/ 24 h 81"/>
                <a:gd name="T2" fmla="*/ 101 w 101"/>
                <a:gd name="T3" fmla="*/ 58 h 81"/>
                <a:gd name="T4" fmla="*/ 101 w 101"/>
                <a:gd name="T5" fmla="*/ 45 h 81"/>
                <a:gd name="T6" fmla="*/ 97 w 101"/>
                <a:gd name="T7" fmla="*/ 31 h 81"/>
                <a:gd name="T8" fmla="*/ 90 w 101"/>
                <a:gd name="T9" fmla="*/ 22 h 81"/>
                <a:gd name="T10" fmla="*/ 79 w 101"/>
                <a:gd name="T11" fmla="*/ 13 h 81"/>
                <a:gd name="T12" fmla="*/ 65 w 101"/>
                <a:gd name="T13" fmla="*/ 6 h 81"/>
                <a:gd name="T14" fmla="*/ 52 w 101"/>
                <a:gd name="T15" fmla="*/ 4 h 81"/>
                <a:gd name="T16" fmla="*/ 38 w 101"/>
                <a:gd name="T17" fmla="*/ 2 h 81"/>
                <a:gd name="T18" fmla="*/ 27 w 101"/>
                <a:gd name="T19" fmla="*/ 0 h 81"/>
                <a:gd name="T20" fmla="*/ 20 w 101"/>
                <a:gd name="T21" fmla="*/ 0 h 81"/>
                <a:gd name="T22" fmla="*/ 20 w 101"/>
                <a:gd name="T23" fmla="*/ 0 h 81"/>
                <a:gd name="T24" fmla="*/ 0 w 101"/>
                <a:gd name="T25" fmla="*/ 56 h 81"/>
                <a:gd name="T26" fmla="*/ 11 w 101"/>
                <a:gd name="T27" fmla="*/ 58 h 81"/>
                <a:gd name="T28" fmla="*/ 20 w 101"/>
                <a:gd name="T29" fmla="*/ 61 h 81"/>
                <a:gd name="T30" fmla="*/ 32 w 101"/>
                <a:gd name="T31" fmla="*/ 61 h 81"/>
                <a:gd name="T32" fmla="*/ 41 w 101"/>
                <a:gd name="T33" fmla="*/ 63 h 81"/>
                <a:gd name="T34" fmla="*/ 45 w 101"/>
                <a:gd name="T35" fmla="*/ 63 h 81"/>
                <a:gd name="T36" fmla="*/ 50 w 101"/>
                <a:gd name="T37" fmla="*/ 65 h 81"/>
                <a:gd name="T38" fmla="*/ 45 w 101"/>
                <a:gd name="T39" fmla="*/ 63 h 81"/>
                <a:gd name="T40" fmla="*/ 43 w 101"/>
                <a:gd name="T41" fmla="*/ 58 h 81"/>
                <a:gd name="T42" fmla="*/ 41 w 101"/>
                <a:gd name="T43" fmla="*/ 54 h 81"/>
                <a:gd name="T44" fmla="*/ 41 w 101"/>
                <a:gd name="T45" fmla="*/ 49 h 81"/>
                <a:gd name="T46" fmla="*/ 61 w 101"/>
                <a:gd name="T47" fmla="*/ 81 h 81"/>
                <a:gd name="T48" fmla="*/ 41 w 101"/>
                <a:gd name="T49" fmla="*/ 49 h 81"/>
                <a:gd name="T50" fmla="*/ 38 w 101"/>
                <a:gd name="T51" fmla="*/ 72 h 81"/>
                <a:gd name="T52" fmla="*/ 61 w 101"/>
                <a:gd name="T53" fmla="*/ 81 h 81"/>
                <a:gd name="T54" fmla="*/ 81 w 101"/>
                <a:gd name="T55"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1" h="81">
                  <a:moveTo>
                    <a:pt x="81" y="24"/>
                  </a:moveTo>
                  <a:lnTo>
                    <a:pt x="101" y="58"/>
                  </a:lnTo>
                  <a:lnTo>
                    <a:pt x="101" y="45"/>
                  </a:lnTo>
                  <a:lnTo>
                    <a:pt x="97" y="31"/>
                  </a:lnTo>
                  <a:lnTo>
                    <a:pt x="90" y="22"/>
                  </a:lnTo>
                  <a:lnTo>
                    <a:pt x="79" y="13"/>
                  </a:lnTo>
                  <a:lnTo>
                    <a:pt x="65" y="6"/>
                  </a:lnTo>
                  <a:lnTo>
                    <a:pt x="52" y="4"/>
                  </a:lnTo>
                  <a:lnTo>
                    <a:pt x="38" y="2"/>
                  </a:lnTo>
                  <a:lnTo>
                    <a:pt x="27" y="0"/>
                  </a:lnTo>
                  <a:lnTo>
                    <a:pt x="20" y="0"/>
                  </a:lnTo>
                  <a:lnTo>
                    <a:pt x="20" y="0"/>
                  </a:lnTo>
                  <a:lnTo>
                    <a:pt x="0" y="56"/>
                  </a:lnTo>
                  <a:lnTo>
                    <a:pt x="11" y="58"/>
                  </a:lnTo>
                  <a:lnTo>
                    <a:pt x="20" y="61"/>
                  </a:lnTo>
                  <a:lnTo>
                    <a:pt x="32" y="61"/>
                  </a:lnTo>
                  <a:lnTo>
                    <a:pt x="41" y="63"/>
                  </a:lnTo>
                  <a:lnTo>
                    <a:pt x="45" y="63"/>
                  </a:lnTo>
                  <a:lnTo>
                    <a:pt x="50" y="65"/>
                  </a:lnTo>
                  <a:lnTo>
                    <a:pt x="45" y="63"/>
                  </a:lnTo>
                  <a:lnTo>
                    <a:pt x="43" y="58"/>
                  </a:lnTo>
                  <a:lnTo>
                    <a:pt x="41" y="54"/>
                  </a:lnTo>
                  <a:lnTo>
                    <a:pt x="41" y="49"/>
                  </a:lnTo>
                  <a:lnTo>
                    <a:pt x="61" y="81"/>
                  </a:lnTo>
                  <a:lnTo>
                    <a:pt x="41" y="49"/>
                  </a:lnTo>
                  <a:lnTo>
                    <a:pt x="38" y="72"/>
                  </a:lnTo>
                  <a:lnTo>
                    <a:pt x="61" y="81"/>
                  </a:lnTo>
                  <a:lnTo>
                    <a:pt x="81" y="24"/>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38" name="Freeform 521">
              <a:extLst>
                <a:ext uri="{FF2B5EF4-FFF2-40B4-BE49-F238E27FC236}">
                  <a16:creationId xmlns:a16="http://schemas.microsoft.com/office/drawing/2014/main" id="{ACAA0D2C-1274-70EB-BA21-39E2EB83A580}"/>
                </a:ext>
              </a:extLst>
            </p:cNvPr>
            <p:cNvSpPr>
              <a:spLocks/>
            </p:cNvSpPr>
            <p:nvPr/>
          </p:nvSpPr>
          <p:spPr bwMode="auto">
            <a:xfrm>
              <a:off x="4029372" y="3756496"/>
              <a:ext cx="120650" cy="461962"/>
            </a:xfrm>
            <a:custGeom>
              <a:avLst/>
              <a:gdLst>
                <a:gd name="T0" fmla="*/ 58 w 76"/>
                <a:gd name="T1" fmla="*/ 291 h 291"/>
                <a:gd name="T2" fmla="*/ 58 w 76"/>
                <a:gd name="T3" fmla="*/ 291 h 291"/>
                <a:gd name="T4" fmla="*/ 63 w 76"/>
                <a:gd name="T5" fmla="*/ 259 h 291"/>
                <a:gd name="T6" fmla="*/ 67 w 76"/>
                <a:gd name="T7" fmla="*/ 223 h 291"/>
                <a:gd name="T8" fmla="*/ 72 w 76"/>
                <a:gd name="T9" fmla="*/ 181 h 291"/>
                <a:gd name="T10" fmla="*/ 74 w 76"/>
                <a:gd name="T11" fmla="*/ 140 h 291"/>
                <a:gd name="T12" fmla="*/ 76 w 76"/>
                <a:gd name="T13" fmla="*/ 118 h 291"/>
                <a:gd name="T14" fmla="*/ 74 w 76"/>
                <a:gd name="T15" fmla="*/ 100 h 291"/>
                <a:gd name="T16" fmla="*/ 72 w 76"/>
                <a:gd name="T17" fmla="*/ 79 h 291"/>
                <a:gd name="T18" fmla="*/ 69 w 76"/>
                <a:gd name="T19" fmla="*/ 61 h 291"/>
                <a:gd name="T20" fmla="*/ 63 w 76"/>
                <a:gd name="T21" fmla="*/ 43 h 291"/>
                <a:gd name="T22" fmla="*/ 54 w 76"/>
                <a:gd name="T23" fmla="*/ 25 h 291"/>
                <a:gd name="T24" fmla="*/ 40 w 76"/>
                <a:gd name="T25" fmla="*/ 12 h 291"/>
                <a:gd name="T26" fmla="*/ 22 w 76"/>
                <a:gd name="T27" fmla="*/ 0 h 291"/>
                <a:gd name="T28" fmla="*/ 2 w 76"/>
                <a:gd name="T29" fmla="*/ 57 h 291"/>
                <a:gd name="T30" fmla="*/ 2 w 76"/>
                <a:gd name="T31" fmla="*/ 59 h 291"/>
                <a:gd name="T32" fmla="*/ 4 w 76"/>
                <a:gd name="T33" fmla="*/ 61 h 291"/>
                <a:gd name="T34" fmla="*/ 9 w 76"/>
                <a:gd name="T35" fmla="*/ 66 h 291"/>
                <a:gd name="T36" fmla="*/ 11 w 76"/>
                <a:gd name="T37" fmla="*/ 75 h 291"/>
                <a:gd name="T38" fmla="*/ 13 w 76"/>
                <a:gd name="T39" fmla="*/ 88 h 291"/>
                <a:gd name="T40" fmla="*/ 15 w 76"/>
                <a:gd name="T41" fmla="*/ 102 h 291"/>
                <a:gd name="T42" fmla="*/ 15 w 76"/>
                <a:gd name="T43" fmla="*/ 120 h 291"/>
                <a:gd name="T44" fmla="*/ 15 w 76"/>
                <a:gd name="T45" fmla="*/ 138 h 291"/>
                <a:gd name="T46" fmla="*/ 13 w 76"/>
                <a:gd name="T47" fmla="*/ 176 h 291"/>
                <a:gd name="T48" fmla="*/ 9 w 76"/>
                <a:gd name="T49" fmla="*/ 214 h 291"/>
                <a:gd name="T50" fmla="*/ 4 w 76"/>
                <a:gd name="T51" fmla="*/ 250 h 291"/>
                <a:gd name="T52" fmla="*/ 0 w 76"/>
                <a:gd name="T53" fmla="*/ 282 h 291"/>
                <a:gd name="T54" fmla="*/ 0 w 76"/>
                <a:gd name="T55" fmla="*/ 282 h 291"/>
                <a:gd name="T56" fmla="*/ 58 w 76"/>
                <a:gd name="T57" fmla="*/ 29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291">
                  <a:moveTo>
                    <a:pt x="58" y="291"/>
                  </a:moveTo>
                  <a:lnTo>
                    <a:pt x="58" y="291"/>
                  </a:lnTo>
                  <a:lnTo>
                    <a:pt x="63" y="259"/>
                  </a:lnTo>
                  <a:lnTo>
                    <a:pt x="67" y="223"/>
                  </a:lnTo>
                  <a:lnTo>
                    <a:pt x="72" y="181"/>
                  </a:lnTo>
                  <a:lnTo>
                    <a:pt x="74" y="140"/>
                  </a:lnTo>
                  <a:lnTo>
                    <a:pt x="76" y="118"/>
                  </a:lnTo>
                  <a:lnTo>
                    <a:pt x="74" y="100"/>
                  </a:lnTo>
                  <a:lnTo>
                    <a:pt x="72" y="79"/>
                  </a:lnTo>
                  <a:lnTo>
                    <a:pt x="69" y="61"/>
                  </a:lnTo>
                  <a:lnTo>
                    <a:pt x="63" y="43"/>
                  </a:lnTo>
                  <a:lnTo>
                    <a:pt x="54" y="25"/>
                  </a:lnTo>
                  <a:lnTo>
                    <a:pt x="40" y="12"/>
                  </a:lnTo>
                  <a:lnTo>
                    <a:pt x="22" y="0"/>
                  </a:lnTo>
                  <a:lnTo>
                    <a:pt x="2" y="57"/>
                  </a:lnTo>
                  <a:lnTo>
                    <a:pt x="2" y="59"/>
                  </a:lnTo>
                  <a:lnTo>
                    <a:pt x="4" y="61"/>
                  </a:lnTo>
                  <a:lnTo>
                    <a:pt x="9" y="66"/>
                  </a:lnTo>
                  <a:lnTo>
                    <a:pt x="11" y="75"/>
                  </a:lnTo>
                  <a:lnTo>
                    <a:pt x="13" y="88"/>
                  </a:lnTo>
                  <a:lnTo>
                    <a:pt x="15" y="102"/>
                  </a:lnTo>
                  <a:lnTo>
                    <a:pt x="15" y="120"/>
                  </a:lnTo>
                  <a:lnTo>
                    <a:pt x="15" y="138"/>
                  </a:lnTo>
                  <a:lnTo>
                    <a:pt x="13" y="176"/>
                  </a:lnTo>
                  <a:lnTo>
                    <a:pt x="9" y="214"/>
                  </a:lnTo>
                  <a:lnTo>
                    <a:pt x="4" y="250"/>
                  </a:lnTo>
                  <a:lnTo>
                    <a:pt x="0" y="282"/>
                  </a:lnTo>
                  <a:lnTo>
                    <a:pt x="0" y="282"/>
                  </a:lnTo>
                  <a:lnTo>
                    <a:pt x="58" y="29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39" name="Freeform 522">
              <a:extLst>
                <a:ext uri="{FF2B5EF4-FFF2-40B4-BE49-F238E27FC236}">
                  <a16:creationId xmlns:a16="http://schemas.microsoft.com/office/drawing/2014/main" id="{6F22BF78-C693-9FD8-887E-B7A002FCDC14}"/>
                </a:ext>
              </a:extLst>
            </p:cNvPr>
            <p:cNvSpPr>
              <a:spLocks/>
            </p:cNvSpPr>
            <p:nvPr/>
          </p:nvSpPr>
          <p:spPr bwMode="auto">
            <a:xfrm>
              <a:off x="4003972" y="4204171"/>
              <a:ext cx="117475" cy="349250"/>
            </a:xfrm>
            <a:custGeom>
              <a:avLst/>
              <a:gdLst>
                <a:gd name="T0" fmla="*/ 61 w 74"/>
                <a:gd name="T1" fmla="*/ 216 h 220"/>
                <a:gd name="T2" fmla="*/ 61 w 74"/>
                <a:gd name="T3" fmla="*/ 220 h 220"/>
                <a:gd name="T4" fmla="*/ 63 w 74"/>
                <a:gd name="T5" fmla="*/ 198 h 220"/>
                <a:gd name="T6" fmla="*/ 65 w 74"/>
                <a:gd name="T7" fmla="*/ 173 h 220"/>
                <a:gd name="T8" fmla="*/ 65 w 74"/>
                <a:gd name="T9" fmla="*/ 146 h 220"/>
                <a:gd name="T10" fmla="*/ 67 w 74"/>
                <a:gd name="T11" fmla="*/ 117 h 220"/>
                <a:gd name="T12" fmla="*/ 67 w 74"/>
                <a:gd name="T13" fmla="*/ 88 h 220"/>
                <a:gd name="T14" fmla="*/ 70 w 74"/>
                <a:gd name="T15" fmla="*/ 58 h 220"/>
                <a:gd name="T16" fmla="*/ 72 w 74"/>
                <a:gd name="T17" fmla="*/ 31 h 220"/>
                <a:gd name="T18" fmla="*/ 74 w 74"/>
                <a:gd name="T19" fmla="*/ 9 h 220"/>
                <a:gd name="T20" fmla="*/ 16 w 74"/>
                <a:gd name="T21" fmla="*/ 0 h 220"/>
                <a:gd name="T22" fmla="*/ 11 w 74"/>
                <a:gd name="T23" fmla="*/ 27 h 220"/>
                <a:gd name="T24" fmla="*/ 9 w 74"/>
                <a:gd name="T25" fmla="*/ 56 h 220"/>
                <a:gd name="T26" fmla="*/ 9 w 74"/>
                <a:gd name="T27" fmla="*/ 85 h 220"/>
                <a:gd name="T28" fmla="*/ 7 w 74"/>
                <a:gd name="T29" fmla="*/ 115 h 220"/>
                <a:gd name="T30" fmla="*/ 7 w 74"/>
                <a:gd name="T31" fmla="*/ 144 h 220"/>
                <a:gd name="T32" fmla="*/ 4 w 74"/>
                <a:gd name="T33" fmla="*/ 171 h 220"/>
                <a:gd name="T34" fmla="*/ 4 w 74"/>
                <a:gd name="T35" fmla="*/ 193 h 220"/>
                <a:gd name="T36" fmla="*/ 0 w 74"/>
                <a:gd name="T37" fmla="*/ 209 h 220"/>
                <a:gd name="T38" fmla="*/ 0 w 74"/>
                <a:gd name="T39" fmla="*/ 214 h 220"/>
                <a:gd name="T40" fmla="*/ 61 w 74"/>
                <a:gd name="T41" fmla="*/ 21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220">
                  <a:moveTo>
                    <a:pt x="61" y="216"/>
                  </a:moveTo>
                  <a:lnTo>
                    <a:pt x="61" y="220"/>
                  </a:lnTo>
                  <a:lnTo>
                    <a:pt x="63" y="198"/>
                  </a:lnTo>
                  <a:lnTo>
                    <a:pt x="65" y="173"/>
                  </a:lnTo>
                  <a:lnTo>
                    <a:pt x="65" y="146"/>
                  </a:lnTo>
                  <a:lnTo>
                    <a:pt x="67" y="117"/>
                  </a:lnTo>
                  <a:lnTo>
                    <a:pt x="67" y="88"/>
                  </a:lnTo>
                  <a:lnTo>
                    <a:pt x="70" y="58"/>
                  </a:lnTo>
                  <a:lnTo>
                    <a:pt x="72" y="31"/>
                  </a:lnTo>
                  <a:lnTo>
                    <a:pt x="74" y="9"/>
                  </a:lnTo>
                  <a:lnTo>
                    <a:pt x="16" y="0"/>
                  </a:lnTo>
                  <a:lnTo>
                    <a:pt x="11" y="27"/>
                  </a:lnTo>
                  <a:lnTo>
                    <a:pt x="9" y="56"/>
                  </a:lnTo>
                  <a:lnTo>
                    <a:pt x="9" y="85"/>
                  </a:lnTo>
                  <a:lnTo>
                    <a:pt x="7" y="115"/>
                  </a:lnTo>
                  <a:lnTo>
                    <a:pt x="7" y="144"/>
                  </a:lnTo>
                  <a:lnTo>
                    <a:pt x="4" y="171"/>
                  </a:lnTo>
                  <a:lnTo>
                    <a:pt x="4" y="193"/>
                  </a:lnTo>
                  <a:lnTo>
                    <a:pt x="0" y="209"/>
                  </a:lnTo>
                  <a:lnTo>
                    <a:pt x="0" y="214"/>
                  </a:lnTo>
                  <a:lnTo>
                    <a:pt x="61" y="216"/>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40" name="Freeform 523">
              <a:extLst>
                <a:ext uri="{FF2B5EF4-FFF2-40B4-BE49-F238E27FC236}">
                  <a16:creationId xmlns:a16="http://schemas.microsoft.com/office/drawing/2014/main" id="{4CC7749E-50D5-1885-5A41-F8DB065FCB7A}"/>
                </a:ext>
              </a:extLst>
            </p:cNvPr>
            <p:cNvSpPr>
              <a:spLocks/>
            </p:cNvSpPr>
            <p:nvPr/>
          </p:nvSpPr>
          <p:spPr bwMode="auto">
            <a:xfrm>
              <a:off x="3746797" y="4543896"/>
              <a:ext cx="354013" cy="328612"/>
            </a:xfrm>
            <a:custGeom>
              <a:avLst/>
              <a:gdLst>
                <a:gd name="T0" fmla="*/ 61 w 223"/>
                <a:gd name="T1" fmla="*/ 139 h 207"/>
                <a:gd name="T2" fmla="*/ 18 w 223"/>
                <a:gd name="T3" fmla="*/ 166 h 207"/>
                <a:gd name="T4" fmla="*/ 38 w 223"/>
                <a:gd name="T5" fmla="*/ 178 h 207"/>
                <a:gd name="T6" fmla="*/ 63 w 223"/>
                <a:gd name="T7" fmla="*/ 191 h 207"/>
                <a:gd name="T8" fmla="*/ 79 w 223"/>
                <a:gd name="T9" fmla="*/ 198 h 207"/>
                <a:gd name="T10" fmla="*/ 94 w 223"/>
                <a:gd name="T11" fmla="*/ 205 h 207"/>
                <a:gd name="T12" fmla="*/ 112 w 223"/>
                <a:gd name="T13" fmla="*/ 207 h 207"/>
                <a:gd name="T14" fmla="*/ 130 w 223"/>
                <a:gd name="T15" fmla="*/ 205 h 207"/>
                <a:gd name="T16" fmla="*/ 151 w 223"/>
                <a:gd name="T17" fmla="*/ 198 h 207"/>
                <a:gd name="T18" fmla="*/ 169 w 223"/>
                <a:gd name="T19" fmla="*/ 187 h 207"/>
                <a:gd name="T20" fmla="*/ 184 w 223"/>
                <a:gd name="T21" fmla="*/ 169 h 207"/>
                <a:gd name="T22" fmla="*/ 196 w 223"/>
                <a:gd name="T23" fmla="*/ 146 h 207"/>
                <a:gd name="T24" fmla="*/ 205 w 223"/>
                <a:gd name="T25" fmla="*/ 119 h 207"/>
                <a:gd name="T26" fmla="*/ 211 w 223"/>
                <a:gd name="T27" fmla="*/ 88 h 207"/>
                <a:gd name="T28" fmla="*/ 218 w 223"/>
                <a:gd name="T29" fmla="*/ 47 h 207"/>
                <a:gd name="T30" fmla="*/ 223 w 223"/>
                <a:gd name="T31" fmla="*/ 2 h 207"/>
                <a:gd name="T32" fmla="*/ 162 w 223"/>
                <a:gd name="T33" fmla="*/ 0 h 207"/>
                <a:gd name="T34" fmla="*/ 160 w 223"/>
                <a:gd name="T35" fmla="*/ 40 h 207"/>
                <a:gd name="T36" fmla="*/ 153 w 223"/>
                <a:gd name="T37" fmla="*/ 76 h 207"/>
                <a:gd name="T38" fmla="*/ 146 w 223"/>
                <a:gd name="T39" fmla="*/ 103 h 207"/>
                <a:gd name="T40" fmla="*/ 139 w 223"/>
                <a:gd name="T41" fmla="*/ 121 h 207"/>
                <a:gd name="T42" fmla="*/ 133 w 223"/>
                <a:gd name="T43" fmla="*/ 135 h 207"/>
                <a:gd name="T44" fmla="*/ 128 w 223"/>
                <a:gd name="T45" fmla="*/ 142 h 207"/>
                <a:gd name="T46" fmla="*/ 124 w 223"/>
                <a:gd name="T47" fmla="*/ 146 h 207"/>
                <a:gd name="T48" fmla="*/ 119 w 223"/>
                <a:gd name="T49" fmla="*/ 146 h 207"/>
                <a:gd name="T50" fmla="*/ 115 w 223"/>
                <a:gd name="T51" fmla="*/ 146 h 207"/>
                <a:gd name="T52" fmla="*/ 108 w 223"/>
                <a:gd name="T53" fmla="*/ 146 h 207"/>
                <a:gd name="T54" fmla="*/ 99 w 223"/>
                <a:gd name="T55" fmla="*/ 142 h 207"/>
                <a:gd name="T56" fmla="*/ 90 w 223"/>
                <a:gd name="T57" fmla="*/ 137 h 207"/>
                <a:gd name="T58" fmla="*/ 67 w 223"/>
                <a:gd name="T59" fmla="*/ 126 h 207"/>
                <a:gd name="T60" fmla="*/ 43 w 223"/>
                <a:gd name="T61" fmla="*/ 112 h 207"/>
                <a:gd name="T62" fmla="*/ 0 w 223"/>
                <a:gd name="T63" fmla="*/ 139 h 207"/>
                <a:gd name="T64" fmla="*/ 43 w 223"/>
                <a:gd name="T65" fmla="*/ 112 h 207"/>
                <a:gd name="T66" fmla="*/ 0 w 223"/>
                <a:gd name="T67" fmla="*/ 90 h 207"/>
                <a:gd name="T68" fmla="*/ 0 w 223"/>
                <a:gd name="T69" fmla="*/ 139 h 207"/>
                <a:gd name="T70" fmla="*/ 61 w 223"/>
                <a:gd name="T71" fmla="*/ 13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07">
                  <a:moveTo>
                    <a:pt x="61" y="139"/>
                  </a:moveTo>
                  <a:lnTo>
                    <a:pt x="18" y="166"/>
                  </a:lnTo>
                  <a:lnTo>
                    <a:pt x="38" y="178"/>
                  </a:lnTo>
                  <a:lnTo>
                    <a:pt x="63" y="191"/>
                  </a:lnTo>
                  <a:lnTo>
                    <a:pt x="79" y="198"/>
                  </a:lnTo>
                  <a:lnTo>
                    <a:pt x="94" y="205"/>
                  </a:lnTo>
                  <a:lnTo>
                    <a:pt x="112" y="207"/>
                  </a:lnTo>
                  <a:lnTo>
                    <a:pt x="130" y="205"/>
                  </a:lnTo>
                  <a:lnTo>
                    <a:pt x="151" y="198"/>
                  </a:lnTo>
                  <a:lnTo>
                    <a:pt x="169" y="187"/>
                  </a:lnTo>
                  <a:lnTo>
                    <a:pt x="184" y="169"/>
                  </a:lnTo>
                  <a:lnTo>
                    <a:pt x="196" y="146"/>
                  </a:lnTo>
                  <a:lnTo>
                    <a:pt x="205" y="119"/>
                  </a:lnTo>
                  <a:lnTo>
                    <a:pt x="211" y="88"/>
                  </a:lnTo>
                  <a:lnTo>
                    <a:pt x="218" y="47"/>
                  </a:lnTo>
                  <a:lnTo>
                    <a:pt x="223" y="2"/>
                  </a:lnTo>
                  <a:lnTo>
                    <a:pt x="162" y="0"/>
                  </a:lnTo>
                  <a:lnTo>
                    <a:pt x="160" y="40"/>
                  </a:lnTo>
                  <a:lnTo>
                    <a:pt x="153" y="76"/>
                  </a:lnTo>
                  <a:lnTo>
                    <a:pt x="146" y="103"/>
                  </a:lnTo>
                  <a:lnTo>
                    <a:pt x="139" y="121"/>
                  </a:lnTo>
                  <a:lnTo>
                    <a:pt x="133" y="135"/>
                  </a:lnTo>
                  <a:lnTo>
                    <a:pt x="128" y="142"/>
                  </a:lnTo>
                  <a:lnTo>
                    <a:pt x="124" y="146"/>
                  </a:lnTo>
                  <a:lnTo>
                    <a:pt x="119" y="146"/>
                  </a:lnTo>
                  <a:lnTo>
                    <a:pt x="115" y="146"/>
                  </a:lnTo>
                  <a:lnTo>
                    <a:pt x="108" y="146"/>
                  </a:lnTo>
                  <a:lnTo>
                    <a:pt x="99" y="142"/>
                  </a:lnTo>
                  <a:lnTo>
                    <a:pt x="90" y="137"/>
                  </a:lnTo>
                  <a:lnTo>
                    <a:pt x="67" y="126"/>
                  </a:lnTo>
                  <a:lnTo>
                    <a:pt x="43" y="112"/>
                  </a:lnTo>
                  <a:lnTo>
                    <a:pt x="0" y="139"/>
                  </a:lnTo>
                  <a:lnTo>
                    <a:pt x="43" y="112"/>
                  </a:lnTo>
                  <a:lnTo>
                    <a:pt x="0" y="90"/>
                  </a:lnTo>
                  <a:lnTo>
                    <a:pt x="0" y="139"/>
                  </a:lnTo>
                  <a:lnTo>
                    <a:pt x="61" y="13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41" name="Freeform 524">
              <a:extLst>
                <a:ext uri="{FF2B5EF4-FFF2-40B4-BE49-F238E27FC236}">
                  <a16:creationId xmlns:a16="http://schemas.microsoft.com/office/drawing/2014/main" id="{1DF07F8D-BAFD-E661-E9BB-0B15BC17135D}"/>
                </a:ext>
              </a:extLst>
            </p:cNvPr>
            <p:cNvSpPr>
              <a:spLocks/>
            </p:cNvSpPr>
            <p:nvPr/>
          </p:nvSpPr>
          <p:spPr bwMode="auto">
            <a:xfrm>
              <a:off x="3595985" y="4664546"/>
              <a:ext cx="247650" cy="147637"/>
            </a:xfrm>
            <a:custGeom>
              <a:avLst/>
              <a:gdLst>
                <a:gd name="T0" fmla="*/ 23 w 156"/>
                <a:gd name="T1" fmla="*/ 57 h 93"/>
                <a:gd name="T2" fmla="*/ 0 w 156"/>
                <a:gd name="T3" fmla="*/ 57 h 93"/>
                <a:gd name="T4" fmla="*/ 21 w 156"/>
                <a:gd name="T5" fmla="*/ 63 h 93"/>
                <a:gd name="T6" fmla="*/ 43 w 156"/>
                <a:gd name="T7" fmla="*/ 70 h 93"/>
                <a:gd name="T8" fmla="*/ 61 w 156"/>
                <a:gd name="T9" fmla="*/ 77 h 93"/>
                <a:gd name="T10" fmla="*/ 79 w 156"/>
                <a:gd name="T11" fmla="*/ 84 h 93"/>
                <a:gd name="T12" fmla="*/ 95 w 156"/>
                <a:gd name="T13" fmla="*/ 88 h 93"/>
                <a:gd name="T14" fmla="*/ 108 w 156"/>
                <a:gd name="T15" fmla="*/ 90 h 93"/>
                <a:gd name="T16" fmla="*/ 120 w 156"/>
                <a:gd name="T17" fmla="*/ 93 h 93"/>
                <a:gd name="T18" fmla="*/ 156 w 156"/>
                <a:gd name="T19" fmla="*/ 63 h 93"/>
                <a:gd name="T20" fmla="*/ 95 w 156"/>
                <a:gd name="T21" fmla="*/ 63 h 93"/>
                <a:gd name="T22" fmla="*/ 126 w 156"/>
                <a:gd name="T23" fmla="*/ 34 h 93"/>
                <a:gd name="T24" fmla="*/ 122 w 156"/>
                <a:gd name="T25" fmla="*/ 32 h 93"/>
                <a:gd name="T26" fmla="*/ 111 w 156"/>
                <a:gd name="T27" fmla="*/ 30 h 93"/>
                <a:gd name="T28" fmla="*/ 97 w 156"/>
                <a:gd name="T29" fmla="*/ 25 h 93"/>
                <a:gd name="T30" fmla="*/ 79 w 156"/>
                <a:gd name="T31" fmla="*/ 21 h 93"/>
                <a:gd name="T32" fmla="*/ 61 w 156"/>
                <a:gd name="T33" fmla="*/ 14 h 93"/>
                <a:gd name="T34" fmla="*/ 41 w 156"/>
                <a:gd name="T35" fmla="*/ 7 h 93"/>
                <a:gd name="T36" fmla="*/ 21 w 156"/>
                <a:gd name="T37" fmla="*/ 0 h 93"/>
                <a:gd name="T38" fmla="*/ 0 w 156"/>
                <a:gd name="T39" fmla="*/ 0 h 93"/>
                <a:gd name="T40" fmla="*/ 23 w 156"/>
                <a:gd name="T41" fmla="*/ 5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93">
                  <a:moveTo>
                    <a:pt x="23" y="57"/>
                  </a:moveTo>
                  <a:lnTo>
                    <a:pt x="0" y="57"/>
                  </a:lnTo>
                  <a:lnTo>
                    <a:pt x="21" y="63"/>
                  </a:lnTo>
                  <a:lnTo>
                    <a:pt x="43" y="70"/>
                  </a:lnTo>
                  <a:lnTo>
                    <a:pt x="61" y="77"/>
                  </a:lnTo>
                  <a:lnTo>
                    <a:pt x="79" y="84"/>
                  </a:lnTo>
                  <a:lnTo>
                    <a:pt x="95" y="88"/>
                  </a:lnTo>
                  <a:lnTo>
                    <a:pt x="108" y="90"/>
                  </a:lnTo>
                  <a:lnTo>
                    <a:pt x="120" y="93"/>
                  </a:lnTo>
                  <a:lnTo>
                    <a:pt x="156" y="63"/>
                  </a:lnTo>
                  <a:lnTo>
                    <a:pt x="95" y="63"/>
                  </a:lnTo>
                  <a:lnTo>
                    <a:pt x="126" y="34"/>
                  </a:lnTo>
                  <a:lnTo>
                    <a:pt x="122" y="32"/>
                  </a:lnTo>
                  <a:lnTo>
                    <a:pt x="111" y="30"/>
                  </a:lnTo>
                  <a:lnTo>
                    <a:pt x="97" y="25"/>
                  </a:lnTo>
                  <a:lnTo>
                    <a:pt x="79" y="21"/>
                  </a:lnTo>
                  <a:lnTo>
                    <a:pt x="61" y="14"/>
                  </a:lnTo>
                  <a:lnTo>
                    <a:pt x="41" y="7"/>
                  </a:lnTo>
                  <a:lnTo>
                    <a:pt x="21" y="0"/>
                  </a:lnTo>
                  <a:lnTo>
                    <a:pt x="0" y="0"/>
                  </a:lnTo>
                  <a:lnTo>
                    <a:pt x="23" y="57"/>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42" name="Freeform 525">
              <a:extLst>
                <a:ext uri="{FF2B5EF4-FFF2-40B4-BE49-F238E27FC236}">
                  <a16:creationId xmlns:a16="http://schemas.microsoft.com/office/drawing/2014/main" id="{95F96437-19C7-6AA4-E6B8-DFE4E4BCC6ED}"/>
                </a:ext>
              </a:extLst>
            </p:cNvPr>
            <p:cNvSpPr>
              <a:spLocks/>
            </p:cNvSpPr>
            <p:nvPr/>
          </p:nvSpPr>
          <p:spPr bwMode="auto">
            <a:xfrm>
              <a:off x="3329285" y="4664546"/>
              <a:ext cx="303213" cy="107950"/>
            </a:xfrm>
            <a:custGeom>
              <a:avLst/>
              <a:gdLst>
                <a:gd name="T0" fmla="*/ 0 w 191"/>
                <a:gd name="T1" fmla="*/ 61 h 68"/>
                <a:gd name="T2" fmla="*/ 0 w 191"/>
                <a:gd name="T3" fmla="*/ 61 h 68"/>
                <a:gd name="T4" fmla="*/ 9 w 191"/>
                <a:gd name="T5" fmla="*/ 61 h 68"/>
                <a:gd name="T6" fmla="*/ 29 w 191"/>
                <a:gd name="T7" fmla="*/ 63 h 68"/>
                <a:gd name="T8" fmla="*/ 51 w 191"/>
                <a:gd name="T9" fmla="*/ 63 h 68"/>
                <a:gd name="T10" fmla="*/ 81 w 191"/>
                <a:gd name="T11" fmla="*/ 66 h 68"/>
                <a:gd name="T12" fmla="*/ 110 w 191"/>
                <a:gd name="T13" fmla="*/ 68 h 68"/>
                <a:gd name="T14" fmla="*/ 139 w 191"/>
                <a:gd name="T15" fmla="*/ 66 h 68"/>
                <a:gd name="T16" fmla="*/ 166 w 191"/>
                <a:gd name="T17" fmla="*/ 63 h 68"/>
                <a:gd name="T18" fmla="*/ 191 w 191"/>
                <a:gd name="T19" fmla="*/ 57 h 68"/>
                <a:gd name="T20" fmla="*/ 168 w 191"/>
                <a:gd name="T21" fmla="*/ 0 h 68"/>
                <a:gd name="T22" fmla="*/ 155 w 191"/>
                <a:gd name="T23" fmla="*/ 5 h 68"/>
                <a:gd name="T24" fmla="*/ 135 w 191"/>
                <a:gd name="T25" fmla="*/ 7 h 68"/>
                <a:gd name="T26" fmla="*/ 110 w 191"/>
                <a:gd name="T27" fmla="*/ 7 h 68"/>
                <a:gd name="T28" fmla="*/ 83 w 191"/>
                <a:gd name="T29" fmla="*/ 5 h 68"/>
                <a:gd name="T30" fmla="*/ 56 w 191"/>
                <a:gd name="T31" fmla="*/ 5 h 68"/>
                <a:gd name="T32" fmla="*/ 33 w 191"/>
                <a:gd name="T33" fmla="*/ 3 h 68"/>
                <a:gd name="T34" fmla="*/ 13 w 191"/>
                <a:gd name="T35" fmla="*/ 0 h 68"/>
                <a:gd name="T36" fmla="*/ 0 w 191"/>
                <a:gd name="T37" fmla="*/ 0 h 68"/>
                <a:gd name="T38" fmla="*/ 0 w 191"/>
                <a:gd name="T39" fmla="*/ 0 h 68"/>
                <a:gd name="T40" fmla="*/ 0 w 191"/>
                <a:gd name="T41" fmla="*/ 6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1" h="68">
                  <a:moveTo>
                    <a:pt x="0" y="61"/>
                  </a:moveTo>
                  <a:lnTo>
                    <a:pt x="0" y="61"/>
                  </a:lnTo>
                  <a:lnTo>
                    <a:pt x="9" y="61"/>
                  </a:lnTo>
                  <a:lnTo>
                    <a:pt x="29" y="63"/>
                  </a:lnTo>
                  <a:lnTo>
                    <a:pt x="51" y="63"/>
                  </a:lnTo>
                  <a:lnTo>
                    <a:pt x="81" y="66"/>
                  </a:lnTo>
                  <a:lnTo>
                    <a:pt x="110" y="68"/>
                  </a:lnTo>
                  <a:lnTo>
                    <a:pt x="139" y="66"/>
                  </a:lnTo>
                  <a:lnTo>
                    <a:pt x="166" y="63"/>
                  </a:lnTo>
                  <a:lnTo>
                    <a:pt x="191" y="57"/>
                  </a:lnTo>
                  <a:lnTo>
                    <a:pt x="168" y="0"/>
                  </a:lnTo>
                  <a:lnTo>
                    <a:pt x="155" y="5"/>
                  </a:lnTo>
                  <a:lnTo>
                    <a:pt x="135" y="7"/>
                  </a:lnTo>
                  <a:lnTo>
                    <a:pt x="110" y="7"/>
                  </a:lnTo>
                  <a:lnTo>
                    <a:pt x="83" y="5"/>
                  </a:lnTo>
                  <a:lnTo>
                    <a:pt x="56" y="5"/>
                  </a:lnTo>
                  <a:lnTo>
                    <a:pt x="33" y="3"/>
                  </a:lnTo>
                  <a:lnTo>
                    <a:pt x="13" y="0"/>
                  </a:lnTo>
                  <a:lnTo>
                    <a:pt x="0" y="0"/>
                  </a:lnTo>
                  <a:lnTo>
                    <a:pt x="0" y="0"/>
                  </a:lnTo>
                  <a:lnTo>
                    <a:pt x="0" y="6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43" name="Freeform 526">
              <a:extLst>
                <a:ext uri="{FF2B5EF4-FFF2-40B4-BE49-F238E27FC236}">
                  <a16:creationId xmlns:a16="http://schemas.microsoft.com/office/drawing/2014/main" id="{79EA3BF8-7756-A8C0-B264-2B6BB2534D66}"/>
                </a:ext>
              </a:extLst>
            </p:cNvPr>
            <p:cNvSpPr>
              <a:spLocks/>
            </p:cNvSpPr>
            <p:nvPr/>
          </p:nvSpPr>
          <p:spPr bwMode="auto">
            <a:xfrm>
              <a:off x="3070522" y="4664546"/>
              <a:ext cx="258763" cy="96837"/>
            </a:xfrm>
            <a:custGeom>
              <a:avLst/>
              <a:gdLst>
                <a:gd name="T0" fmla="*/ 0 w 163"/>
                <a:gd name="T1" fmla="*/ 61 h 61"/>
                <a:gd name="T2" fmla="*/ 0 w 163"/>
                <a:gd name="T3" fmla="*/ 61 h 61"/>
                <a:gd name="T4" fmla="*/ 23 w 163"/>
                <a:gd name="T5" fmla="*/ 61 h 61"/>
                <a:gd name="T6" fmla="*/ 43 w 163"/>
                <a:gd name="T7" fmla="*/ 61 h 61"/>
                <a:gd name="T8" fmla="*/ 66 w 163"/>
                <a:gd name="T9" fmla="*/ 61 h 61"/>
                <a:gd name="T10" fmla="*/ 86 w 163"/>
                <a:gd name="T11" fmla="*/ 61 h 61"/>
                <a:gd name="T12" fmla="*/ 106 w 163"/>
                <a:gd name="T13" fmla="*/ 61 h 61"/>
                <a:gd name="T14" fmla="*/ 127 w 163"/>
                <a:gd name="T15" fmla="*/ 61 h 61"/>
                <a:gd name="T16" fmla="*/ 145 w 163"/>
                <a:gd name="T17" fmla="*/ 61 h 61"/>
                <a:gd name="T18" fmla="*/ 163 w 163"/>
                <a:gd name="T19" fmla="*/ 61 h 61"/>
                <a:gd name="T20" fmla="*/ 163 w 163"/>
                <a:gd name="T21" fmla="*/ 0 h 61"/>
                <a:gd name="T22" fmla="*/ 145 w 163"/>
                <a:gd name="T23" fmla="*/ 0 h 61"/>
                <a:gd name="T24" fmla="*/ 124 w 163"/>
                <a:gd name="T25" fmla="*/ 0 h 61"/>
                <a:gd name="T26" fmla="*/ 104 w 163"/>
                <a:gd name="T27" fmla="*/ 0 h 61"/>
                <a:gd name="T28" fmla="*/ 84 w 163"/>
                <a:gd name="T29" fmla="*/ 3 h 61"/>
                <a:gd name="T30" fmla="*/ 64 w 163"/>
                <a:gd name="T31" fmla="*/ 3 h 61"/>
                <a:gd name="T32" fmla="*/ 43 w 163"/>
                <a:gd name="T33" fmla="*/ 3 h 61"/>
                <a:gd name="T34" fmla="*/ 23 w 163"/>
                <a:gd name="T35" fmla="*/ 3 h 61"/>
                <a:gd name="T36" fmla="*/ 3 w 163"/>
                <a:gd name="T37" fmla="*/ 0 h 61"/>
                <a:gd name="T38" fmla="*/ 3 w 163"/>
                <a:gd name="T39" fmla="*/ 0 h 61"/>
                <a:gd name="T40" fmla="*/ 0 w 163"/>
                <a:gd name="T4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61">
                  <a:moveTo>
                    <a:pt x="0" y="61"/>
                  </a:moveTo>
                  <a:lnTo>
                    <a:pt x="0" y="61"/>
                  </a:lnTo>
                  <a:lnTo>
                    <a:pt x="23" y="61"/>
                  </a:lnTo>
                  <a:lnTo>
                    <a:pt x="43" y="61"/>
                  </a:lnTo>
                  <a:lnTo>
                    <a:pt x="66" y="61"/>
                  </a:lnTo>
                  <a:lnTo>
                    <a:pt x="86" y="61"/>
                  </a:lnTo>
                  <a:lnTo>
                    <a:pt x="106" y="61"/>
                  </a:lnTo>
                  <a:lnTo>
                    <a:pt x="127" y="61"/>
                  </a:lnTo>
                  <a:lnTo>
                    <a:pt x="145" y="61"/>
                  </a:lnTo>
                  <a:lnTo>
                    <a:pt x="163" y="61"/>
                  </a:lnTo>
                  <a:lnTo>
                    <a:pt x="163" y="0"/>
                  </a:lnTo>
                  <a:lnTo>
                    <a:pt x="145" y="0"/>
                  </a:lnTo>
                  <a:lnTo>
                    <a:pt x="124" y="0"/>
                  </a:lnTo>
                  <a:lnTo>
                    <a:pt x="104" y="0"/>
                  </a:lnTo>
                  <a:lnTo>
                    <a:pt x="84" y="3"/>
                  </a:lnTo>
                  <a:lnTo>
                    <a:pt x="64" y="3"/>
                  </a:lnTo>
                  <a:lnTo>
                    <a:pt x="43" y="3"/>
                  </a:lnTo>
                  <a:lnTo>
                    <a:pt x="23" y="3"/>
                  </a:lnTo>
                  <a:lnTo>
                    <a:pt x="3" y="0"/>
                  </a:lnTo>
                  <a:lnTo>
                    <a:pt x="3" y="0"/>
                  </a:lnTo>
                  <a:lnTo>
                    <a:pt x="0" y="6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44" name="Freeform 527">
              <a:extLst>
                <a:ext uri="{FF2B5EF4-FFF2-40B4-BE49-F238E27FC236}">
                  <a16:creationId xmlns:a16="http://schemas.microsoft.com/office/drawing/2014/main" id="{6B38674E-C440-F193-E473-B71AECBF19C4}"/>
                </a:ext>
              </a:extLst>
            </p:cNvPr>
            <p:cNvSpPr>
              <a:spLocks/>
            </p:cNvSpPr>
            <p:nvPr/>
          </p:nvSpPr>
          <p:spPr bwMode="auto">
            <a:xfrm>
              <a:off x="2832397" y="4586758"/>
              <a:ext cx="242888" cy="174625"/>
            </a:xfrm>
            <a:custGeom>
              <a:avLst/>
              <a:gdLst>
                <a:gd name="T0" fmla="*/ 2 w 153"/>
                <a:gd name="T1" fmla="*/ 61 h 110"/>
                <a:gd name="T2" fmla="*/ 2 w 153"/>
                <a:gd name="T3" fmla="*/ 61 h 110"/>
                <a:gd name="T4" fmla="*/ 11 w 153"/>
                <a:gd name="T5" fmla="*/ 61 h 110"/>
                <a:gd name="T6" fmla="*/ 22 w 153"/>
                <a:gd name="T7" fmla="*/ 65 h 110"/>
                <a:gd name="T8" fmla="*/ 40 w 153"/>
                <a:gd name="T9" fmla="*/ 72 h 110"/>
                <a:gd name="T10" fmla="*/ 60 w 153"/>
                <a:gd name="T11" fmla="*/ 81 h 110"/>
                <a:gd name="T12" fmla="*/ 81 w 153"/>
                <a:gd name="T13" fmla="*/ 90 h 110"/>
                <a:gd name="T14" fmla="*/ 103 w 153"/>
                <a:gd name="T15" fmla="*/ 99 h 110"/>
                <a:gd name="T16" fmla="*/ 126 w 153"/>
                <a:gd name="T17" fmla="*/ 106 h 110"/>
                <a:gd name="T18" fmla="*/ 150 w 153"/>
                <a:gd name="T19" fmla="*/ 110 h 110"/>
                <a:gd name="T20" fmla="*/ 153 w 153"/>
                <a:gd name="T21" fmla="*/ 49 h 110"/>
                <a:gd name="T22" fmla="*/ 139 w 153"/>
                <a:gd name="T23" fmla="*/ 47 h 110"/>
                <a:gd name="T24" fmla="*/ 123 w 153"/>
                <a:gd name="T25" fmla="*/ 43 h 110"/>
                <a:gd name="T26" fmla="*/ 103 w 153"/>
                <a:gd name="T27" fmla="*/ 36 h 110"/>
                <a:gd name="T28" fmla="*/ 85 w 153"/>
                <a:gd name="T29" fmla="*/ 27 h 110"/>
                <a:gd name="T30" fmla="*/ 63 w 153"/>
                <a:gd name="T31" fmla="*/ 18 h 110"/>
                <a:gd name="T32" fmla="*/ 42 w 153"/>
                <a:gd name="T33" fmla="*/ 9 h 110"/>
                <a:gd name="T34" fmla="*/ 22 w 153"/>
                <a:gd name="T35" fmla="*/ 2 h 110"/>
                <a:gd name="T36" fmla="*/ 0 w 153"/>
                <a:gd name="T37" fmla="*/ 0 h 110"/>
                <a:gd name="T38" fmla="*/ 0 w 153"/>
                <a:gd name="T39" fmla="*/ 0 h 110"/>
                <a:gd name="T40" fmla="*/ 2 w 153"/>
                <a:gd name="T41" fmla="*/ 6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110">
                  <a:moveTo>
                    <a:pt x="2" y="61"/>
                  </a:moveTo>
                  <a:lnTo>
                    <a:pt x="2" y="61"/>
                  </a:lnTo>
                  <a:lnTo>
                    <a:pt x="11" y="61"/>
                  </a:lnTo>
                  <a:lnTo>
                    <a:pt x="22" y="65"/>
                  </a:lnTo>
                  <a:lnTo>
                    <a:pt x="40" y="72"/>
                  </a:lnTo>
                  <a:lnTo>
                    <a:pt x="60" y="81"/>
                  </a:lnTo>
                  <a:lnTo>
                    <a:pt x="81" y="90"/>
                  </a:lnTo>
                  <a:lnTo>
                    <a:pt x="103" y="99"/>
                  </a:lnTo>
                  <a:lnTo>
                    <a:pt x="126" y="106"/>
                  </a:lnTo>
                  <a:lnTo>
                    <a:pt x="150" y="110"/>
                  </a:lnTo>
                  <a:lnTo>
                    <a:pt x="153" y="49"/>
                  </a:lnTo>
                  <a:lnTo>
                    <a:pt x="139" y="47"/>
                  </a:lnTo>
                  <a:lnTo>
                    <a:pt x="123" y="43"/>
                  </a:lnTo>
                  <a:lnTo>
                    <a:pt x="103" y="36"/>
                  </a:lnTo>
                  <a:lnTo>
                    <a:pt x="85" y="27"/>
                  </a:lnTo>
                  <a:lnTo>
                    <a:pt x="63" y="18"/>
                  </a:lnTo>
                  <a:lnTo>
                    <a:pt x="42" y="9"/>
                  </a:lnTo>
                  <a:lnTo>
                    <a:pt x="22" y="2"/>
                  </a:lnTo>
                  <a:lnTo>
                    <a:pt x="0" y="0"/>
                  </a:lnTo>
                  <a:lnTo>
                    <a:pt x="0" y="0"/>
                  </a:lnTo>
                  <a:lnTo>
                    <a:pt x="2" y="6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45" name="Freeform 528">
              <a:extLst>
                <a:ext uri="{FF2B5EF4-FFF2-40B4-BE49-F238E27FC236}">
                  <a16:creationId xmlns:a16="http://schemas.microsoft.com/office/drawing/2014/main" id="{0B5304A6-CD86-2010-6300-4B8DCA2AA602}"/>
                </a:ext>
              </a:extLst>
            </p:cNvPr>
            <p:cNvSpPr>
              <a:spLocks/>
            </p:cNvSpPr>
            <p:nvPr/>
          </p:nvSpPr>
          <p:spPr bwMode="auto">
            <a:xfrm>
              <a:off x="2732385" y="4532783"/>
              <a:ext cx="117475" cy="150812"/>
            </a:xfrm>
            <a:custGeom>
              <a:avLst/>
              <a:gdLst>
                <a:gd name="T0" fmla="*/ 0 w 74"/>
                <a:gd name="T1" fmla="*/ 34 h 95"/>
                <a:gd name="T2" fmla="*/ 31 w 74"/>
                <a:gd name="T3" fmla="*/ 61 h 95"/>
                <a:gd name="T4" fmla="*/ 18 w 74"/>
                <a:gd name="T5" fmla="*/ 56 h 95"/>
                <a:gd name="T6" fmla="*/ 13 w 74"/>
                <a:gd name="T7" fmla="*/ 54 h 95"/>
                <a:gd name="T8" fmla="*/ 15 w 74"/>
                <a:gd name="T9" fmla="*/ 56 h 95"/>
                <a:gd name="T10" fmla="*/ 20 w 74"/>
                <a:gd name="T11" fmla="*/ 63 h 95"/>
                <a:gd name="T12" fmla="*/ 24 w 74"/>
                <a:gd name="T13" fmla="*/ 72 h 95"/>
                <a:gd name="T14" fmla="*/ 33 w 74"/>
                <a:gd name="T15" fmla="*/ 81 h 95"/>
                <a:gd name="T16" fmla="*/ 47 w 74"/>
                <a:gd name="T17" fmla="*/ 90 h 95"/>
                <a:gd name="T18" fmla="*/ 65 w 74"/>
                <a:gd name="T19" fmla="*/ 95 h 95"/>
                <a:gd name="T20" fmla="*/ 63 w 74"/>
                <a:gd name="T21" fmla="*/ 34 h 95"/>
                <a:gd name="T22" fmla="*/ 69 w 74"/>
                <a:gd name="T23" fmla="*/ 36 h 95"/>
                <a:gd name="T24" fmla="*/ 74 w 74"/>
                <a:gd name="T25" fmla="*/ 36 h 95"/>
                <a:gd name="T26" fmla="*/ 72 w 74"/>
                <a:gd name="T27" fmla="*/ 36 h 95"/>
                <a:gd name="T28" fmla="*/ 69 w 74"/>
                <a:gd name="T29" fmla="*/ 32 h 95"/>
                <a:gd name="T30" fmla="*/ 65 w 74"/>
                <a:gd name="T31" fmla="*/ 25 h 95"/>
                <a:gd name="T32" fmla="*/ 60 w 74"/>
                <a:gd name="T33" fmla="*/ 16 h 95"/>
                <a:gd name="T34" fmla="*/ 49 w 74"/>
                <a:gd name="T35" fmla="*/ 7 h 95"/>
                <a:gd name="T36" fmla="*/ 27 w 74"/>
                <a:gd name="T37" fmla="*/ 0 h 95"/>
                <a:gd name="T38" fmla="*/ 58 w 74"/>
                <a:gd name="T39" fmla="*/ 25 h 95"/>
                <a:gd name="T40" fmla="*/ 0 w 74"/>
                <a:gd name="T41" fmla="*/ 34 h 95"/>
                <a:gd name="T42" fmla="*/ 4 w 74"/>
                <a:gd name="T43" fmla="*/ 61 h 95"/>
                <a:gd name="T44" fmla="*/ 31 w 74"/>
                <a:gd name="T45" fmla="*/ 61 h 95"/>
                <a:gd name="T46" fmla="*/ 0 w 74"/>
                <a:gd name="T47" fmla="*/ 3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95">
                  <a:moveTo>
                    <a:pt x="0" y="34"/>
                  </a:moveTo>
                  <a:lnTo>
                    <a:pt x="31" y="61"/>
                  </a:lnTo>
                  <a:lnTo>
                    <a:pt x="18" y="56"/>
                  </a:lnTo>
                  <a:lnTo>
                    <a:pt x="13" y="54"/>
                  </a:lnTo>
                  <a:lnTo>
                    <a:pt x="15" y="56"/>
                  </a:lnTo>
                  <a:lnTo>
                    <a:pt x="20" y="63"/>
                  </a:lnTo>
                  <a:lnTo>
                    <a:pt x="24" y="72"/>
                  </a:lnTo>
                  <a:lnTo>
                    <a:pt x="33" y="81"/>
                  </a:lnTo>
                  <a:lnTo>
                    <a:pt x="47" y="90"/>
                  </a:lnTo>
                  <a:lnTo>
                    <a:pt x="65" y="95"/>
                  </a:lnTo>
                  <a:lnTo>
                    <a:pt x="63" y="34"/>
                  </a:lnTo>
                  <a:lnTo>
                    <a:pt x="69" y="36"/>
                  </a:lnTo>
                  <a:lnTo>
                    <a:pt x="74" y="36"/>
                  </a:lnTo>
                  <a:lnTo>
                    <a:pt x="72" y="36"/>
                  </a:lnTo>
                  <a:lnTo>
                    <a:pt x="69" y="32"/>
                  </a:lnTo>
                  <a:lnTo>
                    <a:pt x="65" y="25"/>
                  </a:lnTo>
                  <a:lnTo>
                    <a:pt x="60" y="16"/>
                  </a:lnTo>
                  <a:lnTo>
                    <a:pt x="49" y="7"/>
                  </a:lnTo>
                  <a:lnTo>
                    <a:pt x="27" y="0"/>
                  </a:lnTo>
                  <a:lnTo>
                    <a:pt x="58" y="25"/>
                  </a:lnTo>
                  <a:lnTo>
                    <a:pt x="0" y="34"/>
                  </a:lnTo>
                  <a:lnTo>
                    <a:pt x="4" y="61"/>
                  </a:lnTo>
                  <a:lnTo>
                    <a:pt x="31" y="61"/>
                  </a:lnTo>
                  <a:lnTo>
                    <a:pt x="0" y="34"/>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46" name="Freeform 529">
              <a:extLst>
                <a:ext uri="{FF2B5EF4-FFF2-40B4-BE49-F238E27FC236}">
                  <a16:creationId xmlns:a16="http://schemas.microsoft.com/office/drawing/2014/main" id="{204F7F16-0F29-1967-CE5C-B199ECD0D5AD}"/>
                </a:ext>
              </a:extLst>
            </p:cNvPr>
            <p:cNvSpPr>
              <a:spLocks/>
            </p:cNvSpPr>
            <p:nvPr/>
          </p:nvSpPr>
          <p:spPr bwMode="auto">
            <a:xfrm>
              <a:off x="2692697" y="4453408"/>
              <a:ext cx="131763" cy="133350"/>
            </a:xfrm>
            <a:custGeom>
              <a:avLst/>
              <a:gdLst>
                <a:gd name="T0" fmla="*/ 0 w 83"/>
                <a:gd name="T1" fmla="*/ 3 h 84"/>
                <a:gd name="T2" fmla="*/ 0 w 83"/>
                <a:gd name="T3" fmla="*/ 3 h 84"/>
                <a:gd name="T4" fmla="*/ 2 w 83"/>
                <a:gd name="T5" fmla="*/ 14 h 84"/>
                <a:gd name="T6" fmla="*/ 4 w 83"/>
                <a:gd name="T7" fmla="*/ 25 h 84"/>
                <a:gd name="T8" fmla="*/ 9 w 83"/>
                <a:gd name="T9" fmla="*/ 36 h 84"/>
                <a:gd name="T10" fmla="*/ 13 w 83"/>
                <a:gd name="T11" fmla="*/ 48 h 84"/>
                <a:gd name="T12" fmla="*/ 18 w 83"/>
                <a:gd name="T13" fmla="*/ 61 h 84"/>
                <a:gd name="T14" fmla="*/ 20 w 83"/>
                <a:gd name="T15" fmla="*/ 73 h 84"/>
                <a:gd name="T16" fmla="*/ 25 w 83"/>
                <a:gd name="T17" fmla="*/ 82 h 84"/>
                <a:gd name="T18" fmla="*/ 25 w 83"/>
                <a:gd name="T19" fmla="*/ 84 h 84"/>
                <a:gd name="T20" fmla="*/ 83 w 83"/>
                <a:gd name="T21" fmla="*/ 75 h 84"/>
                <a:gd name="T22" fmla="*/ 81 w 83"/>
                <a:gd name="T23" fmla="*/ 66 h 84"/>
                <a:gd name="T24" fmla="*/ 79 w 83"/>
                <a:gd name="T25" fmla="*/ 54 h 84"/>
                <a:gd name="T26" fmla="*/ 74 w 83"/>
                <a:gd name="T27" fmla="*/ 41 h 84"/>
                <a:gd name="T28" fmla="*/ 70 w 83"/>
                <a:gd name="T29" fmla="*/ 30 h 84"/>
                <a:gd name="T30" fmla="*/ 65 w 83"/>
                <a:gd name="T31" fmla="*/ 18 h 84"/>
                <a:gd name="T32" fmla="*/ 63 w 83"/>
                <a:gd name="T33" fmla="*/ 7 h 84"/>
                <a:gd name="T34" fmla="*/ 61 w 83"/>
                <a:gd name="T35" fmla="*/ 0 h 84"/>
                <a:gd name="T36" fmla="*/ 61 w 83"/>
                <a:gd name="T37" fmla="*/ 3 h 84"/>
                <a:gd name="T38" fmla="*/ 61 w 83"/>
                <a:gd name="T39" fmla="*/ 3 h 84"/>
                <a:gd name="T40" fmla="*/ 0 w 83"/>
                <a:gd name="T41"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84">
                  <a:moveTo>
                    <a:pt x="0" y="3"/>
                  </a:moveTo>
                  <a:lnTo>
                    <a:pt x="0" y="3"/>
                  </a:lnTo>
                  <a:lnTo>
                    <a:pt x="2" y="14"/>
                  </a:lnTo>
                  <a:lnTo>
                    <a:pt x="4" y="25"/>
                  </a:lnTo>
                  <a:lnTo>
                    <a:pt x="9" y="36"/>
                  </a:lnTo>
                  <a:lnTo>
                    <a:pt x="13" y="48"/>
                  </a:lnTo>
                  <a:lnTo>
                    <a:pt x="18" y="61"/>
                  </a:lnTo>
                  <a:lnTo>
                    <a:pt x="20" y="73"/>
                  </a:lnTo>
                  <a:lnTo>
                    <a:pt x="25" y="82"/>
                  </a:lnTo>
                  <a:lnTo>
                    <a:pt x="25" y="84"/>
                  </a:lnTo>
                  <a:lnTo>
                    <a:pt x="83" y="75"/>
                  </a:lnTo>
                  <a:lnTo>
                    <a:pt x="81" y="66"/>
                  </a:lnTo>
                  <a:lnTo>
                    <a:pt x="79" y="54"/>
                  </a:lnTo>
                  <a:lnTo>
                    <a:pt x="74" y="41"/>
                  </a:lnTo>
                  <a:lnTo>
                    <a:pt x="70" y="30"/>
                  </a:lnTo>
                  <a:lnTo>
                    <a:pt x="65" y="18"/>
                  </a:lnTo>
                  <a:lnTo>
                    <a:pt x="63" y="7"/>
                  </a:lnTo>
                  <a:lnTo>
                    <a:pt x="61" y="0"/>
                  </a:lnTo>
                  <a:lnTo>
                    <a:pt x="61" y="3"/>
                  </a:lnTo>
                  <a:lnTo>
                    <a:pt x="61" y="3"/>
                  </a:lnTo>
                  <a:lnTo>
                    <a:pt x="0" y="3"/>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47" name="Freeform 530">
              <a:extLst>
                <a:ext uri="{FF2B5EF4-FFF2-40B4-BE49-F238E27FC236}">
                  <a16:creationId xmlns:a16="http://schemas.microsoft.com/office/drawing/2014/main" id="{E6D6F356-B42C-4FB4-0023-56593FEC2539}"/>
                </a:ext>
              </a:extLst>
            </p:cNvPr>
            <p:cNvSpPr>
              <a:spLocks/>
            </p:cNvSpPr>
            <p:nvPr/>
          </p:nvSpPr>
          <p:spPr bwMode="auto">
            <a:xfrm>
              <a:off x="2664122" y="4239096"/>
              <a:ext cx="125413" cy="219075"/>
            </a:xfrm>
            <a:custGeom>
              <a:avLst/>
              <a:gdLst>
                <a:gd name="T0" fmla="*/ 0 w 79"/>
                <a:gd name="T1" fmla="*/ 3 h 138"/>
                <a:gd name="T2" fmla="*/ 0 w 79"/>
                <a:gd name="T3" fmla="*/ 3 h 138"/>
                <a:gd name="T4" fmla="*/ 2 w 79"/>
                <a:gd name="T5" fmla="*/ 18 h 138"/>
                <a:gd name="T6" fmla="*/ 4 w 79"/>
                <a:gd name="T7" fmla="*/ 39 h 138"/>
                <a:gd name="T8" fmla="*/ 7 w 79"/>
                <a:gd name="T9" fmla="*/ 59 h 138"/>
                <a:gd name="T10" fmla="*/ 11 w 79"/>
                <a:gd name="T11" fmla="*/ 81 h 138"/>
                <a:gd name="T12" fmla="*/ 13 w 79"/>
                <a:gd name="T13" fmla="*/ 99 h 138"/>
                <a:gd name="T14" fmla="*/ 16 w 79"/>
                <a:gd name="T15" fmla="*/ 117 h 138"/>
                <a:gd name="T16" fmla="*/ 18 w 79"/>
                <a:gd name="T17" fmla="*/ 131 h 138"/>
                <a:gd name="T18" fmla="*/ 18 w 79"/>
                <a:gd name="T19" fmla="*/ 138 h 138"/>
                <a:gd name="T20" fmla="*/ 79 w 79"/>
                <a:gd name="T21" fmla="*/ 138 h 138"/>
                <a:gd name="T22" fmla="*/ 76 w 79"/>
                <a:gd name="T23" fmla="*/ 124 h 138"/>
                <a:gd name="T24" fmla="*/ 74 w 79"/>
                <a:gd name="T25" fmla="*/ 108 h 138"/>
                <a:gd name="T26" fmla="*/ 72 w 79"/>
                <a:gd name="T27" fmla="*/ 90 h 138"/>
                <a:gd name="T28" fmla="*/ 70 w 79"/>
                <a:gd name="T29" fmla="*/ 70 h 138"/>
                <a:gd name="T30" fmla="*/ 65 w 79"/>
                <a:gd name="T31" fmla="*/ 50 h 138"/>
                <a:gd name="T32" fmla="*/ 63 w 79"/>
                <a:gd name="T33" fmla="*/ 32 h 138"/>
                <a:gd name="T34" fmla="*/ 61 w 79"/>
                <a:gd name="T35" fmla="*/ 14 h 138"/>
                <a:gd name="T36" fmla="*/ 61 w 79"/>
                <a:gd name="T37" fmla="*/ 0 h 138"/>
                <a:gd name="T38" fmla="*/ 61 w 79"/>
                <a:gd name="T39" fmla="*/ 0 h 138"/>
                <a:gd name="T40" fmla="*/ 0 w 79"/>
                <a:gd name="T41" fmla="*/ 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138">
                  <a:moveTo>
                    <a:pt x="0" y="3"/>
                  </a:moveTo>
                  <a:lnTo>
                    <a:pt x="0" y="3"/>
                  </a:lnTo>
                  <a:lnTo>
                    <a:pt x="2" y="18"/>
                  </a:lnTo>
                  <a:lnTo>
                    <a:pt x="4" y="39"/>
                  </a:lnTo>
                  <a:lnTo>
                    <a:pt x="7" y="59"/>
                  </a:lnTo>
                  <a:lnTo>
                    <a:pt x="11" y="81"/>
                  </a:lnTo>
                  <a:lnTo>
                    <a:pt x="13" y="99"/>
                  </a:lnTo>
                  <a:lnTo>
                    <a:pt x="16" y="117"/>
                  </a:lnTo>
                  <a:lnTo>
                    <a:pt x="18" y="131"/>
                  </a:lnTo>
                  <a:lnTo>
                    <a:pt x="18" y="138"/>
                  </a:lnTo>
                  <a:lnTo>
                    <a:pt x="79" y="138"/>
                  </a:lnTo>
                  <a:lnTo>
                    <a:pt x="76" y="124"/>
                  </a:lnTo>
                  <a:lnTo>
                    <a:pt x="74" y="108"/>
                  </a:lnTo>
                  <a:lnTo>
                    <a:pt x="72" y="90"/>
                  </a:lnTo>
                  <a:lnTo>
                    <a:pt x="70" y="70"/>
                  </a:lnTo>
                  <a:lnTo>
                    <a:pt x="65" y="50"/>
                  </a:lnTo>
                  <a:lnTo>
                    <a:pt x="63" y="32"/>
                  </a:lnTo>
                  <a:lnTo>
                    <a:pt x="61" y="14"/>
                  </a:lnTo>
                  <a:lnTo>
                    <a:pt x="61" y="0"/>
                  </a:lnTo>
                  <a:lnTo>
                    <a:pt x="61" y="0"/>
                  </a:lnTo>
                  <a:lnTo>
                    <a:pt x="0" y="3"/>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48" name="Freeform 531">
              <a:extLst>
                <a:ext uri="{FF2B5EF4-FFF2-40B4-BE49-F238E27FC236}">
                  <a16:creationId xmlns:a16="http://schemas.microsoft.com/office/drawing/2014/main" id="{E7A08243-02A2-82A5-68F0-B21DB8C1F959}"/>
                </a:ext>
              </a:extLst>
            </p:cNvPr>
            <p:cNvSpPr>
              <a:spLocks/>
            </p:cNvSpPr>
            <p:nvPr/>
          </p:nvSpPr>
          <p:spPr bwMode="auto">
            <a:xfrm>
              <a:off x="2664122" y="4007321"/>
              <a:ext cx="106363" cy="236537"/>
            </a:xfrm>
            <a:custGeom>
              <a:avLst/>
              <a:gdLst>
                <a:gd name="T0" fmla="*/ 9 w 67"/>
                <a:gd name="T1" fmla="*/ 9 h 149"/>
                <a:gd name="T2" fmla="*/ 11 w 67"/>
                <a:gd name="T3" fmla="*/ 0 h 149"/>
                <a:gd name="T4" fmla="*/ 7 w 67"/>
                <a:gd name="T5" fmla="*/ 14 h 149"/>
                <a:gd name="T6" fmla="*/ 4 w 67"/>
                <a:gd name="T7" fmla="*/ 29 h 149"/>
                <a:gd name="T8" fmla="*/ 2 w 67"/>
                <a:gd name="T9" fmla="*/ 45 h 149"/>
                <a:gd name="T10" fmla="*/ 2 w 67"/>
                <a:gd name="T11" fmla="*/ 63 h 149"/>
                <a:gd name="T12" fmla="*/ 0 w 67"/>
                <a:gd name="T13" fmla="*/ 83 h 149"/>
                <a:gd name="T14" fmla="*/ 0 w 67"/>
                <a:gd name="T15" fmla="*/ 104 h 149"/>
                <a:gd name="T16" fmla="*/ 0 w 67"/>
                <a:gd name="T17" fmla="*/ 126 h 149"/>
                <a:gd name="T18" fmla="*/ 0 w 67"/>
                <a:gd name="T19" fmla="*/ 149 h 149"/>
                <a:gd name="T20" fmla="*/ 61 w 67"/>
                <a:gd name="T21" fmla="*/ 146 h 149"/>
                <a:gd name="T22" fmla="*/ 61 w 67"/>
                <a:gd name="T23" fmla="*/ 126 h 149"/>
                <a:gd name="T24" fmla="*/ 61 w 67"/>
                <a:gd name="T25" fmla="*/ 104 h 149"/>
                <a:gd name="T26" fmla="*/ 61 w 67"/>
                <a:gd name="T27" fmla="*/ 83 h 149"/>
                <a:gd name="T28" fmla="*/ 61 w 67"/>
                <a:gd name="T29" fmla="*/ 65 h 149"/>
                <a:gd name="T30" fmla="*/ 63 w 67"/>
                <a:gd name="T31" fmla="*/ 50 h 149"/>
                <a:gd name="T32" fmla="*/ 63 w 67"/>
                <a:gd name="T33" fmla="*/ 36 h 149"/>
                <a:gd name="T34" fmla="*/ 65 w 67"/>
                <a:gd name="T35" fmla="*/ 27 h 149"/>
                <a:gd name="T36" fmla="*/ 65 w 67"/>
                <a:gd name="T37" fmla="*/ 23 h 149"/>
                <a:gd name="T38" fmla="*/ 67 w 67"/>
                <a:gd name="T39" fmla="*/ 16 h 149"/>
                <a:gd name="T40" fmla="*/ 9 w 67"/>
                <a:gd name="T41" fmla="*/ 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149">
                  <a:moveTo>
                    <a:pt x="9" y="9"/>
                  </a:moveTo>
                  <a:lnTo>
                    <a:pt x="11" y="0"/>
                  </a:lnTo>
                  <a:lnTo>
                    <a:pt x="7" y="14"/>
                  </a:lnTo>
                  <a:lnTo>
                    <a:pt x="4" y="29"/>
                  </a:lnTo>
                  <a:lnTo>
                    <a:pt x="2" y="45"/>
                  </a:lnTo>
                  <a:lnTo>
                    <a:pt x="2" y="63"/>
                  </a:lnTo>
                  <a:lnTo>
                    <a:pt x="0" y="83"/>
                  </a:lnTo>
                  <a:lnTo>
                    <a:pt x="0" y="104"/>
                  </a:lnTo>
                  <a:lnTo>
                    <a:pt x="0" y="126"/>
                  </a:lnTo>
                  <a:lnTo>
                    <a:pt x="0" y="149"/>
                  </a:lnTo>
                  <a:lnTo>
                    <a:pt x="61" y="146"/>
                  </a:lnTo>
                  <a:lnTo>
                    <a:pt x="61" y="126"/>
                  </a:lnTo>
                  <a:lnTo>
                    <a:pt x="61" y="104"/>
                  </a:lnTo>
                  <a:lnTo>
                    <a:pt x="61" y="83"/>
                  </a:lnTo>
                  <a:lnTo>
                    <a:pt x="61" y="65"/>
                  </a:lnTo>
                  <a:lnTo>
                    <a:pt x="63" y="50"/>
                  </a:lnTo>
                  <a:lnTo>
                    <a:pt x="63" y="36"/>
                  </a:lnTo>
                  <a:lnTo>
                    <a:pt x="65" y="27"/>
                  </a:lnTo>
                  <a:lnTo>
                    <a:pt x="65" y="23"/>
                  </a:lnTo>
                  <a:lnTo>
                    <a:pt x="67" y="16"/>
                  </a:lnTo>
                  <a:lnTo>
                    <a:pt x="9" y="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49" name="Freeform 532">
              <a:extLst>
                <a:ext uri="{FF2B5EF4-FFF2-40B4-BE49-F238E27FC236}">
                  <a16:creationId xmlns:a16="http://schemas.microsoft.com/office/drawing/2014/main" id="{D37A7E09-AD20-DA0A-5585-C4D65E1E438A}"/>
                </a:ext>
              </a:extLst>
            </p:cNvPr>
            <p:cNvSpPr>
              <a:spLocks/>
            </p:cNvSpPr>
            <p:nvPr/>
          </p:nvSpPr>
          <p:spPr bwMode="auto">
            <a:xfrm>
              <a:off x="2678410" y="3829521"/>
              <a:ext cx="146050" cy="203200"/>
            </a:xfrm>
            <a:custGeom>
              <a:avLst/>
              <a:gdLst>
                <a:gd name="T0" fmla="*/ 65 w 92"/>
                <a:gd name="T1" fmla="*/ 0 h 128"/>
                <a:gd name="T2" fmla="*/ 47 w 92"/>
                <a:gd name="T3" fmla="*/ 11 h 128"/>
                <a:gd name="T4" fmla="*/ 40 w 92"/>
                <a:gd name="T5" fmla="*/ 18 h 128"/>
                <a:gd name="T6" fmla="*/ 34 w 92"/>
                <a:gd name="T7" fmla="*/ 27 h 128"/>
                <a:gd name="T8" fmla="*/ 27 w 92"/>
                <a:gd name="T9" fmla="*/ 38 h 128"/>
                <a:gd name="T10" fmla="*/ 20 w 92"/>
                <a:gd name="T11" fmla="*/ 49 h 128"/>
                <a:gd name="T12" fmla="*/ 13 w 92"/>
                <a:gd name="T13" fmla="*/ 65 h 128"/>
                <a:gd name="T14" fmla="*/ 7 w 92"/>
                <a:gd name="T15" fmla="*/ 81 h 128"/>
                <a:gd name="T16" fmla="*/ 2 w 92"/>
                <a:gd name="T17" fmla="*/ 99 h 128"/>
                <a:gd name="T18" fmla="*/ 0 w 92"/>
                <a:gd name="T19" fmla="*/ 121 h 128"/>
                <a:gd name="T20" fmla="*/ 58 w 92"/>
                <a:gd name="T21" fmla="*/ 128 h 128"/>
                <a:gd name="T22" fmla="*/ 61 w 92"/>
                <a:gd name="T23" fmla="*/ 112 h 128"/>
                <a:gd name="T24" fmla="*/ 65 w 92"/>
                <a:gd name="T25" fmla="*/ 99 h 128"/>
                <a:gd name="T26" fmla="*/ 70 w 92"/>
                <a:gd name="T27" fmla="*/ 87 h 128"/>
                <a:gd name="T28" fmla="*/ 74 w 92"/>
                <a:gd name="T29" fmla="*/ 76 h 128"/>
                <a:gd name="T30" fmla="*/ 79 w 92"/>
                <a:gd name="T31" fmla="*/ 69 h 128"/>
                <a:gd name="T32" fmla="*/ 83 w 92"/>
                <a:gd name="T33" fmla="*/ 60 h 128"/>
                <a:gd name="T34" fmla="*/ 88 w 92"/>
                <a:gd name="T35" fmla="*/ 54 h 128"/>
                <a:gd name="T36" fmla="*/ 92 w 92"/>
                <a:gd name="T37" fmla="*/ 49 h 128"/>
                <a:gd name="T38" fmla="*/ 74 w 92"/>
                <a:gd name="T39" fmla="*/ 58 h 128"/>
                <a:gd name="T40" fmla="*/ 65 w 92"/>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128">
                  <a:moveTo>
                    <a:pt x="65" y="0"/>
                  </a:moveTo>
                  <a:lnTo>
                    <a:pt x="47" y="11"/>
                  </a:lnTo>
                  <a:lnTo>
                    <a:pt x="40" y="18"/>
                  </a:lnTo>
                  <a:lnTo>
                    <a:pt x="34" y="27"/>
                  </a:lnTo>
                  <a:lnTo>
                    <a:pt x="27" y="38"/>
                  </a:lnTo>
                  <a:lnTo>
                    <a:pt x="20" y="49"/>
                  </a:lnTo>
                  <a:lnTo>
                    <a:pt x="13" y="65"/>
                  </a:lnTo>
                  <a:lnTo>
                    <a:pt x="7" y="81"/>
                  </a:lnTo>
                  <a:lnTo>
                    <a:pt x="2" y="99"/>
                  </a:lnTo>
                  <a:lnTo>
                    <a:pt x="0" y="121"/>
                  </a:lnTo>
                  <a:lnTo>
                    <a:pt x="58" y="128"/>
                  </a:lnTo>
                  <a:lnTo>
                    <a:pt x="61" y="112"/>
                  </a:lnTo>
                  <a:lnTo>
                    <a:pt x="65" y="99"/>
                  </a:lnTo>
                  <a:lnTo>
                    <a:pt x="70" y="87"/>
                  </a:lnTo>
                  <a:lnTo>
                    <a:pt x="74" y="76"/>
                  </a:lnTo>
                  <a:lnTo>
                    <a:pt x="79" y="69"/>
                  </a:lnTo>
                  <a:lnTo>
                    <a:pt x="83" y="60"/>
                  </a:lnTo>
                  <a:lnTo>
                    <a:pt x="88" y="54"/>
                  </a:lnTo>
                  <a:lnTo>
                    <a:pt x="92" y="49"/>
                  </a:lnTo>
                  <a:lnTo>
                    <a:pt x="74" y="58"/>
                  </a:lnTo>
                  <a:lnTo>
                    <a:pt x="65"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50" name="Freeform 533">
              <a:extLst>
                <a:ext uri="{FF2B5EF4-FFF2-40B4-BE49-F238E27FC236}">
                  <a16:creationId xmlns:a16="http://schemas.microsoft.com/office/drawing/2014/main" id="{F4E44D9C-6E43-5528-D28F-9179D58475C9}"/>
                </a:ext>
              </a:extLst>
            </p:cNvPr>
            <p:cNvSpPr>
              <a:spLocks/>
            </p:cNvSpPr>
            <p:nvPr/>
          </p:nvSpPr>
          <p:spPr bwMode="auto">
            <a:xfrm>
              <a:off x="2753022" y="3804121"/>
              <a:ext cx="88900" cy="117475"/>
            </a:xfrm>
            <a:custGeom>
              <a:avLst/>
              <a:gdLst>
                <a:gd name="T0" fmla="*/ 34 w 56"/>
                <a:gd name="T1" fmla="*/ 0 h 74"/>
                <a:gd name="T2" fmla="*/ 11 w 56"/>
                <a:gd name="T3" fmla="*/ 9 h 74"/>
                <a:gd name="T4" fmla="*/ 7 w 56"/>
                <a:gd name="T5" fmla="*/ 16 h 74"/>
                <a:gd name="T6" fmla="*/ 2 w 56"/>
                <a:gd name="T7" fmla="*/ 25 h 74"/>
                <a:gd name="T8" fmla="*/ 0 w 56"/>
                <a:gd name="T9" fmla="*/ 29 h 74"/>
                <a:gd name="T10" fmla="*/ 0 w 56"/>
                <a:gd name="T11" fmla="*/ 31 h 74"/>
                <a:gd name="T12" fmla="*/ 2 w 56"/>
                <a:gd name="T13" fmla="*/ 29 h 74"/>
                <a:gd name="T14" fmla="*/ 7 w 56"/>
                <a:gd name="T15" fmla="*/ 22 h 74"/>
                <a:gd name="T16" fmla="*/ 14 w 56"/>
                <a:gd name="T17" fmla="*/ 16 h 74"/>
                <a:gd name="T18" fmla="*/ 18 w 56"/>
                <a:gd name="T19" fmla="*/ 16 h 74"/>
                <a:gd name="T20" fmla="*/ 27 w 56"/>
                <a:gd name="T21" fmla="*/ 74 h 74"/>
                <a:gd name="T22" fmla="*/ 36 w 56"/>
                <a:gd name="T23" fmla="*/ 72 h 74"/>
                <a:gd name="T24" fmla="*/ 47 w 56"/>
                <a:gd name="T25" fmla="*/ 65 h 74"/>
                <a:gd name="T26" fmla="*/ 54 w 56"/>
                <a:gd name="T27" fmla="*/ 56 h 74"/>
                <a:gd name="T28" fmla="*/ 56 w 56"/>
                <a:gd name="T29" fmla="*/ 49 h 74"/>
                <a:gd name="T30" fmla="*/ 56 w 56"/>
                <a:gd name="T31" fmla="*/ 47 h 74"/>
                <a:gd name="T32" fmla="*/ 56 w 56"/>
                <a:gd name="T33" fmla="*/ 47 h 74"/>
                <a:gd name="T34" fmla="*/ 56 w 56"/>
                <a:gd name="T35" fmla="*/ 49 h 74"/>
                <a:gd name="T36" fmla="*/ 56 w 56"/>
                <a:gd name="T37" fmla="*/ 52 h 74"/>
                <a:gd name="T38" fmla="*/ 34 w 56"/>
                <a:gd name="T39" fmla="*/ 61 h 74"/>
                <a:gd name="T40" fmla="*/ 34 w 56"/>
                <a:gd name="T41" fmla="*/ 0 h 74"/>
                <a:gd name="T42" fmla="*/ 20 w 56"/>
                <a:gd name="T43" fmla="*/ 0 h 74"/>
                <a:gd name="T44" fmla="*/ 11 w 56"/>
                <a:gd name="T45" fmla="*/ 9 h 74"/>
                <a:gd name="T46" fmla="*/ 34 w 56"/>
                <a:gd name="T4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74">
                  <a:moveTo>
                    <a:pt x="34" y="0"/>
                  </a:moveTo>
                  <a:lnTo>
                    <a:pt x="11" y="9"/>
                  </a:lnTo>
                  <a:lnTo>
                    <a:pt x="7" y="16"/>
                  </a:lnTo>
                  <a:lnTo>
                    <a:pt x="2" y="25"/>
                  </a:lnTo>
                  <a:lnTo>
                    <a:pt x="0" y="29"/>
                  </a:lnTo>
                  <a:lnTo>
                    <a:pt x="0" y="31"/>
                  </a:lnTo>
                  <a:lnTo>
                    <a:pt x="2" y="29"/>
                  </a:lnTo>
                  <a:lnTo>
                    <a:pt x="7" y="22"/>
                  </a:lnTo>
                  <a:lnTo>
                    <a:pt x="14" y="16"/>
                  </a:lnTo>
                  <a:lnTo>
                    <a:pt x="18" y="16"/>
                  </a:lnTo>
                  <a:lnTo>
                    <a:pt x="27" y="74"/>
                  </a:lnTo>
                  <a:lnTo>
                    <a:pt x="36" y="72"/>
                  </a:lnTo>
                  <a:lnTo>
                    <a:pt x="47" y="65"/>
                  </a:lnTo>
                  <a:lnTo>
                    <a:pt x="54" y="56"/>
                  </a:lnTo>
                  <a:lnTo>
                    <a:pt x="56" y="49"/>
                  </a:lnTo>
                  <a:lnTo>
                    <a:pt x="56" y="47"/>
                  </a:lnTo>
                  <a:lnTo>
                    <a:pt x="56" y="47"/>
                  </a:lnTo>
                  <a:lnTo>
                    <a:pt x="56" y="49"/>
                  </a:lnTo>
                  <a:lnTo>
                    <a:pt x="56" y="52"/>
                  </a:lnTo>
                  <a:lnTo>
                    <a:pt x="34" y="61"/>
                  </a:lnTo>
                  <a:lnTo>
                    <a:pt x="34" y="0"/>
                  </a:lnTo>
                  <a:lnTo>
                    <a:pt x="20" y="0"/>
                  </a:lnTo>
                  <a:lnTo>
                    <a:pt x="11" y="9"/>
                  </a:lnTo>
                  <a:lnTo>
                    <a:pt x="34"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51" name="Freeform 534">
              <a:extLst>
                <a:ext uri="{FF2B5EF4-FFF2-40B4-BE49-F238E27FC236}">
                  <a16:creationId xmlns:a16="http://schemas.microsoft.com/office/drawing/2014/main" id="{F9E66057-3C82-F183-09B2-B4B0EC7F1044}"/>
                </a:ext>
              </a:extLst>
            </p:cNvPr>
            <p:cNvSpPr>
              <a:spLocks/>
            </p:cNvSpPr>
            <p:nvPr/>
          </p:nvSpPr>
          <p:spPr bwMode="auto">
            <a:xfrm>
              <a:off x="2806997" y="3800946"/>
              <a:ext cx="192088" cy="100012"/>
            </a:xfrm>
            <a:custGeom>
              <a:avLst/>
              <a:gdLst>
                <a:gd name="T0" fmla="*/ 117 w 121"/>
                <a:gd name="T1" fmla="*/ 0 h 63"/>
                <a:gd name="T2" fmla="*/ 117 w 121"/>
                <a:gd name="T3" fmla="*/ 0 h 63"/>
                <a:gd name="T4" fmla="*/ 103 w 121"/>
                <a:gd name="T5" fmla="*/ 0 h 63"/>
                <a:gd name="T6" fmla="*/ 88 w 121"/>
                <a:gd name="T7" fmla="*/ 0 h 63"/>
                <a:gd name="T8" fmla="*/ 72 w 121"/>
                <a:gd name="T9" fmla="*/ 0 h 63"/>
                <a:gd name="T10" fmla="*/ 58 w 121"/>
                <a:gd name="T11" fmla="*/ 2 h 63"/>
                <a:gd name="T12" fmla="*/ 43 w 121"/>
                <a:gd name="T13" fmla="*/ 2 h 63"/>
                <a:gd name="T14" fmla="*/ 29 w 121"/>
                <a:gd name="T15" fmla="*/ 2 h 63"/>
                <a:gd name="T16" fmla="*/ 13 w 121"/>
                <a:gd name="T17" fmla="*/ 2 h 63"/>
                <a:gd name="T18" fmla="*/ 0 w 121"/>
                <a:gd name="T19" fmla="*/ 2 h 63"/>
                <a:gd name="T20" fmla="*/ 0 w 121"/>
                <a:gd name="T21" fmla="*/ 63 h 63"/>
                <a:gd name="T22" fmla="*/ 16 w 121"/>
                <a:gd name="T23" fmla="*/ 63 h 63"/>
                <a:gd name="T24" fmla="*/ 29 w 121"/>
                <a:gd name="T25" fmla="*/ 63 h 63"/>
                <a:gd name="T26" fmla="*/ 45 w 121"/>
                <a:gd name="T27" fmla="*/ 60 h 63"/>
                <a:gd name="T28" fmla="*/ 61 w 121"/>
                <a:gd name="T29" fmla="*/ 60 h 63"/>
                <a:gd name="T30" fmla="*/ 74 w 121"/>
                <a:gd name="T31" fmla="*/ 60 h 63"/>
                <a:gd name="T32" fmla="*/ 90 w 121"/>
                <a:gd name="T33" fmla="*/ 60 h 63"/>
                <a:gd name="T34" fmla="*/ 106 w 121"/>
                <a:gd name="T35" fmla="*/ 60 h 63"/>
                <a:gd name="T36" fmla="*/ 119 w 121"/>
                <a:gd name="T37" fmla="*/ 58 h 63"/>
                <a:gd name="T38" fmla="*/ 121 w 121"/>
                <a:gd name="T39" fmla="*/ 58 h 63"/>
                <a:gd name="T40" fmla="*/ 117 w 121"/>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63">
                  <a:moveTo>
                    <a:pt x="117" y="0"/>
                  </a:moveTo>
                  <a:lnTo>
                    <a:pt x="117" y="0"/>
                  </a:lnTo>
                  <a:lnTo>
                    <a:pt x="103" y="0"/>
                  </a:lnTo>
                  <a:lnTo>
                    <a:pt x="88" y="0"/>
                  </a:lnTo>
                  <a:lnTo>
                    <a:pt x="72" y="0"/>
                  </a:lnTo>
                  <a:lnTo>
                    <a:pt x="58" y="2"/>
                  </a:lnTo>
                  <a:lnTo>
                    <a:pt x="43" y="2"/>
                  </a:lnTo>
                  <a:lnTo>
                    <a:pt x="29" y="2"/>
                  </a:lnTo>
                  <a:lnTo>
                    <a:pt x="13" y="2"/>
                  </a:lnTo>
                  <a:lnTo>
                    <a:pt x="0" y="2"/>
                  </a:lnTo>
                  <a:lnTo>
                    <a:pt x="0" y="63"/>
                  </a:lnTo>
                  <a:lnTo>
                    <a:pt x="16" y="63"/>
                  </a:lnTo>
                  <a:lnTo>
                    <a:pt x="29" y="63"/>
                  </a:lnTo>
                  <a:lnTo>
                    <a:pt x="45" y="60"/>
                  </a:lnTo>
                  <a:lnTo>
                    <a:pt x="61" y="60"/>
                  </a:lnTo>
                  <a:lnTo>
                    <a:pt x="74" y="60"/>
                  </a:lnTo>
                  <a:lnTo>
                    <a:pt x="90" y="60"/>
                  </a:lnTo>
                  <a:lnTo>
                    <a:pt x="106" y="60"/>
                  </a:lnTo>
                  <a:lnTo>
                    <a:pt x="119" y="58"/>
                  </a:lnTo>
                  <a:lnTo>
                    <a:pt x="121" y="58"/>
                  </a:lnTo>
                  <a:lnTo>
                    <a:pt x="117"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52" name="Freeform 535">
              <a:extLst>
                <a:ext uri="{FF2B5EF4-FFF2-40B4-BE49-F238E27FC236}">
                  <a16:creationId xmlns:a16="http://schemas.microsoft.com/office/drawing/2014/main" id="{7C6B0484-FC8A-29FD-8EE3-AF7280BA046B}"/>
                </a:ext>
              </a:extLst>
            </p:cNvPr>
            <p:cNvSpPr>
              <a:spLocks/>
            </p:cNvSpPr>
            <p:nvPr/>
          </p:nvSpPr>
          <p:spPr bwMode="auto">
            <a:xfrm>
              <a:off x="4624685" y="3781896"/>
              <a:ext cx="1330325" cy="876300"/>
            </a:xfrm>
            <a:custGeom>
              <a:avLst/>
              <a:gdLst>
                <a:gd name="T0" fmla="*/ 628 w 838"/>
                <a:gd name="T1" fmla="*/ 39 h 552"/>
                <a:gd name="T2" fmla="*/ 541 w 838"/>
                <a:gd name="T3" fmla="*/ 36 h 552"/>
                <a:gd name="T4" fmla="*/ 489 w 838"/>
                <a:gd name="T5" fmla="*/ 27 h 552"/>
                <a:gd name="T6" fmla="*/ 471 w 838"/>
                <a:gd name="T7" fmla="*/ 21 h 552"/>
                <a:gd name="T8" fmla="*/ 471 w 838"/>
                <a:gd name="T9" fmla="*/ 16 h 552"/>
                <a:gd name="T10" fmla="*/ 471 w 838"/>
                <a:gd name="T11" fmla="*/ 14 h 552"/>
                <a:gd name="T12" fmla="*/ 455 w 838"/>
                <a:gd name="T13" fmla="*/ 7 h 552"/>
                <a:gd name="T14" fmla="*/ 412 w 838"/>
                <a:gd name="T15" fmla="*/ 7 h 552"/>
                <a:gd name="T16" fmla="*/ 343 w 838"/>
                <a:gd name="T17" fmla="*/ 16 h 552"/>
                <a:gd name="T18" fmla="*/ 313 w 838"/>
                <a:gd name="T19" fmla="*/ 12 h 552"/>
                <a:gd name="T20" fmla="*/ 307 w 838"/>
                <a:gd name="T21" fmla="*/ 7 h 552"/>
                <a:gd name="T22" fmla="*/ 304 w 838"/>
                <a:gd name="T23" fmla="*/ 3 h 552"/>
                <a:gd name="T24" fmla="*/ 304 w 838"/>
                <a:gd name="T25" fmla="*/ 0 h 552"/>
                <a:gd name="T26" fmla="*/ 318 w 838"/>
                <a:gd name="T27" fmla="*/ 52 h 552"/>
                <a:gd name="T28" fmla="*/ 313 w 838"/>
                <a:gd name="T29" fmla="*/ 122 h 552"/>
                <a:gd name="T30" fmla="*/ 291 w 838"/>
                <a:gd name="T31" fmla="*/ 171 h 552"/>
                <a:gd name="T32" fmla="*/ 282 w 838"/>
                <a:gd name="T33" fmla="*/ 198 h 552"/>
                <a:gd name="T34" fmla="*/ 253 w 838"/>
                <a:gd name="T35" fmla="*/ 264 h 552"/>
                <a:gd name="T36" fmla="*/ 230 w 838"/>
                <a:gd name="T37" fmla="*/ 282 h 552"/>
                <a:gd name="T38" fmla="*/ 212 w 838"/>
                <a:gd name="T39" fmla="*/ 279 h 552"/>
                <a:gd name="T40" fmla="*/ 147 w 838"/>
                <a:gd name="T41" fmla="*/ 297 h 552"/>
                <a:gd name="T42" fmla="*/ 102 w 838"/>
                <a:gd name="T43" fmla="*/ 295 h 552"/>
                <a:gd name="T44" fmla="*/ 57 w 838"/>
                <a:gd name="T45" fmla="*/ 273 h 552"/>
                <a:gd name="T46" fmla="*/ 18 w 838"/>
                <a:gd name="T47" fmla="*/ 257 h 552"/>
                <a:gd name="T48" fmla="*/ 0 w 838"/>
                <a:gd name="T49" fmla="*/ 291 h 552"/>
                <a:gd name="T50" fmla="*/ 0 w 838"/>
                <a:gd name="T51" fmla="*/ 318 h 552"/>
                <a:gd name="T52" fmla="*/ 0 w 838"/>
                <a:gd name="T53" fmla="*/ 345 h 552"/>
                <a:gd name="T54" fmla="*/ 7 w 838"/>
                <a:gd name="T55" fmla="*/ 369 h 552"/>
                <a:gd name="T56" fmla="*/ 16 w 838"/>
                <a:gd name="T57" fmla="*/ 390 h 552"/>
                <a:gd name="T58" fmla="*/ 59 w 838"/>
                <a:gd name="T59" fmla="*/ 484 h 552"/>
                <a:gd name="T60" fmla="*/ 97 w 838"/>
                <a:gd name="T61" fmla="*/ 532 h 552"/>
                <a:gd name="T62" fmla="*/ 133 w 838"/>
                <a:gd name="T63" fmla="*/ 550 h 552"/>
                <a:gd name="T64" fmla="*/ 165 w 838"/>
                <a:gd name="T65" fmla="*/ 547 h 552"/>
                <a:gd name="T66" fmla="*/ 203 w 838"/>
                <a:gd name="T67" fmla="*/ 536 h 552"/>
                <a:gd name="T68" fmla="*/ 232 w 838"/>
                <a:gd name="T69" fmla="*/ 532 h 552"/>
                <a:gd name="T70" fmla="*/ 282 w 838"/>
                <a:gd name="T71" fmla="*/ 520 h 552"/>
                <a:gd name="T72" fmla="*/ 340 w 838"/>
                <a:gd name="T73" fmla="*/ 525 h 552"/>
                <a:gd name="T74" fmla="*/ 417 w 838"/>
                <a:gd name="T75" fmla="*/ 523 h 552"/>
                <a:gd name="T76" fmla="*/ 469 w 838"/>
                <a:gd name="T77" fmla="*/ 520 h 552"/>
                <a:gd name="T78" fmla="*/ 520 w 838"/>
                <a:gd name="T79" fmla="*/ 523 h 552"/>
                <a:gd name="T80" fmla="*/ 579 w 838"/>
                <a:gd name="T81" fmla="*/ 525 h 552"/>
                <a:gd name="T82" fmla="*/ 635 w 838"/>
                <a:gd name="T83" fmla="*/ 523 h 552"/>
                <a:gd name="T84" fmla="*/ 691 w 838"/>
                <a:gd name="T85" fmla="*/ 500 h 552"/>
                <a:gd name="T86" fmla="*/ 745 w 838"/>
                <a:gd name="T87" fmla="*/ 480 h 552"/>
                <a:gd name="T88" fmla="*/ 770 w 838"/>
                <a:gd name="T89" fmla="*/ 473 h 552"/>
                <a:gd name="T90" fmla="*/ 781 w 838"/>
                <a:gd name="T91" fmla="*/ 457 h 552"/>
                <a:gd name="T92" fmla="*/ 790 w 838"/>
                <a:gd name="T93" fmla="*/ 448 h 552"/>
                <a:gd name="T94" fmla="*/ 802 w 838"/>
                <a:gd name="T95" fmla="*/ 421 h 552"/>
                <a:gd name="T96" fmla="*/ 813 w 838"/>
                <a:gd name="T97" fmla="*/ 392 h 552"/>
                <a:gd name="T98" fmla="*/ 815 w 838"/>
                <a:gd name="T99" fmla="*/ 369 h 552"/>
                <a:gd name="T100" fmla="*/ 824 w 838"/>
                <a:gd name="T101" fmla="*/ 324 h 552"/>
                <a:gd name="T102" fmla="*/ 833 w 838"/>
                <a:gd name="T103" fmla="*/ 273 h 552"/>
                <a:gd name="T104" fmla="*/ 838 w 838"/>
                <a:gd name="T105" fmla="*/ 219 h 552"/>
                <a:gd name="T106" fmla="*/ 838 w 838"/>
                <a:gd name="T107" fmla="*/ 169 h 552"/>
                <a:gd name="T108" fmla="*/ 831 w 838"/>
                <a:gd name="T109" fmla="*/ 138 h 552"/>
                <a:gd name="T110" fmla="*/ 822 w 838"/>
                <a:gd name="T111" fmla="*/ 95 h 552"/>
                <a:gd name="T112" fmla="*/ 806 w 838"/>
                <a:gd name="T113" fmla="*/ 68 h 552"/>
                <a:gd name="T114" fmla="*/ 793 w 838"/>
                <a:gd name="T115" fmla="*/ 54 h 552"/>
                <a:gd name="T116" fmla="*/ 790 w 838"/>
                <a:gd name="T117" fmla="*/ 50 h 552"/>
                <a:gd name="T118" fmla="*/ 788 w 838"/>
                <a:gd name="T119" fmla="*/ 43 h 552"/>
                <a:gd name="T120" fmla="*/ 757 w 838"/>
                <a:gd name="T121" fmla="*/ 41 h 552"/>
                <a:gd name="T122" fmla="*/ 712 w 838"/>
                <a:gd name="T123" fmla="*/ 39 h 552"/>
                <a:gd name="T124" fmla="*/ 667 w 838"/>
                <a:gd name="T125" fmla="*/ 39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8" h="552">
                  <a:moveTo>
                    <a:pt x="667" y="39"/>
                  </a:moveTo>
                  <a:lnTo>
                    <a:pt x="651" y="39"/>
                  </a:lnTo>
                  <a:lnTo>
                    <a:pt x="628" y="39"/>
                  </a:lnTo>
                  <a:lnTo>
                    <a:pt x="601" y="39"/>
                  </a:lnTo>
                  <a:lnTo>
                    <a:pt x="570" y="39"/>
                  </a:lnTo>
                  <a:lnTo>
                    <a:pt x="541" y="36"/>
                  </a:lnTo>
                  <a:lnTo>
                    <a:pt x="511" y="34"/>
                  </a:lnTo>
                  <a:lnTo>
                    <a:pt x="500" y="32"/>
                  </a:lnTo>
                  <a:lnTo>
                    <a:pt x="489" y="27"/>
                  </a:lnTo>
                  <a:lnTo>
                    <a:pt x="480" y="25"/>
                  </a:lnTo>
                  <a:lnTo>
                    <a:pt x="471" y="21"/>
                  </a:lnTo>
                  <a:lnTo>
                    <a:pt x="471" y="21"/>
                  </a:lnTo>
                  <a:lnTo>
                    <a:pt x="471" y="18"/>
                  </a:lnTo>
                  <a:lnTo>
                    <a:pt x="471" y="18"/>
                  </a:lnTo>
                  <a:lnTo>
                    <a:pt x="471" y="16"/>
                  </a:lnTo>
                  <a:lnTo>
                    <a:pt x="471" y="16"/>
                  </a:lnTo>
                  <a:lnTo>
                    <a:pt x="471" y="16"/>
                  </a:lnTo>
                  <a:lnTo>
                    <a:pt x="471" y="14"/>
                  </a:lnTo>
                  <a:lnTo>
                    <a:pt x="471" y="14"/>
                  </a:lnTo>
                  <a:lnTo>
                    <a:pt x="464" y="9"/>
                  </a:lnTo>
                  <a:lnTo>
                    <a:pt x="455" y="7"/>
                  </a:lnTo>
                  <a:lnTo>
                    <a:pt x="446" y="7"/>
                  </a:lnTo>
                  <a:lnTo>
                    <a:pt x="435" y="5"/>
                  </a:lnTo>
                  <a:lnTo>
                    <a:pt x="412" y="7"/>
                  </a:lnTo>
                  <a:lnTo>
                    <a:pt x="388" y="12"/>
                  </a:lnTo>
                  <a:lnTo>
                    <a:pt x="365" y="14"/>
                  </a:lnTo>
                  <a:lnTo>
                    <a:pt x="343" y="16"/>
                  </a:lnTo>
                  <a:lnTo>
                    <a:pt x="331" y="16"/>
                  </a:lnTo>
                  <a:lnTo>
                    <a:pt x="322" y="14"/>
                  </a:lnTo>
                  <a:lnTo>
                    <a:pt x="313" y="12"/>
                  </a:lnTo>
                  <a:lnTo>
                    <a:pt x="307" y="7"/>
                  </a:lnTo>
                  <a:lnTo>
                    <a:pt x="307" y="7"/>
                  </a:lnTo>
                  <a:lnTo>
                    <a:pt x="307" y="7"/>
                  </a:lnTo>
                  <a:lnTo>
                    <a:pt x="307" y="5"/>
                  </a:lnTo>
                  <a:lnTo>
                    <a:pt x="307" y="5"/>
                  </a:lnTo>
                  <a:lnTo>
                    <a:pt x="304" y="3"/>
                  </a:lnTo>
                  <a:lnTo>
                    <a:pt x="304" y="3"/>
                  </a:lnTo>
                  <a:lnTo>
                    <a:pt x="304" y="3"/>
                  </a:lnTo>
                  <a:lnTo>
                    <a:pt x="304" y="0"/>
                  </a:lnTo>
                  <a:lnTo>
                    <a:pt x="311" y="18"/>
                  </a:lnTo>
                  <a:lnTo>
                    <a:pt x="316" y="34"/>
                  </a:lnTo>
                  <a:lnTo>
                    <a:pt x="318" y="52"/>
                  </a:lnTo>
                  <a:lnTo>
                    <a:pt x="320" y="68"/>
                  </a:lnTo>
                  <a:lnTo>
                    <a:pt x="318" y="97"/>
                  </a:lnTo>
                  <a:lnTo>
                    <a:pt x="313" y="122"/>
                  </a:lnTo>
                  <a:lnTo>
                    <a:pt x="304" y="144"/>
                  </a:lnTo>
                  <a:lnTo>
                    <a:pt x="298" y="160"/>
                  </a:lnTo>
                  <a:lnTo>
                    <a:pt x="291" y="171"/>
                  </a:lnTo>
                  <a:lnTo>
                    <a:pt x="289" y="176"/>
                  </a:lnTo>
                  <a:lnTo>
                    <a:pt x="286" y="183"/>
                  </a:lnTo>
                  <a:lnTo>
                    <a:pt x="282" y="198"/>
                  </a:lnTo>
                  <a:lnTo>
                    <a:pt x="273" y="221"/>
                  </a:lnTo>
                  <a:lnTo>
                    <a:pt x="264" y="243"/>
                  </a:lnTo>
                  <a:lnTo>
                    <a:pt x="253" y="264"/>
                  </a:lnTo>
                  <a:lnTo>
                    <a:pt x="241" y="277"/>
                  </a:lnTo>
                  <a:lnTo>
                    <a:pt x="237" y="282"/>
                  </a:lnTo>
                  <a:lnTo>
                    <a:pt x="230" y="282"/>
                  </a:lnTo>
                  <a:lnTo>
                    <a:pt x="226" y="282"/>
                  </a:lnTo>
                  <a:lnTo>
                    <a:pt x="221" y="275"/>
                  </a:lnTo>
                  <a:lnTo>
                    <a:pt x="212" y="279"/>
                  </a:lnTo>
                  <a:lnTo>
                    <a:pt x="196" y="286"/>
                  </a:lnTo>
                  <a:lnTo>
                    <a:pt x="174" y="293"/>
                  </a:lnTo>
                  <a:lnTo>
                    <a:pt x="147" y="297"/>
                  </a:lnTo>
                  <a:lnTo>
                    <a:pt x="131" y="300"/>
                  </a:lnTo>
                  <a:lnTo>
                    <a:pt x="118" y="297"/>
                  </a:lnTo>
                  <a:lnTo>
                    <a:pt x="102" y="295"/>
                  </a:lnTo>
                  <a:lnTo>
                    <a:pt x="86" y="291"/>
                  </a:lnTo>
                  <a:lnTo>
                    <a:pt x="72" y="284"/>
                  </a:lnTo>
                  <a:lnTo>
                    <a:pt x="57" y="273"/>
                  </a:lnTo>
                  <a:lnTo>
                    <a:pt x="43" y="261"/>
                  </a:lnTo>
                  <a:lnTo>
                    <a:pt x="32" y="243"/>
                  </a:lnTo>
                  <a:lnTo>
                    <a:pt x="18" y="257"/>
                  </a:lnTo>
                  <a:lnTo>
                    <a:pt x="9" y="268"/>
                  </a:lnTo>
                  <a:lnTo>
                    <a:pt x="5" y="282"/>
                  </a:lnTo>
                  <a:lnTo>
                    <a:pt x="0" y="291"/>
                  </a:lnTo>
                  <a:lnTo>
                    <a:pt x="0" y="302"/>
                  </a:lnTo>
                  <a:lnTo>
                    <a:pt x="0" y="311"/>
                  </a:lnTo>
                  <a:lnTo>
                    <a:pt x="0" y="318"/>
                  </a:lnTo>
                  <a:lnTo>
                    <a:pt x="0" y="324"/>
                  </a:lnTo>
                  <a:lnTo>
                    <a:pt x="0" y="336"/>
                  </a:lnTo>
                  <a:lnTo>
                    <a:pt x="0" y="345"/>
                  </a:lnTo>
                  <a:lnTo>
                    <a:pt x="3" y="354"/>
                  </a:lnTo>
                  <a:lnTo>
                    <a:pt x="5" y="363"/>
                  </a:lnTo>
                  <a:lnTo>
                    <a:pt x="7" y="369"/>
                  </a:lnTo>
                  <a:lnTo>
                    <a:pt x="9" y="376"/>
                  </a:lnTo>
                  <a:lnTo>
                    <a:pt x="14" y="383"/>
                  </a:lnTo>
                  <a:lnTo>
                    <a:pt x="16" y="390"/>
                  </a:lnTo>
                  <a:lnTo>
                    <a:pt x="30" y="426"/>
                  </a:lnTo>
                  <a:lnTo>
                    <a:pt x="45" y="457"/>
                  </a:lnTo>
                  <a:lnTo>
                    <a:pt x="59" y="484"/>
                  </a:lnTo>
                  <a:lnTo>
                    <a:pt x="72" y="505"/>
                  </a:lnTo>
                  <a:lnTo>
                    <a:pt x="84" y="520"/>
                  </a:lnTo>
                  <a:lnTo>
                    <a:pt x="97" y="532"/>
                  </a:lnTo>
                  <a:lnTo>
                    <a:pt x="108" y="541"/>
                  </a:lnTo>
                  <a:lnTo>
                    <a:pt x="122" y="547"/>
                  </a:lnTo>
                  <a:lnTo>
                    <a:pt x="133" y="550"/>
                  </a:lnTo>
                  <a:lnTo>
                    <a:pt x="142" y="552"/>
                  </a:lnTo>
                  <a:lnTo>
                    <a:pt x="154" y="550"/>
                  </a:lnTo>
                  <a:lnTo>
                    <a:pt x="165" y="547"/>
                  </a:lnTo>
                  <a:lnTo>
                    <a:pt x="183" y="541"/>
                  </a:lnTo>
                  <a:lnTo>
                    <a:pt x="201" y="536"/>
                  </a:lnTo>
                  <a:lnTo>
                    <a:pt x="203" y="536"/>
                  </a:lnTo>
                  <a:lnTo>
                    <a:pt x="210" y="536"/>
                  </a:lnTo>
                  <a:lnTo>
                    <a:pt x="219" y="534"/>
                  </a:lnTo>
                  <a:lnTo>
                    <a:pt x="232" y="532"/>
                  </a:lnTo>
                  <a:lnTo>
                    <a:pt x="248" y="529"/>
                  </a:lnTo>
                  <a:lnTo>
                    <a:pt x="264" y="525"/>
                  </a:lnTo>
                  <a:lnTo>
                    <a:pt x="282" y="520"/>
                  </a:lnTo>
                  <a:lnTo>
                    <a:pt x="298" y="516"/>
                  </a:lnTo>
                  <a:lnTo>
                    <a:pt x="316" y="520"/>
                  </a:lnTo>
                  <a:lnTo>
                    <a:pt x="340" y="525"/>
                  </a:lnTo>
                  <a:lnTo>
                    <a:pt x="365" y="525"/>
                  </a:lnTo>
                  <a:lnTo>
                    <a:pt x="392" y="525"/>
                  </a:lnTo>
                  <a:lnTo>
                    <a:pt x="417" y="523"/>
                  </a:lnTo>
                  <a:lnTo>
                    <a:pt x="439" y="520"/>
                  </a:lnTo>
                  <a:lnTo>
                    <a:pt x="457" y="520"/>
                  </a:lnTo>
                  <a:lnTo>
                    <a:pt x="469" y="520"/>
                  </a:lnTo>
                  <a:lnTo>
                    <a:pt x="484" y="520"/>
                  </a:lnTo>
                  <a:lnTo>
                    <a:pt x="502" y="520"/>
                  </a:lnTo>
                  <a:lnTo>
                    <a:pt x="520" y="523"/>
                  </a:lnTo>
                  <a:lnTo>
                    <a:pt x="541" y="523"/>
                  </a:lnTo>
                  <a:lnTo>
                    <a:pt x="559" y="525"/>
                  </a:lnTo>
                  <a:lnTo>
                    <a:pt x="579" y="525"/>
                  </a:lnTo>
                  <a:lnTo>
                    <a:pt x="599" y="525"/>
                  </a:lnTo>
                  <a:lnTo>
                    <a:pt x="619" y="525"/>
                  </a:lnTo>
                  <a:lnTo>
                    <a:pt x="635" y="523"/>
                  </a:lnTo>
                  <a:lnTo>
                    <a:pt x="653" y="516"/>
                  </a:lnTo>
                  <a:lnTo>
                    <a:pt x="673" y="509"/>
                  </a:lnTo>
                  <a:lnTo>
                    <a:pt x="691" y="500"/>
                  </a:lnTo>
                  <a:lnTo>
                    <a:pt x="709" y="491"/>
                  </a:lnTo>
                  <a:lnTo>
                    <a:pt x="727" y="484"/>
                  </a:lnTo>
                  <a:lnTo>
                    <a:pt x="745" y="480"/>
                  </a:lnTo>
                  <a:lnTo>
                    <a:pt x="759" y="477"/>
                  </a:lnTo>
                  <a:lnTo>
                    <a:pt x="763" y="475"/>
                  </a:lnTo>
                  <a:lnTo>
                    <a:pt x="770" y="473"/>
                  </a:lnTo>
                  <a:lnTo>
                    <a:pt x="772" y="468"/>
                  </a:lnTo>
                  <a:lnTo>
                    <a:pt x="777" y="462"/>
                  </a:lnTo>
                  <a:lnTo>
                    <a:pt x="781" y="457"/>
                  </a:lnTo>
                  <a:lnTo>
                    <a:pt x="784" y="453"/>
                  </a:lnTo>
                  <a:lnTo>
                    <a:pt x="788" y="448"/>
                  </a:lnTo>
                  <a:lnTo>
                    <a:pt x="790" y="448"/>
                  </a:lnTo>
                  <a:lnTo>
                    <a:pt x="795" y="441"/>
                  </a:lnTo>
                  <a:lnTo>
                    <a:pt x="797" y="432"/>
                  </a:lnTo>
                  <a:lnTo>
                    <a:pt x="802" y="421"/>
                  </a:lnTo>
                  <a:lnTo>
                    <a:pt x="806" y="412"/>
                  </a:lnTo>
                  <a:lnTo>
                    <a:pt x="808" y="401"/>
                  </a:lnTo>
                  <a:lnTo>
                    <a:pt x="813" y="392"/>
                  </a:lnTo>
                  <a:lnTo>
                    <a:pt x="815" y="383"/>
                  </a:lnTo>
                  <a:lnTo>
                    <a:pt x="815" y="378"/>
                  </a:lnTo>
                  <a:lnTo>
                    <a:pt x="815" y="369"/>
                  </a:lnTo>
                  <a:lnTo>
                    <a:pt x="817" y="358"/>
                  </a:lnTo>
                  <a:lnTo>
                    <a:pt x="822" y="342"/>
                  </a:lnTo>
                  <a:lnTo>
                    <a:pt x="824" y="324"/>
                  </a:lnTo>
                  <a:lnTo>
                    <a:pt x="829" y="306"/>
                  </a:lnTo>
                  <a:lnTo>
                    <a:pt x="831" y="288"/>
                  </a:lnTo>
                  <a:lnTo>
                    <a:pt x="833" y="273"/>
                  </a:lnTo>
                  <a:lnTo>
                    <a:pt x="835" y="259"/>
                  </a:lnTo>
                  <a:lnTo>
                    <a:pt x="838" y="239"/>
                  </a:lnTo>
                  <a:lnTo>
                    <a:pt x="838" y="219"/>
                  </a:lnTo>
                  <a:lnTo>
                    <a:pt x="838" y="201"/>
                  </a:lnTo>
                  <a:lnTo>
                    <a:pt x="838" y="185"/>
                  </a:lnTo>
                  <a:lnTo>
                    <a:pt x="838" y="169"/>
                  </a:lnTo>
                  <a:lnTo>
                    <a:pt x="835" y="156"/>
                  </a:lnTo>
                  <a:lnTo>
                    <a:pt x="835" y="144"/>
                  </a:lnTo>
                  <a:lnTo>
                    <a:pt x="831" y="138"/>
                  </a:lnTo>
                  <a:lnTo>
                    <a:pt x="829" y="122"/>
                  </a:lnTo>
                  <a:lnTo>
                    <a:pt x="826" y="108"/>
                  </a:lnTo>
                  <a:lnTo>
                    <a:pt x="822" y="95"/>
                  </a:lnTo>
                  <a:lnTo>
                    <a:pt x="817" y="84"/>
                  </a:lnTo>
                  <a:lnTo>
                    <a:pt x="813" y="75"/>
                  </a:lnTo>
                  <a:lnTo>
                    <a:pt x="806" y="68"/>
                  </a:lnTo>
                  <a:lnTo>
                    <a:pt x="802" y="61"/>
                  </a:lnTo>
                  <a:lnTo>
                    <a:pt x="795" y="54"/>
                  </a:lnTo>
                  <a:lnTo>
                    <a:pt x="793" y="54"/>
                  </a:lnTo>
                  <a:lnTo>
                    <a:pt x="790" y="52"/>
                  </a:lnTo>
                  <a:lnTo>
                    <a:pt x="790" y="52"/>
                  </a:lnTo>
                  <a:lnTo>
                    <a:pt x="790" y="50"/>
                  </a:lnTo>
                  <a:lnTo>
                    <a:pt x="788" y="48"/>
                  </a:lnTo>
                  <a:lnTo>
                    <a:pt x="788" y="45"/>
                  </a:lnTo>
                  <a:lnTo>
                    <a:pt x="788" y="43"/>
                  </a:lnTo>
                  <a:lnTo>
                    <a:pt x="786" y="41"/>
                  </a:lnTo>
                  <a:lnTo>
                    <a:pt x="770" y="41"/>
                  </a:lnTo>
                  <a:lnTo>
                    <a:pt x="757" y="41"/>
                  </a:lnTo>
                  <a:lnTo>
                    <a:pt x="741" y="41"/>
                  </a:lnTo>
                  <a:lnTo>
                    <a:pt x="725" y="39"/>
                  </a:lnTo>
                  <a:lnTo>
                    <a:pt x="712" y="39"/>
                  </a:lnTo>
                  <a:lnTo>
                    <a:pt x="696" y="39"/>
                  </a:lnTo>
                  <a:lnTo>
                    <a:pt x="682" y="39"/>
                  </a:lnTo>
                  <a:lnTo>
                    <a:pt x="667" y="39"/>
                  </a:lnTo>
                  <a:close/>
                </a:path>
              </a:pathLst>
            </a:custGeom>
            <a:solidFill>
              <a:srgbClr val="A6A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53" name="Freeform 536">
              <a:extLst>
                <a:ext uri="{FF2B5EF4-FFF2-40B4-BE49-F238E27FC236}">
                  <a16:creationId xmlns:a16="http://schemas.microsoft.com/office/drawing/2014/main" id="{1FBFBD5F-1293-FA10-029B-FD8605388CF1}"/>
                </a:ext>
              </a:extLst>
            </p:cNvPr>
            <p:cNvSpPr>
              <a:spLocks/>
            </p:cNvSpPr>
            <p:nvPr/>
          </p:nvSpPr>
          <p:spPr bwMode="auto">
            <a:xfrm>
              <a:off x="5326360" y="3775546"/>
              <a:ext cx="357188" cy="114300"/>
            </a:xfrm>
            <a:custGeom>
              <a:avLst/>
              <a:gdLst>
                <a:gd name="T0" fmla="*/ 0 w 225"/>
                <a:gd name="T1" fmla="*/ 25 h 72"/>
                <a:gd name="T2" fmla="*/ 11 w 225"/>
                <a:gd name="T3" fmla="*/ 47 h 72"/>
                <a:gd name="T4" fmla="*/ 24 w 225"/>
                <a:gd name="T5" fmla="*/ 56 h 72"/>
                <a:gd name="T6" fmla="*/ 38 w 225"/>
                <a:gd name="T7" fmla="*/ 61 h 72"/>
                <a:gd name="T8" fmla="*/ 51 w 225"/>
                <a:gd name="T9" fmla="*/ 65 h 72"/>
                <a:gd name="T10" fmla="*/ 65 w 225"/>
                <a:gd name="T11" fmla="*/ 67 h 72"/>
                <a:gd name="T12" fmla="*/ 96 w 225"/>
                <a:gd name="T13" fmla="*/ 72 h 72"/>
                <a:gd name="T14" fmla="*/ 128 w 225"/>
                <a:gd name="T15" fmla="*/ 72 h 72"/>
                <a:gd name="T16" fmla="*/ 159 w 225"/>
                <a:gd name="T17" fmla="*/ 72 h 72"/>
                <a:gd name="T18" fmla="*/ 186 w 225"/>
                <a:gd name="T19" fmla="*/ 72 h 72"/>
                <a:gd name="T20" fmla="*/ 209 w 225"/>
                <a:gd name="T21" fmla="*/ 72 h 72"/>
                <a:gd name="T22" fmla="*/ 225 w 225"/>
                <a:gd name="T23" fmla="*/ 72 h 72"/>
                <a:gd name="T24" fmla="*/ 225 w 225"/>
                <a:gd name="T25" fmla="*/ 11 h 72"/>
                <a:gd name="T26" fmla="*/ 209 w 225"/>
                <a:gd name="T27" fmla="*/ 11 h 72"/>
                <a:gd name="T28" fmla="*/ 186 w 225"/>
                <a:gd name="T29" fmla="*/ 13 h 72"/>
                <a:gd name="T30" fmla="*/ 159 w 225"/>
                <a:gd name="T31" fmla="*/ 13 h 72"/>
                <a:gd name="T32" fmla="*/ 130 w 225"/>
                <a:gd name="T33" fmla="*/ 13 h 72"/>
                <a:gd name="T34" fmla="*/ 101 w 225"/>
                <a:gd name="T35" fmla="*/ 11 h 72"/>
                <a:gd name="T36" fmla="*/ 74 w 225"/>
                <a:gd name="T37" fmla="*/ 9 h 72"/>
                <a:gd name="T38" fmla="*/ 65 w 225"/>
                <a:gd name="T39" fmla="*/ 7 h 72"/>
                <a:gd name="T40" fmla="*/ 56 w 225"/>
                <a:gd name="T41" fmla="*/ 4 h 72"/>
                <a:gd name="T42" fmla="*/ 49 w 225"/>
                <a:gd name="T43" fmla="*/ 2 h 72"/>
                <a:gd name="T44" fmla="*/ 47 w 225"/>
                <a:gd name="T45" fmla="*/ 0 h 72"/>
                <a:gd name="T46" fmla="*/ 58 w 225"/>
                <a:gd name="T47" fmla="*/ 25 h 72"/>
                <a:gd name="T48" fmla="*/ 0 w 225"/>
                <a:gd name="T49" fmla="*/ 25 h 72"/>
                <a:gd name="T50" fmla="*/ 0 w 225"/>
                <a:gd name="T51" fmla="*/ 38 h 72"/>
                <a:gd name="T52" fmla="*/ 11 w 225"/>
                <a:gd name="T53" fmla="*/ 47 h 72"/>
                <a:gd name="T54" fmla="*/ 0 w 225"/>
                <a:gd name="T55"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5" h="72">
                  <a:moveTo>
                    <a:pt x="0" y="25"/>
                  </a:moveTo>
                  <a:lnTo>
                    <a:pt x="11" y="47"/>
                  </a:lnTo>
                  <a:lnTo>
                    <a:pt x="24" y="56"/>
                  </a:lnTo>
                  <a:lnTo>
                    <a:pt x="38" y="61"/>
                  </a:lnTo>
                  <a:lnTo>
                    <a:pt x="51" y="65"/>
                  </a:lnTo>
                  <a:lnTo>
                    <a:pt x="65" y="67"/>
                  </a:lnTo>
                  <a:lnTo>
                    <a:pt x="96" y="72"/>
                  </a:lnTo>
                  <a:lnTo>
                    <a:pt x="128" y="72"/>
                  </a:lnTo>
                  <a:lnTo>
                    <a:pt x="159" y="72"/>
                  </a:lnTo>
                  <a:lnTo>
                    <a:pt x="186" y="72"/>
                  </a:lnTo>
                  <a:lnTo>
                    <a:pt x="209" y="72"/>
                  </a:lnTo>
                  <a:lnTo>
                    <a:pt x="225" y="72"/>
                  </a:lnTo>
                  <a:lnTo>
                    <a:pt x="225" y="11"/>
                  </a:lnTo>
                  <a:lnTo>
                    <a:pt x="209" y="11"/>
                  </a:lnTo>
                  <a:lnTo>
                    <a:pt x="186" y="13"/>
                  </a:lnTo>
                  <a:lnTo>
                    <a:pt x="159" y="13"/>
                  </a:lnTo>
                  <a:lnTo>
                    <a:pt x="130" y="13"/>
                  </a:lnTo>
                  <a:lnTo>
                    <a:pt x="101" y="11"/>
                  </a:lnTo>
                  <a:lnTo>
                    <a:pt x="74" y="9"/>
                  </a:lnTo>
                  <a:lnTo>
                    <a:pt x="65" y="7"/>
                  </a:lnTo>
                  <a:lnTo>
                    <a:pt x="56" y="4"/>
                  </a:lnTo>
                  <a:lnTo>
                    <a:pt x="49" y="2"/>
                  </a:lnTo>
                  <a:lnTo>
                    <a:pt x="47" y="0"/>
                  </a:lnTo>
                  <a:lnTo>
                    <a:pt x="58" y="25"/>
                  </a:lnTo>
                  <a:lnTo>
                    <a:pt x="0" y="25"/>
                  </a:lnTo>
                  <a:lnTo>
                    <a:pt x="0" y="38"/>
                  </a:lnTo>
                  <a:lnTo>
                    <a:pt x="11" y="47"/>
                  </a:lnTo>
                  <a:lnTo>
                    <a:pt x="0" y="25"/>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54" name="Freeform 537">
              <a:extLst>
                <a:ext uri="{FF2B5EF4-FFF2-40B4-BE49-F238E27FC236}">
                  <a16:creationId xmlns:a16="http://schemas.microsoft.com/office/drawing/2014/main" id="{7A068993-F870-2218-118F-8C12BCC70BA4}"/>
                </a:ext>
              </a:extLst>
            </p:cNvPr>
            <p:cNvSpPr>
              <a:spLocks/>
            </p:cNvSpPr>
            <p:nvPr/>
          </p:nvSpPr>
          <p:spPr bwMode="auto">
            <a:xfrm>
              <a:off x="5326360" y="3764433"/>
              <a:ext cx="92075" cy="79375"/>
            </a:xfrm>
            <a:custGeom>
              <a:avLst/>
              <a:gdLst>
                <a:gd name="T0" fmla="*/ 13 w 58"/>
                <a:gd name="T1" fmla="*/ 50 h 50"/>
                <a:gd name="T2" fmla="*/ 0 w 58"/>
                <a:gd name="T3" fmla="*/ 25 h 50"/>
                <a:gd name="T4" fmla="*/ 0 w 58"/>
                <a:gd name="T5" fmla="*/ 25 h 50"/>
                <a:gd name="T6" fmla="*/ 0 w 58"/>
                <a:gd name="T7" fmla="*/ 27 h 50"/>
                <a:gd name="T8" fmla="*/ 0 w 58"/>
                <a:gd name="T9" fmla="*/ 27 h 50"/>
                <a:gd name="T10" fmla="*/ 0 w 58"/>
                <a:gd name="T11" fmla="*/ 27 h 50"/>
                <a:gd name="T12" fmla="*/ 0 w 58"/>
                <a:gd name="T13" fmla="*/ 29 h 50"/>
                <a:gd name="T14" fmla="*/ 0 w 58"/>
                <a:gd name="T15" fmla="*/ 29 h 50"/>
                <a:gd name="T16" fmla="*/ 0 w 58"/>
                <a:gd name="T17" fmla="*/ 32 h 50"/>
                <a:gd name="T18" fmla="*/ 0 w 58"/>
                <a:gd name="T19" fmla="*/ 32 h 50"/>
                <a:gd name="T20" fmla="*/ 58 w 58"/>
                <a:gd name="T21" fmla="*/ 32 h 50"/>
                <a:gd name="T22" fmla="*/ 58 w 58"/>
                <a:gd name="T23" fmla="*/ 32 h 50"/>
                <a:gd name="T24" fmla="*/ 58 w 58"/>
                <a:gd name="T25" fmla="*/ 29 h 50"/>
                <a:gd name="T26" fmla="*/ 58 w 58"/>
                <a:gd name="T27" fmla="*/ 29 h 50"/>
                <a:gd name="T28" fmla="*/ 58 w 58"/>
                <a:gd name="T29" fmla="*/ 27 h 50"/>
                <a:gd name="T30" fmla="*/ 58 w 58"/>
                <a:gd name="T31" fmla="*/ 27 h 50"/>
                <a:gd name="T32" fmla="*/ 58 w 58"/>
                <a:gd name="T33" fmla="*/ 27 h 50"/>
                <a:gd name="T34" fmla="*/ 58 w 58"/>
                <a:gd name="T35" fmla="*/ 25 h 50"/>
                <a:gd name="T36" fmla="*/ 58 w 58"/>
                <a:gd name="T37" fmla="*/ 25 h 50"/>
                <a:gd name="T38" fmla="*/ 45 w 58"/>
                <a:gd name="T39" fmla="*/ 0 h 50"/>
                <a:gd name="T40" fmla="*/ 58 w 58"/>
                <a:gd name="T41" fmla="*/ 25 h 50"/>
                <a:gd name="T42" fmla="*/ 58 w 58"/>
                <a:gd name="T43" fmla="*/ 9 h 50"/>
                <a:gd name="T44" fmla="*/ 45 w 58"/>
                <a:gd name="T45" fmla="*/ 0 h 50"/>
                <a:gd name="T46" fmla="*/ 13 w 58"/>
                <a:gd name="T4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50">
                  <a:moveTo>
                    <a:pt x="13" y="50"/>
                  </a:moveTo>
                  <a:lnTo>
                    <a:pt x="0" y="25"/>
                  </a:lnTo>
                  <a:lnTo>
                    <a:pt x="0" y="25"/>
                  </a:lnTo>
                  <a:lnTo>
                    <a:pt x="0" y="27"/>
                  </a:lnTo>
                  <a:lnTo>
                    <a:pt x="0" y="27"/>
                  </a:lnTo>
                  <a:lnTo>
                    <a:pt x="0" y="27"/>
                  </a:lnTo>
                  <a:lnTo>
                    <a:pt x="0" y="29"/>
                  </a:lnTo>
                  <a:lnTo>
                    <a:pt x="0" y="29"/>
                  </a:lnTo>
                  <a:lnTo>
                    <a:pt x="0" y="32"/>
                  </a:lnTo>
                  <a:lnTo>
                    <a:pt x="0" y="32"/>
                  </a:lnTo>
                  <a:lnTo>
                    <a:pt x="58" y="32"/>
                  </a:lnTo>
                  <a:lnTo>
                    <a:pt x="58" y="32"/>
                  </a:lnTo>
                  <a:lnTo>
                    <a:pt x="58" y="29"/>
                  </a:lnTo>
                  <a:lnTo>
                    <a:pt x="58" y="29"/>
                  </a:lnTo>
                  <a:lnTo>
                    <a:pt x="58" y="27"/>
                  </a:lnTo>
                  <a:lnTo>
                    <a:pt x="58" y="27"/>
                  </a:lnTo>
                  <a:lnTo>
                    <a:pt x="58" y="27"/>
                  </a:lnTo>
                  <a:lnTo>
                    <a:pt x="58" y="25"/>
                  </a:lnTo>
                  <a:lnTo>
                    <a:pt x="58" y="25"/>
                  </a:lnTo>
                  <a:lnTo>
                    <a:pt x="45" y="0"/>
                  </a:lnTo>
                  <a:lnTo>
                    <a:pt x="58" y="25"/>
                  </a:lnTo>
                  <a:lnTo>
                    <a:pt x="58" y="9"/>
                  </a:lnTo>
                  <a:lnTo>
                    <a:pt x="45" y="0"/>
                  </a:lnTo>
                  <a:lnTo>
                    <a:pt x="13" y="5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55" name="Freeform 538">
              <a:extLst>
                <a:ext uri="{FF2B5EF4-FFF2-40B4-BE49-F238E27FC236}">
                  <a16:creationId xmlns:a16="http://schemas.microsoft.com/office/drawing/2014/main" id="{2C6FC818-485B-9919-84E5-9EE881717555}"/>
                </a:ext>
              </a:extLst>
            </p:cNvPr>
            <p:cNvSpPr>
              <a:spLocks/>
            </p:cNvSpPr>
            <p:nvPr/>
          </p:nvSpPr>
          <p:spPr bwMode="auto">
            <a:xfrm>
              <a:off x="5061248" y="3742208"/>
              <a:ext cx="336550" cy="111125"/>
            </a:xfrm>
            <a:custGeom>
              <a:avLst/>
              <a:gdLst>
                <a:gd name="T0" fmla="*/ 0 w 212"/>
                <a:gd name="T1" fmla="*/ 32 h 70"/>
                <a:gd name="T2" fmla="*/ 14 w 212"/>
                <a:gd name="T3" fmla="*/ 57 h 70"/>
                <a:gd name="T4" fmla="*/ 27 w 212"/>
                <a:gd name="T5" fmla="*/ 64 h 70"/>
                <a:gd name="T6" fmla="*/ 41 w 212"/>
                <a:gd name="T7" fmla="*/ 68 h 70"/>
                <a:gd name="T8" fmla="*/ 54 w 212"/>
                <a:gd name="T9" fmla="*/ 70 h 70"/>
                <a:gd name="T10" fmla="*/ 68 w 212"/>
                <a:gd name="T11" fmla="*/ 70 h 70"/>
                <a:gd name="T12" fmla="*/ 92 w 212"/>
                <a:gd name="T13" fmla="*/ 70 h 70"/>
                <a:gd name="T14" fmla="*/ 117 w 212"/>
                <a:gd name="T15" fmla="*/ 66 h 70"/>
                <a:gd name="T16" fmla="*/ 140 w 212"/>
                <a:gd name="T17" fmla="*/ 64 h 70"/>
                <a:gd name="T18" fmla="*/ 162 w 212"/>
                <a:gd name="T19" fmla="*/ 61 h 70"/>
                <a:gd name="T20" fmla="*/ 169 w 212"/>
                <a:gd name="T21" fmla="*/ 61 h 70"/>
                <a:gd name="T22" fmla="*/ 173 w 212"/>
                <a:gd name="T23" fmla="*/ 61 h 70"/>
                <a:gd name="T24" fmla="*/ 178 w 212"/>
                <a:gd name="T25" fmla="*/ 64 h 70"/>
                <a:gd name="T26" fmla="*/ 180 w 212"/>
                <a:gd name="T27" fmla="*/ 64 h 70"/>
                <a:gd name="T28" fmla="*/ 212 w 212"/>
                <a:gd name="T29" fmla="*/ 14 h 70"/>
                <a:gd name="T30" fmla="*/ 200 w 212"/>
                <a:gd name="T31" fmla="*/ 7 h 70"/>
                <a:gd name="T32" fmla="*/ 185 w 212"/>
                <a:gd name="T33" fmla="*/ 3 h 70"/>
                <a:gd name="T34" fmla="*/ 171 w 212"/>
                <a:gd name="T35" fmla="*/ 0 h 70"/>
                <a:gd name="T36" fmla="*/ 158 w 212"/>
                <a:gd name="T37" fmla="*/ 0 h 70"/>
                <a:gd name="T38" fmla="*/ 133 w 212"/>
                <a:gd name="T39" fmla="*/ 3 h 70"/>
                <a:gd name="T40" fmla="*/ 110 w 212"/>
                <a:gd name="T41" fmla="*/ 7 h 70"/>
                <a:gd name="T42" fmla="*/ 88 w 212"/>
                <a:gd name="T43" fmla="*/ 9 h 70"/>
                <a:gd name="T44" fmla="*/ 68 w 212"/>
                <a:gd name="T45" fmla="*/ 12 h 70"/>
                <a:gd name="T46" fmla="*/ 61 w 212"/>
                <a:gd name="T47" fmla="*/ 12 h 70"/>
                <a:gd name="T48" fmla="*/ 54 w 212"/>
                <a:gd name="T49" fmla="*/ 9 h 70"/>
                <a:gd name="T50" fmla="*/ 50 w 212"/>
                <a:gd name="T51" fmla="*/ 9 h 70"/>
                <a:gd name="T52" fmla="*/ 47 w 212"/>
                <a:gd name="T53" fmla="*/ 7 h 70"/>
                <a:gd name="T54" fmla="*/ 61 w 212"/>
                <a:gd name="T55" fmla="*/ 32 h 70"/>
                <a:gd name="T56" fmla="*/ 0 w 212"/>
                <a:gd name="T57" fmla="*/ 32 h 70"/>
                <a:gd name="T58" fmla="*/ 0 w 212"/>
                <a:gd name="T59" fmla="*/ 48 h 70"/>
                <a:gd name="T60" fmla="*/ 14 w 212"/>
                <a:gd name="T61" fmla="*/ 57 h 70"/>
                <a:gd name="T62" fmla="*/ 0 w 212"/>
                <a:gd name="T63"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70">
                  <a:moveTo>
                    <a:pt x="0" y="32"/>
                  </a:moveTo>
                  <a:lnTo>
                    <a:pt x="14" y="57"/>
                  </a:lnTo>
                  <a:lnTo>
                    <a:pt x="27" y="64"/>
                  </a:lnTo>
                  <a:lnTo>
                    <a:pt x="41" y="68"/>
                  </a:lnTo>
                  <a:lnTo>
                    <a:pt x="54" y="70"/>
                  </a:lnTo>
                  <a:lnTo>
                    <a:pt x="68" y="70"/>
                  </a:lnTo>
                  <a:lnTo>
                    <a:pt x="92" y="70"/>
                  </a:lnTo>
                  <a:lnTo>
                    <a:pt x="117" y="66"/>
                  </a:lnTo>
                  <a:lnTo>
                    <a:pt x="140" y="64"/>
                  </a:lnTo>
                  <a:lnTo>
                    <a:pt x="162" y="61"/>
                  </a:lnTo>
                  <a:lnTo>
                    <a:pt x="169" y="61"/>
                  </a:lnTo>
                  <a:lnTo>
                    <a:pt x="173" y="61"/>
                  </a:lnTo>
                  <a:lnTo>
                    <a:pt x="178" y="64"/>
                  </a:lnTo>
                  <a:lnTo>
                    <a:pt x="180" y="64"/>
                  </a:lnTo>
                  <a:lnTo>
                    <a:pt x="212" y="14"/>
                  </a:lnTo>
                  <a:lnTo>
                    <a:pt x="200" y="7"/>
                  </a:lnTo>
                  <a:lnTo>
                    <a:pt x="185" y="3"/>
                  </a:lnTo>
                  <a:lnTo>
                    <a:pt x="171" y="0"/>
                  </a:lnTo>
                  <a:lnTo>
                    <a:pt x="158" y="0"/>
                  </a:lnTo>
                  <a:lnTo>
                    <a:pt x="133" y="3"/>
                  </a:lnTo>
                  <a:lnTo>
                    <a:pt x="110" y="7"/>
                  </a:lnTo>
                  <a:lnTo>
                    <a:pt x="88" y="9"/>
                  </a:lnTo>
                  <a:lnTo>
                    <a:pt x="68" y="12"/>
                  </a:lnTo>
                  <a:lnTo>
                    <a:pt x="61" y="12"/>
                  </a:lnTo>
                  <a:lnTo>
                    <a:pt x="54" y="9"/>
                  </a:lnTo>
                  <a:lnTo>
                    <a:pt x="50" y="9"/>
                  </a:lnTo>
                  <a:lnTo>
                    <a:pt x="47" y="7"/>
                  </a:lnTo>
                  <a:lnTo>
                    <a:pt x="61" y="32"/>
                  </a:lnTo>
                  <a:lnTo>
                    <a:pt x="0" y="32"/>
                  </a:lnTo>
                  <a:lnTo>
                    <a:pt x="0" y="48"/>
                  </a:lnTo>
                  <a:lnTo>
                    <a:pt x="14" y="57"/>
                  </a:lnTo>
                  <a:lnTo>
                    <a:pt x="0" y="32"/>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56" name="Freeform 539">
              <a:extLst>
                <a:ext uri="{FF2B5EF4-FFF2-40B4-BE49-F238E27FC236}">
                  <a16:creationId xmlns:a16="http://schemas.microsoft.com/office/drawing/2014/main" id="{C8F19AA9-EFD7-2DB4-FB19-132B58021975}"/>
                </a:ext>
              </a:extLst>
            </p:cNvPr>
            <p:cNvSpPr>
              <a:spLocks/>
            </p:cNvSpPr>
            <p:nvPr/>
          </p:nvSpPr>
          <p:spPr bwMode="auto">
            <a:xfrm>
              <a:off x="5061248" y="3761258"/>
              <a:ext cx="96838" cy="46037"/>
            </a:xfrm>
            <a:custGeom>
              <a:avLst/>
              <a:gdLst>
                <a:gd name="T0" fmla="*/ 56 w 61"/>
                <a:gd name="T1" fmla="*/ 2 h 29"/>
                <a:gd name="T2" fmla="*/ 2 w 61"/>
                <a:gd name="T3" fmla="*/ 29 h 29"/>
                <a:gd name="T4" fmla="*/ 2 w 61"/>
                <a:gd name="T5" fmla="*/ 27 h 29"/>
                <a:gd name="T6" fmla="*/ 2 w 61"/>
                <a:gd name="T7" fmla="*/ 25 h 29"/>
                <a:gd name="T8" fmla="*/ 2 w 61"/>
                <a:gd name="T9" fmla="*/ 22 h 29"/>
                <a:gd name="T10" fmla="*/ 0 w 61"/>
                <a:gd name="T11" fmla="*/ 22 h 29"/>
                <a:gd name="T12" fmla="*/ 0 w 61"/>
                <a:gd name="T13" fmla="*/ 20 h 29"/>
                <a:gd name="T14" fmla="*/ 0 w 61"/>
                <a:gd name="T15" fmla="*/ 20 h 29"/>
                <a:gd name="T16" fmla="*/ 0 w 61"/>
                <a:gd name="T17" fmla="*/ 20 h 29"/>
                <a:gd name="T18" fmla="*/ 0 w 61"/>
                <a:gd name="T19" fmla="*/ 20 h 29"/>
                <a:gd name="T20" fmla="*/ 61 w 61"/>
                <a:gd name="T21" fmla="*/ 20 h 29"/>
                <a:gd name="T22" fmla="*/ 61 w 61"/>
                <a:gd name="T23" fmla="*/ 20 h 29"/>
                <a:gd name="T24" fmla="*/ 61 w 61"/>
                <a:gd name="T25" fmla="*/ 18 h 29"/>
                <a:gd name="T26" fmla="*/ 61 w 61"/>
                <a:gd name="T27" fmla="*/ 16 h 29"/>
                <a:gd name="T28" fmla="*/ 61 w 61"/>
                <a:gd name="T29" fmla="*/ 13 h 29"/>
                <a:gd name="T30" fmla="*/ 59 w 61"/>
                <a:gd name="T31" fmla="*/ 11 h 29"/>
                <a:gd name="T32" fmla="*/ 59 w 61"/>
                <a:gd name="T33" fmla="*/ 7 h 29"/>
                <a:gd name="T34" fmla="*/ 59 w 61"/>
                <a:gd name="T35" fmla="*/ 4 h 29"/>
                <a:gd name="T36" fmla="*/ 56 w 61"/>
                <a:gd name="T37" fmla="*/ 0 h 29"/>
                <a:gd name="T38" fmla="*/ 2 w 61"/>
                <a:gd name="T39" fmla="*/ 27 h 29"/>
                <a:gd name="T40" fmla="*/ 56 w 61"/>
                <a:gd name="T41"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29">
                  <a:moveTo>
                    <a:pt x="56" y="2"/>
                  </a:moveTo>
                  <a:lnTo>
                    <a:pt x="2" y="29"/>
                  </a:lnTo>
                  <a:lnTo>
                    <a:pt x="2" y="27"/>
                  </a:lnTo>
                  <a:lnTo>
                    <a:pt x="2" y="25"/>
                  </a:lnTo>
                  <a:lnTo>
                    <a:pt x="2" y="22"/>
                  </a:lnTo>
                  <a:lnTo>
                    <a:pt x="0" y="22"/>
                  </a:lnTo>
                  <a:lnTo>
                    <a:pt x="0" y="20"/>
                  </a:lnTo>
                  <a:lnTo>
                    <a:pt x="0" y="20"/>
                  </a:lnTo>
                  <a:lnTo>
                    <a:pt x="0" y="20"/>
                  </a:lnTo>
                  <a:lnTo>
                    <a:pt x="0" y="20"/>
                  </a:lnTo>
                  <a:lnTo>
                    <a:pt x="61" y="20"/>
                  </a:lnTo>
                  <a:lnTo>
                    <a:pt x="61" y="20"/>
                  </a:lnTo>
                  <a:lnTo>
                    <a:pt x="61" y="18"/>
                  </a:lnTo>
                  <a:lnTo>
                    <a:pt x="61" y="16"/>
                  </a:lnTo>
                  <a:lnTo>
                    <a:pt x="61" y="13"/>
                  </a:lnTo>
                  <a:lnTo>
                    <a:pt x="59" y="11"/>
                  </a:lnTo>
                  <a:lnTo>
                    <a:pt x="59" y="7"/>
                  </a:lnTo>
                  <a:lnTo>
                    <a:pt x="59" y="4"/>
                  </a:lnTo>
                  <a:lnTo>
                    <a:pt x="56" y="0"/>
                  </a:lnTo>
                  <a:lnTo>
                    <a:pt x="2" y="27"/>
                  </a:lnTo>
                  <a:lnTo>
                    <a:pt x="56" y="2"/>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57" name="Freeform 540">
              <a:extLst>
                <a:ext uri="{FF2B5EF4-FFF2-40B4-BE49-F238E27FC236}">
                  <a16:creationId xmlns:a16="http://schemas.microsoft.com/office/drawing/2014/main" id="{6C4F3601-57EB-0041-55B0-B5F9C56E4CE9}"/>
                </a:ext>
              </a:extLst>
            </p:cNvPr>
            <p:cNvSpPr>
              <a:spLocks/>
            </p:cNvSpPr>
            <p:nvPr/>
          </p:nvSpPr>
          <p:spPr bwMode="auto">
            <a:xfrm>
              <a:off x="5035848" y="3764433"/>
              <a:ext cx="142875" cy="336550"/>
            </a:xfrm>
            <a:custGeom>
              <a:avLst/>
              <a:gdLst>
                <a:gd name="T0" fmla="*/ 59 w 90"/>
                <a:gd name="T1" fmla="*/ 187 h 212"/>
                <a:gd name="T2" fmla="*/ 45 w 90"/>
                <a:gd name="T3" fmla="*/ 212 h 212"/>
                <a:gd name="T4" fmla="*/ 59 w 90"/>
                <a:gd name="T5" fmla="*/ 198 h 212"/>
                <a:gd name="T6" fmla="*/ 66 w 90"/>
                <a:gd name="T7" fmla="*/ 185 h 212"/>
                <a:gd name="T8" fmla="*/ 75 w 90"/>
                <a:gd name="T9" fmla="*/ 167 h 212"/>
                <a:gd name="T10" fmla="*/ 81 w 90"/>
                <a:gd name="T11" fmla="*/ 142 h 212"/>
                <a:gd name="T12" fmla="*/ 88 w 90"/>
                <a:gd name="T13" fmla="*/ 110 h 212"/>
                <a:gd name="T14" fmla="*/ 90 w 90"/>
                <a:gd name="T15" fmla="*/ 79 h 212"/>
                <a:gd name="T16" fmla="*/ 88 w 90"/>
                <a:gd name="T17" fmla="*/ 59 h 212"/>
                <a:gd name="T18" fmla="*/ 86 w 90"/>
                <a:gd name="T19" fmla="*/ 38 h 212"/>
                <a:gd name="T20" fmla="*/ 81 w 90"/>
                <a:gd name="T21" fmla="*/ 20 h 212"/>
                <a:gd name="T22" fmla="*/ 72 w 90"/>
                <a:gd name="T23" fmla="*/ 0 h 212"/>
                <a:gd name="T24" fmla="*/ 18 w 90"/>
                <a:gd name="T25" fmla="*/ 25 h 212"/>
                <a:gd name="T26" fmla="*/ 23 w 90"/>
                <a:gd name="T27" fmla="*/ 38 h 212"/>
                <a:gd name="T28" fmla="*/ 27 w 90"/>
                <a:gd name="T29" fmla="*/ 52 h 212"/>
                <a:gd name="T30" fmla="*/ 30 w 90"/>
                <a:gd name="T31" fmla="*/ 65 h 212"/>
                <a:gd name="T32" fmla="*/ 30 w 90"/>
                <a:gd name="T33" fmla="*/ 77 h 212"/>
                <a:gd name="T34" fmla="*/ 30 w 90"/>
                <a:gd name="T35" fmla="*/ 104 h 212"/>
                <a:gd name="T36" fmla="*/ 25 w 90"/>
                <a:gd name="T37" fmla="*/ 126 h 212"/>
                <a:gd name="T38" fmla="*/ 18 w 90"/>
                <a:gd name="T39" fmla="*/ 144 h 212"/>
                <a:gd name="T40" fmla="*/ 12 w 90"/>
                <a:gd name="T41" fmla="*/ 158 h 212"/>
                <a:gd name="T42" fmla="*/ 7 w 90"/>
                <a:gd name="T43" fmla="*/ 167 h 212"/>
                <a:gd name="T44" fmla="*/ 12 w 90"/>
                <a:gd name="T45" fmla="*/ 162 h 212"/>
                <a:gd name="T46" fmla="*/ 0 w 90"/>
                <a:gd name="T47" fmla="*/ 187 h 212"/>
                <a:gd name="T48" fmla="*/ 12 w 90"/>
                <a:gd name="T49" fmla="*/ 162 h 212"/>
                <a:gd name="T50" fmla="*/ 0 w 90"/>
                <a:gd name="T51" fmla="*/ 171 h 212"/>
                <a:gd name="T52" fmla="*/ 0 w 90"/>
                <a:gd name="T53" fmla="*/ 187 h 212"/>
                <a:gd name="T54" fmla="*/ 59 w 90"/>
                <a:gd name="T55" fmla="*/ 1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212">
                  <a:moveTo>
                    <a:pt x="59" y="187"/>
                  </a:moveTo>
                  <a:lnTo>
                    <a:pt x="45" y="212"/>
                  </a:lnTo>
                  <a:lnTo>
                    <a:pt x="59" y="198"/>
                  </a:lnTo>
                  <a:lnTo>
                    <a:pt x="66" y="185"/>
                  </a:lnTo>
                  <a:lnTo>
                    <a:pt x="75" y="167"/>
                  </a:lnTo>
                  <a:lnTo>
                    <a:pt x="81" y="142"/>
                  </a:lnTo>
                  <a:lnTo>
                    <a:pt x="88" y="110"/>
                  </a:lnTo>
                  <a:lnTo>
                    <a:pt x="90" y="79"/>
                  </a:lnTo>
                  <a:lnTo>
                    <a:pt x="88" y="59"/>
                  </a:lnTo>
                  <a:lnTo>
                    <a:pt x="86" y="38"/>
                  </a:lnTo>
                  <a:lnTo>
                    <a:pt x="81" y="20"/>
                  </a:lnTo>
                  <a:lnTo>
                    <a:pt x="72" y="0"/>
                  </a:lnTo>
                  <a:lnTo>
                    <a:pt x="18" y="25"/>
                  </a:lnTo>
                  <a:lnTo>
                    <a:pt x="23" y="38"/>
                  </a:lnTo>
                  <a:lnTo>
                    <a:pt x="27" y="52"/>
                  </a:lnTo>
                  <a:lnTo>
                    <a:pt x="30" y="65"/>
                  </a:lnTo>
                  <a:lnTo>
                    <a:pt x="30" y="77"/>
                  </a:lnTo>
                  <a:lnTo>
                    <a:pt x="30" y="104"/>
                  </a:lnTo>
                  <a:lnTo>
                    <a:pt x="25" y="126"/>
                  </a:lnTo>
                  <a:lnTo>
                    <a:pt x="18" y="144"/>
                  </a:lnTo>
                  <a:lnTo>
                    <a:pt x="12" y="158"/>
                  </a:lnTo>
                  <a:lnTo>
                    <a:pt x="7" y="167"/>
                  </a:lnTo>
                  <a:lnTo>
                    <a:pt x="12" y="162"/>
                  </a:lnTo>
                  <a:lnTo>
                    <a:pt x="0" y="187"/>
                  </a:lnTo>
                  <a:lnTo>
                    <a:pt x="12" y="162"/>
                  </a:lnTo>
                  <a:lnTo>
                    <a:pt x="0" y="171"/>
                  </a:lnTo>
                  <a:lnTo>
                    <a:pt x="0" y="187"/>
                  </a:lnTo>
                  <a:lnTo>
                    <a:pt x="59" y="187"/>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58" name="Freeform 541">
              <a:extLst>
                <a:ext uri="{FF2B5EF4-FFF2-40B4-BE49-F238E27FC236}">
                  <a16:creationId xmlns:a16="http://schemas.microsoft.com/office/drawing/2014/main" id="{42730994-6488-DC60-183E-35FEE6EDDB73}"/>
                </a:ext>
              </a:extLst>
            </p:cNvPr>
            <p:cNvSpPr>
              <a:spLocks/>
            </p:cNvSpPr>
            <p:nvPr/>
          </p:nvSpPr>
          <p:spPr bwMode="auto">
            <a:xfrm>
              <a:off x="4932660" y="4058121"/>
              <a:ext cx="196850" cy="220662"/>
            </a:xfrm>
            <a:custGeom>
              <a:avLst/>
              <a:gdLst>
                <a:gd name="T0" fmla="*/ 38 w 124"/>
                <a:gd name="T1" fmla="*/ 128 h 139"/>
                <a:gd name="T2" fmla="*/ 0 w 124"/>
                <a:gd name="T3" fmla="*/ 114 h 139"/>
                <a:gd name="T4" fmla="*/ 14 w 124"/>
                <a:gd name="T5" fmla="*/ 130 h 139"/>
                <a:gd name="T6" fmla="*/ 34 w 124"/>
                <a:gd name="T7" fmla="*/ 139 h 139"/>
                <a:gd name="T8" fmla="*/ 54 w 124"/>
                <a:gd name="T9" fmla="*/ 135 h 139"/>
                <a:gd name="T10" fmla="*/ 70 w 124"/>
                <a:gd name="T11" fmla="*/ 123 h 139"/>
                <a:gd name="T12" fmla="*/ 83 w 124"/>
                <a:gd name="T13" fmla="*/ 105 h 139"/>
                <a:gd name="T14" fmla="*/ 97 w 124"/>
                <a:gd name="T15" fmla="*/ 81 h 139"/>
                <a:gd name="T16" fmla="*/ 106 w 124"/>
                <a:gd name="T17" fmla="*/ 58 h 139"/>
                <a:gd name="T18" fmla="*/ 115 w 124"/>
                <a:gd name="T19" fmla="*/ 36 h 139"/>
                <a:gd name="T20" fmla="*/ 122 w 124"/>
                <a:gd name="T21" fmla="*/ 18 h 139"/>
                <a:gd name="T22" fmla="*/ 124 w 124"/>
                <a:gd name="T23" fmla="*/ 2 h 139"/>
                <a:gd name="T24" fmla="*/ 65 w 124"/>
                <a:gd name="T25" fmla="*/ 2 h 139"/>
                <a:gd name="T26" fmla="*/ 63 w 124"/>
                <a:gd name="T27" fmla="*/ 0 h 139"/>
                <a:gd name="T28" fmla="*/ 59 w 124"/>
                <a:gd name="T29" fmla="*/ 15 h 139"/>
                <a:gd name="T30" fmla="*/ 52 w 124"/>
                <a:gd name="T31" fmla="*/ 33 h 139"/>
                <a:gd name="T32" fmla="*/ 43 w 124"/>
                <a:gd name="T33" fmla="*/ 56 h 139"/>
                <a:gd name="T34" fmla="*/ 34 w 124"/>
                <a:gd name="T35" fmla="*/ 74 h 139"/>
                <a:gd name="T36" fmla="*/ 25 w 124"/>
                <a:gd name="T37" fmla="*/ 83 h 139"/>
                <a:gd name="T38" fmla="*/ 29 w 124"/>
                <a:gd name="T39" fmla="*/ 81 h 139"/>
                <a:gd name="T40" fmla="*/ 38 w 124"/>
                <a:gd name="T41" fmla="*/ 78 h 139"/>
                <a:gd name="T42" fmla="*/ 52 w 124"/>
                <a:gd name="T43" fmla="*/ 83 h 139"/>
                <a:gd name="T44" fmla="*/ 54 w 124"/>
                <a:gd name="T45" fmla="*/ 87 h 139"/>
                <a:gd name="T46" fmla="*/ 16 w 124"/>
                <a:gd name="T47" fmla="*/ 74 h 139"/>
                <a:gd name="T48" fmla="*/ 54 w 124"/>
                <a:gd name="T49" fmla="*/ 87 h 139"/>
                <a:gd name="T50" fmla="*/ 41 w 124"/>
                <a:gd name="T51" fmla="*/ 63 h 139"/>
                <a:gd name="T52" fmla="*/ 16 w 124"/>
                <a:gd name="T53" fmla="*/ 74 h 139"/>
                <a:gd name="T54" fmla="*/ 38 w 124"/>
                <a:gd name="T55" fmla="*/ 12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4" h="139">
                  <a:moveTo>
                    <a:pt x="38" y="128"/>
                  </a:moveTo>
                  <a:lnTo>
                    <a:pt x="0" y="114"/>
                  </a:lnTo>
                  <a:lnTo>
                    <a:pt x="14" y="130"/>
                  </a:lnTo>
                  <a:lnTo>
                    <a:pt x="34" y="139"/>
                  </a:lnTo>
                  <a:lnTo>
                    <a:pt x="54" y="135"/>
                  </a:lnTo>
                  <a:lnTo>
                    <a:pt x="70" y="123"/>
                  </a:lnTo>
                  <a:lnTo>
                    <a:pt x="83" y="105"/>
                  </a:lnTo>
                  <a:lnTo>
                    <a:pt x="97" y="81"/>
                  </a:lnTo>
                  <a:lnTo>
                    <a:pt x="106" y="58"/>
                  </a:lnTo>
                  <a:lnTo>
                    <a:pt x="115" y="36"/>
                  </a:lnTo>
                  <a:lnTo>
                    <a:pt x="122" y="18"/>
                  </a:lnTo>
                  <a:lnTo>
                    <a:pt x="124" y="2"/>
                  </a:lnTo>
                  <a:lnTo>
                    <a:pt x="65" y="2"/>
                  </a:lnTo>
                  <a:lnTo>
                    <a:pt x="63" y="0"/>
                  </a:lnTo>
                  <a:lnTo>
                    <a:pt x="59" y="15"/>
                  </a:lnTo>
                  <a:lnTo>
                    <a:pt x="52" y="33"/>
                  </a:lnTo>
                  <a:lnTo>
                    <a:pt x="43" y="56"/>
                  </a:lnTo>
                  <a:lnTo>
                    <a:pt x="34" y="74"/>
                  </a:lnTo>
                  <a:lnTo>
                    <a:pt x="25" y="83"/>
                  </a:lnTo>
                  <a:lnTo>
                    <a:pt x="29" y="81"/>
                  </a:lnTo>
                  <a:lnTo>
                    <a:pt x="38" y="78"/>
                  </a:lnTo>
                  <a:lnTo>
                    <a:pt x="52" y="83"/>
                  </a:lnTo>
                  <a:lnTo>
                    <a:pt x="54" y="87"/>
                  </a:lnTo>
                  <a:lnTo>
                    <a:pt x="16" y="74"/>
                  </a:lnTo>
                  <a:lnTo>
                    <a:pt x="54" y="87"/>
                  </a:lnTo>
                  <a:lnTo>
                    <a:pt x="41" y="63"/>
                  </a:lnTo>
                  <a:lnTo>
                    <a:pt x="16" y="74"/>
                  </a:lnTo>
                  <a:lnTo>
                    <a:pt x="38" y="128"/>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59" name="Freeform 542">
              <a:extLst>
                <a:ext uri="{FF2B5EF4-FFF2-40B4-BE49-F238E27FC236}">
                  <a16:creationId xmlns:a16="http://schemas.microsoft.com/office/drawing/2014/main" id="{40D119C8-E067-E44C-B316-802B16D73BC7}"/>
                </a:ext>
              </a:extLst>
            </p:cNvPr>
            <p:cNvSpPr>
              <a:spLocks/>
            </p:cNvSpPr>
            <p:nvPr/>
          </p:nvSpPr>
          <p:spPr bwMode="auto">
            <a:xfrm>
              <a:off x="4635798" y="4096221"/>
              <a:ext cx="357188" cy="207962"/>
            </a:xfrm>
            <a:custGeom>
              <a:avLst/>
              <a:gdLst>
                <a:gd name="T0" fmla="*/ 45 w 225"/>
                <a:gd name="T1" fmla="*/ 68 h 131"/>
                <a:gd name="T2" fmla="*/ 0 w 225"/>
                <a:gd name="T3" fmla="*/ 63 h 131"/>
                <a:gd name="T4" fmla="*/ 14 w 225"/>
                <a:gd name="T5" fmla="*/ 81 h 131"/>
                <a:gd name="T6" fmla="*/ 32 w 225"/>
                <a:gd name="T7" fmla="*/ 99 h 131"/>
                <a:gd name="T8" fmla="*/ 50 w 225"/>
                <a:gd name="T9" fmla="*/ 111 h 131"/>
                <a:gd name="T10" fmla="*/ 68 w 225"/>
                <a:gd name="T11" fmla="*/ 120 h 131"/>
                <a:gd name="T12" fmla="*/ 88 w 225"/>
                <a:gd name="T13" fmla="*/ 126 h 131"/>
                <a:gd name="T14" fmla="*/ 106 w 225"/>
                <a:gd name="T15" fmla="*/ 131 h 131"/>
                <a:gd name="T16" fmla="*/ 124 w 225"/>
                <a:gd name="T17" fmla="*/ 131 h 131"/>
                <a:gd name="T18" fmla="*/ 142 w 225"/>
                <a:gd name="T19" fmla="*/ 129 h 131"/>
                <a:gd name="T20" fmla="*/ 174 w 225"/>
                <a:gd name="T21" fmla="*/ 124 h 131"/>
                <a:gd name="T22" fmla="*/ 198 w 225"/>
                <a:gd name="T23" fmla="*/ 115 h 131"/>
                <a:gd name="T24" fmla="*/ 216 w 225"/>
                <a:gd name="T25" fmla="*/ 108 h 131"/>
                <a:gd name="T26" fmla="*/ 225 w 225"/>
                <a:gd name="T27" fmla="*/ 104 h 131"/>
                <a:gd name="T28" fmla="*/ 203 w 225"/>
                <a:gd name="T29" fmla="*/ 50 h 131"/>
                <a:gd name="T30" fmla="*/ 194 w 225"/>
                <a:gd name="T31" fmla="*/ 52 h 131"/>
                <a:gd name="T32" fmla="*/ 178 w 225"/>
                <a:gd name="T33" fmla="*/ 59 h 131"/>
                <a:gd name="T34" fmla="*/ 160 w 225"/>
                <a:gd name="T35" fmla="*/ 66 h 131"/>
                <a:gd name="T36" fmla="*/ 135 w 225"/>
                <a:gd name="T37" fmla="*/ 70 h 131"/>
                <a:gd name="T38" fmla="*/ 124 w 225"/>
                <a:gd name="T39" fmla="*/ 70 h 131"/>
                <a:gd name="T40" fmla="*/ 113 w 225"/>
                <a:gd name="T41" fmla="*/ 70 h 131"/>
                <a:gd name="T42" fmla="*/ 101 w 225"/>
                <a:gd name="T43" fmla="*/ 68 h 131"/>
                <a:gd name="T44" fmla="*/ 90 w 225"/>
                <a:gd name="T45" fmla="*/ 66 h 131"/>
                <a:gd name="T46" fmla="*/ 79 w 225"/>
                <a:gd name="T47" fmla="*/ 59 h 131"/>
                <a:gd name="T48" fmla="*/ 70 w 225"/>
                <a:gd name="T49" fmla="*/ 52 h 131"/>
                <a:gd name="T50" fmla="*/ 59 w 225"/>
                <a:gd name="T51" fmla="*/ 43 h 131"/>
                <a:gd name="T52" fmla="*/ 50 w 225"/>
                <a:gd name="T53" fmla="*/ 30 h 131"/>
                <a:gd name="T54" fmla="*/ 5 w 225"/>
                <a:gd name="T55" fmla="*/ 23 h 131"/>
                <a:gd name="T56" fmla="*/ 50 w 225"/>
                <a:gd name="T57" fmla="*/ 30 h 131"/>
                <a:gd name="T58" fmla="*/ 32 w 225"/>
                <a:gd name="T59" fmla="*/ 0 h 131"/>
                <a:gd name="T60" fmla="*/ 5 w 225"/>
                <a:gd name="T61" fmla="*/ 23 h 131"/>
                <a:gd name="T62" fmla="*/ 45 w 225"/>
                <a:gd name="T63" fmla="*/ 6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5" h="131">
                  <a:moveTo>
                    <a:pt x="45" y="68"/>
                  </a:moveTo>
                  <a:lnTo>
                    <a:pt x="0" y="63"/>
                  </a:lnTo>
                  <a:lnTo>
                    <a:pt x="14" y="81"/>
                  </a:lnTo>
                  <a:lnTo>
                    <a:pt x="32" y="99"/>
                  </a:lnTo>
                  <a:lnTo>
                    <a:pt x="50" y="111"/>
                  </a:lnTo>
                  <a:lnTo>
                    <a:pt x="68" y="120"/>
                  </a:lnTo>
                  <a:lnTo>
                    <a:pt x="88" y="126"/>
                  </a:lnTo>
                  <a:lnTo>
                    <a:pt x="106" y="131"/>
                  </a:lnTo>
                  <a:lnTo>
                    <a:pt x="124" y="131"/>
                  </a:lnTo>
                  <a:lnTo>
                    <a:pt x="142" y="129"/>
                  </a:lnTo>
                  <a:lnTo>
                    <a:pt x="174" y="124"/>
                  </a:lnTo>
                  <a:lnTo>
                    <a:pt x="198" y="115"/>
                  </a:lnTo>
                  <a:lnTo>
                    <a:pt x="216" y="108"/>
                  </a:lnTo>
                  <a:lnTo>
                    <a:pt x="225" y="104"/>
                  </a:lnTo>
                  <a:lnTo>
                    <a:pt x="203" y="50"/>
                  </a:lnTo>
                  <a:lnTo>
                    <a:pt x="194" y="52"/>
                  </a:lnTo>
                  <a:lnTo>
                    <a:pt x="178" y="59"/>
                  </a:lnTo>
                  <a:lnTo>
                    <a:pt x="160" y="66"/>
                  </a:lnTo>
                  <a:lnTo>
                    <a:pt x="135" y="70"/>
                  </a:lnTo>
                  <a:lnTo>
                    <a:pt x="124" y="70"/>
                  </a:lnTo>
                  <a:lnTo>
                    <a:pt x="113" y="70"/>
                  </a:lnTo>
                  <a:lnTo>
                    <a:pt x="101" y="68"/>
                  </a:lnTo>
                  <a:lnTo>
                    <a:pt x="90" y="66"/>
                  </a:lnTo>
                  <a:lnTo>
                    <a:pt x="79" y="59"/>
                  </a:lnTo>
                  <a:lnTo>
                    <a:pt x="70" y="52"/>
                  </a:lnTo>
                  <a:lnTo>
                    <a:pt x="59" y="43"/>
                  </a:lnTo>
                  <a:lnTo>
                    <a:pt x="50" y="30"/>
                  </a:lnTo>
                  <a:lnTo>
                    <a:pt x="5" y="23"/>
                  </a:lnTo>
                  <a:lnTo>
                    <a:pt x="50" y="30"/>
                  </a:lnTo>
                  <a:lnTo>
                    <a:pt x="32" y="0"/>
                  </a:lnTo>
                  <a:lnTo>
                    <a:pt x="5" y="23"/>
                  </a:lnTo>
                  <a:lnTo>
                    <a:pt x="45" y="68"/>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60" name="Freeform 543">
              <a:extLst>
                <a:ext uri="{FF2B5EF4-FFF2-40B4-BE49-F238E27FC236}">
                  <a16:creationId xmlns:a16="http://schemas.microsoft.com/office/drawing/2014/main" id="{EF0AE60A-C85F-00D9-37CC-FCBB036FD5CD}"/>
                </a:ext>
              </a:extLst>
            </p:cNvPr>
            <p:cNvSpPr>
              <a:spLocks/>
            </p:cNvSpPr>
            <p:nvPr/>
          </p:nvSpPr>
          <p:spPr bwMode="auto">
            <a:xfrm>
              <a:off x="4575473" y="4132733"/>
              <a:ext cx="131763" cy="168275"/>
            </a:xfrm>
            <a:custGeom>
              <a:avLst/>
              <a:gdLst>
                <a:gd name="T0" fmla="*/ 61 w 83"/>
                <a:gd name="T1" fmla="*/ 106 h 106"/>
                <a:gd name="T2" fmla="*/ 61 w 83"/>
                <a:gd name="T3" fmla="*/ 106 h 106"/>
                <a:gd name="T4" fmla="*/ 61 w 83"/>
                <a:gd name="T5" fmla="*/ 97 h 106"/>
                <a:gd name="T6" fmla="*/ 61 w 83"/>
                <a:gd name="T7" fmla="*/ 90 h 106"/>
                <a:gd name="T8" fmla="*/ 61 w 83"/>
                <a:gd name="T9" fmla="*/ 83 h 106"/>
                <a:gd name="T10" fmla="*/ 61 w 83"/>
                <a:gd name="T11" fmla="*/ 76 h 106"/>
                <a:gd name="T12" fmla="*/ 63 w 83"/>
                <a:gd name="T13" fmla="*/ 70 h 106"/>
                <a:gd name="T14" fmla="*/ 65 w 83"/>
                <a:gd name="T15" fmla="*/ 63 h 106"/>
                <a:gd name="T16" fmla="*/ 72 w 83"/>
                <a:gd name="T17" fmla="*/ 56 h 106"/>
                <a:gd name="T18" fmla="*/ 83 w 83"/>
                <a:gd name="T19" fmla="*/ 45 h 106"/>
                <a:gd name="T20" fmla="*/ 43 w 83"/>
                <a:gd name="T21" fmla="*/ 0 h 106"/>
                <a:gd name="T22" fmla="*/ 27 w 83"/>
                <a:gd name="T23" fmla="*/ 16 h 106"/>
                <a:gd name="T24" fmla="*/ 16 w 83"/>
                <a:gd name="T25" fmla="*/ 31 h 106"/>
                <a:gd name="T26" fmla="*/ 7 w 83"/>
                <a:gd name="T27" fmla="*/ 49 h 106"/>
                <a:gd name="T28" fmla="*/ 2 w 83"/>
                <a:gd name="T29" fmla="*/ 65 h 106"/>
                <a:gd name="T30" fmla="*/ 2 w 83"/>
                <a:gd name="T31" fmla="*/ 79 h 106"/>
                <a:gd name="T32" fmla="*/ 0 w 83"/>
                <a:gd name="T33" fmla="*/ 90 h 106"/>
                <a:gd name="T34" fmla="*/ 2 w 83"/>
                <a:gd name="T35" fmla="*/ 97 h 106"/>
                <a:gd name="T36" fmla="*/ 2 w 83"/>
                <a:gd name="T37" fmla="*/ 101 h 106"/>
                <a:gd name="T38" fmla="*/ 2 w 83"/>
                <a:gd name="T39" fmla="*/ 101 h 106"/>
                <a:gd name="T40" fmla="*/ 61 w 83"/>
                <a:gd name="T4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06">
                  <a:moveTo>
                    <a:pt x="61" y="106"/>
                  </a:moveTo>
                  <a:lnTo>
                    <a:pt x="61" y="106"/>
                  </a:lnTo>
                  <a:lnTo>
                    <a:pt x="61" y="97"/>
                  </a:lnTo>
                  <a:lnTo>
                    <a:pt x="61" y="90"/>
                  </a:lnTo>
                  <a:lnTo>
                    <a:pt x="61" y="83"/>
                  </a:lnTo>
                  <a:lnTo>
                    <a:pt x="61" y="76"/>
                  </a:lnTo>
                  <a:lnTo>
                    <a:pt x="63" y="70"/>
                  </a:lnTo>
                  <a:lnTo>
                    <a:pt x="65" y="63"/>
                  </a:lnTo>
                  <a:lnTo>
                    <a:pt x="72" y="56"/>
                  </a:lnTo>
                  <a:lnTo>
                    <a:pt x="83" y="45"/>
                  </a:lnTo>
                  <a:lnTo>
                    <a:pt x="43" y="0"/>
                  </a:lnTo>
                  <a:lnTo>
                    <a:pt x="27" y="16"/>
                  </a:lnTo>
                  <a:lnTo>
                    <a:pt x="16" y="31"/>
                  </a:lnTo>
                  <a:lnTo>
                    <a:pt x="7" y="49"/>
                  </a:lnTo>
                  <a:lnTo>
                    <a:pt x="2" y="65"/>
                  </a:lnTo>
                  <a:lnTo>
                    <a:pt x="2" y="79"/>
                  </a:lnTo>
                  <a:lnTo>
                    <a:pt x="0" y="90"/>
                  </a:lnTo>
                  <a:lnTo>
                    <a:pt x="2" y="97"/>
                  </a:lnTo>
                  <a:lnTo>
                    <a:pt x="2" y="101"/>
                  </a:lnTo>
                  <a:lnTo>
                    <a:pt x="2" y="101"/>
                  </a:lnTo>
                  <a:lnTo>
                    <a:pt x="61" y="106"/>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61" name="Freeform 544">
              <a:extLst>
                <a:ext uri="{FF2B5EF4-FFF2-40B4-BE49-F238E27FC236}">
                  <a16:creationId xmlns:a16="http://schemas.microsoft.com/office/drawing/2014/main" id="{D3EE2771-B5DE-3E11-095D-904C71CB76EB}"/>
                </a:ext>
              </a:extLst>
            </p:cNvPr>
            <p:cNvSpPr>
              <a:spLocks/>
            </p:cNvSpPr>
            <p:nvPr/>
          </p:nvSpPr>
          <p:spPr bwMode="auto">
            <a:xfrm>
              <a:off x="4575473" y="4293071"/>
              <a:ext cx="117475" cy="125412"/>
            </a:xfrm>
            <a:custGeom>
              <a:avLst/>
              <a:gdLst>
                <a:gd name="T0" fmla="*/ 74 w 74"/>
                <a:gd name="T1" fmla="*/ 56 h 79"/>
                <a:gd name="T2" fmla="*/ 74 w 74"/>
                <a:gd name="T3" fmla="*/ 56 h 79"/>
                <a:gd name="T4" fmla="*/ 72 w 74"/>
                <a:gd name="T5" fmla="*/ 50 h 79"/>
                <a:gd name="T6" fmla="*/ 67 w 74"/>
                <a:gd name="T7" fmla="*/ 43 h 79"/>
                <a:gd name="T8" fmla="*/ 65 w 74"/>
                <a:gd name="T9" fmla="*/ 36 h 79"/>
                <a:gd name="T10" fmla="*/ 63 w 74"/>
                <a:gd name="T11" fmla="*/ 29 h 79"/>
                <a:gd name="T12" fmla="*/ 63 w 74"/>
                <a:gd name="T13" fmla="*/ 25 h 79"/>
                <a:gd name="T14" fmla="*/ 61 w 74"/>
                <a:gd name="T15" fmla="*/ 20 h 79"/>
                <a:gd name="T16" fmla="*/ 61 w 74"/>
                <a:gd name="T17" fmla="*/ 14 h 79"/>
                <a:gd name="T18" fmla="*/ 61 w 74"/>
                <a:gd name="T19" fmla="*/ 5 h 79"/>
                <a:gd name="T20" fmla="*/ 2 w 74"/>
                <a:gd name="T21" fmla="*/ 0 h 79"/>
                <a:gd name="T22" fmla="*/ 0 w 74"/>
                <a:gd name="T23" fmla="*/ 14 h 79"/>
                <a:gd name="T24" fmla="*/ 2 w 74"/>
                <a:gd name="T25" fmla="*/ 27 h 79"/>
                <a:gd name="T26" fmla="*/ 4 w 74"/>
                <a:gd name="T27" fmla="*/ 38 h 79"/>
                <a:gd name="T28" fmla="*/ 7 w 74"/>
                <a:gd name="T29" fmla="*/ 50 h 79"/>
                <a:gd name="T30" fmla="*/ 11 w 74"/>
                <a:gd name="T31" fmla="*/ 59 h 79"/>
                <a:gd name="T32" fmla="*/ 13 w 74"/>
                <a:gd name="T33" fmla="*/ 65 h 79"/>
                <a:gd name="T34" fmla="*/ 16 w 74"/>
                <a:gd name="T35" fmla="*/ 72 h 79"/>
                <a:gd name="T36" fmla="*/ 18 w 74"/>
                <a:gd name="T37" fmla="*/ 77 h 79"/>
                <a:gd name="T38" fmla="*/ 18 w 74"/>
                <a:gd name="T39" fmla="*/ 79 h 79"/>
                <a:gd name="T40" fmla="*/ 74 w 74"/>
                <a:gd name="T41" fmla="*/ 5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9">
                  <a:moveTo>
                    <a:pt x="74" y="56"/>
                  </a:moveTo>
                  <a:lnTo>
                    <a:pt x="74" y="56"/>
                  </a:lnTo>
                  <a:lnTo>
                    <a:pt x="72" y="50"/>
                  </a:lnTo>
                  <a:lnTo>
                    <a:pt x="67" y="43"/>
                  </a:lnTo>
                  <a:lnTo>
                    <a:pt x="65" y="36"/>
                  </a:lnTo>
                  <a:lnTo>
                    <a:pt x="63" y="29"/>
                  </a:lnTo>
                  <a:lnTo>
                    <a:pt x="63" y="25"/>
                  </a:lnTo>
                  <a:lnTo>
                    <a:pt x="61" y="20"/>
                  </a:lnTo>
                  <a:lnTo>
                    <a:pt x="61" y="14"/>
                  </a:lnTo>
                  <a:lnTo>
                    <a:pt x="61" y="5"/>
                  </a:lnTo>
                  <a:lnTo>
                    <a:pt x="2" y="0"/>
                  </a:lnTo>
                  <a:lnTo>
                    <a:pt x="0" y="14"/>
                  </a:lnTo>
                  <a:lnTo>
                    <a:pt x="2" y="27"/>
                  </a:lnTo>
                  <a:lnTo>
                    <a:pt x="4" y="38"/>
                  </a:lnTo>
                  <a:lnTo>
                    <a:pt x="7" y="50"/>
                  </a:lnTo>
                  <a:lnTo>
                    <a:pt x="11" y="59"/>
                  </a:lnTo>
                  <a:lnTo>
                    <a:pt x="13" y="65"/>
                  </a:lnTo>
                  <a:lnTo>
                    <a:pt x="16" y="72"/>
                  </a:lnTo>
                  <a:lnTo>
                    <a:pt x="18" y="77"/>
                  </a:lnTo>
                  <a:lnTo>
                    <a:pt x="18" y="79"/>
                  </a:lnTo>
                  <a:lnTo>
                    <a:pt x="74" y="56"/>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62" name="Freeform 545">
              <a:extLst>
                <a:ext uri="{FF2B5EF4-FFF2-40B4-BE49-F238E27FC236}">
                  <a16:creationId xmlns:a16="http://schemas.microsoft.com/office/drawing/2014/main" id="{34A796BB-33CC-2133-C6DF-176BA5B99C12}"/>
                </a:ext>
              </a:extLst>
            </p:cNvPr>
            <p:cNvSpPr>
              <a:spLocks/>
            </p:cNvSpPr>
            <p:nvPr/>
          </p:nvSpPr>
          <p:spPr bwMode="auto">
            <a:xfrm>
              <a:off x="4604048" y="4381971"/>
              <a:ext cx="379413" cy="322262"/>
            </a:xfrm>
            <a:custGeom>
              <a:avLst/>
              <a:gdLst>
                <a:gd name="T0" fmla="*/ 239 w 239"/>
                <a:gd name="T1" fmla="*/ 145 h 203"/>
                <a:gd name="T2" fmla="*/ 205 w 239"/>
                <a:gd name="T3" fmla="*/ 129 h 203"/>
                <a:gd name="T4" fmla="*/ 187 w 239"/>
                <a:gd name="T5" fmla="*/ 136 h 203"/>
                <a:gd name="T6" fmla="*/ 169 w 239"/>
                <a:gd name="T7" fmla="*/ 140 h 203"/>
                <a:gd name="T8" fmla="*/ 162 w 239"/>
                <a:gd name="T9" fmla="*/ 142 h 203"/>
                <a:gd name="T10" fmla="*/ 155 w 239"/>
                <a:gd name="T11" fmla="*/ 142 h 203"/>
                <a:gd name="T12" fmla="*/ 151 w 239"/>
                <a:gd name="T13" fmla="*/ 142 h 203"/>
                <a:gd name="T14" fmla="*/ 144 w 239"/>
                <a:gd name="T15" fmla="*/ 140 h 203"/>
                <a:gd name="T16" fmla="*/ 137 w 239"/>
                <a:gd name="T17" fmla="*/ 138 h 203"/>
                <a:gd name="T18" fmla="*/ 131 w 239"/>
                <a:gd name="T19" fmla="*/ 131 h 203"/>
                <a:gd name="T20" fmla="*/ 119 w 239"/>
                <a:gd name="T21" fmla="*/ 122 h 203"/>
                <a:gd name="T22" fmla="*/ 108 w 239"/>
                <a:gd name="T23" fmla="*/ 108 h 203"/>
                <a:gd name="T24" fmla="*/ 97 w 239"/>
                <a:gd name="T25" fmla="*/ 90 h 203"/>
                <a:gd name="T26" fmla="*/ 83 w 239"/>
                <a:gd name="T27" fmla="*/ 66 h 203"/>
                <a:gd name="T28" fmla="*/ 70 w 239"/>
                <a:gd name="T29" fmla="*/ 36 h 203"/>
                <a:gd name="T30" fmla="*/ 56 w 239"/>
                <a:gd name="T31" fmla="*/ 0 h 203"/>
                <a:gd name="T32" fmla="*/ 0 w 239"/>
                <a:gd name="T33" fmla="*/ 23 h 203"/>
                <a:gd name="T34" fmla="*/ 16 w 239"/>
                <a:gd name="T35" fmla="*/ 61 h 203"/>
                <a:gd name="T36" fmla="*/ 31 w 239"/>
                <a:gd name="T37" fmla="*/ 93 h 203"/>
                <a:gd name="T38" fmla="*/ 45 w 239"/>
                <a:gd name="T39" fmla="*/ 120 h 203"/>
                <a:gd name="T40" fmla="*/ 61 w 239"/>
                <a:gd name="T41" fmla="*/ 145 h 203"/>
                <a:gd name="T42" fmla="*/ 76 w 239"/>
                <a:gd name="T43" fmla="*/ 163 h 203"/>
                <a:gd name="T44" fmla="*/ 90 w 239"/>
                <a:gd name="T45" fmla="*/ 178 h 203"/>
                <a:gd name="T46" fmla="*/ 108 w 239"/>
                <a:gd name="T47" fmla="*/ 190 h 203"/>
                <a:gd name="T48" fmla="*/ 124 w 239"/>
                <a:gd name="T49" fmla="*/ 196 h 203"/>
                <a:gd name="T50" fmla="*/ 140 w 239"/>
                <a:gd name="T51" fmla="*/ 201 h 203"/>
                <a:gd name="T52" fmla="*/ 155 w 239"/>
                <a:gd name="T53" fmla="*/ 203 h 203"/>
                <a:gd name="T54" fmla="*/ 171 w 239"/>
                <a:gd name="T55" fmla="*/ 201 h 203"/>
                <a:gd name="T56" fmla="*/ 185 w 239"/>
                <a:gd name="T57" fmla="*/ 199 h 203"/>
                <a:gd name="T58" fmla="*/ 205 w 239"/>
                <a:gd name="T59" fmla="*/ 192 h 203"/>
                <a:gd name="T60" fmla="*/ 221 w 239"/>
                <a:gd name="T61" fmla="*/ 187 h 203"/>
                <a:gd name="T62" fmla="*/ 187 w 239"/>
                <a:gd name="T63" fmla="*/ 172 h 203"/>
                <a:gd name="T64" fmla="*/ 239 w 239"/>
                <a:gd name="T65" fmla="*/ 145 h 203"/>
                <a:gd name="T66" fmla="*/ 227 w 239"/>
                <a:gd name="T67" fmla="*/ 122 h 203"/>
                <a:gd name="T68" fmla="*/ 205 w 239"/>
                <a:gd name="T69" fmla="*/ 129 h 203"/>
                <a:gd name="T70" fmla="*/ 239 w 239"/>
                <a:gd name="T71" fmla="*/ 14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9" h="203">
                  <a:moveTo>
                    <a:pt x="239" y="145"/>
                  </a:moveTo>
                  <a:lnTo>
                    <a:pt x="205" y="129"/>
                  </a:lnTo>
                  <a:lnTo>
                    <a:pt x="187" y="136"/>
                  </a:lnTo>
                  <a:lnTo>
                    <a:pt x="169" y="140"/>
                  </a:lnTo>
                  <a:lnTo>
                    <a:pt x="162" y="142"/>
                  </a:lnTo>
                  <a:lnTo>
                    <a:pt x="155" y="142"/>
                  </a:lnTo>
                  <a:lnTo>
                    <a:pt x="151" y="142"/>
                  </a:lnTo>
                  <a:lnTo>
                    <a:pt x="144" y="140"/>
                  </a:lnTo>
                  <a:lnTo>
                    <a:pt x="137" y="138"/>
                  </a:lnTo>
                  <a:lnTo>
                    <a:pt x="131" y="131"/>
                  </a:lnTo>
                  <a:lnTo>
                    <a:pt x="119" y="122"/>
                  </a:lnTo>
                  <a:lnTo>
                    <a:pt x="108" y="108"/>
                  </a:lnTo>
                  <a:lnTo>
                    <a:pt x="97" y="90"/>
                  </a:lnTo>
                  <a:lnTo>
                    <a:pt x="83" y="66"/>
                  </a:lnTo>
                  <a:lnTo>
                    <a:pt x="70" y="36"/>
                  </a:lnTo>
                  <a:lnTo>
                    <a:pt x="56" y="0"/>
                  </a:lnTo>
                  <a:lnTo>
                    <a:pt x="0" y="23"/>
                  </a:lnTo>
                  <a:lnTo>
                    <a:pt x="16" y="61"/>
                  </a:lnTo>
                  <a:lnTo>
                    <a:pt x="31" y="93"/>
                  </a:lnTo>
                  <a:lnTo>
                    <a:pt x="45" y="120"/>
                  </a:lnTo>
                  <a:lnTo>
                    <a:pt x="61" y="145"/>
                  </a:lnTo>
                  <a:lnTo>
                    <a:pt x="76" y="163"/>
                  </a:lnTo>
                  <a:lnTo>
                    <a:pt x="90" y="178"/>
                  </a:lnTo>
                  <a:lnTo>
                    <a:pt x="108" y="190"/>
                  </a:lnTo>
                  <a:lnTo>
                    <a:pt x="124" y="196"/>
                  </a:lnTo>
                  <a:lnTo>
                    <a:pt x="140" y="201"/>
                  </a:lnTo>
                  <a:lnTo>
                    <a:pt x="155" y="203"/>
                  </a:lnTo>
                  <a:lnTo>
                    <a:pt x="171" y="201"/>
                  </a:lnTo>
                  <a:lnTo>
                    <a:pt x="185" y="199"/>
                  </a:lnTo>
                  <a:lnTo>
                    <a:pt x="205" y="192"/>
                  </a:lnTo>
                  <a:lnTo>
                    <a:pt x="221" y="187"/>
                  </a:lnTo>
                  <a:lnTo>
                    <a:pt x="187" y="172"/>
                  </a:lnTo>
                  <a:lnTo>
                    <a:pt x="239" y="145"/>
                  </a:lnTo>
                  <a:lnTo>
                    <a:pt x="227" y="122"/>
                  </a:lnTo>
                  <a:lnTo>
                    <a:pt x="205" y="129"/>
                  </a:lnTo>
                  <a:lnTo>
                    <a:pt x="239" y="145"/>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63" name="Freeform 546">
              <a:extLst>
                <a:ext uri="{FF2B5EF4-FFF2-40B4-BE49-F238E27FC236}">
                  <a16:creationId xmlns:a16="http://schemas.microsoft.com/office/drawing/2014/main" id="{C7B121B0-8B34-91F0-6E96-A4EB0DB4B928}"/>
                </a:ext>
              </a:extLst>
            </p:cNvPr>
            <p:cNvSpPr>
              <a:spLocks/>
            </p:cNvSpPr>
            <p:nvPr/>
          </p:nvSpPr>
          <p:spPr bwMode="auto">
            <a:xfrm>
              <a:off x="4900910" y="4553421"/>
              <a:ext cx="214313" cy="125412"/>
            </a:xfrm>
            <a:custGeom>
              <a:avLst/>
              <a:gdLst>
                <a:gd name="T0" fmla="*/ 135 w 135"/>
                <a:gd name="T1" fmla="*/ 3 h 79"/>
                <a:gd name="T2" fmla="*/ 115 w 135"/>
                <a:gd name="T3" fmla="*/ 0 h 79"/>
                <a:gd name="T4" fmla="*/ 99 w 135"/>
                <a:gd name="T5" fmla="*/ 7 h 79"/>
                <a:gd name="T6" fmla="*/ 83 w 135"/>
                <a:gd name="T7" fmla="*/ 10 h 79"/>
                <a:gd name="T8" fmla="*/ 67 w 135"/>
                <a:gd name="T9" fmla="*/ 14 h 79"/>
                <a:gd name="T10" fmla="*/ 54 w 135"/>
                <a:gd name="T11" fmla="*/ 16 h 79"/>
                <a:gd name="T12" fmla="*/ 40 w 135"/>
                <a:gd name="T13" fmla="*/ 19 h 79"/>
                <a:gd name="T14" fmla="*/ 34 w 135"/>
                <a:gd name="T15" fmla="*/ 21 h 79"/>
                <a:gd name="T16" fmla="*/ 29 w 135"/>
                <a:gd name="T17" fmla="*/ 21 h 79"/>
                <a:gd name="T18" fmla="*/ 52 w 135"/>
                <a:gd name="T19" fmla="*/ 37 h 79"/>
                <a:gd name="T20" fmla="*/ 0 w 135"/>
                <a:gd name="T21" fmla="*/ 64 h 79"/>
                <a:gd name="T22" fmla="*/ 29 w 135"/>
                <a:gd name="T23" fmla="*/ 79 h 79"/>
                <a:gd name="T24" fmla="*/ 38 w 135"/>
                <a:gd name="T25" fmla="*/ 79 h 79"/>
                <a:gd name="T26" fmla="*/ 49 w 135"/>
                <a:gd name="T27" fmla="*/ 79 h 79"/>
                <a:gd name="T28" fmla="*/ 65 w 135"/>
                <a:gd name="T29" fmla="*/ 75 h 79"/>
                <a:gd name="T30" fmla="*/ 81 w 135"/>
                <a:gd name="T31" fmla="*/ 73 h 79"/>
                <a:gd name="T32" fmla="*/ 97 w 135"/>
                <a:gd name="T33" fmla="*/ 68 h 79"/>
                <a:gd name="T34" fmla="*/ 115 w 135"/>
                <a:gd name="T35" fmla="*/ 64 h 79"/>
                <a:gd name="T36" fmla="*/ 133 w 135"/>
                <a:gd name="T37" fmla="*/ 59 h 79"/>
                <a:gd name="T38" fmla="*/ 112 w 135"/>
                <a:gd name="T39" fmla="*/ 57 h 79"/>
                <a:gd name="T40" fmla="*/ 135 w 135"/>
                <a:gd name="T41" fmla="*/ 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79">
                  <a:moveTo>
                    <a:pt x="135" y="3"/>
                  </a:moveTo>
                  <a:lnTo>
                    <a:pt x="115" y="0"/>
                  </a:lnTo>
                  <a:lnTo>
                    <a:pt x="99" y="7"/>
                  </a:lnTo>
                  <a:lnTo>
                    <a:pt x="83" y="10"/>
                  </a:lnTo>
                  <a:lnTo>
                    <a:pt x="67" y="14"/>
                  </a:lnTo>
                  <a:lnTo>
                    <a:pt x="54" y="16"/>
                  </a:lnTo>
                  <a:lnTo>
                    <a:pt x="40" y="19"/>
                  </a:lnTo>
                  <a:lnTo>
                    <a:pt x="34" y="21"/>
                  </a:lnTo>
                  <a:lnTo>
                    <a:pt x="29" y="21"/>
                  </a:lnTo>
                  <a:lnTo>
                    <a:pt x="52" y="37"/>
                  </a:lnTo>
                  <a:lnTo>
                    <a:pt x="0" y="64"/>
                  </a:lnTo>
                  <a:lnTo>
                    <a:pt x="29" y="79"/>
                  </a:lnTo>
                  <a:lnTo>
                    <a:pt x="38" y="79"/>
                  </a:lnTo>
                  <a:lnTo>
                    <a:pt x="49" y="79"/>
                  </a:lnTo>
                  <a:lnTo>
                    <a:pt x="65" y="75"/>
                  </a:lnTo>
                  <a:lnTo>
                    <a:pt x="81" y="73"/>
                  </a:lnTo>
                  <a:lnTo>
                    <a:pt x="97" y="68"/>
                  </a:lnTo>
                  <a:lnTo>
                    <a:pt x="115" y="64"/>
                  </a:lnTo>
                  <a:lnTo>
                    <a:pt x="133" y="59"/>
                  </a:lnTo>
                  <a:lnTo>
                    <a:pt x="112" y="57"/>
                  </a:lnTo>
                  <a:lnTo>
                    <a:pt x="135" y="3"/>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64" name="Freeform 547">
              <a:extLst>
                <a:ext uri="{FF2B5EF4-FFF2-40B4-BE49-F238E27FC236}">
                  <a16:creationId xmlns:a16="http://schemas.microsoft.com/office/drawing/2014/main" id="{FAAC12A8-E274-433D-A0E0-A99774FDD3AA}"/>
                </a:ext>
              </a:extLst>
            </p:cNvPr>
            <p:cNvSpPr>
              <a:spLocks/>
            </p:cNvSpPr>
            <p:nvPr/>
          </p:nvSpPr>
          <p:spPr bwMode="auto">
            <a:xfrm>
              <a:off x="5078710" y="4558183"/>
              <a:ext cx="290513" cy="103187"/>
            </a:xfrm>
            <a:custGeom>
              <a:avLst/>
              <a:gdLst>
                <a:gd name="T0" fmla="*/ 183 w 183"/>
                <a:gd name="T1" fmla="*/ 0 h 65"/>
                <a:gd name="T2" fmla="*/ 183 w 183"/>
                <a:gd name="T3" fmla="*/ 0 h 65"/>
                <a:gd name="T4" fmla="*/ 169 w 183"/>
                <a:gd name="T5" fmla="*/ 2 h 65"/>
                <a:gd name="T6" fmla="*/ 151 w 183"/>
                <a:gd name="T7" fmla="*/ 2 h 65"/>
                <a:gd name="T8" fmla="*/ 129 w 183"/>
                <a:gd name="T9" fmla="*/ 4 h 65"/>
                <a:gd name="T10" fmla="*/ 104 w 183"/>
                <a:gd name="T11" fmla="*/ 4 h 65"/>
                <a:gd name="T12" fmla="*/ 79 w 183"/>
                <a:gd name="T13" fmla="*/ 7 h 65"/>
                <a:gd name="T14" fmla="*/ 57 w 183"/>
                <a:gd name="T15" fmla="*/ 4 h 65"/>
                <a:gd name="T16" fmla="*/ 36 w 183"/>
                <a:gd name="T17" fmla="*/ 2 h 65"/>
                <a:gd name="T18" fmla="*/ 23 w 183"/>
                <a:gd name="T19" fmla="*/ 0 h 65"/>
                <a:gd name="T20" fmla="*/ 0 w 183"/>
                <a:gd name="T21" fmla="*/ 54 h 65"/>
                <a:gd name="T22" fmla="*/ 25 w 183"/>
                <a:gd name="T23" fmla="*/ 63 h 65"/>
                <a:gd name="T24" fmla="*/ 52 w 183"/>
                <a:gd name="T25" fmla="*/ 65 h 65"/>
                <a:gd name="T26" fmla="*/ 79 w 183"/>
                <a:gd name="T27" fmla="*/ 65 h 65"/>
                <a:gd name="T28" fmla="*/ 106 w 183"/>
                <a:gd name="T29" fmla="*/ 65 h 65"/>
                <a:gd name="T30" fmla="*/ 133 w 183"/>
                <a:gd name="T31" fmla="*/ 65 h 65"/>
                <a:gd name="T32" fmla="*/ 156 w 183"/>
                <a:gd name="T33" fmla="*/ 63 h 65"/>
                <a:gd name="T34" fmla="*/ 171 w 183"/>
                <a:gd name="T35" fmla="*/ 61 h 65"/>
                <a:gd name="T36" fmla="*/ 180 w 183"/>
                <a:gd name="T37" fmla="*/ 61 h 65"/>
                <a:gd name="T38" fmla="*/ 180 w 183"/>
                <a:gd name="T39" fmla="*/ 61 h 65"/>
                <a:gd name="T40" fmla="*/ 183 w 183"/>
                <a:gd name="T4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65">
                  <a:moveTo>
                    <a:pt x="183" y="0"/>
                  </a:moveTo>
                  <a:lnTo>
                    <a:pt x="183" y="0"/>
                  </a:lnTo>
                  <a:lnTo>
                    <a:pt x="169" y="2"/>
                  </a:lnTo>
                  <a:lnTo>
                    <a:pt x="151" y="2"/>
                  </a:lnTo>
                  <a:lnTo>
                    <a:pt x="129" y="4"/>
                  </a:lnTo>
                  <a:lnTo>
                    <a:pt x="104" y="4"/>
                  </a:lnTo>
                  <a:lnTo>
                    <a:pt x="79" y="7"/>
                  </a:lnTo>
                  <a:lnTo>
                    <a:pt x="57" y="4"/>
                  </a:lnTo>
                  <a:lnTo>
                    <a:pt x="36" y="2"/>
                  </a:lnTo>
                  <a:lnTo>
                    <a:pt x="23" y="0"/>
                  </a:lnTo>
                  <a:lnTo>
                    <a:pt x="0" y="54"/>
                  </a:lnTo>
                  <a:lnTo>
                    <a:pt x="25" y="63"/>
                  </a:lnTo>
                  <a:lnTo>
                    <a:pt x="52" y="65"/>
                  </a:lnTo>
                  <a:lnTo>
                    <a:pt x="79" y="65"/>
                  </a:lnTo>
                  <a:lnTo>
                    <a:pt x="106" y="65"/>
                  </a:lnTo>
                  <a:lnTo>
                    <a:pt x="133" y="65"/>
                  </a:lnTo>
                  <a:lnTo>
                    <a:pt x="156" y="63"/>
                  </a:lnTo>
                  <a:lnTo>
                    <a:pt x="171" y="61"/>
                  </a:lnTo>
                  <a:lnTo>
                    <a:pt x="180" y="61"/>
                  </a:lnTo>
                  <a:lnTo>
                    <a:pt x="180" y="61"/>
                  </a:lnTo>
                  <a:lnTo>
                    <a:pt x="183"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65" name="Freeform 548">
              <a:extLst>
                <a:ext uri="{FF2B5EF4-FFF2-40B4-BE49-F238E27FC236}">
                  <a16:creationId xmlns:a16="http://schemas.microsoft.com/office/drawing/2014/main" id="{730D5E29-D6BE-9380-D3BA-2B181C9E1129}"/>
                </a:ext>
              </a:extLst>
            </p:cNvPr>
            <p:cNvSpPr>
              <a:spLocks/>
            </p:cNvSpPr>
            <p:nvPr/>
          </p:nvSpPr>
          <p:spPr bwMode="auto">
            <a:xfrm>
              <a:off x="5364460" y="4558183"/>
              <a:ext cx="242888" cy="103187"/>
            </a:xfrm>
            <a:custGeom>
              <a:avLst/>
              <a:gdLst>
                <a:gd name="T0" fmla="*/ 151 w 153"/>
                <a:gd name="T1" fmla="*/ 4 h 65"/>
                <a:gd name="T2" fmla="*/ 151 w 153"/>
                <a:gd name="T3" fmla="*/ 4 h 65"/>
                <a:gd name="T4" fmla="*/ 133 w 153"/>
                <a:gd name="T5" fmla="*/ 7 h 65"/>
                <a:gd name="T6" fmla="*/ 113 w 153"/>
                <a:gd name="T7" fmla="*/ 7 h 65"/>
                <a:gd name="T8" fmla="*/ 95 w 153"/>
                <a:gd name="T9" fmla="*/ 4 h 65"/>
                <a:gd name="T10" fmla="*/ 75 w 153"/>
                <a:gd name="T11" fmla="*/ 4 h 65"/>
                <a:gd name="T12" fmla="*/ 57 w 153"/>
                <a:gd name="T13" fmla="*/ 4 h 65"/>
                <a:gd name="T14" fmla="*/ 39 w 153"/>
                <a:gd name="T15" fmla="*/ 2 h 65"/>
                <a:gd name="T16" fmla="*/ 21 w 153"/>
                <a:gd name="T17" fmla="*/ 2 h 65"/>
                <a:gd name="T18" fmla="*/ 3 w 153"/>
                <a:gd name="T19" fmla="*/ 0 h 65"/>
                <a:gd name="T20" fmla="*/ 0 w 153"/>
                <a:gd name="T21" fmla="*/ 61 h 65"/>
                <a:gd name="T22" fmla="*/ 18 w 153"/>
                <a:gd name="T23" fmla="*/ 61 h 65"/>
                <a:gd name="T24" fmla="*/ 34 w 153"/>
                <a:gd name="T25" fmla="*/ 63 h 65"/>
                <a:gd name="T26" fmla="*/ 54 w 153"/>
                <a:gd name="T27" fmla="*/ 63 h 65"/>
                <a:gd name="T28" fmla="*/ 72 w 153"/>
                <a:gd name="T29" fmla="*/ 65 h 65"/>
                <a:gd name="T30" fmla="*/ 93 w 153"/>
                <a:gd name="T31" fmla="*/ 65 h 65"/>
                <a:gd name="T32" fmla="*/ 113 w 153"/>
                <a:gd name="T33" fmla="*/ 65 h 65"/>
                <a:gd name="T34" fmla="*/ 133 w 153"/>
                <a:gd name="T35" fmla="*/ 65 h 65"/>
                <a:gd name="T36" fmla="*/ 153 w 153"/>
                <a:gd name="T37" fmla="*/ 65 h 65"/>
                <a:gd name="T38" fmla="*/ 153 w 153"/>
                <a:gd name="T39" fmla="*/ 65 h 65"/>
                <a:gd name="T40" fmla="*/ 151 w 153"/>
                <a:gd name="T41"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65">
                  <a:moveTo>
                    <a:pt x="151" y="4"/>
                  </a:moveTo>
                  <a:lnTo>
                    <a:pt x="151" y="4"/>
                  </a:lnTo>
                  <a:lnTo>
                    <a:pt x="133" y="7"/>
                  </a:lnTo>
                  <a:lnTo>
                    <a:pt x="113" y="7"/>
                  </a:lnTo>
                  <a:lnTo>
                    <a:pt x="95" y="4"/>
                  </a:lnTo>
                  <a:lnTo>
                    <a:pt x="75" y="4"/>
                  </a:lnTo>
                  <a:lnTo>
                    <a:pt x="57" y="4"/>
                  </a:lnTo>
                  <a:lnTo>
                    <a:pt x="39" y="2"/>
                  </a:lnTo>
                  <a:lnTo>
                    <a:pt x="21" y="2"/>
                  </a:lnTo>
                  <a:lnTo>
                    <a:pt x="3" y="0"/>
                  </a:lnTo>
                  <a:lnTo>
                    <a:pt x="0" y="61"/>
                  </a:lnTo>
                  <a:lnTo>
                    <a:pt x="18" y="61"/>
                  </a:lnTo>
                  <a:lnTo>
                    <a:pt x="34" y="63"/>
                  </a:lnTo>
                  <a:lnTo>
                    <a:pt x="54" y="63"/>
                  </a:lnTo>
                  <a:lnTo>
                    <a:pt x="72" y="65"/>
                  </a:lnTo>
                  <a:lnTo>
                    <a:pt x="93" y="65"/>
                  </a:lnTo>
                  <a:lnTo>
                    <a:pt x="113" y="65"/>
                  </a:lnTo>
                  <a:lnTo>
                    <a:pt x="133" y="65"/>
                  </a:lnTo>
                  <a:lnTo>
                    <a:pt x="153" y="65"/>
                  </a:lnTo>
                  <a:lnTo>
                    <a:pt x="153" y="65"/>
                  </a:lnTo>
                  <a:lnTo>
                    <a:pt x="151" y="4"/>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66" name="Freeform 549">
              <a:extLst>
                <a:ext uri="{FF2B5EF4-FFF2-40B4-BE49-F238E27FC236}">
                  <a16:creationId xmlns:a16="http://schemas.microsoft.com/office/drawing/2014/main" id="{733D328E-6E04-7C2B-02AB-22759B334232}"/>
                </a:ext>
              </a:extLst>
            </p:cNvPr>
            <p:cNvSpPr>
              <a:spLocks/>
            </p:cNvSpPr>
            <p:nvPr/>
          </p:nvSpPr>
          <p:spPr bwMode="auto">
            <a:xfrm>
              <a:off x="5604173" y="4493096"/>
              <a:ext cx="225425" cy="168275"/>
            </a:xfrm>
            <a:custGeom>
              <a:avLst/>
              <a:gdLst>
                <a:gd name="T0" fmla="*/ 142 w 142"/>
                <a:gd name="T1" fmla="*/ 0 h 106"/>
                <a:gd name="T2" fmla="*/ 142 w 142"/>
                <a:gd name="T3" fmla="*/ 0 h 106"/>
                <a:gd name="T4" fmla="*/ 122 w 142"/>
                <a:gd name="T5" fmla="*/ 2 h 106"/>
                <a:gd name="T6" fmla="*/ 101 w 142"/>
                <a:gd name="T7" fmla="*/ 7 h 106"/>
                <a:gd name="T8" fmla="*/ 81 w 142"/>
                <a:gd name="T9" fmla="*/ 16 h 106"/>
                <a:gd name="T10" fmla="*/ 63 w 142"/>
                <a:gd name="T11" fmla="*/ 25 h 106"/>
                <a:gd name="T12" fmla="*/ 45 w 142"/>
                <a:gd name="T13" fmla="*/ 32 h 106"/>
                <a:gd name="T14" fmla="*/ 27 w 142"/>
                <a:gd name="T15" fmla="*/ 38 h 106"/>
                <a:gd name="T16" fmla="*/ 11 w 142"/>
                <a:gd name="T17" fmla="*/ 45 h 106"/>
                <a:gd name="T18" fmla="*/ 0 w 142"/>
                <a:gd name="T19" fmla="*/ 45 h 106"/>
                <a:gd name="T20" fmla="*/ 2 w 142"/>
                <a:gd name="T21" fmla="*/ 106 h 106"/>
                <a:gd name="T22" fmla="*/ 25 w 142"/>
                <a:gd name="T23" fmla="*/ 104 h 106"/>
                <a:gd name="T24" fmla="*/ 47 w 142"/>
                <a:gd name="T25" fmla="*/ 97 h 106"/>
                <a:gd name="T26" fmla="*/ 68 w 142"/>
                <a:gd name="T27" fmla="*/ 88 h 106"/>
                <a:gd name="T28" fmla="*/ 88 w 142"/>
                <a:gd name="T29" fmla="*/ 79 h 106"/>
                <a:gd name="T30" fmla="*/ 106 w 142"/>
                <a:gd name="T31" fmla="*/ 70 h 106"/>
                <a:gd name="T32" fmla="*/ 122 w 142"/>
                <a:gd name="T33" fmla="*/ 63 h 106"/>
                <a:gd name="T34" fmla="*/ 133 w 142"/>
                <a:gd name="T35" fmla="*/ 61 h 106"/>
                <a:gd name="T36" fmla="*/ 142 w 142"/>
                <a:gd name="T37" fmla="*/ 59 h 106"/>
                <a:gd name="T38" fmla="*/ 142 w 142"/>
                <a:gd name="T39" fmla="*/ 59 h 106"/>
                <a:gd name="T40" fmla="*/ 142 w 142"/>
                <a:gd name="T4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06">
                  <a:moveTo>
                    <a:pt x="142" y="0"/>
                  </a:moveTo>
                  <a:lnTo>
                    <a:pt x="142" y="0"/>
                  </a:lnTo>
                  <a:lnTo>
                    <a:pt x="122" y="2"/>
                  </a:lnTo>
                  <a:lnTo>
                    <a:pt x="101" y="7"/>
                  </a:lnTo>
                  <a:lnTo>
                    <a:pt x="81" y="16"/>
                  </a:lnTo>
                  <a:lnTo>
                    <a:pt x="63" y="25"/>
                  </a:lnTo>
                  <a:lnTo>
                    <a:pt x="45" y="32"/>
                  </a:lnTo>
                  <a:lnTo>
                    <a:pt x="27" y="38"/>
                  </a:lnTo>
                  <a:lnTo>
                    <a:pt x="11" y="45"/>
                  </a:lnTo>
                  <a:lnTo>
                    <a:pt x="0" y="45"/>
                  </a:lnTo>
                  <a:lnTo>
                    <a:pt x="2" y="106"/>
                  </a:lnTo>
                  <a:lnTo>
                    <a:pt x="25" y="104"/>
                  </a:lnTo>
                  <a:lnTo>
                    <a:pt x="47" y="97"/>
                  </a:lnTo>
                  <a:lnTo>
                    <a:pt x="68" y="88"/>
                  </a:lnTo>
                  <a:lnTo>
                    <a:pt x="88" y="79"/>
                  </a:lnTo>
                  <a:lnTo>
                    <a:pt x="106" y="70"/>
                  </a:lnTo>
                  <a:lnTo>
                    <a:pt x="122" y="63"/>
                  </a:lnTo>
                  <a:lnTo>
                    <a:pt x="133" y="61"/>
                  </a:lnTo>
                  <a:lnTo>
                    <a:pt x="142" y="59"/>
                  </a:lnTo>
                  <a:lnTo>
                    <a:pt x="142" y="59"/>
                  </a:lnTo>
                  <a:lnTo>
                    <a:pt x="142"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67" name="Freeform 550">
              <a:extLst>
                <a:ext uri="{FF2B5EF4-FFF2-40B4-BE49-F238E27FC236}">
                  <a16:creationId xmlns:a16="http://schemas.microsoft.com/office/drawing/2014/main" id="{B0103269-AEAA-735E-E736-E235DC742CD2}"/>
                </a:ext>
              </a:extLst>
            </p:cNvPr>
            <p:cNvSpPr>
              <a:spLocks/>
            </p:cNvSpPr>
            <p:nvPr/>
          </p:nvSpPr>
          <p:spPr bwMode="auto">
            <a:xfrm>
              <a:off x="5815310" y="4443883"/>
              <a:ext cx="111125" cy="142875"/>
            </a:xfrm>
            <a:custGeom>
              <a:avLst/>
              <a:gdLst>
                <a:gd name="T0" fmla="*/ 13 w 70"/>
                <a:gd name="T1" fmla="*/ 20 h 90"/>
                <a:gd name="T2" fmla="*/ 40 w 70"/>
                <a:gd name="T3" fmla="*/ 0 h 90"/>
                <a:gd name="T4" fmla="*/ 22 w 70"/>
                <a:gd name="T5" fmla="*/ 6 h 90"/>
                <a:gd name="T6" fmla="*/ 11 w 70"/>
                <a:gd name="T7" fmla="*/ 15 h 90"/>
                <a:gd name="T8" fmla="*/ 7 w 70"/>
                <a:gd name="T9" fmla="*/ 24 h 90"/>
                <a:gd name="T10" fmla="*/ 2 w 70"/>
                <a:gd name="T11" fmla="*/ 29 h 90"/>
                <a:gd name="T12" fmla="*/ 0 w 70"/>
                <a:gd name="T13" fmla="*/ 33 h 90"/>
                <a:gd name="T14" fmla="*/ 0 w 70"/>
                <a:gd name="T15" fmla="*/ 33 h 90"/>
                <a:gd name="T16" fmla="*/ 2 w 70"/>
                <a:gd name="T17" fmla="*/ 31 h 90"/>
                <a:gd name="T18" fmla="*/ 9 w 70"/>
                <a:gd name="T19" fmla="*/ 31 h 90"/>
                <a:gd name="T20" fmla="*/ 9 w 70"/>
                <a:gd name="T21" fmla="*/ 90 h 90"/>
                <a:gd name="T22" fmla="*/ 27 w 70"/>
                <a:gd name="T23" fmla="*/ 88 h 90"/>
                <a:gd name="T24" fmla="*/ 38 w 70"/>
                <a:gd name="T25" fmla="*/ 79 h 90"/>
                <a:gd name="T26" fmla="*/ 47 w 70"/>
                <a:gd name="T27" fmla="*/ 69 h 90"/>
                <a:gd name="T28" fmla="*/ 52 w 70"/>
                <a:gd name="T29" fmla="*/ 63 h 90"/>
                <a:gd name="T30" fmla="*/ 56 w 70"/>
                <a:gd name="T31" fmla="*/ 56 h 90"/>
                <a:gd name="T32" fmla="*/ 56 w 70"/>
                <a:gd name="T33" fmla="*/ 56 h 90"/>
                <a:gd name="T34" fmla="*/ 54 w 70"/>
                <a:gd name="T35" fmla="*/ 58 h 90"/>
                <a:gd name="T36" fmla="*/ 40 w 70"/>
                <a:gd name="T37" fmla="*/ 60 h 90"/>
                <a:gd name="T38" fmla="*/ 70 w 70"/>
                <a:gd name="T39" fmla="*/ 40 h 90"/>
                <a:gd name="T40" fmla="*/ 40 w 70"/>
                <a:gd name="T41" fmla="*/ 60 h 90"/>
                <a:gd name="T42" fmla="*/ 63 w 70"/>
                <a:gd name="T43" fmla="*/ 60 h 90"/>
                <a:gd name="T44" fmla="*/ 70 w 70"/>
                <a:gd name="T45" fmla="*/ 40 h 90"/>
                <a:gd name="T46" fmla="*/ 13 w 70"/>
                <a:gd name="T47" fmla="*/ 2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90">
                  <a:moveTo>
                    <a:pt x="13" y="20"/>
                  </a:moveTo>
                  <a:lnTo>
                    <a:pt x="40" y="0"/>
                  </a:lnTo>
                  <a:lnTo>
                    <a:pt x="22" y="6"/>
                  </a:lnTo>
                  <a:lnTo>
                    <a:pt x="11" y="15"/>
                  </a:lnTo>
                  <a:lnTo>
                    <a:pt x="7" y="24"/>
                  </a:lnTo>
                  <a:lnTo>
                    <a:pt x="2" y="29"/>
                  </a:lnTo>
                  <a:lnTo>
                    <a:pt x="0" y="33"/>
                  </a:lnTo>
                  <a:lnTo>
                    <a:pt x="0" y="33"/>
                  </a:lnTo>
                  <a:lnTo>
                    <a:pt x="2" y="31"/>
                  </a:lnTo>
                  <a:lnTo>
                    <a:pt x="9" y="31"/>
                  </a:lnTo>
                  <a:lnTo>
                    <a:pt x="9" y="90"/>
                  </a:lnTo>
                  <a:lnTo>
                    <a:pt x="27" y="88"/>
                  </a:lnTo>
                  <a:lnTo>
                    <a:pt x="38" y="79"/>
                  </a:lnTo>
                  <a:lnTo>
                    <a:pt x="47" y="69"/>
                  </a:lnTo>
                  <a:lnTo>
                    <a:pt x="52" y="63"/>
                  </a:lnTo>
                  <a:lnTo>
                    <a:pt x="56" y="56"/>
                  </a:lnTo>
                  <a:lnTo>
                    <a:pt x="56" y="56"/>
                  </a:lnTo>
                  <a:lnTo>
                    <a:pt x="54" y="58"/>
                  </a:lnTo>
                  <a:lnTo>
                    <a:pt x="40" y="60"/>
                  </a:lnTo>
                  <a:lnTo>
                    <a:pt x="70" y="40"/>
                  </a:lnTo>
                  <a:lnTo>
                    <a:pt x="40" y="60"/>
                  </a:lnTo>
                  <a:lnTo>
                    <a:pt x="63" y="60"/>
                  </a:lnTo>
                  <a:lnTo>
                    <a:pt x="70" y="40"/>
                  </a:lnTo>
                  <a:lnTo>
                    <a:pt x="13" y="2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68" name="Freeform 551">
              <a:extLst>
                <a:ext uri="{FF2B5EF4-FFF2-40B4-BE49-F238E27FC236}">
                  <a16:creationId xmlns:a16="http://schemas.microsoft.com/office/drawing/2014/main" id="{980CF993-0ABE-FE74-F5C4-8A552BC7E6A5}"/>
                </a:ext>
              </a:extLst>
            </p:cNvPr>
            <p:cNvSpPr>
              <a:spLocks/>
            </p:cNvSpPr>
            <p:nvPr/>
          </p:nvSpPr>
          <p:spPr bwMode="auto">
            <a:xfrm>
              <a:off x="5835948" y="4378796"/>
              <a:ext cx="128588" cy="128587"/>
            </a:xfrm>
            <a:custGeom>
              <a:avLst/>
              <a:gdLst>
                <a:gd name="T0" fmla="*/ 23 w 81"/>
                <a:gd name="T1" fmla="*/ 2 h 81"/>
                <a:gd name="T2" fmla="*/ 23 w 81"/>
                <a:gd name="T3" fmla="*/ 2 h 81"/>
                <a:gd name="T4" fmla="*/ 23 w 81"/>
                <a:gd name="T5" fmla="*/ 0 h 81"/>
                <a:gd name="T6" fmla="*/ 21 w 81"/>
                <a:gd name="T7" fmla="*/ 7 h 81"/>
                <a:gd name="T8" fmla="*/ 18 w 81"/>
                <a:gd name="T9" fmla="*/ 16 h 81"/>
                <a:gd name="T10" fmla="*/ 14 w 81"/>
                <a:gd name="T11" fmla="*/ 25 h 81"/>
                <a:gd name="T12" fmla="*/ 9 w 81"/>
                <a:gd name="T13" fmla="*/ 36 h 81"/>
                <a:gd name="T14" fmla="*/ 7 w 81"/>
                <a:gd name="T15" fmla="*/ 45 h 81"/>
                <a:gd name="T16" fmla="*/ 3 w 81"/>
                <a:gd name="T17" fmla="*/ 54 h 81"/>
                <a:gd name="T18" fmla="*/ 0 w 81"/>
                <a:gd name="T19" fmla="*/ 61 h 81"/>
                <a:gd name="T20" fmla="*/ 57 w 81"/>
                <a:gd name="T21" fmla="*/ 81 h 81"/>
                <a:gd name="T22" fmla="*/ 59 w 81"/>
                <a:gd name="T23" fmla="*/ 77 h 81"/>
                <a:gd name="T24" fmla="*/ 61 w 81"/>
                <a:gd name="T25" fmla="*/ 68 h 81"/>
                <a:gd name="T26" fmla="*/ 66 w 81"/>
                <a:gd name="T27" fmla="*/ 56 h 81"/>
                <a:gd name="T28" fmla="*/ 70 w 81"/>
                <a:gd name="T29" fmla="*/ 45 h 81"/>
                <a:gd name="T30" fmla="*/ 75 w 81"/>
                <a:gd name="T31" fmla="*/ 34 h 81"/>
                <a:gd name="T32" fmla="*/ 77 w 81"/>
                <a:gd name="T33" fmla="*/ 23 h 81"/>
                <a:gd name="T34" fmla="*/ 81 w 81"/>
                <a:gd name="T35" fmla="*/ 14 h 81"/>
                <a:gd name="T36" fmla="*/ 81 w 81"/>
                <a:gd name="T37" fmla="*/ 2 h 81"/>
                <a:gd name="T38" fmla="*/ 81 w 81"/>
                <a:gd name="T39" fmla="*/ 2 h 81"/>
                <a:gd name="T40" fmla="*/ 23 w 81"/>
                <a:gd name="T41"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81">
                  <a:moveTo>
                    <a:pt x="23" y="2"/>
                  </a:moveTo>
                  <a:lnTo>
                    <a:pt x="23" y="2"/>
                  </a:lnTo>
                  <a:lnTo>
                    <a:pt x="23" y="0"/>
                  </a:lnTo>
                  <a:lnTo>
                    <a:pt x="21" y="7"/>
                  </a:lnTo>
                  <a:lnTo>
                    <a:pt x="18" y="16"/>
                  </a:lnTo>
                  <a:lnTo>
                    <a:pt x="14" y="25"/>
                  </a:lnTo>
                  <a:lnTo>
                    <a:pt x="9" y="36"/>
                  </a:lnTo>
                  <a:lnTo>
                    <a:pt x="7" y="45"/>
                  </a:lnTo>
                  <a:lnTo>
                    <a:pt x="3" y="54"/>
                  </a:lnTo>
                  <a:lnTo>
                    <a:pt x="0" y="61"/>
                  </a:lnTo>
                  <a:lnTo>
                    <a:pt x="57" y="81"/>
                  </a:lnTo>
                  <a:lnTo>
                    <a:pt x="59" y="77"/>
                  </a:lnTo>
                  <a:lnTo>
                    <a:pt x="61" y="68"/>
                  </a:lnTo>
                  <a:lnTo>
                    <a:pt x="66" y="56"/>
                  </a:lnTo>
                  <a:lnTo>
                    <a:pt x="70" y="45"/>
                  </a:lnTo>
                  <a:lnTo>
                    <a:pt x="75" y="34"/>
                  </a:lnTo>
                  <a:lnTo>
                    <a:pt x="77" y="23"/>
                  </a:lnTo>
                  <a:lnTo>
                    <a:pt x="81" y="14"/>
                  </a:lnTo>
                  <a:lnTo>
                    <a:pt x="81" y="2"/>
                  </a:lnTo>
                  <a:lnTo>
                    <a:pt x="81" y="2"/>
                  </a:lnTo>
                  <a:lnTo>
                    <a:pt x="23" y="2"/>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69" name="Freeform 552">
              <a:extLst>
                <a:ext uri="{FF2B5EF4-FFF2-40B4-BE49-F238E27FC236}">
                  <a16:creationId xmlns:a16="http://schemas.microsoft.com/office/drawing/2014/main" id="{42246F13-14B7-D370-F40B-2DDBA88B63C3}"/>
                </a:ext>
              </a:extLst>
            </p:cNvPr>
            <p:cNvSpPr>
              <a:spLocks/>
            </p:cNvSpPr>
            <p:nvPr/>
          </p:nvSpPr>
          <p:spPr bwMode="auto">
            <a:xfrm>
              <a:off x="5872460" y="4189883"/>
              <a:ext cx="125413" cy="192087"/>
            </a:xfrm>
            <a:custGeom>
              <a:avLst/>
              <a:gdLst>
                <a:gd name="T0" fmla="*/ 20 w 79"/>
                <a:gd name="T1" fmla="*/ 0 h 121"/>
                <a:gd name="T2" fmla="*/ 20 w 79"/>
                <a:gd name="T3" fmla="*/ 0 h 121"/>
                <a:gd name="T4" fmla="*/ 18 w 79"/>
                <a:gd name="T5" fmla="*/ 11 h 121"/>
                <a:gd name="T6" fmla="*/ 16 w 79"/>
                <a:gd name="T7" fmla="*/ 27 h 121"/>
                <a:gd name="T8" fmla="*/ 13 w 79"/>
                <a:gd name="T9" fmla="*/ 45 h 121"/>
                <a:gd name="T10" fmla="*/ 9 w 79"/>
                <a:gd name="T11" fmla="*/ 63 h 121"/>
                <a:gd name="T12" fmla="*/ 7 w 79"/>
                <a:gd name="T13" fmla="*/ 79 h 121"/>
                <a:gd name="T14" fmla="*/ 2 w 79"/>
                <a:gd name="T15" fmla="*/ 94 h 121"/>
                <a:gd name="T16" fmla="*/ 0 w 79"/>
                <a:gd name="T17" fmla="*/ 108 h 121"/>
                <a:gd name="T18" fmla="*/ 0 w 79"/>
                <a:gd name="T19" fmla="*/ 121 h 121"/>
                <a:gd name="T20" fmla="*/ 58 w 79"/>
                <a:gd name="T21" fmla="*/ 121 h 121"/>
                <a:gd name="T22" fmla="*/ 61 w 79"/>
                <a:gd name="T23" fmla="*/ 117 h 121"/>
                <a:gd name="T24" fmla="*/ 61 w 79"/>
                <a:gd name="T25" fmla="*/ 106 h 121"/>
                <a:gd name="T26" fmla="*/ 65 w 79"/>
                <a:gd name="T27" fmla="*/ 90 h 121"/>
                <a:gd name="T28" fmla="*/ 67 w 79"/>
                <a:gd name="T29" fmla="*/ 74 h 121"/>
                <a:gd name="T30" fmla="*/ 72 w 79"/>
                <a:gd name="T31" fmla="*/ 56 h 121"/>
                <a:gd name="T32" fmla="*/ 74 w 79"/>
                <a:gd name="T33" fmla="*/ 36 h 121"/>
                <a:gd name="T34" fmla="*/ 76 w 79"/>
                <a:gd name="T35" fmla="*/ 20 h 121"/>
                <a:gd name="T36" fmla="*/ 79 w 79"/>
                <a:gd name="T37" fmla="*/ 2 h 121"/>
                <a:gd name="T38" fmla="*/ 79 w 79"/>
                <a:gd name="T39" fmla="*/ 2 h 121"/>
                <a:gd name="T40" fmla="*/ 20 w 79"/>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121">
                  <a:moveTo>
                    <a:pt x="20" y="0"/>
                  </a:moveTo>
                  <a:lnTo>
                    <a:pt x="20" y="0"/>
                  </a:lnTo>
                  <a:lnTo>
                    <a:pt x="18" y="11"/>
                  </a:lnTo>
                  <a:lnTo>
                    <a:pt x="16" y="27"/>
                  </a:lnTo>
                  <a:lnTo>
                    <a:pt x="13" y="45"/>
                  </a:lnTo>
                  <a:lnTo>
                    <a:pt x="9" y="63"/>
                  </a:lnTo>
                  <a:lnTo>
                    <a:pt x="7" y="79"/>
                  </a:lnTo>
                  <a:lnTo>
                    <a:pt x="2" y="94"/>
                  </a:lnTo>
                  <a:lnTo>
                    <a:pt x="0" y="108"/>
                  </a:lnTo>
                  <a:lnTo>
                    <a:pt x="0" y="121"/>
                  </a:lnTo>
                  <a:lnTo>
                    <a:pt x="58" y="121"/>
                  </a:lnTo>
                  <a:lnTo>
                    <a:pt x="61" y="117"/>
                  </a:lnTo>
                  <a:lnTo>
                    <a:pt x="61" y="106"/>
                  </a:lnTo>
                  <a:lnTo>
                    <a:pt x="65" y="90"/>
                  </a:lnTo>
                  <a:lnTo>
                    <a:pt x="67" y="74"/>
                  </a:lnTo>
                  <a:lnTo>
                    <a:pt x="72" y="56"/>
                  </a:lnTo>
                  <a:lnTo>
                    <a:pt x="74" y="36"/>
                  </a:lnTo>
                  <a:lnTo>
                    <a:pt x="76" y="20"/>
                  </a:lnTo>
                  <a:lnTo>
                    <a:pt x="79" y="2"/>
                  </a:lnTo>
                  <a:lnTo>
                    <a:pt x="79" y="2"/>
                  </a:lnTo>
                  <a:lnTo>
                    <a:pt x="20"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70" name="Freeform 553">
              <a:extLst>
                <a:ext uri="{FF2B5EF4-FFF2-40B4-BE49-F238E27FC236}">
                  <a16:creationId xmlns:a16="http://schemas.microsoft.com/office/drawing/2014/main" id="{A9680CBA-3060-0A71-B326-3E808F3F1D36}"/>
                </a:ext>
              </a:extLst>
            </p:cNvPr>
            <p:cNvSpPr>
              <a:spLocks/>
            </p:cNvSpPr>
            <p:nvPr/>
          </p:nvSpPr>
          <p:spPr bwMode="auto">
            <a:xfrm>
              <a:off x="5897860" y="3975571"/>
              <a:ext cx="103188" cy="217487"/>
            </a:xfrm>
            <a:custGeom>
              <a:avLst/>
              <a:gdLst>
                <a:gd name="T0" fmla="*/ 0 w 65"/>
                <a:gd name="T1" fmla="*/ 18 h 137"/>
                <a:gd name="T2" fmla="*/ 4 w 65"/>
                <a:gd name="T3" fmla="*/ 31 h 137"/>
                <a:gd name="T4" fmla="*/ 4 w 65"/>
                <a:gd name="T5" fmla="*/ 31 h 137"/>
                <a:gd name="T6" fmla="*/ 4 w 65"/>
                <a:gd name="T7" fmla="*/ 38 h 137"/>
                <a:gd name="T8" fmla="*/ 6 w 65"/>
                <a:gd name="T9" fmla="*/ 49 h 137"/>
                <a:gd name="T10" fmla="*/ 6 w 65"/>
                <a:gd name="T11" fmla="*/ 63 h 137"/>
                <a:gd name="T12" fmla="*/ 6 w 65"/>
                <a:gd name="T13" fmla="*/ 79 h 137"/>
                <a:gd name="T14" fmla="*/ 6 w 65"/>
                <a:gd name="T15" fmla="*/ 97 h 137"/>
                <a:gd name="T16" fmla="*/ 4 w 65"/>
                <a:gd name="T17" fmla="*/ 115 h 137"/>
                <a:gd name="T18" fmla="*/ 4 w 65"/>
                <a:gd name="T19" fmla="*/ 135 h 137"/>
                <a:gd name="T20" fmla="*/ 63 w 65"/>
                <a:gd name="T21" fmla="*/ 137 h 137"/>
                <a:gd name="T22" fmla="*/ 65 w 65"/>
                <a:gd name="T23" fmla="*/ 119 h 137"/>
                <a:gd name="T24" fmla="*/ 65 w 65"/>
                <a:gd name="T25" fmla="*/ 99 h 137"/>
                <a:gd name="T26" fmla="*/ 65 w 65"/>
                <a:gd name="T27" fmla="*/ 79 h 137"/>
                <a:gd name="T28" fmla="*/ 65 w 65"/>
                <a:gd name="T29" fmla="*/ 61 h 137"/>
                <a:gd name="T30" fmla="*/ 65 w 65"/>
                <a:gd name="T31" fmla="*/ 45 h 137"/>
                <a:gd name="T32" fmla="*/ 65 w 65"/>
                <a:gd name="T33" fmla="*/ 29 h 137"/>
                <a:gd name="T34" fmla="*/ 60 w 65"/>
                <a:gd name="T35" fmla="*/ 16 h 137"/>
                <a:gd name="T36" fmla="*/ 56 w 65"/>
                <a:gd name="T37" fmla="*/ 0 h 137"/>
                <a:gd name="T38" fmla="*/ 60 w 65"/>
                <a:gd name="T39" fmla="*/ 13 h 137"/>
                <a:gd name="T40" fmla="*/ 0 w 65"/>
                <a:gd name="T41" fmla="*/ 1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137">
                  <a:moveTo>
                    <a:pt x="0" y="18"/>
                  </a:moveTo>
                  <a:lnTo>
                    <a:pt x="4" y="31"/>
                  </a:lnTo>
                  <a:lnTo>
                    <a:pt x="4" y="31"/>
                  </a:lnTo>
                  <a:lnTo>
                    <a:pt x="4" y="38"/>
                  </a:lnTo>
                  <a:lnTo>
                    <a:pt x="6" y="49"/>
                  </a:lnTo>
                  <a:lnTo>
                    <a:pt x="6" y="63"/>
                  </a:lnTo>
                  <a:lnTo>
                    <a:pt x="6" y="79"/>
                  </a:lnTo>
                  <a:lnTo>
                    <a:pt x="6" y="97"/>
                  </a:lnTo>
                  <a:lnTo>
                    <a:pt x="4" y="115"/>
                  </a:lnTo>
                  <a:lnTo>
                    <a:pt x="4" y="135"/>
                  </a:lnTo>
                  <a:lnTo>
                    <a:pt x="63" y="137"/>
                  </a:lnTo>
                  <a:lnTo>
                    <a:pt x="65" y="119"/>
                  </a:lnTo>
                  <a:lnTo>
                    <a:pt x="65" y="99"/>
                  </a:lnTo>
                  <a:lnTo>
                    <a:pt x="65" y="79"/>
                  </a:lnTo>
                  <a:lnTo>
                    <a:pt x="65" y="61"/>
                  </a:lnTo>
                  <a:lnTo>
                    <a:pt x="65" y="45"/>
                  </a:lnTo>
                  <a:lnTo>
                    <a:pt x="65" y="29"/>
                  </a:lnTo>
                  <a:lnTo>
                    <a:pt x="60" y="16"/>
                  </a:lnTo>
                  <a:lnTo>
                    <a:pt x="56" y="0"/>
                  </a:lnTo>
                  <a:lnTo>
                    <a:pt x="60" y="13"/>
                  </a:lnTo>
                  <a:lnTo>
                    <a:pt x="0" y="18"/>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71" name="Freeform 554">
              <a:extLst>
                <a:ext uri="{FF2B5EF4-FFF2-40B4-BE49-F238E27FC236}">
                  <a16:creationId xmlns:a16="http://schemas.microsoft.com/office/drawing/2014/main" id="{CAB063D3-81E6-5606-6531-3FCDC352BDE1}"/>
                </a:ext>
              </a:extLst>
            </p:cNvPr>
            <p:cNvSpPr>
              <a:spLocks/>
            </p:cNvSpPr>
            <p:nvPr/>
          </p:nvSpPr>
          <p:spPr bwMode="auto">
            <a:xfrm>
              <a:off x="5850235" y="3821583"/>
              <a:ext cx="142875" cy="182562"/>
            </a:xfrm>
            <a:custGeom>
              <a:avLst/>
              <a:gdLst>
                <a:gd name="T0" fmla="*/ 21 w 90"/>
                <a:gd name="T1" fmla="*/ 59 h 115"/>
                <a:gd name="T2" fmla="*/ 0 w 90"/>
                <a:gd name="T3" fmla="*/ 50 h 115"/>
                <a:gd name="T4" fmla="*/ 5 w 90"/>
                <a:gd name="T5" fmla="*/ 54 h 115"/>
                <a:gd name="T6" fmla="*/ 9 w 90"/>
                <a:gd name="T7" fmla="*/ 61 h 115"/>
                <a:gd name="T8" fmla="*/ 14 w 90"/>
                <a:gd name="T9" fmla="*/ 65 h 115"/>
                <a:gd name="T10" fmla="*/ 18 w 90"/>
                <a:gd name="T11" fmla="*/ 74 h 115"/>
                <a:gd name="T12" fmla="*/ 23 w 90"/>
                <a:gd name="T13" fmla="*/ 81 h 115"/>
                <a:gd name="T14" fmla="*/ 25 w 90"/>
                <a:gd name="T15" fmla="*/ 90 h 115"/>
                <a:gd name="T16" fmla="*/ 27 w 90"/>
                <a:gd name="T17" fmla="*/ 101 h 115"/>
                <a:gd name="T18" fmla="*/ 30 w 90"/>
                <a:gd name="T19" fmla="*/ 115 h 115"/>
                <a:gd name="T20" fmla="*/ 90 w 90"/>
                <a:gd name="T21" fmla="*/ 110 h 115"/>
                <a:gd name="T22" fmla="*/ 86 w 90"/>
                <a:gd name="T23" fmla="*/ 92 h 115"/>
                <a:gd name="T24" fmla="*/ 84 w 90"/>
                <a:gd name="T25" fmla="*/ 74 h 115"/>
                <a:gd name="T26" fmla="*/ 77 w 90"/>
                <a:gd name="T27" fmla="*/ 59 h 115"/>
                <a:gd name="T28" fmla="*/ 72 w 90"/>
                <a:gd name="T29" fmla="*/ 45 h 115"/>
                <a:gd name="T30" fmla="*/ 66 w 90"/>
                <a:gd name="T31" fmla="*/ 34 h 115"/>
                <a:gd name="T32" fmla="*/ 59 w 90"/>
                <a:gd name="T33" fmla="*/ 25 h 115"/>
                <a:gd name="T34" fmla="*/ 52 w 90"/>
                <a:gd name="T35" fmla="*/ 16 h 115"/>
                <a:gd name="T36" fmla="*/ 45 w 90"/>
                <a:gd name="T37" fmla="*/ 9 h 115"/>
                <a:gd name="T38" fmla="*/ 25 w 90"/>
                <a:gd name="T39" fmla="*/ 0 h 115"/>
                <a:gd name="T40" fmla="*/ 21 w 90"/>
                <a:gd name="T41" fmla="*/ 5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15">
                  <a:moveTo>
                    <a:pt x="21" y="59"/>
                  </a:moveTo>
                  <a:lnTo>
                    <a:pt x="0" y="50"/>
                  </a:lnTo>
                  <a:lnTo>
                    <a:pt x="5" y="54"/>
                  </a:lnTo>
                  <a:lnTo>
                    <a:pt x="9" y="61"/>
                  </a:lnTo>
                  <a:lnTo>
                    <a:pt x="14" y="65"/>
                  </a:lnTo>
                  <a:lnTo>
                    <a:pt x="18" y="74"/>
                  </a:lnTo>
                  <a:lnTo>
                    <a:pt x="23" y="81"/>
                  </a:lnTo>
                  <a:lnTo>
                    <a:pt x="25" y="90"/>
                  </a:lnTo>
                  <a:lnTo>
                    <a:pt x="27" y="101"/>
                  </a:lnTo>
                  <a:lnTo>
                    <a:pt x="30" y="115"/>
                  </a:lnTo>
                  <a:lnTo>
                    <a:pt x="90" y="110"/>
                  </a:lnTo>
                  <a:lnTo>
                    <a:pt x="86" y="92"/>
                  </a:lnTo>
                  <a:lnTo>
                    <a:pt x="84" y="74"/>
                  </a:lnTo>
                  <a:lnTo>
                    <a:pt x="77" y="59"/>
                  </a:lnTo>
                  <a:lnTo>
                    <a:pt x="72" y="45"/>
                  </a:lnTo>
                  <a:lnTo>
                    <a:pt x="66" y="34"/>
                  </a:lnTo>
                  <a:lnTo>
                    <a:pt x="59" y="25"/>
                  </a:lnTo>
                  <a:lnTo>
                    <a:pt x="52" y="16"/>
                  </a:lnTo>
                  <a:lnTo>
                    <a:pt x="45" y="9"/>
                  </a:lnTo>
                  <a:lnTo>
                    <a:pt x="25" y="0"/>
                  </a:lnTo>
                  <a:lnTo>
                    <a:pt x="21" y="5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72" name="Freeform 555">
              <a:extLst>
                <a:ext uri="{FF2B5EF4-FFF2-40B4-BE49-F238E27FC236}">
                  <a16:creationId xmlns:a16="http://schemas.microsoft.com/office/drawing/2014/main" id="{3AC33439-9455-CF2A-2800-9525BC6195A8}"/>
                </a:ext>
              </a:extLst>
            </p:cNvPr>
            <p:cNvSpPr>
              <a:spLocks/>
            </p:cNvSpPr>
            <p:nvPr/>
          </p:nvSpPr>
          <p:spPr bwMode="auto">
            <a:xfrm>
              <a:off x="5832773" y="3800946"/>
              <a:ext cx="88900" cy="114300"/>
            </a:xfrm>
            <a:custGeom>
              <a:avLst/>
              <a:gdLst>
                <a:gd name="T0" fmla="*/ 25 w 56"/>
                <a:gd name="T1" fmla="*/ 58 h 72"/>
                <a:gd name="T2" fmla="*/ 0 w 56"/>
                <a:gd name="T3" fmla="*/ 47 h 72"/>
                <a:gd name="T4" fmla="*/ 0 w 56"/>
                <a:gd name="T5" fmla="*/ 47 h 72"/>
                <a:gd name="T6" fmla="*/ 0 w 56"/>
                <a:gd name="T7" fmla="*/ 45 h 72"/>
                <a:gd name="T8" fmla="*/ 0 w 56"/>
                <a:gd name="T9" fmla="*/ 45 h 72"/>
                <a:gd name="T10" fmla="*/ 0 w 56"/>
                <a:gd name="T11" fmla="*/ 47 h 72"/>
                <a:gd name="T12" fmla="*/ 2 w 56"/>
                <a:gd name="T13" fmla="*/ 56 h 72"/>
                <a:gd name="T14" fmla="*/ 11 w 56"/>
                <a:gd name="T15" fmla="*/ 65 h 72"/>
                <a:gd name="T16" fmla="*/ 25 w 56"/>
                <a:gd name="T17" fmla="*/ 72 h 72"/>
                <a:gd name="T18" fmla="*/ 32 w 56"/>
                <a:gd name="T19" fmla="*/ 72 h 72"/>
                <a:gd name="T20" fmla="*/ 36 w 56"/>
                <a:gd name="T21" fmla="*/ 13 h 72"/>
                <a:gd name="T22" fmla="*/ 38 w 56"/>
                <a:gd name="T23" fmla="*/ 13 h 72"/>
                <a:gd name="T24" fmla="*/ 47 w 56"/>
                <a:gd name="T25" fmla="*/ 15 h 72"/>
                <a:gd name="T26" fmla="*/ 54 w 56"/>
                <a:gd name="T27" fmla="*/ 24 h 72"/>
                <a:gd name="T28" fmla="*/ 56 w 56"/>
                <a:gd name="T29" fmla="*/ 29 h 72"/>
                <a:gd name="T30" fmla="*/ 56 w 56"/>
                <a:gd name="T31" fmla="*/ 29 h 72"/>
                <a:gd name="T32" fmla="*/ 54 w 56"/>
                <a:gd name="T33" fmla="*/ 24 h 72"/>
                <a:gd name="T34" fmla="*/ 52 w 56"/>
                <a:gd name="T35" fmla="*/ 18 h 72"/>
                <a:gd name="T36" fmla="*/ 47 w 56"/>
                <a:gd name="T37" fmla="*/ 11 h 72"/>
                <a:gd name="T38" fmla="*/ 25 w 56"/>
                <a:gd name="T39" fmla="*/ 0 h 72"/>
                <a:gd name="T40" fmla="*/ 47 w 56"/>
                <a:gd name="T41" fmla="*/ 11 h 72"/>
                <a:gd name="T42" fmla="*/ 38 w 56"/>
                <a:gd name="T43" fmla="*/ 0 h 72"/>
                <a:gd name="T44" fmla="*/ 25 w 56"/>
                <a:gd name="T45" fmla="*/ 0 h 72"/>
                <a:gd name="T46" fmla="*/ 25 w 56"/>
                <a:gd name="T47" fmla="*/ 5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72">
                  <a:moveTo>
                    <a:pt x="25" y="58"/>
                  </a:moveTo>
                  <a:lnTo>
                    <a:pt x="0" y="47"/>
                  </a:lnTo>
                  <a:lnTo>
                    <a:pt x="0" y="47"/>
                  </a:lnTo>
                  <a:lnTo>
                    <a:pt x="0" y="45"/>
                  </a:lnTo>
                  <a:lnTo>
                    <a:pt x="0" y="45"/>
                  </a:lnTo>
                  <a:lnTo>
                    <a:pt x="0" y="47"/>
                  </a:lnTo>
                  <a:lnTo>
                    <a:pt x="2" y="56"/>
                  </a:lnTo>
                  <a:lnTo>
                    <a:pt x="11" y="65"/>
                  </a:lnTo>
                  <a:lnTo>
                    <a:pt x="25" y="72"/>
                  </a:lnTo>
                  <a:lnTo>
                    <a:pt x="32" y="72"/>
                  </a:lnTo>
                  <a:lnTo>
                    <a:pt x="36" y="13"/>
                  </a:lnTo>
                  <a:lnTo>
                    <a:pt x="38" y="13"/>
                  </a:lnTo>
                  <a:lnTo>
                    <a:pt x="47" y="15"/>
                  </a:lnTo>
                  <a:lnTo>
                    <a:pt x="54" y="24"/>
                  </a:lnTo>
                  <a:lnTo>
                    <a:pt x="56" y="29"/>
                  </a:lnTo>
                  <a:lnTo>
                    <a:pt x="56" y="29"/>
                  </a:lnTo>
                  <a:lnTo>
                    <a:pt x="54" y="24"/>
                  </a:lnTo>
                  <a:lnTo>
                    <a:pt x="52" y="18"/>
                  </a:lnTo>
                  <a:lnTo>
                    <a:pt x="47" y="11"/>
                  </a:lnTo>
                  <a:lnTo>
                    <a:pt x="25" y="0"/>
                  </a:lnTo>
                  <a:lnTo>
                    <a:pt x="47" y="11"/>
                  </a:lnTo>
                  <a:lnTo>
                    <a:pt x="38" y="0"/>
                  </a:lnTo>
                  <a:lnTo>
                    <a:pt x="25" y="0"/>
                  </a:lnTo>
                  <a:lnTo>
                    <a:pt x="25" y="58"/>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73" name="Freeform 556">
              <a:extLst>
                <a:ext uri="{FF2B5EF4-FFF2-40B4-BE49-F238E27FC236}">
                  <a16:creationId xmlns:a16="http://schemas.microsoft.com/office/drawing/2014/main" id="{6F9E2EFB-2675-FA8D-4F60-8139450E93CE}"/>
                </a:ext>
              </a:extLst>
            </p:cNvPr>
            <p:cNvSpPr>
              <a:spLocks/>
            </p:cNvSpPr>
            <p:nvPr/>
          </p:nvSpPr>
          <p:spPr bwMode="auto">
            <a:xfrm>
              <a:off x="5683548" y="3793008"/>
              <a:ext cx="188913" cy="100012"/>
            </a:xfrm>
            <a:custGeom>
              <a:avLst/>
              <a:gdLst>
                <a:gd name="T0" fmla="*/ 0 w 119"/>
                <a:gd name="T1" fmla="*/ 61 h 63"/>
                <a:gd name="T2" fmla="*/ 0 w 119"/>
                <a:gd name="T3" fmla="*/ 61 h 63"/>
                <a:gd name="T4" fmla="*/ 13 w 119"/>
                <a:gd name="T5" fmla="*/ 61 h 63"/>
                <a:gd name="T6" fmla="*/ 29 w 119"/>
                <a:gd name="T7" fmla="*/ 61 h 63"/>
                <a:gd name="T8" fmla="*/ 45 w 119"/>
                <a:gd name="T9" fmla="*/ 61 h 63"/>
                <a:gd name="T10" fmla="*/ 58 w 119"/>
                <a:gd name="T11" fmla="*/ 63 h 63"/>
                <a:gd name="T12" fmla="*/ 74 w 119"/>
                <a:gd name="T13" fmla="*/ 63 h 63"/>
                <a:gd name="T14" fmla="*/ 87 w 119"/>
                <a:gd name="T15" fmla="*/ 63 h 63"/>
                <a:gd name="T16" fmla="*/ 103 w 119"/>
                <a:gd name="T17" fmla="*/ 63 h 63"/>
                <a:gd name="T18" fmla="*/ 119 w 119"/>
                <a:gd name="T19" fmla="*/ 63 h 63"/>
                <a:gd name="T20" fmla="*/ 119 w 119"/>
                <a:gd name="T21" fmla="*/ 5 h 63"/>
                <a:gd name="T22" fmla="*/ 103 w 119"/>
                <a:gd name="T23" fmla="*/ 2 h 63"/>
                <a:gd name="T24" fmla="*/ 90 w 119"/>
                <a:gd name="T25" fmla="*/ 2 h 63"/>
                <a:gd name="T26" fmla="*/ 74 w 119"/>
                <a:gd name="T27" fmla="*/ 2 h 63"/>
                <a:gd name="T28" fmla="*/ 60 w 119"/>
                <a:gd name="T29" fmla="*/ 2 h 63"/>
                <a:gd name="T30" fmla="*/ 45 w 119"/>
                <a:gd name="T31" fmla="*/ 2 h 63"/>
                <a:gd name="T32" fmla="*/ 31 w 119"/>
                <a:gd name="T33" fmla="*/ 2 h 63"/>
                <a:gd name="T34" fmla="*/ 15 w 119"/>
                <a:gd name="T35" fmla="*/ 0 h 63"/>
                <a:gd name="T36" fmla="*/ 2 w 119"/>
                <a:gd name="T37" fmla="*/ 0 h 63"/>
                <a:gd name="T38" fmla="*/ 0 w 119"/>
                <a:gd name="T39" fmla="*/ 0 h 63"/>
                <a:gd name="T40" fmla="*/ 0 w 119"/>
                <a:gd name="T41"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63">
                  <a:moveTo>
                    <a:pt x="0" y="61"/>
                  </a:moveTo>
                  <a:lnTo>
                    <a:pt x="0" y="61"/>
                  </a:lnTo>
                  <a:lnTo>
                    <a:pt x="13" y="61"/>
                  </a:lnTo>
                  <a:lnTo>
                    <a:pt x="29" y="61"/>
                  </a:lnTo>
                  <a:lnTo>
                    <a:pt x="45" y="61"/>
                  </a:lnTo>
                  <a:lnTo>
                    <a:pt x="58" y="63"/>
                  </a:lnTo>
                  <a:lnTo>
                    <a:pt x="74" y="63"/>
                  </a:lnTo>
                  <a:lnTo>
                    <a:pt x="87" y="63"/>
                  </a:lnTo>
                  <a:lnTo>
                    <a:pt x="103" y="63"/>
                  </a:lnTo>
                  <a:lnTo>
                    <a:pt x="119" y="63"/>
                  </a:lnTo>
                  <a:lnTo>
                    <a:pt x="119" y="5"/>
                  </a:lnTo>
                  <a:lnTo>
                    <a:pt x="103" y="2"/>
                  </a:lnTo>
                  <a:lnTo>
                    <a:pt x="90" y="2"/>
                  </a:lnTo>
                  <a:lnTo>
                    <a:pt x="74" y="2"/>
                  </a:lnTo>
                  <a:lnTo>
                    <a:pt x="60" y="2"/>
                  </a:lnTo>
                  <a:lnTo>
                    <a:pt x="45" y="2"/>
                  </a:lnTo>
                  <a:lnTo>
                    <a:pt x="31" y="2"/>
                  </a:lnTo>
                  <a:lnTo>
                    <a:pt x="15" y="0"/>
                  </a:lnTo>
                  <a:lnTo>
                    <a:pt x="2" y="0"/>
                  </a:lnTo>
                  <a:lnTo>
                    <a:pt x="0" y="0"/>
                  </a:lnTo>
                  <a:lnTo>
                    <a:pt x="0" y="6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74" name="Freeform 557">
              <a:extLst>
                <a:ext uri="{FF2B5EF4-FFF2-40B4-BE49-F238E27FC236}">
                  <a16:creationId xmlns:a16="http://schemas.microsoft.com/office/drawing/2014/main" id="{53092B5A-4D42-5DC2-2406-FEA9F6B66332}"/>
                </a:ext>
              </a:extLst>
            </p:cNvPr>
            <p:cNvSpPr>
              <a:spLocks/>
            </p:cNvSpPr>
            <p:nvPr/>
          </p:nvSpPr>
          <p:spPr bwMode="auto">
            <a:xfrm>
              <a:off x="1198860" y="3875558"/>
              <a:ext cx="1400175" cy="946150"/>
            </a:xfrm>
            <a:custGeom>
              <a:avLst/>
              <a:gdLst>
                <a:gd name="T0" fmla="*/ 574 w 882"/>
                <a:gd name="T1" fmla="*/ 34 h 596"/>
                <a:gd name="T2" fmla="*/ 502 w 882"/>
                <a:gd name="T3" fmla="*/ 22 h 596"/>
                <a:gd name="T4" fmla="*/ 502 w 882"/>
                <a:gd name="T5" fmla="*/ 18 h 596"/>
                <a:gd name="T6" fmla="*/ 444 w 882"/>
                <a:gd name="T7" fmla="*/ 20 h 596"/>
                <a:gd name="T8" fmla="*/ 342 w 882"/>
                <a:gd name="T9" fmla="*/ 38 h 596"/>
                <a:gd name="T10" fmla="*/ 333 w 882"/>
                <a:gd name="T11" fmla="*/ 31 h 596"/>
                <a:gd name="T12" fmla="*/ 255 w 882"/>
                <a:gd name="T13" fmla="*/ 25 h 596"/>
                <a:gd name="T14" fmla="*/ 102 w 882"/>
                <a:gd name="T15" fmla="*/ 45 h 596"/>
                <a:gd name="T16" fmla="*/ 102 w 882"/>
                <a:gd name="T17" fmla="*/ 49 h 596"/>
                <a:gd name="T18" fmla="*/ 11 w 882"/>
                <a:gd name="T19" fmla="*/ 110 h 596"/>
                <a:gd name="T20" fmla="*/ 5 w 882"/>
                <a:gd name="T21" fmla="*/ 200 h 596"/>
                <a:gd name="T22" fmla="*/ 5 w 882"/>
                <a:gd name="T23" fmla="*/ 283 h 596"/>
                <a:gd name="T24" fmla="*/ 20 w 882"/>
                <a:gd name="T25" fmla="*/ 427 h 596"/>
                <a:gd name="T26" fmla="*/ 113 w 882"/>
                <a:gd name="T27" fmla="*/ 542 h 596"/>
                <a:gd name="T28" fmla="*/ 212 w 882"/>
                <a:gd name="T29" fmla="*/ 583 h 596"/>
                <a:gd name="T30" fmla="*/ 306 w 882"/>
                <a:gd name="T31" fmla="*/ 583 h 596"/>
                <a:gd name="T32" fmla="*/ 430 w 882"/>
                <a:gd name="T33" fmla="*/ 596 h 596"/>
                <a:gd name="T34" fmla="*/ 547 w 882"/>
                <a:gd name="T35" fmla="*/ 587 h 596"/>
                <a:gd name="T36" fmla="*/ 671 w 882"/>
                <a:gd name="T37" fmla="*/ 567 h 596"/>
                <a:gd name="T38" fmla="*/ 781 w 882"/>
                <a:gd name="T39" fmla="*/ 520 h 596"/>
                <a:gd name="T40" fmla="*/ 795 w 882"/>
                <a:gd name="T41" fmla="*/ 502 h 596"/>
                <a:gd name="T42" fmla="*/ 797 w 882"/>
                <a:gd name="T43" fmla="*/ 497 h 596"/>
                <a:gd name="T44" fmla="*/ 801 w 882"/>
                <a:gd name="T45" fmla="*/ 497 h 596"/>
                <a:gd name="T46" fmla="*/ 806 w 882"/>
                <a:gd name="T47" fmla="*/ 497 h 596"/>
                <a:gd name="T48" fmla="*/ 806 w 882"/>
                <a:gd name="T49" fmla="*/ 493 h 596"/>
                <a:gd name="T50" fmla="*/ 810 w 882"/>
                <a:gd name="T51" fmla="*/ 488 h 596"/>
                <a:gd name="T52" fmla="*/ 815 w 882"/>
                <a:gd name="T53" fmla="*/ 486 h 596"/>
                <a:gd name="T54" fmla="*/ 826 w 882"/>
                <a:gd name="T55" fmla="*/ 470 h 596"/>
                <a:gd name="T56" fmla="*/ 831 w 882"/>
                <a:gd name="T57" fmla="*/ 461 h 596"/>
                <a:gd name="T58" fmla="*/ 842 w 882"/>
                <a:gd name="T59" fmla="*/ 439 h 596"/>
                <a:gd name="T60" fmla="*/ 851 w 882"/>
                <a:gd name="T61" fmla="*/ 405 h 596"/>
                <a:gd name="T62" fmla="*/ 855 w 882"/>
                <a:gd name="T63" fmla="*/ 405 h 596"/>
                <a:gd name="T64" fmla="*/ 855 w 882"/>
                <a:gd name="T65" fmla="*/ 391 h 596"/>
                <a:gd name="T66" fmla="*/ 860 w 882"/>
                <a:gd name="T67" fmla="*/ 385 h 596"/>
                <a:gd name="T68" fmla="*/ 862 w 882"/>
                <a:gd name="T69" fmla="*/ 382 h 596"/>
                <a:gd name="T70" fmla="*/ 862 w 882"/>
                <a:gd name="T71" fmla="*/ 378 h 596"/>
                <a:gd name="T72" fmla="*/ 862 w 882"/>
                <a:gd name="T73" fmla="*/ 371 h 596"/>
                <a:gd name="T74" fmla="*/ 864 w 882"/>
                <a:gd name="T75" fmla="*/ 369 h 596"/>
                <a:gd name="T76" fmla="*/ 869 w 882"/>
                <a:gd name="T77" fmla="*/ 360 h 596"/>
                <a:gd name="T78" fmla="*/ 880 w 882"/>
                <a:gd name="T79" fmla="*/ 259 h 596"/>
                <a:gd name="T80" fmla="*/ 880 w 882"/>
                <a:gd name="T81" fmla="*/ 137 h 596"/>
                <a:gd name="T82" fmla="*/ 873 w 882"/>
                <a:gd name="T83" fmla="*/ 101 h 596"/>
                <a:gd name="T84" fmla="*/ 871 w 882"/>
                <a:gd name="T85" fmla="*/ 99 h 596"/>
                <a:gd name="T86" fmla="*/ 869 w 882"/>
                <a:gd name="T87" fmla="*/ 83 h 596"/>
                <a:gd name="T88" fmla="*/ 867 w 882"/>
                <a:gd name="T89" fmla="*/ 81 h 596"/>
                <a:gd name="T90" fmla="*/ 862 w 882"/>
                <a:gd name="T91" fmla="*/ 67 h 596"/>
                <a:gd name="T92" fmla="*/ 851 w 882"/>
                <a:gd name="T93" fmla="*/ 40 h 596"/>
                <a:gd name="T94" fmla="*/ 849 w 882"/>
                <a:gd name="T95" fmla="*/ 40 h 596"/>
                <a:gd name="T96" fmla="*/ 844 w 882"/>
                <a:gd name="T97" fmla="*/ 27 h 596"/>
                <a:gd name="T98" fmla="*/ 840 w 882"/>
                <a:gd name="T99" fmla="*/ 18 h 596"/>
                <a:gd name="T100" fmla="*/ 835 w 882"/>
                <a:gd name="T101" fmla="*/ 13 h 596"/>
                <a:gd name="T102" fmla="*/ 831 w 882"/>
                <a:gd name="T103" fmla="*/ 16 h 596"/>
                <a:gd name="T104" fmla="*/ 831 w 882"/>
                <a:gd name="T105" fmla="*/ 9 h 596"/>
                <a:gd name="T106" fmla="*/ 828 w 882"/>
                <a:gd name="T107" fmla="*/ 4 h 596"/>
                <a:gd name="T108" fmla="*/ 810 w 882"/>
                <a:gd name="T109" fmla="*/ 2 h 596"/>
                <a:gd name="T110" fmla="*/ 720 w 882"/>
                <a:gd name="T111" fmla="*/ 1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2" h="596">
                  <a:moveTo>
                    <a:pt x="705" y="16"/>
                  </a:moveTo>
                  <a:lnTo>
                    <a:pt x="689" y="18"/>
                  </a:lnTo>
                  <a:lnTo>
                    <a:pt x="664" y="22"/>
                  </a:lnTo>
                  <a:lnTo>
                    <a:pt x="637" y="27"/>
                  </a:lnTo>
                  <a:lnTo>
                    <a:pt x="606" y="31"/>
                  </a:lnTo>
                  <a:lnTo>
                    <a:pt x="574" y="34"/>
                  </a:lnTo>
                  <a:lnTo>
                    <a:pt x="545" y="34"/>
                  </a:lnTo>
                  <a:lnTo>
                    <a:pt x="531" y="34"/>
                  </a:lnTo>
                  <a:lnTo>
                    <a:pt x="520" y="31"/>
                  </a:lnTo>
                  <a:lnTo>
                    <a:pt x="511" y="29"/>
                  </a:lnTo>
                  <a:lnTo>
                    <a:pt x="502" y="25"/>
                  </a:lnTo>
                  <a:lnTo>
                    <a:pt x="502" y="22"/>
                  </a:lnTo>
                  <a:lnTo>
                    <a:pt x="502" y="22"/>
                  </a:lnTo>
                  <a:lnTo>
                    <a:pt x="502" y="22"/>
                  </a:lnTo>
                  <a:lnTo>
                    <a:pt x="502" y="20"/>
                  </a:lnTo>
                  <a:lnTo>
                    <a:pt x="502" y="20"/>
                  </a:lnTo>
                  <a:lnTo>
                    <a:pt x="502" y="20"/>
                  </a:lnTo>
                  <a:lnTo>
                    <a:pt x="502" y="18"/>
                  </a:lnTo>
                  <a:lnTo>
                    <a:pt x="502" y="18"/>
                  </a:lnTo>
                  <a:lnTo>
                    <a:pt x="495" y="13"/>
                  </a:lnTo>
                  <a:lnTo>
                    <a:pt x="486" y="13"/>
                  </a:lnTo>
                  <a:lnTo>
                    <a:pt x="475" y="13"/>
                  </a:lnTo>
                  <a:lnTo>
                    <a:pt x="466" y="13"/>
                  </a:lnTo>
                  <a:lnTo>
                    <a:pt x="444" y="20"/>
                  </a:lnTo>
                  <a:lnTo>
                    <a:pt x="419" y="27"/>
                  </a:lnTo>
                  <a:lnTo>
                    <a:pt x="394" y="34"/>
                  </a:lnTo>
                  <a:lnTo>
                    <a:pt x="372" y="40"/>
                  </a:lnTo>
                  <a:lnTo>
                    <a:pt x="360" y="40"/>
                  </a:lnTo>
                  <a:lnTo>
                    <a:pt x="351" y="40"/>
                  </a:lnTo>
                  <a:lnTo>
                    <a:pt x="342" y="38"/>
                  </a:lnTo>
                  <a:lnTo>
                    <a:pt x="333" y="36"/>
                  </a:lnTo>
                  <a:lnTo>
                    <a:pt x="333" y="34"/>
                  </a:lnTo>
                  <a:lnTo>
                    <a:pt x="333" y="34"/>
                  </a:lnTo>
                  <a:lnTo>
                    <a:pt x="333" y="34"/>
                  </a:lnTo>
                  <a:lnTo>
                    <a:pt x="333" y="31"/>
                  </a:lnTo>
                  <a:lnTo>
                    <a:pt x="333" y="31"/>
                  </a:lnTo>
                  <a:lnTo>
                    <a:pt x="333" y="31"/>
                  </a:lnTo>
                  <a:lnTo>
                    <a:pt x="333" y="29"/>
                  </a:lnTo>
                  <a:lnTo>
                    <a:pt x="333" y="29"/>
                  </a:lnTo>
                  <a:lnTo>
                    <a:pt x="320" y="25"/>
                  </a:lnTo>
                  <a:lnTo>
                    <a:pt x="291" y="25"/>
                  </a:lnTo>
                  <a:lnTo>
                    <a:pt x="255" y="25"/>
                  </a:lnTo>
                  <a:lnTo>
                    <a:pt x="212" y="29"/>
                  </a:lnTo>
                  <a:lnTo>
                    <a:pt x="174" y="31"/>
                  </a:lnTo>
                  <a:lnTo>
                    <a:pt x="138" y="36"/>
                  </a:lnTo>
                  <a:lnTo>
                    <a:pt x="113" y="40"/>
                  </a:lnTo>
                  <a:lnTo>
                    <a:pt x="102" y="43"/>
                  </a:lnTo>
                  <a:lnTo>
                    <a:pt x="102" y="45"/>
                  </a:lnTo>
                  <a:lnTo>
                    <a:pt x="102" y="45"/>
                  </a:lnTo>
                  <a:lnTo>
                    <a:pt x="102" y="45"/>
                  </a:lnTo>
                  <a:lnTo>
                    <a:pt x="102" y="47"/>
                  </a:lnTo>
                  <a:lnTo>
                    <a:pt x="102" y="47"/>
                  </a:lnTo>
                  <a:lnTo>
                    <a:pt x="102" y="49"/>
                  </a:lnTo>
                  <a:lnTo>
                    <a:pt x="102" y="49"/>
                  </a:lnTo>
                  <a:lnTo>
                    <a:pt x="102" y="49"/>
                  </a:lnTo>
                  <a:lnTo>
                    <a:pt x="74" y="65"/>
                  </a:lnTo>
                  <a:lnTo>
                    <a:pt x="52" y="79"/>
                  </a:lnTo>
                  <a:lnTo>
                    <a:pt x="34" y="90"/>
                  </a:lnTo>
                  <a:lnTo>
                    <a:pt x="20" y="99"/>
                  </a:lnTo>
                  <a:lnTo>
                    <a:pt x="11" y="110"/>
                  </a:lnTo>
                  <a:lnTo>
                    <a:pt x="7" y="124"/>
                  </a:lnTo>
                  <a:lnTo>
                    <a:pt x="2" y="139"/>
                  </a:lnTo>
                  <a:lnTo>
                    <a:pt x="0" y="157"/>
                  </a:lnTo>
                  <a:lnTo>
                    <a:pt x="2" y="173"/>
                  </a:lnTo>
                  <a:lnTo>
                    <a:pt x="2" y="187"/>
                  </a:lnTo>
                  <a:lnTo>
                    <a:pt x="5" y="200"/>
                  </a:lnTo>
                  <a:lnTo>
                    <a:pt x="5" y="211"/>
                  </a:lnTo>
                  <a:lnTo>
                    <a:pt x="2" y="223"/>
                  </a:lnTo>
                  <a:lnTo>
                    <a:pt x="2" y="234"/>
                  </a:lnTo>
                  <a:lnTo>
                    <a:pt x="2" y="245"/>
                  </a:lnTo>
                  <a:lnTo>
                    <a:pt x="2" y="256"/>
                  </a:lnTo>
                  <a:lnTo>
                    <a:pt x="5" y="283"/>
                  </a:lnTo>
                  <a:lnTo>
                    <a:pt x="5" y="310"/>
                  </a:lnTo>
                  <a:lnTo>
                    <a:pt x="5" y="333"/>
                  </a:lnTo>
                  <a:lnTo>
                    <a:pt x="7" y="358"/>
                  </a:lnTo>
                  <a:lnTo>
                    <a:pt x="9" y="380"/>
                  </a:lnTo>
                  <a:lnTo>
                    <a:pt x="14" y="405"/>
                  </a:lnTo>
                  <a:lnTo>
                    <a:pt x="20" y="427"/>
                  </a:lnTo>
                  <a:lnTo>
                    <a:pt x="29" y="455"/>
                  </a:lnTo>
                  <a:lnTo>
                    <a:pt x="36" y="468"/>
                  </a:lnTo>
                  <a:lnTo>
                    <a:pt x="47" y="484"/>
                  </a:lnTo>
                  <a:lnTo>
                    <a:pt x="65" y="504"/>
                  </a:lnTo>
                  <a:lnTo>
                    <a:pt x="88" y="524"/>
                  </a:lnTo>
                  <a:lnTo>
                    <a:pt x="113" y="542"/>
                  </a:lnTo>
                  <a:lnTo>
                    <a:pt x="140" y="558"/>
                  </a:lnTo>
                  <a:lnTo>
                    <a:pt x="156" y="565"/>
                  </a:lnTo>
                  <a:lnTo>
                    <a:pt x="169" y="569"/>
                  </a:lnTo>
                  <a:lnTo>
                    <a:pt x="183" y="574"/>
                  </a:lnTo>
                  <a:lnTo>
                    <a:pt x="198" y="576"/>
                  </a:lnTo>
                  <a:lnTo>
                    <a:pt x="212" y="583"/>
                  </a:lnTo>
                  <a:lnTo>
                    <a:pt x="228" y="585"/>
                  </a:lnTo>
                  <a:lnTo>
                    <a:pt x="246" y="585"/>
                  </a:lnTo>
                  <a:lnTo>
                    <a:pt x="261" y="585"/>
                  </a:lnTo>
                  <a:lnTo>
                    <a:pt x="277" y="583"/>
                  </a:lnTo>
                  <a:lnTo>
                    <a:pt x="293" y="581"/>
                  </a:lnTo>
                  <a:lnTo>
                    <a:pt x="306" y="583"/>
                  </a:lnTo>
                  <a:lnTo>
                    <a:pt x="318" y="590"/>
                  </a:lnTo>
                  <a:lnTo>
                    <a:pt x="336" y="592"/>
                  </a:lnTo>
                  <a:lnTo>
                    <a:pt x="356" y="594"/>
                  </a:lnTo>
                  <a:lnTo>
                    <a:pt x="381" y="596"/>
                  </a:lnTo>
                  <a:lnTo>
                    <a:pt x="405" y="596"/>
                  </a:lnTo>
                  <a:lnTo>
                    <a:pt x="430" y="596"/>
                  </a:lnTo>
                  <a:lnTo>
                    <a:pt x="455" y="596"/>
                  </a:lnTo>
                  <a:lnTo>
                    <a:pt x="475" y="594"/>
                  </a:lnTo>
                  <a:lnTo>
                    <a:pt x="491" y="594"/>
                  </a:lnTo>
                  <a:lnTo>
                    <a:pt x="509" y="592"/>
                  </a:lnTo>
                  <a:lnTo>
                    <a:pt x="527" y="590"/>
                  </a:lnTo>
                  <a:lnTo>
                    <a:pt x="547" y="587"/>
                  </a:lnTo>
                  <a:lnTo>
                    <a:pt x="567" y="585"/>
                  </a:lnTo>
                  <a:lnTo>
                    <a:pt x="588" y="583"/>
                  </a:lnTo>
                  <a:lnTo>
                    <a:pt x="610" y="578"/>
                  </a:lnTo>
                  <a:lnTo>
                    <a:pt x="630" y="576"/>
                  </a:lnTo>
                  <a:lnTo>
                    <a:pt x="651" y="572"/>
                  </a:lnTo>
                  <a:lnTo>
                    <a:pt x="671" y="567"/>
                  </a:lnTo>
                  <a:lnTo>
                    <a:pt x="691" y="563"/>
                  </a:lnTo>
                  <a:lnTo>
                    <a:pt x="711" y="556"/>
                  </a:lnTo>
                  <a:lnTo>
                    <a:pt x="729" y="549"/>
                  </a:lnTo>
                  <a:lnTo>
                    <a:pt x="747" y="540"/>
                  </a:lnTo>
                  <a:lnTo>
                    <a:pt x="765" y="531"/>
                  </a:lnTo>
                  <a:lnTo>
                    <a:pt x="781" y="520"/>
                  </a:lnTo>
                  <a:lnTo>
                    <a:pt x="795" y="506"/>
                  </a:lnTo>
                  <a:lnTo>
                    <a:pt x="795" y="504"/>
                  </a:lnTo>
                  <a:lnTo>
                    <a:pt x="795" y="504"/>
                  </a:lnTo>
                  <a:lnTo>
                    <a:pt x="795" y="504"/>
                  </a:lnTo>
                  <a:lnTo>
                    <a:pt x="795" y="502"/>
                  </a:lnTo>
                  <a:lnTo>
                    <a:pt x="795" y="502"/>
                  </a:lnTo>
                  <a:lnTo>
                    <a:pt x="795" y="500"/>
                  </a:lnTo>
                  <a:lnTo>
                    <a:pt x="795" y="500"/>
                  </a:lnTo>
                  <a:lnTo>
                    <a:pt x="795" y="500"/>
                  </a:lnTo>
                  <a:lnTo>
                    <a:pt x="797" y="500"/>
                  </a:lnTo>
                  <a:lnTo>
                    <a:pt x="797" y="497"/>
                  </a:lnTo>
                  <a:lnTo>
                    <a:pt x="797" y="497"/>
                  </a:lnTo>
                  <a:lnTo>
                    <a:pt x="799" y="497"/>
                  </a:lnTo>
                  <a:lnTo>
                    <a:pt x="799" y="497"/>
                  </a:lnTo>
                  <a:lnTo>
                    <a:pt x="799" y="497"/>
                  </a:lnTo>
                  <a:lnTo>
                    <a:pt x="799" y="497"/>
                  </a:lnTo>
                  <a:lnTo>
                    <a:pt x="801" y="497"/>
                  </a:lnTo>
                  <a:lnTo>
                    <a:pt x="801" y="497"/>
                  </a:lnTo>
                  <a:lnTo>
                    <a:pt x="801" y="497"/>
                  </a:lnTo>
                  <a:lnTo>
                    <a:pt x="804" y="497"/>
                  </a:lnTo>
                  <a:lnTo>
                    <a:pt x="804" y="497"/>
                  </a:lnTo>
                  <a:lnTo>
                    <a:pt x="804" y="497"/>
                  </a:lnTo>
                  <a:lnTo>
                    <a:pt x="804" y="497"/>
                  </a:lnTo>
                  <a:lnTo>
                    <a:pt x="806" y="497"/>
                  </a:lnTo>
                  <a:lnTo>
                    <a:pt x="806" y="497"/>
                  </a:lnTo>
                  <a:lnTo>
                    <a:pt x="806" y="497"/>
                  </a:lnTo>
                  <a:lnTo>
                    <a:pt x="806" y="495"/>
                  </a:lnTo>
                  <a:lnTo>
                    <a:pt x="806" y="495"/>
                  </a:lnTo>
                  <a:lnTo>
                    <a:pt x="806" y="493"/>
                  </a:lnTo>
                  <a:lnTo>
                    <a:pt x="806" y="493"/>
                  </a:lnTo>
                  <a:lnTo>
                    <a:pt x="806" y="493"/>
                  </a:lnTo>
                  <a:lnTo>
                    <a:pt x="806" y="491"/>
                  </a:lnTo>
                  <a:lnTo>
                    <a:pt x="806" y="491"/>
                  </a:lnTo>
                  <a:lnTo>
                    <a:pt x="806" y="491"/>
                  </a:lnTo>
                  <a:lnTo>
                    <a:pt x="808" y="491"/>
                  </a:lnTo>
                  <a:lnTo>
                    <a:pt x="810" y="488"/>
                  </a:lnTo>
                  <a:lnTo>
                    <a:pt x="810" y="488"/>
                  </a:lnTo>
                  <a:lnTo>
                    <a:pt x="813" y="488"/>
                  </a:lnTo>
                  <a:lnTo>
                    <a:pt x="813" y="488"/>
                  </a:lnTo>
                  <a:lnTo>
                    <a:pt x="815" y="488"/>
                  </a:lnTo>
                  <a:lnTo>
                    <a:pt x="815" y="488"/>
                  </a:lnTo>
                  <a:lnTo>
                    <a:pt x="815" y="486"/>
                  </a:lnTo>
                  <a:lnTo>
                    <a:pt x="817" y="484"/>
                  </a:lnTo>
                  <a:lnTo>
                    <a:pt x="819" y="482"/>
                  </a:lnTo>
                  <a:lnTo>
                    <a:pt x="822" y="479"/>
                  </a:lnTo>
                  <a:lnTo>
                    <a:pt x="822" y="477"/>
                  </a:lnTo>
                  <a:lnTo>
                    <a:pt x="824" y="475"/>
                  </a:lnTo>
                  <a:lnTo>
                    <a:pt x="826" y="470"/>
                  </a:lnTo>
                  <a:lnTo>
                    <a:pt x="826" y="466"/>
                  </a:lnTo>
                  <a:lnTo>
                    <a:pt x="828" y="466"/>
                  </a:lnTo>
                  <a:lnTo>
                    <a:pt x="831" y="464"/>
                  </a:lnTo>
                  <a:lnTo>
                    <a:pt x="831" y="464"/>
                  </a:lnTo>
                  <a:lnTo>
                    <a:pt x="831" y="461"/>
                  </a:lnTo>
                  <a:lnTo>
                    <a:pt x="831" y="461"/>
                  </a:lnTo>
                  <a:lnTo>
                    <a:pt x="831" y="459"/>
                  </a:lnTo>
                  <a:lnTo>
                    <a:pt x="833" y="459"/>
                  </a:lnTo>
                  <a:lnTo>
                    <a:pt x="835" y="457"/>
                  </a:lnTo>
                  <a:lnTo>
                    <a:pt x="837" y="450"/>
                  </a:lnTo>
                  <a:lnTo>
                    <a:pt x="840" y="446"/>
                  </a:lnTo>
                  <a:lnTo>
                    <a:pt x="842" y="439"/>
                  </a:lnTo>
                  <a:lnTo>
                    <a:pt x="844" y="432"/>
                  </a:lnTo>
                  <a:lnTo>
                    <a:pt x="846" y="425"/>
                  </a:lnTo>
                  <a:lnTo>
                    <a:pt x="846" y="418"/>
                  </a:lnTo>
                  <a:lnTo>
                    <a:pt x="849" y="412"/>
                  </a:lnTo>
                  <a:lnTo>
                    <a:pt x="851" y="405"/>
                  </a:lnTo>
                  <a:lnTo>
                    <a:pt x="851" y="405"/>
                  </a:lnTo>
                  <a:lnTo>
                    <a:pt x="853" y="405"/>
                  </a:lnTo>
                  <a:lnTo>
                    <a:pt x="853" y="405"/>
                  </a:lnTo>
                  <a:lnTo>
                    <a:pt x="853" y="405"/>
                  </a:lnTo>
                  <a:lnTo>
                    <a:pt x="853" y="405"/>
                  </a:lnTo>
                  <a:lnTo>
                    <a:pt x="855" y="405"/>
                  </a:lnTo>
                  <a:lnTo>
                    <a:pt x="855" y="405"/>
                  </a:lnTo>
                  <a:lnTo>
                    <a:pt x="855" y="405"/>
                  </a:lnTo>
                  <a:lnTo>
                    <a:pt x="855" y="403"/>
                  </a:lnTo>
                  <a:lnTo>
                    <a:pt x="855" y="400"/>
                  </a:lnTo>
                  <a:lnTo>
                    <a:pt x="855" y="396"/>
                  </a:lnTo>
                  <a:lnTo>
                    <a:pt x="855" y="394"/>
                  </a:lnTo>
                  <a:lnTo>
                    <a:pt x="855" y="391"/>
                  </a:lnTo>
                  <a:lnTo>
                    <a:pt x="855" y="389"/>
                  </a:lnTo>
                  <a:lnTo>
                    <a:pt x="858" y="387"/>
                  </a:lnTo>
                  <a:lnTo>
                    <a:pt x="858" y="385"/>
                  </a:lnTo>
                  <a:lnTo>
                    <a:pt x="858" y="385"/>
                  </a:lnTo>
                  <a:lnTo>
                    <a:pt x="858" y="385"/>
                  </a:lnTo>
                  <a:lnTo>
                    <a:pt x="860" y="385"/>
                  </a:lnTo>
                  <a:lnTo>
                    <a:pt x="860" y="382"/>
                  </a:lnTo>
                  <a:lnTo>
                    <a:pt x="860" y="382"/>
                  </a:lnTo>
                  <a:lnTo>
                    <a:pt x="860" y="382"/>
                  </a:lnTo>
                  <a:lnTo>
                    <a:pt x="862" y="382"/>
                  </a:lnTo>
                  <a:lnTo>
                    <a:pt x="862" y="382"/>
                  </a:lnTo>
                  <a:lnTo>
                    <a:pt x="862" y="382"/>
                  </a:lnTo>
                  <a:lnTo>
                    <a:pt x="862" y="380"/>
                  </a:lnTo>
                  <a:lnTo>
                    <a:pt x="862" y="380"/>
                  </a:lnTo>
                  <a:lnTo>
                    <a:pt x="862" y="380"/>
                  </a:lnTo>
                  <a:lnTo>
                    <a:pt x="862" y="378"/>
                  </a:lnTo>
                  <a:lnTo>
                    <a:pt x="862" y="378"/>
                  </a:lnTo>
                  <a:lnTo>
                    <a:pt x="862" y="378"/>
                  </a:lnTo>
                  <a:lnTo>
                    <a:pt x="862" y="376"/>
                  </a:lnTo>
                  <a:lnTo>
                    <a:pt x="862" y="376"/>
                  </a:lnTo>
                  <a:lnTo>
                    <a:pt x="862" y="373"/>
                  </a:lnTo>
                  <a:lnTo>
                    <a:pt x="862" y="373"/>
                  </a:lnTo>
                  <a:lnTo>
                    <a:pt x="862" y="371"/>
                  </a:lnTo>
                  <a:lnTo>
                    <a:pt x="862" y="371"/>
                  </a:lnTo>
                  <a:lnTo>
                    <a:pt x="862" y="371"/>
                  </a:lnTo>
                  <a:lnTo>
                    <a:pt x="862" y="369"/>
                  </a:lnTo>
                  <a:lnTo>
                    <a:pt x="862" y="369"/>
                  </a:lnTo>
                  <a:lnTo>
                    <a:pt x="862" y="369"/>
                  </a:lnTo>
                  <a:lnTo>
                    <a:pt x="862" y="369"/>
                  </a:lnTo>
                  <a:lnTo>
                    <a:pt x="864" y="369"/>
                  </a:lnTo>
                  <a:lnTo>
                    <a:pt x="864" y="369"/>
                  </a:lnTo>
                  <a:lnTo>
                    <a:pt x="864" y="369"/>
                  </a:lnTo>
                  <a:lnTo>
                    <a:pt x="864" y="367"/>
                  </a:lnTo>
                  <a:lnTo>
                    <a:pt x="867" y="367"/>
                  </a:lnTo>
                  <a:lnTo>
                    <a:pt x="867" y="367"/>
                  </a:lnTo>
                  <a:lnTo>
                    <a:pt x="869" y="360"/>
                  </a:lnTo>
                  <a:lnTo>
                    <a:pt x="871" y="349"/>
                  </a:lnTo>
                  <a:lnTo>
                    <a:pt x="873" y="335"/>
                  </a:lnTo>
                  <a:lnTo>
                    <a:pt x="876" y="319"/>
                  </a:lnTo>
                  <a:lnTo>
                    <a:pt x="876" y="301"/>
                  </a:lnTo>
                  <a:lnTo>
                    <a:pt x="878" y="281"/>
                  </a:lnTo>
                  <a:lnTo>
                    <a:pt x="880" y="259"/>
                  </a:lnTo>
                  <a:lnTo>
                    <a:pt x="880" y="238"/>
                  </a:lnTo>
                  <a:lnTo>
                    <a:pt x="882" y="216"/>
                  </a:lnTo>
                  <a:lnTo>
                    <a:pt x="882" y="193"/>
                  </a:lnTo>
                  <a:lnTo>
                    <a:pt x="882" y="173"/>
                  </a:lnTo>
                  <a:lnTo>
                    <a:pt x="882" y="153"/>
                  </a:lnTo>
                  <a:lnTo>
                    <a:pt x="880" y="137"/>
                  </a:lnTo>
                  <a:lnTo>
                    <a:pt x="880" y="121"/>
                  </a:lnTo>
                  <a:lnTo>
                    <a:pt x="878" y="110"/>
                  </a:lnTo>
                  <a:lnTo>
                    <a:pt x="876" y="101"/>
                  </a:lnTo>
                  <a:lnTo>
                    <a:pt x="876" y="101"/>
                  </a:lnTo>
                  <a:lnTo>
                    <a:pt x="873" y="101"/>
                  </a:lnTo>
                  <a:lnTo>
                    <a:pt x="873" y="101"/>
                  </a:lnTo>
                  <a:lnTo>
                    <a:pt x="873" y="101"/>
                  </a:lnTo>
                  <a:lnTo>
                    <a:pt x="871" y="101"/>
                  </a:lnTo>
                  <a:lnTo>
                    <a:pt x="871" y="101"/>
                  </a:lnTo>
                  <a:lnTo>
                    <a:pt x="871" y="101"/>
                  </a:lnTo>
                  <a:lnTo>
                    <a:pt x="871" y="103"/>
                  </a:lnTo>
                  <a:lnTo>
                    <a:pt x="871" y="99"/>
                  </a:lnTo>
                  <a:lnTo>
                    <a:pt x="871" y="97"/>
                  </a:lnTo>
                  <a:lnTo>
                    <a:pt x="869" y="94"/>
                  </a:lnTo>
                  <a:lnTo>
                    <a:pt x="869" y="92"/>
                  </a:lnTo>
                  <a:lnTo>
                    <a:pt x="869" y="90"/>
                  </a:lnTo>
                  <a:lnTo>
                    <a:pt x="869" y="88"/>
                  </a:lnTo>
                  <a:lnTo>
                    <a:pt x="869" y="83"/>
                  </a:lnTo>
                  <a:lnTo>
                    <a:pt x="869" y="81"/>
                  </a:lnTo>
                  <a:lnTo>
                    <a:pt x="869" y="81"/>
                  </a:lnTo>
                  <a:lnTo>
                    <a:pt x="869" y="81"/>
                  </a:lnTo>
                  <a:lnTo>
                    <a:pt x="867" y="81"/>
                  </a:lnTo>
                  <a:lnTo>
                    <a:pt x="867" y="81"/>
                  </a:lnTo>
                  <a:lnTo>
                    <a:pt x="867" y="81"/>
                  </a:lnTo>
                  <a:lnTo>
                    <a:pt x="867" y="81"/>
                  </a:lnTo>
                  <a:lnTo>
                    <a:pt x="864" y="81"/>
                  </a:lnTo>
                  <a:lnTo>
                    <a:pt x="864" y="81"/>
                  </a:lnTo>
                  <a:lnTo>
                    <a:pt x="864" y="79"/>
                  </a:lnTo>
                  <a:lnTo>
                    <a:pt x="864" y="74"/>
                  </a:lnTo>
                  <a:lnTo>
                    <a:pt x="862" y="67"/>
                  </a:lnTo>
                  <a:lnTo>
                    <a:pt x="860" y="61"/>
                  </a:lnTo>
                  <a:lnTo>
                    <a:pt x="858" y="54"/>
                  </a:lnTo>
                  <a:lnTo>
                    <a:pt x="858" y="47"/>
                  </a:lnTo>
                  <a:lnTo>
                    <a:pt x="855" y="43"/>
                  </a:lnTo>
                  <a:lnTo>
                    <a:pt x="851" y="40"/>
                  </a:lnTo>
                  <a:lnTo>
                    <a:pt x="851" y="40"/>
                  </a:lnTo>
                  <a:lnTo>
                    <a:pt x="851" y="40"/>
                  </a:lnTo>
                  <a:lnTo>
                    <a:pt x="851" y="40"/>
                  </a:lnTo>
                  <a:lnTo>
                    <a:pt x="851" y="40"/>
                  </a:lnTo>
                  <a:lnTo>
                    <a:pt x="849" y="40"/>
                  </a:lnTo>
                  <a:lnTo>
                    <a:pt x="849" y="40"/>
                  </a:lnTo>
                  <a:lnTo>
                    <a:pt x="849" y="40"/>
                  </a:lnTo>
                  <a:lnTo>
                    <a:pt x="846" y="40"/>
                  </a:lnTo>
                  <a:lnTo>
                    <a:pt x="846" y="38"/>
                  </a:lnTo>
                  <a:lnTo>
                    <a:pt x="846" y="36"/>
                  </a:lnTo>
                  <a:lnTo>
                    <a:pt x="844" y="34"/>
                  </a:lnTo>
                  <a:lnTo>
                    <a:pt x="844" y="31"/>
                  </a:lnTo>
                  <a:lnTo>
                    <a:pt x="844" y="27"/>
                  </a:lnTo>
                  <a:lnTo>
                    <a:pt x="842" y="25"/>
                  </a:lnTo>
                  <a:lnTo>
                    <a:pt x="842" y="22"/>
                  </a:lnTo>
                  <a:lnTo>
                    <a:pt x="840" y="20"/>
                  </a:lnTo>
                  <a:lnTo>
                    <a:pt x="840" y="18"/>
                  </a:lnTo>
                  <a:lnTo>
                    <a:pt x="840" y="18"/>
                  </a:lnTo>
                  <a:lnTo>
                    <a:pt x="840" y="18"/>
                  </a:lnTo>
                  <a:lnTo>
                    <a:pt x="837" y="16"/>
                  </a:lnTo>
                  <a:lnTo>
                    <a:pt x="837" y="16"/>
                  </a:lnTo>
                  <a:lnTo>
                    <a:pt x="837" y="16"/>
                  </a:lnTo>
                  <a:lnTo>
                    <a:pt x="835" y="13"/>
                  </a:lnTo>
                  <a:lnTo>
                    <a:pt x="835" y="13"/>
                  </a:lnTo>
                  <a:lnTo>
                    <a:pt x="835" y="13"/>
                  </a:lnTo>
                  <a:lnTo>
                    <a:pt x="835" y="13"/>
                  </a:lnTo>
                  <a:lnTo>
                    <a:pt x="833" y="13"/>
                  </a:lnTo>
                  <a:lnTo>
                    <a:pt x="833" y="13"/>
                  </a:lnTo>
                  <a:lnTo>
                    <a:pt x="833" y="13"/>
                  </a:lnTo>
                  <a:lnTo>
                    <a:pt x="831" y="13"/>
                  </a:lnTo>
                  <a:lnTo>
                    <a:pt x="831" y="16"/>
                  </a:lnTo>
                  <a:lnTo>
                    <a:pt x="831" y="16"/>
                  </a:lnTo>
                  <a:lnTo>
                    <a:pt x="831" y="13"/>
                  </a:lnTo>
                  <a:lnTo>
                    <a:pt x="831" y="13"/>
                  </a:lnTo>
                  <a:lnTo>
                    <a:pt x="831" y="11"/>
                  </a:lnTo>
                  <a:lnTo>
                    <a:pt x="831" y="11"/>
                  </a:lnTo>
                  <a:lnTo>
                    <a:pt x="831" y="9"/>
                  </a:lnTo>
                  <a:lnTo>
                    <a:pt x="831" y="9"/>
                  </a:lnTo>
                  <a:lnTo>
                    <a:pt x="828" y="9"/>
                  </a:lnTo>
                  <a:lnTo>
                    <a:pt x="828" y="7"/>
                  </a:lnTo>
                  <a:lnTo>
                    <a:pt x="828" y="7"/>
                  </a:lnTo>
                  <a:lnTo>
                    <a:pt x="828" y="4"/>
                  </a:lnTo>
                  <a:lnTo>
                    <a:pt x="828" y="4"/>
                  </a:lnTo>
                  <a:lnTo>
                    <a:pt x="826" y="4"/>
                  </a:lnTo>
                  <a:lnTo>
                    <a:pt x="826" y="2"/>
                  </a:lnTo>
                  <a:lnTo>
                    <a:pt x="826" y="2"/>
                  </a:lnTo>
                  <a:lnTo>
                    <a:pt x="824" y="0"/>
                  </a:lnTo>
                  <a:lnTo>
                    <a:pt x="824" y="0"/>
                  </a:lnTo>
                  <a:lnTo>
                    <a:pt x="810" y="2"/>
                  </a:lnTo>
                  <a:lnTo>
                    <a:pt x="795" y="4"/>
                  </a:lnTo>
                  <a:lnTo>
                    <a:pt x="779" y="7"/>
                  </a:lnTo>
                  <a:lnTo>
                    <a:pt x="763" y="9"/>
                  </a:lnTo>
                  <a:lnTo>
                    <a:pt x="750" y="9"/>
                  </a:lnTo>
                  <a:lnTo>
                    <a:pt x="734" y="11"/>
                  </a:lnTo>
                  <a:lnTo>
                    <a:pt x="720" y="13"/>
                  </a:lnTo>
                  <a:lnTo>
                    <a:pt x="705" y="16"/>
                  </a:lnTo>
                  <a:close/>
                </a:path>
              </a:pathLst>
            </a:custGeom>
            <a:solidFill>
              <a:srgbClr val="F0C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75" name="Freeform 558">
              <a:extLst>
                <a:ext uri="{FF2B5EF4-FFF2-40B4-BE49-F238E27FC236}">
                  <a16:creationId xmlns:a16="http://schemas.microsoft.com/office/drawing/2014/main" id="{F4C04754-81D8-C714-58AA-CD77B982C8B3}"/>
                </a:ext>
              </a:extLst>
            </p:cNvPr>
            <p:cNvSpPr>
              <a:spLocks/>
            </p:cNvSpPr>
            <p:nvPr/>
          </p:nvSpPr>
          <p:spPr bwMode="auto">
            <a:xfrm>
              <a:off x="1949747" y="3850158"/>
              <a:ext cx="374650" cy="125412"/>
            </a:xfrm>
            <a:custGeom>
              <a:avLst/>
              <a:gdLst>
                <a:gd name="T0" fmla="*/ 61 w 236"/>
                <a:gd name="T1" fmla="*/ 41 h 79"/>
                <a:gd name="T2" fmla="*/ 47 w 236"/>
                <a:gd name="T3" fmla="*/ 16 h 79"/>
                <a:gd name="T4" fmla="*/ 49 w 236"/>
                <a:gd name="T5" fmla="*/ 16 h 79"/>
                <a:gd name="T6" fmla="*/ 54 w 236"/>
                <a:gd name="T7" fmla="*/ 18 h 79"/>
                <a:gd name="T8" fmla="*/ 63 w 236"/>
                <a:gd name="T9" fmla="*/ 18 h 79"/>
                <a:gd name="T10" fmla="*/ 72 w 236"/>
                <a:gd name="T11" fmla="*/ 20 h 79"/>
                <a:gd name="T12" fmla="*/ 99 w 236"/>
                <a:gd name="T13" fmla="*/ 18 h 79"/>
                <a:gd name="T14" fmla="*/ 128 w 236"/>
                <a:gd name="T15" fmla="*/ 16 h 79"/>
                <a:gd name="T16" fmla="*/ 160 w 236"/>
                <a:gd name="T17" fmla="*/ 11 h 79"/>
                <a:gd name="T18" fmla="*/ 187 w 236"/>
                <a:gd name="T19" fmla="*/ 7 h 79"/>
                <a:gd name="T20" fmla="*/ 211 w 236"/>
                <a:gd name="T21" fmla="*/ 5 h 79"/>
                <a:gd name="T22" fmla="*/ 229 w 236"/>
                <a:gd name="T23" fmla="*/ 0 h 79"/>
                <a:gd name="T24" fmla="*/ 236 w 236"/>
                <a:gd name="T25" fmla="*/ 61 h 79"/>
                <a:gd name="T26" fmla="*/ 220 w 236"/>
                <a:gd name="T27" fmla="*/ 63 h 79"/>
                <a:gd name="T28" fmla="*/ 196 w 236"/>
                <a:gd name="T29" fmla="*/ 68 h 79"/>
                <a:gd name="T30" fmla="*/ 166 w 236"/>
                <a:gd name="T31" fmla="*/ 72 h 79"/>
                <a:gd name="T32" fmla="*/ 135 w 236"/>
                <a:gd name="T33" fmla="*/ 77 h 79"/>
                <a:gd name="T34" fmla="*/ 103 w 236"/>
                <a:gd name="T35" fmla="*/ 79 h 79"/>
                <a:gd name="T36" fmla="*/ 72 w 236"/>
                <a:gd name="T37" fmla="*/ 79 h 79"/>
                <a:gd name="T38" fmla="*/ 56 w 236"/>
                <a:gd name="T39" fmla="*/ 79 h 79"/>
                <a:gd name="T40" fmla="*/ 40 w 236"/>
                <a:gd name="T41" fmla="*/ 77 h 79"/>
                <a:gd name="T42" fmla="*/ 27 w 236"/>
                <a:gd name="T43" fmla="*/ 72 h 79"/>
                <a:gd name="T44" fmla="*/ 13 w 236"/>
                <a:gd name="T45" fmla="*/ 65 h 79"/>
                <a:gd name="T46" fmla="*/ 0 w 236"/>
                <a:gd name="T47" fmla="*/ 41 h 79"/>
                <a:gd name="T48" fmla="*/ 13 w 236"/>
                <a:gd name="T49" fmla="*/ 65 h 79"/>
                <a:gd name="T50" fmla="*/ 0 w 236"/>
                <a:gd name="T51" fmla="*/ 56 h 79"/>
                <a:gd name="T52" fmla="*/ 0 w 236"/>
                <a:gd name="T53" fmla="*/ 41 h 79"/>
                <a:gd name="T54" fmla="*/ 61 w 236"/>
                <a:gd name="T55" fmla="*/ 4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6" h="79">
                  <a:moveTo>
                    <a:pt x="61" y="41"/>
                  </a:moveTo>
                  <a:lnTo>
                    <a:pt x="47" y="16"/>
                  </a:lnTo>
                  <a:lnTo>
                    <a:pt x="49" y="16"/>
                  </a:lnTo>
                  <a:lnTo>
                    <a:pt x="54" y="18"/>
                  </a:lnTo>
                  <a:lnTo>
                    <a:pt x="63" y="18"/>
                  </a:lnTo>
                  <a:lnTo>
                    <a:pt x="72" y="20"/>
                  </a:lnTo>
                  <a:lnTo>
                    <a:pt x="99" y="18"/>
                  </a:lnTo>
                  <a:lnTo>
                    <a:pt x="128" y="16"/>
                  </a:lnTo>
                  <a:lnTo>
                    <a:pt x="160" y="11"/>
                  </a:lnTo>
                  <a:lnTo>
                    <a:pt x="187" y="7"/>
                  </a:lnTo>
                  <a:lnTo>
                    <a:pt x="211" y="5"/>
                  </a:lnTo>
                  <a:lnTo>
                    <a:pt x="229" y="0"/>
                  </a:lnTo>
                  <a:lnTo>
                    <a:pt x="236" y="61"/>
                  </a:lnTo>
                  <a:lnTo>
                    <a:pt x="220" y="63"/>
                  </a:lnTo>
                  <a:lnTo>
                    <a:pt x="196" y="68"/>
                  </a:lnTo>
                  <a:lnTo>
                    <a:pt x="166" y="72"/>
                  </a:lnTo>
                  <a:lnTo>
                    <a:pt x="135" y="77"/>
                  </a:lnTo>
                  <a:lnTo>
                    <a:pt x="103" y="79"/>
                  </a:lnTo>
                  <a:lnTo>
                    <a:pt x="72" y="79"/>
                  </a:lnTo>
                  <a:lnTo>
                    <a:pt x="56" y="79"/>
                  </a:lnTo>
                  <a:lnTo>
                    <a:pt x="40" y="77"/>
                  </a:lnTo>
                  <a:lnTo>
                    <a:pt x="27" y="72"/>
                  </a:lnTo>
                  <a:lnTo>
                    <a:pt x="13" y="65"/>
                  </a:lnTo>
                  <a:lnTo>
                    <a:pt x="0" y="41"/>
                  </a:lnTo>
                  <a:lnTo>
                    <a:pt x="13" y="65"/>
                  </a:lnTo>
                  <a:lnTo>
                    <a:pt x="0" y="56"/>
                  </a:lnTo>
                  <a:lnTo>
                    <a:pt x="0" y="41"/>
                  </a:lnTo>
                  <a:lnTo>
                    <a:pt x="61" y="4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76" name="Freeform 559">
              <a:extLst>
                <a:ext uri="{FF2B5EF4-FFF2-40B4-BE49-F238E27FC236}">
                  <a16:creationId xmlns:a16="http://schemas.microsoft.com/office/drawing/2014/main" id="{6F44703D-3895-A065-905D-E7E0D4C3AB1C}"/>
                </a:ext>
              </a:extLst>
            </p:cNvPr>
            <p:cNvSpPr>
              <a:spLocks/>
            </p:cNvSpPr>
            <p:nvPr/>
          </p:nvSpPr>
          <p:spPr bwMode="auto">
            <a:xfrm>
              <a:off x="1949747" y="3861271"/>
              <a:ext cx="96838" cy="82550"/>
            </a:xfrm>
            <a:custGeom>
              <a:avLst/>
              <a:gdLst>
                <a:gd name="T0" fmla="*/ 45 w 61"/>
                <a:gd name="T1" fmla="*/ 0 h 52"/>
                <a:gd name="T2" fmla="*/ 61 w 61"/>
                <a:gd name="T3" fmla="*/ 27 h 52"/>
                <a:gd name="T4" fmla="*/ 61 w 61"/>
                <a:gd name="T5" fmla="*/ 27 h 52"/>
                <a:gd name="T6" fmla="*/ 61 w 61"/>
                <a:gd name="T7" fmla="*/ 29 h 52"/>
                <a:gd name="T8" fmla="*/ 61 w 61"/>
                <a:gd name="T9" fmla="*/ 29 h 52"/>
                <a:gd name="T10" fmla="*/ 61 w 61"/>
                <a:gd name="T11" fmla="*/ 29 h 52"/>
                <a:gd name="T12" fmla="*/ 61 w 61"/>
                <a:gd name="T13" fmla="*/ 31 h 52"/>
                <a:gd name="T14" fmla="*/ 61 w 61"/>
                <a:gd name="T15" fmla="*/ 31 h 52"/>
                <a:gd name="T16" fmla="*/ 61 w 61"/>
                <a:gd name="T17" fmla="*/ 31 h 52"/>
                <a:gd name="T18" fmla="*/ 61 w 61"/>
                <a:gd name="T19" fmla="*/ 34 h 52"/>
                <a:gd name="T20" fmla="*/ 0 w 61"/>
                <a:gd name="T21" fmla="*/ 34 h 52"/>
                <a:gd name="T22" fmla="*/ 0 w 61"/>
                <a:gd name="T23" fmla="*/ 31 h 52"/>
                <a:gd name="T24" fmla="*/ 0 w 61"/>
                <a:gd name="T25" fmla="*/ 31 h 52"/>
                <a:gd name="T26" fmla="*/ 0 w 61"/>
                <a:gd name="T27" fmla="*/ 31 h 52"/>
                <a:gd name="T28" fmla="*/ 0 w 61"/>
                <a:gd name="T29" fmla="*/ 29 h 52"/>
                <a:gd name="T30" fmla="*/ 0 w 61"/>
                <a:gd name="T31" fmla="*/ 29 h 52"/>
                <a:gd name="T32" fmla="*/ 0 w 61"/>
                <a:gd name="T33" fmla="*/ 29 h 52"/>
                <a:gd name="T34" fmla="*/ 0 w 61"/>
                <a:gd name="T35" fmla="*/ 27 h 52"/>
                <a:gd name="T36" fmla="*/ 0 w 61"/>
                <a:gd name="T37" fmla="*/ 27 h 52"/>
                <a:gd name="T38" fmla="*/ 16 w 61"/>
                <a:gd name="T39" fmla="*/ 52 h 52"/>
                <a:gd name="T40" fmla="*/ 45 w 61"/>
                <a:gd name="T41" fmla="*/ 0 h 52"/>
                <a:gd name="T42" fmla="*/ 61 w 61"/>
                <a:gd name="T43" fmla="*/ 9 h 52"/>
                <a:gd name="T44" fmla="*/ 61 w 61"/>
                <a:gd name="T45" fmla="*/ 27 h 52"/>
                <a:gd name="T46" fmla="*/ 45 w 61"/>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2">
                  <a:moveTo>
                    <a:pt x="45" y="0"/>
                  </a:moveTo>
                  <a:lnTo>
                    <a:pt x="61" y="27"/>
                  </a:lnTo>
                  <a:lnTo>
                    <a:pt x="61" y="27"/>
                  </a:lnTo>
                  <a:lnTo>
                    <a:pt x="61" y="29"/>
                  </a:lnTo>
                  <a:lnTo>
                    <a:pt x="61" y="29"/>
                  </a:lnTo>
                  <a:lnTo>
                    <a:pt x="61" y="29"/>
                  </a:lnTo>
                  <a:lnTo>
                    <a:pt x="61" y="31"/>
                  </a:lnTo>
                  <a:lnTo>
                    <a:pt x="61" y="31"/>
                  </a:lnTo>
                  <a:lnTo>
                    <a:pt x="61" y="31"/>
                  </a:lnTo>
                  <a:lnTo>
                    <a:pt x="61" y="34"/>
                  </a:lnTo>
                  <a:lnTo>
                    <a:pt x="0" y="34"/>
                  </a:lnTo>
                  <a:lnTo>
                    <a:pt x="0" y="31"/>
                  </a:lnTo>
                  <a:lnTo>
                    <a:pt x="0" y="31"/>
                  </a:lnTo>
                  <a:lnTo>
                    <a:pt x="0" y="31"/>
                  </a:lnTo>
                  <a:lnTo>
                    <a:pt x="0" y="29"/>
                  </a:lnTo>
                  <a:lnTo>
                    <a:pt x="0" y="29"/>
                  </a:lnTo>
                  <a:lnTo>
                    <a:pt x="0" y="29"/>
                  </a:lnTo>
                  <a:lnTo>
                    <a:pt x="0" y="27"/>
                  </a:lnTo>
                  <a:lnTo>
                    <a:pt x="0" y="27"/>
                  </a:lnTo>
                  <a:lnTo>
                    <a:pt x="16" y="52"/>
                  </a:lnTo>
                  <a:lnTo>
                    <a:pt x="45" y="0"/>
                  </a:lnTo>
                  <a:lnTo>
                    <a:pt x="61" y="9"/>
                  </a:lnTo>
                  <a:lnTo>
                    <a:pt x="61" y="27"/>
                  </a:lnTo>
                  <a:lnTo>
                    <a:pt x="45"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77" name="Freeform 560">
              <a:extLst>
                <a:ext uri="{FF2B5EF4-FFF2-40B4-BE49-F238E27FC236}">
                  <a16:creationId xmlns:a16="http://schemas.microsoft.com/office/drawing/2014/main" id="{A2EF4FBB-F0C4-7735-8743-527922FEC763}"/>
                </a:ext>
              </a:extLst>
            </p:cNvPr>
            <p:cNvSpPr>
              <a:spLocks/>
            </p:cNvSpPr>
            <p:nvPr/>
          </p:nvSpPr>
          <p:spPr bwMode="auto">
            <a:xfrm>
              <a:off x="1681460" y="3846983"/>
              <a:ext cx="339725" cy="142875"/>
            </a:xfrm>
            <a:custGeom>
              <a:avLst/>
              <a:gdLst>
                <a:gd name="T0" fmla="*/ 59 w 214"/>
                <a:gd name="T1" fmla="*/ 54 h 90"/>
                <a:gd name="T2" fmla="*/ 45 w 214"/>
                <a:gd name="T3" fmla="*/ 27 h 90"/>
                <a:gd name="T4" fmla="*/ 47 w 214"/>
                <a:gd name="T5" fmla="*/ 29 h 90"/>
                <a:gd name="T6" fmla="*/ 50 w 214"/>
                <a:gd name="T7" fmla="*/ 29 h 90"/>
                <a:gd name="T8" fmla="*/ 56 w 214"/>
                <a:gd name="T9" fmla="*/ 29 h 90"/>
                <a:gd name="T10" fmla="*/ 63 w 214"/>
                <a:gd name="T11" fmla="*/ 29 h 90"/>
                <a:gd name="T12" fmla="*/ 83 w 214"/>
                <a:gd name="T13" fmla="*/ 25 h 90"/>
                <a:gd name="T14" fmla="*/ 106 w 214"/>
                <a:gd name="T15" fmla="*/ 16 h 90"/>
                <a:gd name="T16" fmla="*/ 131 w 214"/>
                <a:gd name="T17" fmla="*/ 9 h 90"/>
                <a:gd name="T18" fmla="*/ 155 w 214"/>
                <a:gd name="T19" fmla="*/ 2 h 90"/>
                <a:gd name="T20" fmla="*/ 169 w 214"/>
                <a:gd name="T21" fmla="*/ 0 h 90"/>
                <a:gd name="T22" fmla="*/ 185 w 214"/>
                <a:gd name="T23" fmla="*/ 0 h 90"/>
                <a:gd name="T24" fmla="*/ 198 w 214"/>
                <a:gd name="T25" fmla="*/ 2 h 90"/>
                <a:gd name="T26" fmla="*/ 214 w 214"/>
                <a:gd name="T27" fmla="*/ 9 h 90"/>
                <a:gd name="T28" fmla="*/ 185 w 214"/>
                <a:gd name="T29" fmla="*/ 61 h 90"/>
                <a:gd name="T30" fmla="*/ 182 w 214"/>
                <a:gd name="T31" fmla="*/ 61 h 90"/>
                <a:gd name="T32" fmla="*/ 180 w 214"/>
                <a:gd name="T33" fmla="*/ 61 h 90"/>
                <a:gd name="T34" fmla="*/ 173 w 214"/>
                <a:gd name="T35" fmla="*/ 61 h 90"/>
                <a:gd name="T36" fmla="*/ 167 w 214"/>
                <a:gd name="T37" fmla="*/ 61 h 90"/>
                <a:gd name="T38" fmla="*/ 146 w 214"/>
                <a:gd name="T39" fmla="*/ 67 h 90"/>
                <a:gd name="T40" fmla="*/ 124 w 214"/>
                <a:gd name="T41" fmla="*/ 74 h 90"/>
                <a:gd name="T42" fmla="*/ 99 w 214"/>
                <a:gd name="T43" fmla="*/ 81 h 90"/>
                <a:gd name="T44" fmla="*/ 74 w 214"/>
                <a:gd name="T45" fmla="*/ 88 h 90"/>
                <a:gd name="T46" fmla="*/ 59 w 214"/>
                <a:gd name="T47" fmla="*/ 90 h 90"/>
                <a:gd name="T48" fmla="*/ 43 w 214"/>
                <a:gd name="T49" fmla="*/ 90 h 90"/>
                <a:gd name="T50" fmla="*/ 29 w 214"/>
                <a:gd name="T51" fmla="*/ 85 h 90"/>
                <a:gd name="T52" fmla="*/ 14 w 214"/>
                <a:gd name="T53" fmla="*/ 79 h 90"/>
                <a:gd name="T54" fmla="*/ 0 w 214"/>
                <a:gd name="T55" fmla="*/ 54 h 90"/>
                <a:gd name="T56" fmla="*/ 14 w 214"/>
                <a:gd name="T57" fmla="*/ 79 h 90"/>
                <a:gd name="T58" fmla="*/ 0 w 214"/>
                <a:gd name="T59" fmla="*/ 70 h 90"/>
                <a:gd name="T60" fmla="*/ 0 w 214"/>
                <a:gd name="T61" fmla="*/ 54 h 90"/>
                <a:gd name="T62" fmla="*/ 59 w 214"/>
                <a:gd name="T63"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4" h="90">
                  <a:moveTo>
                    <a:pt x="59" y="54"/>
                  </a:moveTo>
                  <a:lnTo>
                    <a:pt x="45" y="27"/>
                  </a:lnTo>
                  <a:lnTo>
                    <a:pt x="47" y="29"/>
                  </a:lnTo>
                  <a:lnTo>
                    <a:pt x="50" y="29"/>
                  </a:lnTo>
                  <a:lnTo>
                    <a:pt x="56" y="29"/>
                  </a:lnTo>
                  <a:lnTo>
                    <a:pt x="63" y="29"/>
                  </a:lnTo>
                  <a:lnTo>
                    <a:pt x="83" y="25"/>
                  </a:lnTo>
                  <a:lnTo>
                    <a:pt x="106" y="16"/>
                  </a:lnTo>
                  <a:lnTo>
                    <a:pt x="131" y="9"/>
                  </a:lnTo>
                  <a:lnTo>
                    <a:pt x="155" y="2"/>
                  </a:lnTo>
                  <a:lnTo>
                    <a:pt x="169" y="0"/>
                  </a:lnTo>
                  <a:lnTo>
                    <a:pt x="185" y="0"/>
                  </a:lnTo>
                  <a:lnTo>
                    <a:pt x="198" y="2"/>
                  </a:lnTo>
                  <a:lnTo>
                    <a:pt x="214" y="9"/>
                  </a:lnTo>
                  <a:lnTo>
                    <a:pt x="185" y="61"/>
                  </a:lnTo>
                  <a:lnTo>
                    <a:pt x="182" y="61"/>
                  </a:lnTo>
                  <a:lnTo>
                    <a:pt x="180" y="61"/>
                  </a:lnTo>
                  <a:lnTo>
                    <a:pt x="173" y="61"/>
                  </a:lnTo>
                  <a:lnTo>
                    <a:pt x="167" y="61"/>
                  </a:lnTo>
                  <a:lnTo>
                    <a:pt x="146" y="67"/>
                  </a:lnTo>
                  <a:lnTo>
                    <a:pt x="124" y="74"/>
                  </a:lnTo>
                  <a:lnTo>
                    <a:pt x="99" y="81"/>
                  </a:lnTo>
                  <a:lnTo>
                    <a:pt x="74" y="88"/>
                  </a:lnTo>
                  <a:lnTo>
                    <a:pt x="59" y="90"/>
                  </a:lnTo>
                  <a:lnTo>
                    <a:pt x="43" y="90"/>
                  </a:lnTo>
                  <a:lnTo>
                    <a:pt x="29" y="85"/>
                  </a:lnTo>
                  <a:lnTo>
                    <a:pt x="14" y="79"/>
                  </a:lnTo>
                  <a:lnTo>
                    <a:pt x="0" y="54"/>
                  </a:lnTo>
                  <a:lnTo>
                    <a:pt x="14" y="79"/>
                  </a:lnTo>
                  <a:lnTo>
                    <a:pt x="0" y="70"/>
                  </a:lnTo>
                  <a:lnTo>
                    <a:pt x="0" y="54"/>
                  </a:lnTo>
                  <a:lnTo>
                    <a:pt x="59" y="54"/>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78" name="Freeform 561">
              <a:extLst>
                <a:ext uri="{FF2B5EF4-FFF2-40B4-BE49-F238E27FC236}">
                  <a16:creationId xmlns:a16="http://schemas.microsoft.com/office/drawing/2014/main" id="{3DE997E9-F831-620A-A1F0-912BF1DDCCF6}"/>
                </a:ext>
              </a:extLst>
            </p:cNvPr>
            <p:cNvSpPr>
              <a:spLocks/>
            </p:cNvSpPr>
            <p:nvPr/>
          </p:nvSpPr>
          <p:spPr bwMode="auto">
            <a:xfrm>
              <a:off x="1681460" y="3886671"/>
              <a:ext cx="93663" cy="71437"/>
            </a:xfrm>
            <a:custGeom>
              <a:avLst/>
              <a:gdLst>
                <a:gd name="T0" fmla="*/ 50 w 59"/>
                <a:gd name="T1" fmla="*/ 0 h 45"/>
                <a:gd name="T2" fmla="*/ 59 w 59"/>
                <a:gd name="T3" fmla="*/ 22 h 45"/>
                <a:gd name="T4" fmla="*/ 59 w 59"/>
                <a:gd name="T5" fmla="*/ 22 h 45"/>
                <a:gd name="T6" fmla="*/ 59 w 59"/>
                <a:gd name="T7" fmla="*/ 24 h 45"/>
                <a:gd name="T8" fmla="*/ 59 w 59"/>
                <a:gd name="T9" fmla="*/ 24 h 45"/>
                <a:gd name="T10" fmla="*/ 59 w 59"/>
                <a:gd name="T11" fmla="*/ 24 h 45"/>
                <a:gd name="T12" fmla="*/ 59 w 59"/>
                <a:gd name="T13" fmla="*/ 27 h 45"/>
                <a:gd name="T14" fmla="*/ 59 w 59"/>
                <a:gd name="T15" fmla="*/ 27 h 45"/>
                <a:gd name="T16" fmla="*/ 59 w 59"/>
                <a:gd name="T17" fmla="*/ 27 h 45"/>
                <a:gd name="T18" fmla="*/ 59 w 59"/>
                <a:gd name="T19" fmla="*/ 29 h 45"/>
                <a:gd name="T20" fmla="*/ 0 w 59"/>
                <a:gd name="T21" fmla="*/ 29 h 45"/>
                <a:gd name="T22" fmla="*/ 0 w 59"/>
                <a:gd name="T23" fmla="*/ 27 h 45"/>
                <a:gd name="T24" fmla="*/ 0 w 59"/>
                <a:gd name="T25" fmla="*/ 27 h 45"/>
                <a:gd name="T26" fmla="*/ 0 w 59"/>
                <a:gd name="T27" fmla="*/ 27 h 45"/>
                <a:gd name="T28" fmla="*/ 0 w 59"/>
                <a:gd name="T29" fmla="*/ 24 h 45"/>
                <a:gd name="T30" fmla="*/ 0 w 59"/>
                <a:gd name="T31" fmla="*/ 24 h 45"/>
                <a:gd name="T32" fmla="*/ 0 w 59"/>
                <a:gd name="T33" fmla="*/ 24 h 45"/>
                <a:gd name="T34" fmla="*/ 0 w 59"/>
                <a:gd name="T35" fmla="*/ 22 h 45"/>
                <a:gd name="T36" fmla="*/ 0 w 59"/>
                <a:gd name="T37" fmla="*/ 22 h 45"/>
                <a:gd name="T38" fmla="*/ 11 w 59"/>
                <a:gd name="T39" fmla="*/ 45 h 45"/>
                <a:gd name="T40" fmla="*/ 50 w 59"/>
                <a:gd name="T41" fmla="*/ 0 h 45"/>
                <a:gd name="T42" fmla="*/ 59 w 59"/>
                <a:gd name="T43" fmla="*/ 9 h 45"/>
                <a:gd name="T44" fmla="*/ 59 w 59"/>
                <a:gd name="T45" fmla="*/ 22 h 45"/>
                <a:gd name="T46" fmla="*/ 50 w 59"/>
                <a:gd name="T4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45">
                  <a:moveTo>
                    <a:pt x="50" y="0"/>
                  </a:moveTo>
                  <a:lnTo>
                    <a:pt x="59" y="22"/>
                  </a:lnTo>
                  <a:lnTo>
                    <a:pt x="59" y="22"/>
                  </a:lnTo>
                  <a:lnTo>
                    <a:pt x="59" y="24"/>
                  </a:lnTo>
                  <a:lnTo>
                    <a:pt x="59" y="24"/>
                  </a:lnTo>
                  <a:lnTo>
                    <a:pt x="59" y="24"/>
                  </a:lnTo>
                  <a:lnTo>
                    <a:pt x="59" y="27"/>
                  </a:lnTo>
                  <a:lnTo>
                    <a:pt x="59" y="27"/>
                  </a:lnTo>
                  <a:lnTo>
                    <a:pt x="59" y="27"/>
                  </a:lnTo>
                  <a:lnTo>
                    <a:pt x="59" y="29"/>
                  </a:lnTo>
                  <a:lnTo>
                    <a:pt x="0" y="29"/>
                  </a:lnTo>
                  <a:lnTo>
                    <a:pt x="0" y="27"/>
                  </a:lnTo>
                  <a:lnTo>
                    <a:pt x="0" y="27"/>
                  </a:lnTo>
                  <a:lnTo>
                    <a:pt x="0" y="27"/>
                  </a:lnTo>
                  <a:lnTo>
                    <a:pt x="0" y="24"/>
                  </a:lnTo>
                  <a:lnTo>
                    <a:pt x="0" y="24"/>
                  </a:lnTo>
                  <a:lnTo>
                    <a:pt x="0" y="24"/>
                  </a:lnTo>
                  <a:lnTo>
                    <a:pt x="0" y="22"/>
                  </a:lnTo>
                  <a:lnTo>
                    <a:pt x="0" y="22"/>
                  </a:lnTo>
                  <a:lnTo>
                    <a:pt x="11" y="45"/>
                  </a:lnTo>
                  <a:lnTo>
                    <a:pt x="50" y="0"/>
                  </a:lnTo>
                  <a:lnTo>
                    <a:pt x="59" y="9"/>
                  </a:lnTo>
                  <a:lnTo>
                    <a:pt x="59" y="22"/>
                  </a:lnTo>
                  <a:lnTo>
                    <a:pt x="50"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79" name="Freeform 562">
              <a:extLst>
                <a:ext uri="{FF2B5EF4-FFF2-40B4-BE49-F238E27FC236}">
                  <a16:creationId xmlns:a16="http://schemas.microsoft.com/office/drawing/2014/main" id="{49EEDD34-6C35-13F6-5F2E-676EAE3C4D8E}"/>
                </a:ext>
              </a:extLst>
            </p:cNvPr>
            <p:cNvSpPr>
              <a:spLocks/>
            </p:cNvSpPr>
            <p:nvPr/>
          </p:nvSpPr>
          <p:spPr bwMode="auto">
            <a:xfrm>
              <a:off x="1313160" y="3867621"/>
              <a:ext cx="447675" cy="119062"/>
            </a:xfrm>
            <a:custGeom>
              <a:avLst/>
              <a:gdLst>
                <a:gd name="T0" fmla="*/ 0 w 282"/>
                <a:gd name="T1" fmla="*/ 48 h 75"/>
                <a:gd name="T2" fmla="*/ 5 w 282"/>
                <a:gd name="T3" fmla="*/ 34 h 75"/>
                <a:gd name="T4" fmla="*/ 34 w 282"/>
                <a:gd name="T5" fmla="*/ 16 h 75"/>
                <a:gd name="T6" fmla="*/ 61 w 282"/>
                <a:gd name="T7" fmla="*/ 12 h 75"/>
                <a:gd name="T8" fmla="*/ 97 w 282"/>
                <a:gd name="T9" fmla="*/ 7 h 75"/>
                <a:gd name="T10" fmla="*/ 138 w 282"/>
                <a:gd name="T11" fmla="*/ 3 h 75"/>
                <a:gd name="T12" fmla="*/ 180 w 282"/>
                <a:gd name="T13" fmla="*/ 0 h 75"/>
                <a:gd name="T14" fmla="*/ 219 w 282"/>
                <a:gd name="T15" fmla="*/ 0 h 75"/>
                <a:gd name="T16" fmla="*/ 250 w 282"/>
                <a:gd name="T17" fmla="*/ 0 h 75"/>
                <a:gd name="T18" fmla="*/ 282 w 282"/>
                <a:gd name="T19" fmla="*/ 12 h 75"/>
                <a:gd name="T20" fmla="*/ 243 w 282"/>
                <a:gd name="T21" fmla="*/ 57 h 75"/>
                <a:gd name="T22" fmla="*/ 243 w 282"/>
                <a:gd name="T23" fmla="*/ 61 h 75"/>
                <a:gd name="T24" fmla="*/ 219 w 282"/>
                <a:gd name="T25" fmla="*/ 59 h 75"/>
                <a:gd name="T26" fmla="*/ 183 w 282"/>
                <a:gd name="T27" fmla="*/ 61 h 75"/>
                <a:gd name="T28" fmla="*/ 142 w 282"/>
                <a:gd name="T29" fmla="*/ 63 h 75"/>
                <a:gd name="T30" fmla="*/ 104 w 282"/>
                <a:gd name="T31" fmla="*/ 66 h 75"/>
                <a:gd name="T32" fmla="*/ 70 w 282"/>
                <a:gd name="T33" fmla="*/ 70 h 75"/>
                <a:gd name="T34" fmla="*/ 48 w 282"/>
                <a:gd name="T35" fmla="*/ 75 h 75"/>
                <a:gd name="T36" fmla="*/ 57 w 282"/>
                <a:gd name="T37" fmla="*/ 61 h 75"/>
                <a:gd name="T38" fmla="*/ 61 w 282"/>
                <a:gd name="T39" fmla="*/ 48 h 75"/>
                <a:gd name="T40" fmla="*/ 0 w 282"/>
                <a:gd name="T41" fmla="*/ 4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2" h="75">
                  <a:moveTo>
                    <a:pt x="0" y="48"/>
                  </a:moveTo>
                  <a:lnTo>
                    <a:pt x="5" y="34"/>
                  </a:lnTo>
                  <a:lnTo>
                    <a:pt x="34" y="16"/>
                  </a:lnTo>
                  <a:lnTo>
                    <a:pt x="61" y="12"/>
                  </a:lnTo>
                  <a:lnTo>
                    <a:pt x="97" y="7"/>
                  </a:lnTo>
                  <a:lnTo>
                    <a:pt x="138" y="3"/>
                  </a:lnTo>
                  <a:lnTo>
                    <a:pt x="180" y="0"/>
                  </a:lnTo>
                  <a:lnTo>
                    <a:pt x="219" y="0"/>
                  </a:lnTo>
                  <a:lnTo>
                    <a:pt x="250" y="0"/>
                  </a:lnTo>
                  <a:lnTo>
                    <a:pt x="282" y="12"/>
                  </a:lnTo>
                  <a:lnTo>
                    <a:pt x="243" y="57"/>
                  </a:lnTo>
                  <a:lnTo>
                    <a:pt x="243" y="61"/>
                  </a:lnTo>
                  <a:lnTo>
                    <a:pt x="219" y="59"/>
                  </a:lnTo>
                  <a:lnTo>
                    <a:pt x="183" y="61"/>
                  </a:lnTo>
                  <a:lnTo>
                    <a:pt x="142" y="63"/>
                  </a:lnTo>
                  <a:lnTo>
                    <a:pt x="104" y="66"/>
                  </a:lnTo>
                  <a:lnTo>
                    <a:pt x="70" y="70"/>
                  </a:lnTo>
                  <a:lnTo>
                    <a:pt x="48" y="75"/>
                  </a:lnTo>
                  <a:lnTo>
                    <a:pt x="57" y="61"/>
                  </a:lnTo>
                  <a:lnTo>
                    <a:pt x="61" y="48"/>
                  </a:lnTo>
                  <a:lnTo>
                    <a:pt x="0" y="48"/>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80" name="Freeform 563">
              <a:extLst>
                <a:ext uri="{FF2B5EF4-FFF2-40B4-BE49-F238E27FC236}">
                  <a16:creationId xmlns:a16="http://schemas.microsoft.com/office/drawing/2014/main" id="{FC64B155-E7A4-18E3-F1CC-EB8337C1FD57}"/>
                </a:ext>
              </a:extLst>
            </p:cNvPr>
            <p:cNvSpPr>
              <a:spLocks/>
            </p:cNvSpPr>
            <p:nvPr/>
          </p:nvSpPr>
          <p:spPr bwMode="auto">
            <a:xfrm>
              <a:off x="1313160" y="3915246"/>
              <a:ext cx="96838" cy="80962"/>
            </a:xfrm>
            <a:custGeom>
              <a:avLst/>
              <a:gdLst>
                <a:gd name="T0" fmla="*/ 16 w 61"/>
                <a:gd name="T1" fmla="*/ 0 h 51"/>
                <a:gd name="T2" fmla="*/ 0 w 61"/>
                <a:gd name="T3" fmla="*/ 24 h 51"/>
                <a:gd name="T4" fmla="*/ 0 w 61"/>
                <a:gd name="T5" fmla="*/ 24 h 51"/>
                <a:gd name="T6" fmla="*/ 0 w 61"/>
                <a:gd name="T7" fmla="*/ 24 h 51"/>
                <a:gd name="T8" fmla="*/ 0 w 61"/>
                <a:gd name="T9" fmla="*/ 22 h 51"/>
                <a:gd name="T10" fmla="*/ 0 w 61"/>
                <a:gd name="T11" fmla="*/ 22 h 51"/>
                <a:gd name="T12" fmla="*/ 0 w 61"/>
                <a:gd name="T13" fmla="*/ 20 h 51"/>
                <a:gd name="T14" fmla="*/ 0 w 61"/>
                <a:gd name="T15" fmla="*/ 20 h 51"/>
                <a:gd name="T16" fmla="*/ 0 w 61"/>
                <a:gd name="T17" fmla="*/ 20 h 51"/>
                <a:gd name="T18" fmla="*/ 0 w 61"/>
                <a:gd name="T19" fmla="*/ 18 h 51"/>
                <a:gd name="T20" fmla="*/ 61 w 61"/>
                <a:gd name="T21" fmla="*/ 18 h 51"/>
                <a:gd name="T22" fmla="*/ 61 w 61"/>
                <a:gd name="T23" fmla="*/ 20 h 51"/>
                <a:gd name="T24" fmla="*/ 61 w 61"/>
                <a:gd name="T25" fmla="*/ 20 h 51"/>
                <a:gd name="T26" fmla="*/ 61 w 61"/>
                <a:gd name="T27" fmla="*/ 20 h 51"/>
                <a:gd name="T28" fmla="*/ 61 w 61"/>
                <a:gd name="T29" fmla="*/ 22 h 51"/>
                <a:gd name="T30" fmla="*/ 61 w 61"/>
                <a:gd name="T31" fmla="*/ 22 h 51"/>
                <a:gd name="T32" fmla="*/ 61 w 61"/>
                <a:gd name="T33" fmla="*/ 24 h 51"/>
                <a:gd name="T34" fmla="*/ 61 w 61"/>
                <a:gd name="T35" fmla="*/ 24 h 51"/>
                <a:gd name="T36" fmla="*/ 61 w 61"/>
                <a:gd name="T37" fmla="*/ 24 h 51"/>
                <a:gd name="T38" fmla="*/ 43 w 61"/>
                <a:gd name="T39" fmla="*/ 51 h 51"/>
                <a:gd name="T40" fmla="*/ 61 w 61"/>
                <a:gd name="T41" fmla="*/ 24 h 51"/>
                <a:gd name="T42" fmla="*/ 61 w 61"/>
                <a:gd name="T43" fmla="*/ 45 h 51"/>
                <a:gd name="T44" fmla="*/ 43 w 61"/>
                <a:gd name="T45" fmla="*/ 51 h 51"/>
                <a:gd name="T46" fmla="*/ 16 w 61"/>
                <a:gd name="T4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1">
                  <a:moveTo>
                    <a:pt x="16" y="0"/>
                  </a:moveTo>
                  <a:lnTo>
                    <a:pt x="0" y="24"/>
                  </a:lnTo>
                  <a:lnTo>
                    <a:pt x="0" y="24"/>
                  </a:lnTo>
                  <a:lnTo>
                    <a:pt x="0" y="24"/>
                  </a:lnTo>
                  <a:lnTo>
                    <a:pt x="0" y="22"/>
                  </a:lnTo>
                  <a:lnTo>
                    <a:pt x="0" y="22"/>
                  </a:lnTo>
                  <a:lnTo>
                    <a:pt x="0" y="20"/>
                  </a:lnTo>
                  <a:lnTo>
                    <a:pt x="0" y="20"/>
                  </a:lnTo>
                  <a:lnTo>
                    <a:pt x="0" y="20"/>
                  </a:lnTo>
                  <a:lnTo>
                    <a:pt x="0" y="18"/>
                  </a:lnTo>
                  <a:lnTo>
                    <a:pt x="61" y="18"/>
                  </a:lnTo>
                  <a:lnTo>
                    <a:pt x="61" y="20"/>
                  </a:lnTo>
                  <a:lnTo>
                    <a:pt x="61" y="20"/>
                  </a:lnTo>
                  <a:lnTo>
                    <a:pt x="61" y="20"/>
                  </a:lnTo>
                  <a:lnTo>
                    <a:pt x="61" y="22"/>
                  </a:lnTo>
                  <a:lnTo>
                    <a:pt x="61" y="22"/>
                  </a:lnTo>
                  <a:lnTo>
                    <a:pt x="61" y="24"/>
                  </a:lnTo>
                  <a:lnTo>
                    <a:pt x="61" y="24"/>
                  </a:lnTo>
                  <a:lnTo>
                    <a:pt x="61" y="24"/>
                  </a:lnTo>
                  <a:lnTo>
                    <a:pt x="43" y="51"/>
                  </a:lnTo>
                  <a:lnTo>
                    <a:pt x="61" y="24"/>
                  </a:lnTo>
                  <a:lnTo>
                    <a:pt x="61" y="45"/>
                  </a:lnTo>
                  <a:lnTo>
                    <a:pt x="43" y="51"/>
                  </a:lnTo>
                  <a:lnTo>
                    <a:pt x="16"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81" name="Freeform 564">
              <a:extLst>
                <a:ext uri="{FF2B5EF4-FFF2-40B4-BE49-F238E27FC236}">
                  <a16:creationId xmlns:a16="http://schemas.microsoft.com/office/drawing/2014/main" id="{D6FE69F4-EB2D-CDF2-6D85-6D5B7A886E02}"/>
                </a:ext>
              </a:extLst>
            </p:cNvPr>
            <p:cNvSpPr>
              <a:spLocks/>
            </p:cNvSpPr>
            <p:nvPr/>
          </p:nvSpPr>
          <p:spPr bwMode="auto">
            <a:xfrm>
              <a:off x="1152822" y="3915246"/>
              <a:ext cx="228600" cy="217487"/>
            </a:xfrm>
            <a:custGeom>
              <a:avLst/>
              <a:gdLst>
                <a:gd name="T0" fmla="*/ 0 w 144"/>
                <a:gd name="T1" fmla="*/ 137 h 137"/>
                <a:gd name="T2" fmla="*/ 0 w 144"/>
                <a:gd name="T3" fmla="*/ 130 h 137"/>
                <a:gd name="T4" fmla="*/ 2 w 144"/>
                <a:gd name="T5" fmla="*/ 108 h 137"/>
                <a:gd name="T6" fmla="*/ 7 w 144"/>
                <a:gd name="T7" fmla="*/ 87 h 137"/>
                <a:gd name="T8" fmla="*/ 16 w 144"/>
                <a:gd name="T9" fmla="*/ 69 h 137"/>
                <a:gd name="T10" fmla="*/ 29 w 144"/>
                <a:gd name="T11" fmla="*/ 54 h 137"/>
                <a:gd name="T12" fmla="*/ 45 w 144"/>
                <a:gd name="T13" fmla="*/ 40 h 137"/>
                <a:gd name="T14" fmla="*/ 65 w 144"/>
                <a:gd name="T15" fmla="*/ 27 h 137"/>
                <a:gd name="T16" fmla="*/ 88 w 144"/>
                <a:gd name="T17" fmla="*/ 13 h 137"/>
                <a:gd name="T18" fmla="*/ 117 w 144"/>
                <a:gd name="T19" fmla="*/ 0 h 137"/>
                <a:gd name="T20" fmla="*/ 144 w 144"/>
                <a:gd name="T21" fmla="*/ 51 h 137"/>
                <a:gd name="T22" fmla="*/ 117 w 144"/>
                <a:gd name="T23" fmla="*/ 67 h 137"/>
                <a:gd name="T24" fmla="*/ 94 w 144"/>
                <a:gd name="T25" fmla="*/ 78 h 137"/>
                <a:gd name="T26" fmla="*/ 81 w 144"/>
                <a:gd name="T27" fmla="*/ 87 h 137"/>
                <a:gd name="T28" fmla="*/ 72 w 144"/>
                <a:gd name="T29" fmla="*/ 96 h 137"/>
                <a:gd name="T30" fmla="*/ 67 w 144"/>
                <a:gd name="T31" fmla="*/ 101 h 137"/>
                <a:gd name="T32" fmla="*/ 63 w 144"/>
                <a:gd name="T33" fmla="*/ 108 h 137"/>
                <a:gd name="T34" fmla="*/ 61 w 144"/>
                <a:gd name="T35" fmla="*/ 119 h 137"/>
                <a:gd name="T36" fmla="*/ 58 w 144"/>
                <a:gd name="T37" fmla="*/ 137 h 137"/>
                <a:gd name="T38" fmla="*/ 58 w 144"/>
                <a:gd name="T39" fmla="*/ 128 h 137"/>
                <a:gd name="T40" fmla="*/ 0 w 144"/>
                <a:gd name="T41"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37">
                  <a:moveTo>
                    <a:pt x="0" y="137"/>
                  </a:moveTo>
                  <a:lnTo>
                    <a:pt x="0" y="130"/>
                  </a:lnTo>
                  <a:lnTo>
                    <a:pt x="2" y="108"/>
                  </a:lnTo>
                  <a:lnTo>
                    <a:pt x="7" y="87"/>
                  </a:lnTo>
                  <a:lnTo>
                    <a:pt x="16" y="69"/>
                  </a:lnTo>
                  <a:lnTo>
                    <a:pt x="29" y="54"/>
                  </a:lnTo>
                  <a:lnTo>
                    <a:pt x="45" y="40"/>
                  </a:lnTo>
                  <a:lnTo>
                    <a:pt x="65" y="27"/>
                  </a:lnTo>
                  <a:lnTo>
                    <a:pt x="88" y="13"/>
                  </a:lnTo>
                  <a:lnTo>
                    <a:pt x="117" y="0"/>
                  </a:lnTo>
                  <a:lnTo>
                    <a:pt x="144" y="51"/>
                  </a:lnTo>
                  <a:lnTo>
                    <a:pt x="117" y="67"/>
                  </a:lnTo>
                  <a:lnTo>
                    <a:pt x="94" y="78"/>
                  </a:lnTo>
                  <a:lnTo>
                    <a:pt x="81" y="87"/>
                  </a:lnTo>
                  <a:lnTo>
                    <a:pt x="72" y="96"/>
                  </a:lnTo>
                  <a:lnTo>
                    <a:pt x="67" y="101"/>
                  </a:lnTo>
                  <a:lnTo>
                    <a:pt x="63" y="108"/>
                  </a:lnTo>
                  <a:lnTo>
                    <a:pt x="61" y="119"/>
                  </a:lnTo>
                  <a:lnTo>
                    <a:pt x="58" y="137"/>
                  </a:lnTo>
                  <a:lnTo>
                    <a:pt x="58" y="128"/>
                  </a:lnTo>
                  <a:lnTo>
                    <a:pt x="0" y="137"/>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82" name="Freeform 565">
              <a:extLst>
                <a:ext uri="{FF2B5EF4-FFF2-40B4-BE49-F238E27FC236}">
                  <a16:creationId xmlns:a16="http://schemas.microsoft.com/office/drawing/2014/main" id="{E13751CC-6AB6-BE3B-8BA5-8AB63DE0716E}"/>
                </a:ext>
              </a:extLst>
            </p:cNvPr>
            <p:cNvSpPr>
              <a:spLocks/>
            </p:cNvSpPr>
            <p:nvPr/>
          </p:nvSpPr>
          <p:spPr bwMode="auto">
            <a:xfrm>
              <a:off x="1152822" y="4118446"/>
              <a:ext cx="100013" cy="168275"/>
            </a:xfrm>
            <a:custGeom>
              <a:avLst/>
              <a:gdLst>
                <a:gd name="T0" fmla="*/ 2 w 63"/>
                <a:gd name="T1" fmla="*/ 103 h 106"/>
                <a:gd name="T2" fmla="*/ 2 w 63"/>
                <a:gd name="T3" fmla="*/ 106 h 106"/>
                <a:gd name="T4" fmla="*/ 2 w 63"/>
                <a:gd name="T5" fmla="*/ 92 h 106"/>
                <a:gd name="T6" fmla="*/ 2 w 63"/>
                <a:gd name="T7" fmla="*/ 81 h 106"/>
                <a:gd name="T8" fmla="*/ 2 w 63"/>
                <a:gd name="T9" fmla="*/ 70 h 106"/>
                <a:gd name="T10" fmla="*/ 2 w 63"/>
                <a:gd name="T11" fmla="*/ 58 h 106"/>
                <a:gd name="T12" fmla="*/ 2 w 63"/>
                <a:gd name="T13" fmla="*/ 47 h 106"/>
                <a:gd name="T14" fmla="*/ 2 w 63"/>
                <a:gd name="T15" fmla="*/ 36 h 106"/>
                <a:gd name="T16" fmla="*/ 2 w 63"/>
                <a:gd name="T17" fmla="*/ 25 h 106"/>
                <a:gd name="T18" fmla="*/ 0 w 63"/>
                <a:gd name="T19" fmla="*/ 9 h 106"/>
                <a:gd name="T20" fmla="*/ 58 w 63"/>
                <a:gd name="T21" fmla="*/ 0 h 106"/>
                <a:gd name="T22" fmla="*/ 61 w 63"/>
                <a:gd name="T23" fmla="*/ 16 h 106"/>
                <a:gd name="T24" fmla="*/ 63 w 63"/>
                <a:gd name="T25" fmla="*/ 31 h 106"/>
                <a:gd name="T26" fmla="*/ 63 w 63"/>
                <a:gd name="T27" fmla="*/ 47 h 106"/>
                <a:gd name="T28" fmla="*/ 63 w 63"/>
                <a:gd name="T29" fmla="*/ 58 h 106"/>
                <a:gd name="T30" fmla="*/ 63 w 63"/>
                <a:gd name="T31" fmla="*/ 70 h 106"/>
                <a:gd name="T32" fmla="*/ 63 w 63"/>
                <a:gd name="T33" fmla="*/ 81 h 106"/>
                <a:gd name="T34" fmla="*/ 63 w 63"/>
                <a:gd name="T35" fmla="*/ 92 h 106"/>
                <a:gd name="T36" fmla="*/ 63 w 63"/>
                <a:gd name="T37" fmla="*/ 103 h 106"/>
                <a:gd name="T38" fmla="*/ 63 w 63"/>
                <a:gd name="T39" fmla="*/ 103 h 106"/>
                <a:gd name="T40" fmla="*/ 2 w 63"/>
                <a:gd name="T41"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06">
                  <a:moveTo>
                    <a:pt x="2" y="103"/>
                  </a:moveTo>
                  <a:lnTo>
                    <a:pt x="2" y="106"/>
                  </a:lnTo>
                  <a:lnTo>
                    <a:pt x="2" y="92"/>
                  </a:lnTo>
                  <a:lnTo>
                    <a:pt x="2" y="81"/>
                  </a:lnTo>
                  <a:lnTo>
                    <a:pt x="2" y="70"/>
                  </a:lnTo>
                  <a:lnTo>
                    <a:pt x="2" y="58"/>
                  </a:lnTo>
                  <a:lnTo>
                    <a:pt x="2" y="47"/>
                  </a:lnTo>
                  <a:lnTo>
                    <a:pt x="2" y="36"/>
                  </a:lnTo>
                  <a:lnTo>
                    <a:pt x="2" y="25"/>
                  </a:lnTo>
                  <a:lnTo>
                    <a:pt x="0" y="9"/>
                  </a:lnTo>
                  <a:lnTo>
                    <a:pt x="58" y="0"/>
                  </a:lnTo>
                  <a:lnTo>
                    <a:pt x="61" y="16"/>
                  </a:lnTo>
                  <a:lnTo>
                    <a:pt x="63" y="31"/>
                  </a:lnTo>
                  <a:lnTo>
                    <a:pt x="63" y="47"/>
                  </a:lnTo>
                  <a:lnTo>
                    <a:pt x="63" y="58"/>
                  </a:lnTo>
                  <a:lnTo>
                    <a:pt x="63" y="70"/>
                  </a:lnTo>
                  <a:lnTo>
                    <a:pt x="63" y="81"/>
                  </a:lnTo>
                  <a:lnTo>
                    <a:pt x="63" y="92"/>
                  </a:lnTo>
                  <a:lnTo>
                    <a:pt x="63" y="103"/>
                  </a:lnTo>
                  <a:lnTo>
                    <a:pt x="63" y="103"/>
                  </a:lnTo>
                  <a:lnTo>
                    <a:pt x="2" y="103"/>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83" name="Freeform 566">
              <a:extLst>
                <a:ext uri="{FF2B5EF4-FFF2-40B4-BE49-F238E27FC236}">
                  <a16:creationId xmlns:a16="http://schemas.microsoft.com/office/drawing/2014/main" id="{03FC5144-DAAE-EE36-A672-3EB7BD60EA8A}"/>
                </a:ext>
              </a:extLst>
            </p:cNvPr>
            <p:cNvSpPr>
              <a:spLocks/>
            </p:cNvSpPr>
            <p:nvPr/>
          </p:nvSpPr>
          <p:spPr bwMode="auto">
            <a:xfrm>
              <a:off x="1155997" y="4281958"/>
              <a:ext cx="136525" cy="333375"/>
            </a:xfrm>
            <a:custGeom>
              <a:avLst/>
              <a:gdLst>
                <a:gd name="T0" fmla="*/ 27 w 86"/>
                <a:gd name="T1" fmla="*/ 205 h 210"/>
                <a:gd name="T2" fmla="*/ 29 w 86"/>
                <a:gd name="T3" fmla="*/ 210 h 210"/>
                <a:gd name="T4" fmla="*/ 18 w 86"/>
                <a:gd name="T5" fmla="*/ 181 h 210"/>
                <a:gd name="T6" fmla="*/ 11 w 86"/>
                <a:gd name="T7" fmla="*/ 156 h 210"/>
                <a:gd name="T8" fmla="*/ 7 w 86"/>
                <a:gd name="T9" fmla="*/ 129 h 210"/>
                <a:gd name="T10" fmla="*/ 5 w 86"/>
                <a:gd name="T11" fmla="*/ 104 h 210"/>
                <a:gd name="T12" fmla="*/ 2 w 86"/>
                <a:gd name="T13" fmla="*/ 79 h 210"/>
                <a:gd name="T14" fmla="*/ 0 w 86"/>
                <a:gd name="T15" fmla="*/ 54 h 210"/>
                <a:gd name="T16" fmla="*/ 0 w 86"/>
                <a:gd name="T17" fmla="*/ 30 h 210"/>
                <a:gd name="T18" fmla="*/ 0 w 86"/>
                <a:gd name="T19" fmla="*/ 0 h 210"/>
                <a:gd name="T20" fmla="*/ 61 w 86"/>
                <a:gd name="T21" fmla="*/ 0 h 210"/>
                <a:gd name="T22" fmla="*/ 61 w 86"/>
                <a:gd name="T23" fmla="*/ 27 h 210"/>
                <a:gd name="T24" fmla="*/ 61 w 86"/>
                <a:gd name="T25" fmla="*/ 52 h 210"/>
                <a:gd name="T26" fmla="*/ 61 w 86"/>
                <a:gd name="T27" fmla="*/ 77 h 210"/>
                <a:gd name="T28" fmla="*/ 63 w 86"/>
                <a:gd name="T29" fmla="*/ 97 h 210"/>
                <a:gd name="T30" fmla="*/ 65 w 86"/>
                <a:gd name="T31" fmla="*/ 120 h 210"/>
                <a:gd name="T32" fmla="*/ 70 w 86"/>
                <a:gd name="T33" fmla="*/ 140 h 210"/>
                <a:gd name="T34" fmla="*/ 77 w 86"/>
                <a:gd name="T35" fmla="*/ 162 h 210"/>
                <a:gd name="T36" fmla="*/ 86 w 86"/>
                <a:gd name="T37" fmla="*/ 187 h 210"/>
                <a:gd name="T38" fmla="*/ 86 w 86"/>
                <a:gd name="T39" fmla="*/ 192 h 210"/>
                <a:gd name="T40" fmla="*/ 27 w 86"/>
                <a:gd name="T41" fmla="*/ 2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210">
                  <a:moveTo>
                    <a:pt x="27" y="205"/>
                  </a:moveTo>
                  <a:lnTo>
                    <a:pt x="29" y="210"/>
                  </a:lnTo>
                  <a:lnTo>
                    <a:pt x="18" y="181"/>
                  </a:lnTo>
                  <a:lnTo>
                    <a:pt x="11" y="156"/>
                  </a:lnTo>
                  <a:lnTo>
                    <a:pt x="7" y="129"/>
                  </a:lnTo>
                  <a:lnTo>
                    <a:pt x="5" y="104"/>
                  </a:lnTo>
                  <a:lnTo>
                    <a:pt x="2" y="79"/>
                  </a:lnTo>
                  <a:lnTo>
                    <a:pt x="0" y="54"/>
                  </a:lnTo>
                  <a:lnTo>
                    <a:pt x="0" y="30"/>
                  </a:lnTo>
                  <a:lnTo>
                    <a:pt x="0" y="0"/>
                  </a:lnTo>
                  <a:lnTo>
                    <a:pt x="61" y="0"/>
                  </a:lnTo>
                  <a:lnTo>
                    <a:pt x="61" y="27"/>
                  </a:lnTo>
                  <a:lnTo>
                    <a:pt x="61" y="52"/>
                  </a:lnTo>
                  <a:lnTo>
                    <a:pt x="61" y="77"/>
                  </a:lnTo>
                  <a:lnTo>
                    <a:pt x="63" y="97"/>
                  </a:lnTo>
                  <a:lnTo>
                    <a:pt x="65" y="120"/>
                  </a:lnTo>
                  <a:lnTo>
                    <a:pt x="70" y="140"/>
                  </a:lnTo>
                  <a:lnTo>
                    <a:pt x="77" y="162"/>
                  </a:lnTo>
                  <a:lnTo>
                    <a:pt x="86" y="187"/>
                  </a:lnTo>
                  <a:lnTo>
                    <a:pt x="86" y="192"/>
                  </a:lnTo>
                  <a:lnTo>
                    <a:pt x="27" y="205"/>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84" name="Freeform 567">
              <a:extLst>
                <a:ext uri="{FF2B5EF4-FFF2-40B4-BE49-F238E27FC236}">
                  <a16:creationId xmlns:a16="http://schemas.microsoft.com/office/drawing/2014/main" id="{E1D76E41-8D53-7654-E18C-BD1AC858A446}"/>
                </a:ext>
              </a:extLst>
            </p:cNvPr>
            <p:cNvSpPr>
              <a:spLocks/>
            </p:cNvSpPr>
            <p:nvPr/>
          </p:nvSpPr>
          <p:spPr bwMode="auto">
            <a:xfrm>
              <a:off x="1198860" y="4586758"/>
              <a:ext cx="339725" cy="249237"/>
            </a:xfrm>
            <a:custGeom>
              <a:avLst/>
              <a:gdLst>
                <a:gd name="T0" fmla="*/ 180 w 214"/>
                <a:gd name="T1" fmla="*/ 153 h 157"/>
                <a:gd name="T2" fmla="*/ 196 w 214"/>
                <a:gd name="T3" fmla="*/ 157 h 157"/>
                <a:gd name="T4" fmla="*/ 178 w 214"/>
                <a:gd name="T5" fmla="*/ 155 h 157"/>
                <a:gd name="T6" fmla="*/ 160 w 214"/>
                <a:gd name="T7" fmla="*/ 151 h 157"/>
                <a:gd name="T8" fmla="*/ 144 w 214"/>
                <a:gd name="T9" fmla="*/ 146 h 157"/>
                <a:gd name="T10" fmla="*/ 126 w 214"/>
                <a:gd name="T11" fmla="*/ 137 h 157"/>
                <a:gd name="T12" fmla="*/ 97 w 214"/>
                <a:gd name="T13" fmla="*/ 119 h 157"/>
                <a:gd name="T14" fmla="*/ 68 w 214"/>
                <a:gd name="T15" fmla="*/ 99 h 157"/>
                <a:gd name="T16" fmla="*/ 45 w 214"/>
                <a:gd name="T17" fmla="*/ 79 h 157"/>
                <a:gd name="T18" fmla="*/ 25 w 214"/>
                <a:gd name="T19" fmla="*/ 56 h 157"/>
                <a:gd name="T20" fmla="*/ 9 w 214"/>
                <a:gd name="T21" fmla="*/ 36 h 157"/>
                <a:gd name="T22" fmla="*/ 0 w 214"/>
                <a:gd name="T23" fmla="*/ 13 h 157"/>
                <a:gd name="T24" fmla="*/ 59 w 214"/>
                <a:gd name="T25" fmla="*/ 0 h 157"/>
                <a:gd name="T26" fmla="*/ 61 w 214"/>
                <a:gd name="T27" fmla="*/ 4 h 157"/>
                <a:gd name="T28" fmla="*/ 70 w 214"/>
                <a:gd name="T29" fmla="*/ 18 h 157"/>
                <a:gd name="T30" fmla="*/ 86 w 214"/>
                <a:gd name="T31" fmla="*/ 36 h 157"/>
                <a:gd name="T32" fmla="*/ 106 w 214"/>
                <a:gd name="T33" fmla="*/ 54 h 157"/>
                <a:gd name="T34" fmla="*/ 129 w 214"/>
                <a:gd name="T35" fmla="*/ 70 h 157"/>
                <a:gd name="T36" fmla="*/ 153 w 214"/>
                <a:gd name="T37" fmla="*/ 85 h 157"/>
                <a:gd name="T38" fmla="*/ 165 w 214"/>
                <a:gd name="T39" fmla="*/ 90 h 157"/>
                <a:gd name="T40" fmla="*/ 178 w 214"/>
                <a:gd name="T41" fmla="*/ 94 h 157"/>
                <a:gd name="T42" fmla="*/ 189 w 214"/>
                <a:gd name="T43" fmla="*/ 97 h 157"/>
                <a:gd name="T44" fmla="*/ 201 w 214"/>
                <a:gd name="T45" fmla="*/ 97 h 157"/>
                <a:gd name="T46" fmla="*/ 214 w 214"/>
                <a:gd name="T47" fmla="*/ 103 h 157"/>
                <a:gd name="T48" fmla="*/ 180 w 214"/>
                <a:gd name="T49" fmla="*/ 15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4" h="157">
                  <a:moveTo>
                    <a:pt x="180" y="153"/>
                  </a:moveTo>
                  <a:lnTo>
                    <a:pt x="196" y="157"/>
                  </a:lnTo>
                  <a:lnTo>
                    <a:pt x="178" y="155"/>
                  </a:lnTo>
                  <a:lnTo>
                    <a:pt x="160" y="151"/>
                  </a:lnTo>
                  <a:lnTo>
                    <a:pt x="144" y="146"/>
                  </a:lnTo>
                  <a:lnTo>
                    <a:pt x="126" y="137"/>
                  </a:lnTo>
                  <a:lnTo>
                    <a:pt x="97" y="119"/>
                  </a:lnTo>
                  <a:lnTo>
                    <a:pt x="68" y="99"/>
                  </a:lnTo>
                  <a:lnTo>
                    <a:pt x="45" y="79"/>
                  </a:lnTo>
                  <a:lnTo>
                    <a:pt x="25" y="56"/>
                  </a:lnTo>
                  <a:lnTo>
                    <a:pt x="9" y="36"/>
                  </a:lnTo>
                  <a:lnTo>
                    <a:pt x="0" y="13"/>
                  </a:lnTo>
                  <a:lnTo>
                    <a:pt x="59" y="0"/>
                  </a:lnTo>
                  <a:lnTo>
                    <a:pt x="61" y="4"/>
                  </a:lnTo>
                  <a:lnTo>
                    <a:pt x="70" y="18"/>
                  </a:lnTo>
                  <a:lnTo>
                    <a:pt x="86" y="36"/>
                  </a:lnTo>
                  <a:lnTo>
                    <a:pt x="106" y="54"/>
                  </a:lnTo>
                  <a:lnTo>
                    <a:pt x="129" y="70"/>
                  </a:lnTo>
                  <a:lnTo>
                    <a:pt x="153" y="85"/>
                  </a:lnTo>
                  <a:lnTo>
                    <a:pt x="165" y="90"/>
                  </a:lnTo>
                  <a:lnTo>
                    <a:pt x="178" y="94"/>
                  </a:lnTo>
                  <a:lnTo>
                    <a:pt x="189" y="97"/>
                  </a:lnTo>
                  <a:lnTo>
                    <a:pt x="201" y="97"/>
                  </a:lnTo>
                  <a:lnTo>
                    <a:pt x="214" y="103"/>
                  </a:lnTo>
                  <a:lnTo>
                    <a:pt x="180" y="153"/>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85" name="Freeform 568">
              <a:extLst>
                <a:ext uri="{FF2B5EF4-FFF2-40B4-BE49-F238E27FC236}">
                  <a16:creationId xmlns:a16="http://schemas.microsoft.com/office/drawing/2014/main" id="{99B1C62A-DB99-5119-4326-10A621EA8E39}"/>
                </a:ext>
              </a:extLst>
            </p:cNvPr>
            <p:cNvSpPr>
              <a:spLocks/>
            </p:cNvSpPr>
            <p:nvPr/>
          </p:nvSpPr>
          <p:spPr bwMode="auto">
            <a:xfrm>
              <a:off x="1484610" y="4750271"/>
              <a:ext cx="247650" cy="107950"/>
            </a:xfrm>
            <a:custGeom>
              <a:avLst/>
              <a:gdLst>
                <a:gd name="T0" fmla="*/ 131 w 156"/>
                <a:gd name="T1" fmla="*/ 68 h 68"/>
                <a:gd name="T2" fmla="*/ 122 w 156"/>
                <a:gd name="T3" fmla="*/ 61 h 68"/>
                <a:gd name="T4" fmla="*/ 120 w 156"/>
                <a:gd name="T5" fmla="*/ 61 h 68"/>
                <a:gd name="T6" fmla="*/ 113 w 156"/>
                <a:gd name="T7" fmla="*/ 61 h 68"/>
                <a:gd name="T8" fmla="*/ 99 w 156"/>
                <a:gd name="T9" fmla="*/ 61 h 68"/>
                <a:gd name="T10" fmla="*/ 84 w 156"/>
                <a:gd name="T11" fmla="*/ 63 h 68"/>
                <a:gd name="T12" fmla="*/ 66 w 156"/>
                <a:gd name="T13" fmla="*/ 66 h 68"/>
                <a:gd name="T14" fmla="*/ 45 w 156"/>
                <a:gd name="T15" fmla="*/ 66 h 68"/>
                <a:gd name="T16" fmla="*/ 23 w 156"/>
                <a:gd name="T17" fmla="*/ 61 h 68"/>
                <a:gd name="T18" fmla="*/ 0 w 156"/>
                <a:gd name="T19" fmla="*/ 50 h 68"/>
                <a:gd name="T20" fmla="*/ 34 w 156"/>
                <a:gd name="T21" fmla="*/ 0 h 68"/>
                <a:gd name="T22" fmla="*/ 43 w 156"/>
                <a:gd name="T23" fmla="*/ 3 h 68"/>
                <a:gd name="T24" fmla="*/ 52 w 156"/>
                <a:gd name="T25" fmla="*/ 5 h 68"/>
                <a:gd name="T26" fmla="*/ 63 w 156"/>
                <a:gd name="T27" fmla="*/ 5 h 68"/>
                <a:gd name="T28" fmla="*/ 79 w 156"/>
                <a:gd name="T29" fmla="*/ 3 h 68"/>
                <a:gd name="T30" fmla="*/ 95 w 156"/>
                <a:gd name="T31" fmla="*/ 0 h 68"/>
                <a:gd name="T32" fmla="*/ 113 w 156"/>
                <a:gd name="T33" fmla="*/ 0 h 68"/>
                <a:gd name="T34" fmla="*/ 135 w 156"/>
                <a:gd name="T35" fmla="*/ 3 h 68"/>
                <a:gd name="T36" fmla="*/ 156 w 156"/>
                <a:gd name="T37" fmla="*/ 14 h 68"/>
                <a:gd name="T38" fmla="*/ 147 w 156"/>
                <a:gd name="T39" fmla="*/ 9 h 68"/>
                <a:gd name="T40" fmla="*/ 131 w 156"/>
                <a:gd name="T4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68">
                  <a:moveTo>
                    <a:pt x="131" y="68"/>
                  </a:moveTo>
                  <a:lnTo>
                    <a:pt x="122" y="61"/>
                  </a:lnTo>
                  <a:lnTo>
                    <a:pt x="120" y="61"/>
                  </a:lnTo>
                  <a:lnTo>
                    <a:pt x="113" y="61"/>
                  </a:lnTo>
                  <a:lnTo>
                    <a:pt x="99" y="61"/>
                  </a:lnTo>
                  <a:lnTo>
                    <a:pt x="84" y="63"/>
                  </a:lnTo>
                  <a:lnTo>
                    <a:pt x="66" y="66"/>
                  </a:lnTo>
                  <a:lnTo>
                    <a:pt x="45" y="66"/>
                  </a:lnTo>
                  <a:lnTo>
                    <a:pt x="23" y="61"/>
                  </a:lnTo>
                  <a:lnTo>
                    <a:pt x="0" y="50"/>
                  </a:lnTo>
                  <a:lnTo>
                    <a:pt x="34" y="0"/>
                  </a:lnTo>
                  <a:lnTo>
                    <a:pt x="43" y="3"/>
                  </a:lnTo>
                  <a:lnTo>
                    <a:pt x="52" y="5"/>
                  </a:lnTo>
                  <a:lnTo>
                    <a:pt x="63" y="5"/>
                  </a:lnTo>
                  <a:lnTo>
                    <a:pt x="79" y="3"/>
                  </a:lnTo>
                  <a:lnTo>
                    <a:pt x="95" y="0"/>
                  </a:lnTo>
                  <a:lnTo>
                    <a:pt x="113" y="0"/>
                  </a:lnTo>
                  <a:lnTo>
                    <a:pt x="135" y="3"/>
                  </a:lnTo>
                  <a:lnTo>
                    <a:pt x="156" y="14"/>
                  </a:lnTo>
                  <a:lnTo>
                    <a:pt x="147" y="9"/>
                  </a:lnTo>
                  <a:lnTo>
                    <a:pt x="131" y="68"/>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86" name="Freeform 569">
              <a:extLst>
                <a:ext uri="{FF2B5EF4-FFF2-40B4-BE49-F238E27FC236}">
                  <a16:creationId xmlns:a16="http://schemas.microsoft.com/office/drawing/2014/main" id="{9A9D59B3-2889-08E6-6824-D50090D5F80E}"/>
                </a:ext>
              </a:extLst>
            </p:cNvPr>
            <p:cNvSpPr>
              <a:spLocks/>
            </p:cNvSpPr>
            <p:nvPr/>
          </p:nvSpPr>
          <p:spPr bwMode="auto">
            <a:xfrm>
              <a:off x="1692572" y="4764558"/>
              <a:ext cx="288925" cy="107950"/>
            </a:xfrm>
            <a:custGeom>
              <a:avLst/>
              <a:gdLst>
                <a:gd name="T0" fmla="*/ 182 w 182"/>
                <a:gd name="T1" fmla="*/ 63 h 68"/>
                <a:gd name="T2" fmla="*/ 182 w 182"/>
                <a:gd name="T3" fmla="*/ 63 h 68"/>
                <a:gd name="T4" fmla="*/ 166 w 182"/>
                <a:gd name="T5" fmla="*/ 66 h 68"/>
                <a:gd name="T6" fmla="*/ 144 w 182"/>
                <a:gd name="T7" fmla="*/ 66 h 68"/>
                <a:gd name="T8" fmla="*/ 121 w 182"/>
                <a:gd name="T9" fmla="*/ 68 h 68"/>
                <a:gd name="T10" fmla="*/ 94 w 182"/>
                <a:gd name="T11" fmla="*/ 68 h 68"/>
                <a:gd name="T12" fmla="*/ 67 w 182"/>
                <a:gd name="T13" fmla="*/ 66 h 68"/>
                <a:gd name="T14" fmla="*/ 43 w 182"/>
                <a:gd name="T15" fmla="*/ 66 h 68"/>
                <a:gd name="T16" fmla="*/ 20 w 182"/>
                <a:gd name="T17" fmla="*/ 61 h 68"/>
                <a:gd name="T18" fmla="*/ 0 w 182"/>
                <a:gd name="T19" fmla="*/ 59 h 68"/>
                <a:gd name="T20" fmla="*/ 16 w 182"/>
                <a:gd name="T21" fmla="*/ 0 h 68"/>
                <a:gd name="T22" fmla="*/ 29 w 182"/>
                <a:gd name="T23" fmla="*/ 3 h 68"/>
                <a:gd name="T24" fmla="*/ 49 w 182"/>
                <a:gd name="T25" fmla="*/ 5 h 68"/>
                <a:gd name="T26" fmla="*/ 72 w 182"/>
                <a:gd name="T27" fmla="*/ 7 h 68"/>
                <a:gd name="T28" fmla="*/ 94 w 182"/>
                <a:gd name="T29" fmla="*/ 7 h 68"/>
                <a:gd name="T30" fmla="*/ 119 w 182"/>
                <a:gd name="T31" fmla="*/ 7 h 68"/>
                <a:gd name="T32" fmla="*/ 142 w 182"/>
                <a:gd name="T33" fmla="*/ 7 h 68"/>
                <a:gd name="T34" fmla="*/ 162 w 182"/>
                <a:gd name="T35" fmla="*/ 5 h 68"/>
                <a:gd name="T36" fmla="*/ 175 w 182"/>
                <a:gd name="T37" fmla="*/ 3 h 68"/>
                <a:gd name="T38" fmla="*/ 175 w 182"/>
                <a:gd name="T39" fmla="*/ 3 h 68"/>
                <a:gd name="T40" fmla="*/ 182 w 182"/>
                <a:gd name="T41"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2" h="68">
                  <a:moveTo>
                    <a:pt x="182" y="63"/>
                  </a:moveTo>
                  <a:lnTo>
                    <a:pt x="182" y="63"/>
                  </a:lnTo>
                  <a:lnTo>
                    <a:pt x="166" y="66"/>
                  </a:lnTo>
                  <a:lnTo>
                    <a:pt x="144" y="66"/>
                  </a:lnTo>
                  <a:lnTo>
                    <a:pt x="121" y="68"/>
                  </a:lnTo>
                  <a:lnTo>
                    <a:pt x="94" y="68"/>
                  </a:lnTo>
                  <a:lnTo>
                    <a:pt x="67" y="66"/>
                  </a:lnTo>
                  <a:lnTo>
                    <a:pt x="43" y="66"/>
                  </a:lnTo>
                  <a:lnTo>
                    <a:pt x="20" y="61"/>
                  </a:lnTo>
                  <a:lnTo>
                    <a:pt x="0" y="59"/>
                  </a:lnTo>
                  <a:lnTo>
                    <a:pt x="16" y="0"/>
                  </a:lnTo>
                  <a:lnTo>
                    <a:pt x="29" y="3"/>
                  </a:lnTo>
                  <a:lnTo>
                    <a:pt x="49" y="5"/>
                  </a:lnTo>
                  <a:lnTo>
                    <a:pt x="72" y="7"/>
                  </a:lnTo>
                  <a:lnTo>
                    <a:pt x="94" y="7"/>
                  </a:lnTo>
                  <a:lnTo>
                    <a:pt x="119" y="7"/>
                  </a:lnTo>
                  <a:lnTo>
                    <a:pt x="142" y="7"/>
                  </a:lnTo>
                  <a:lnTo>
                    <a:pt x="162" y="5"/>
                  </a:lnTo>
                  <a:lnTo>
                    <a:pt x="175" y="3"/>
                  </a:lnTo>
                  <a:lnTo>
                    <a:pt x="175" y="3"/>
                  </a:lnTo>
                  <a:lnTo>
                    <a:pt x="182" y="63"/>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87" name="Freeform 570">
              <a:extLst>
                <a:ext uri="{FF2B5EF4-FFF2-40B4-BE49-F238E27FC236}">
                  <a16:creationId xmlns:a16="http://schemas.microsoft.com/office/drawing/2014/main" id="{6BCA7037-EE1D-1098-C4D4-09BAC488F144}"/>
                </a:ext>
              </a:extLst>
            </p:cNvPr>
            <p:cNvSpPr>
              <a:spLocks/>
            </p:cNvSpPr>
            <p:nvPr/>
          </p:nvSpPr>
          <p:spPr bwMode="auto">
            <a:xfrm>
              <a:off x="1970385" y="4735983"/>
              <a:ext cx="271463" cy="128587"/>
            </a:xfrm>
            <a:custGeom>
              <a:avLst/>
              <a:gdLst>
                <a:gd name="T0" fmla="*/ 171 w 171"/>
                <a:gd name="T1" fmla="*/ 59 h 81"/>
                <a:gd name="T2" fmla="*/ 171 w 171"/>
                <a:gd name="T3" fmla="*/ 59 h 81"/>
                <a:gd name="T4" fmla="*/ 149 w 171"/>
                <a:gd name="T5" fmla="*/ 63 h 81"/>
                <a:gd name="T6" fmla="*/ 129 w 171"/>
                <a:gd name="T7" fmla="*/ 68 h 81"/>
                <a:gd name="T8" fmla="*/ 106 w 171"/>
                <a:gd name="T9" fmla="*/ 70 h 81"/>
                <a:gd name="T10" fmla="*/ 86 w 171"/>
                <a:gd name="T11" fmla="*/ 72 h 81"/>
                <a:gd name="T12" fmla="*/ 66 w 171"/>
                <a:gd name="T13" fmla="*/ 75 h 81"/>
                <a:gd name="T14" fmla="*/ 45 w 171"/>
                <a:gd name="T15" fmla="*/ 77 h 81"/>
                <a:gd name="T16" fmla="*/ 25 w 171"/>
                <a:gd name="T17" fmla="*/ 79 h 81"/>
                <a:gd name="T18" fmla="*/ 7 w 171"/>
                <a:gd name="T19" fmla="*/ 81 h 81"/>
                <a:gd name="T20" fmla="*/ 0 w 171"/>
                <a:gd name="T21" fmla="*/ 21 h 81"/>
                <a:gd name="T22" fmla="*/ 18 w 171"/>
                <a:gd name="T23" fmla="*/ 18 h 81"/>
                <a:gd name="T24" fmla="*/ 39 w 171"/>
                <a:gd name="T25" fmla="*/ 18 h 81"/>
                <a:gd name="T26" fmla="*/ 59 w 171"/>
                <a:gd name="T27" fmla="*/ 16 h 81"/>
                <a:gd name="T28" fmla="*/ 79 w 171"/>
                <a:gd name="T29" fmla="*/ 14 h 81"/>
                <a:gd name="T30" fmla="*/ 99 w 171"/>
                <a:gd name="T31" fmla="*/ 9 h 81"/>
                <a:gd name="T32" fmla="*/ 120 w 171"/>
                <a:gd name="T33" fmla="*/ 7 h 81"/>
                <a:gd name="T34" fmla="*/ 140 w 171"/>
                <a:gd name="T35" fmla="*/ 5 h 81"/>
                <a:gd name="T36" fmla="*/ 160 w 171"/>
                <a:gd name="T37" fmla="*/ 0 h 81"/>
                <a:gd name="T38" fmla="*/ 160 w 171"/>
                <a:gd name="T39" fmla="*/ 0 h 81"/>
                <a:gd name="T40" fmla="*/ 171 w 171"/>
                <a:gd name="T41" fmla="*/ 5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1" h="81">
                  <a:moveTo>
                    <a:pt x="171" y="59"/>
                  </a:moveTo>
                  <a:lnTo>
                    <a:pt x="171" y="59"/>
                  </a:lnTo>
                  <a:lnTo>
                    <a:pt x="149" y="63"/>
                  </a:lnTo>
                  <a:lnTo>
                    <a:pt x="129" y="68"/>
                  </a:lnTo>
                  <a:lnTo>
                    <a:pt x="106" y="70"/>
                  </a:lnTo>
                  <a:lnTo>
                    <a:pt x="86" y="72"/>
                  </a:lnTo>
                  <a:lnTo>
                    <a:pt x="66" y="75"/>
                  </a:lnTo>
                  <a:lnTo>
                    <a:pt x="45" y="77"/>
                  </a:lnTo>
                  <a:lnTo>
                    <a:pt x="25" y="79"/>
                  </a:lnTo>
                  <a:lnTo>
                    <a:pt x="7" y="81"/>
                  </a:lnTo>
                  <a:lnTo>
                    <a:pt x="0" y="21"/>
                  </a:lnTo>
                  <a:lnTo>
                    <a:pt x="18" y="18"/>
                  </a:lnTo>
                  <a:lnTo>
                    <a:pt x="39" y="18"/>
                  </a:lnTo>
                  <a:lnTo>
                    <a:pt x="59" y="16"/>
                  </a:lnTo>
                  <a:lnTo>
                    <a:pt x="79" y="14"/>
                  </a:lnTo>
                  <a:lnTo>
                    <a:pt x="99" y="9"/>
                  </a:lnTo>
                  <a:lnTo>
                    <a:pt x="120" y="7"/>
                  </a:lnTo>
                  <a:lnTo>
                    <a:pt x="140" y="5"/>
                  </a:lnTo>
                  <a:lnTo>
                    <a:pt x="160" y="0"/>
                  </a:lnTo>
                  <a:lnTo>
                    <a:pt x="160" y="0"/>
                  </a:lnTo>
                  <a:lnTo>
                    <a:pt x="171" y="5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88" name="Freeform 571">
              <a:extLst>
                <a:ext uri="{FF2B5EF4-FFF2-40B4-BE49-F238E27FC236}">
                  <a16:creationId xmlns:a16="http://schemas.microsoft.com/office/drawing/2014/main" id="{2CB74CEC-6838-E170-A605-92445557DD69}"/>
                </a:ext>
              </a:extLst>
            </p:cNvPr>
            <p:cNvSpPr>
              <a:spLocks/>
            </p:cNvSpPr>
            <p:nvPr/>
          </p:nvSpPr>
          <p:spPr bwMode="auto">
            <a:xfrm>
              <a:off x="2224385" y="4643908"/>
              <a:ext cx="285750" cy="185737"/>
            </a:xfrm>
            <a:custGeom>
              <a:avLst/>
              <a:gdLst>
                <a:gd name="T0" fmla="*/ 180 w 180"/>
                <a:gd name="T1" fmla="*/ 22 h 117"/>
                <a:gd name="T2" fmla="*/ 171 w 180"/>
                <a:gd name="T3" fmla="*/ 43 h 117"/>
                <a:gd name="T4" fmla="*/ 153 w 180"/>
                <a:gd name="T5" fmla="*/ 58 h 117"/>
                <a:gd name="T6" fmla="*/ 135 w 180"/>
                <a:gd name="T7" fmla="*/ 72 h 117"/>
                <a:gd name="T8" fmla="*/ 115 w 180"/>
                <a:gd name="T9" fmla="*/ 83 h 117"/>
                <a:gd name="T10" fmla="*/ 95 w 180"/>
                <a:gd name="T11" fmla="*/ 92 h 117"/>
                <a:gd name="T12" fmla="*/ 74 w 180"/>
                <a:gd name="T13" fmla="*/ 101 h 117"/>
                <a:gd name="T14" fmla="*/ 54 w 180"/>
                <a:gd name="T15" fmla="*/ 108 h 117"/>
                <a:gd name="T16" fmla="*/ 32 w 180"/>
                <a:gd name="T17" fmla="*/ 112 h 117"/>
                <a:gd name="T18" fmla="*/ 11 w 180"/>
                <a:gd name="T19" fmla="*/ 117 h 117"/>
                <a:gd name="T20" fmla="*/ 0 w 180"/>
                <a:gd name="T21" fmla="*/ 58 h 117"/>
                <a:gd name="T22" fmla="*/ 18 w 180"/>
                <a:gd name="T23" fmla="*/ 54 h 117"/>
                <a:gd name="T24" fmla="*/ 36 w 180"/>
                <a:gd name="T25" fmla="*/ 49 h 117"/>
                <a:gd name="T26" fmla="*/ 54 w 180"/>
                <a:gd name="T27" fmla="*/ 43 h 117"/>
                <a:gd name="T28" fmla="*/ 72 w 180"/>
                <a:gd name="T29" fmla="*/ 36 h 117"/>
                <a:gd name="T30" fmla="*/ 88 w 180"/>
                <a:gd name="T31" fmla="*/ 29 h 117"/>
                <a:gd name="T32" fmla="*/ 104 w 180"/>
                <a:gd name="T33" fmla="*/ 20 h 117"/>
                <a:gd name="T34" fmla="*/ 117 w 180"/>
                <a:gd name="T35" fmla="*/ 11 h 117"/>
                <a:gd name="T36" fmla="*/ 128 w 180"/>
                <a:gd name="T37" fmla="*/ 0 h 117"/>
                <a:gd name="T38" fmla="*/ 119 w 180"/>
                <a:gd name="T39" fmla="*/ 22 h 117"/>
                <a:gd name="T40" fmla="*/ 180 w 180"/>
                <a:gd name="T41" fmla="*/ 22 h 117"/>
                <a:gd name="T42" fmla="*/ 180 w 180"/>
                <a:gd name="T43" fmla="*/ 34 h 117"/>
                <a:gd name="T44" fmla="*/ 171 w 180"/>
                <a:gd name="T45" fmla="*/ 43 h 117"/>
                <a:gd name="T46" fmla="*/ 180 w 180"/>
                <a:gd name="T47" fmla="*/ 2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0" h="117">
                  <a:moveTo>
                    <a:pt x="180" y="22"/>
                  </a:moveTo>
                  <a:lnTo>
                    <a:pt x="171" y="43"/>
                  </a:lnTo>
                  <a:lnTo>
                    <a:pt x="153" y="58"/>
                  </a:lnTo>
                  <a:lnTo>
                    <a:pt x="135" y="72"/>
                  </a:lnTo>
                  <a:lnTo>
                    <a:pt x="115" y="83"/>
                  </a:lnTo>
                  <a:lnTo>
                    <a:pt x="95" y="92"/>
                  </a:lnTo>
                  <a:lnTo>
                    <a:pt x="74" y="101"/>
                  </a:lnTo>
                  <a:lnTo>
                    <a:pt x="54" y="108"/>
                  </a:lnTo>
                  <a:lnTo>
                    <a:pt x="32" y="112"/>
                  </a:lnTo>
                  <a:lnTo>
                    <a:pt x="11" y="117"/>
                  </a:lnTo>
                  <a:lnTo>
                    <a:pt x="0" y="58"/>
                  </a:lnTo>
                  <a:lnTo>
                    <a:pt x="18" y="54"/>
                  </a:lnTo>
                  <a:lnTo>
                    <a:pt x="36" y="49"/>
                  </a:lnTo>
                  <a:lnTo>
                    <a:pt x="54" y="43"/>
                  </a:lnTo>
                  <a:lnTo>
                    <a:pt x="72" y="36"/>
                  </a:lnTo>
                  <a:lnTo>
                    <a:pt x="88" y="29"/>
                  </a:lnTo>
                  <a:lnTo>
                    <a:pt x="104" y="20"/>
                  </a:lnTo>
                  <a:lnTo>
                    <a:pt x="117" y="11"/>
                  </a:lnTo>
                  <a:lnTo>
                    <a:pt x="128" y="0"/>
                  </a:lnTo>
                  <a:lnTo>
                    <a:pt x="119" y="22"/>
                  </a:lnTo>
                  <a:lnTo>
                    <a:pt x="180" y="22"/>
                  </a:lnTo>
                  <a:lnTo>
                    <a:pt x="180" y="34"/>
                  </a:lnTo>
                  <a:lnTo>
                    <a:pt x="171" y="43"/>
                  </a:lnTo>
                  <a:lnTo>
                    <a:pt x="180" y="22"/>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89" name="Freeform 572">
              <a:extLst>
                <a:ext uri="{FF2B5EF4-FFF2-40B4-BE49-F238E27FC236}">
                  <a16:creationId xmlns:a16="http://schemas.microsoft.com/office/drawing/2014/main" id="{0AA3E117-EBC0-CEC1-F923-CE9473A22997}"/>
                </a:ext>
              </a:extLst>
            </p:cNvPr>
            <p:cNvSpPr>
              <a:spLocks/>
            </p:cNvSpPr>
            <p:nvPr/>
          </p:nvSpPr>
          <p:spPr bwMode="auto">
            <a:xfrm>
              <a:off x="2413297" y="4626446"/>
              <a:ext cx="96838" cy="85725"/>
            </a:xfrm>
            <a:custGeom>
              <a:avLst/>
              <a:gdLst>
                <a:gd name="T0" fmla="*/ 43 w 61"/>
                <a:gd name="T1" fmla="*/ 54 h 54"/>
                <a:gd name="T2" fmla="*/ 61 w 61"/>
                <a:gd name="T3" fmla="*/ 27 h 54"/>
                <a:gd name="T4" fmla="*/ 61 w 61"/>
                <a:gd name="T5" fmla="*/ 27 h 54"/>
                <a:gd name="T6" fmla="*/ 61 w 61"/>
                <a:gd name="T7" fmla="*/ 27 h 54"/>
                <a:gd name="T8" fmla="*/ 61 w 61"/>
                <a:gd name="T9" fmla="*/ 29 h 54"/>
                <a:gd name="T10" fmla="*/ 61 w 61"/>
                <a:gd name="T11" fmla="*/ 29 h 54"/>
                <a:gd name="T12" fmla="*/ 61 w 61"/>
                <a:gd name="T13" fmla="*/ 31 h 54"/>
                <a:gd name="T14" fmla="*/ 61 w 61"/>
                <a:gd name="T15" fmla="*/ 31 h 54"/>
                <a:gd name="T16" fmla="*/ 61 w 61"/>
                <a:gd name="T17" fmla="*/ 31 h 54"/>
                <a:gd name="T18" fmla="*/ 61 w 61"/>
                <a:gd name="T19" fmla="*/ 33 h 54"/>
                <a:gd name="T20" fmla="*/ 0 w 61"/>
                <a:gd name="T21" fmla="*/ 33 h 54"/>
                <a:gd name="T22" fmla="*/ 0 w 61"/>
                <a:gd name="T23" fmla="*/ 31 h 54"/>
                <a:gd name="T24" fmla="*/ 0 w 61"/>
                <a:gd name="T25" fmla="*/ 31 h 54"/>
                <a:gd name="T26" fmla="*/ 0 w 61"/>
                <a:gd name="T27" fmla="*/ 31 h 54"/>
                <a:gd name="T28" fmla="*/ 0 w 61"/>
                <a:gd name="T29" fmla="*/ 29 h 54"/>
                <a:gd name="T30" fmla="*/ 0 w 61"/>
                <a:gd name="T31" fmla="*/ 29 h 54"/>
                <a:gd name="T32" fmla="*/ 0 w 61"/>
                <a:gd name="T33" fmla="*/ 27 h 54"/>
                <a:gd name="T34" fmla="*/ 0 w 61"/>
                <a:gd name="T35" fmla="*/ 27 h 54"/>
                <a:gd name="T36" fmla="*/ 0 w 61"/>
                <a:gd name="T37" fmla="*/ 27 h 54"/>
                <a:gd name="T38" fmla="*/ 18 w 61"/>
                <a:gd name="T39" fmla="*/ 0 h 54"/>
                <a:gd name="T40" fmla="*/ 0 w 61"/>
                <a:gd name="T41" fmla="*/ 27 h 54"/>
                <a:gd name="T42" fmla="*/ 0 w 61"/>
                <a:gd name="T43" fmla="*/ 6 h 54"/>
                <a:gd name="T44" fmla="*/ 18 w 61"/>
                <a:gd name="T45" fmla="*/ 0 h 54"/>
                <a:gd name="T46" fmla="*/ 43 w 61"/>
                <a:gd name="T4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4">
                  <a:moveTo>
                    <a:pt x="43" y="54"/>
                  </a:moveTo>
                  <a:lnTo>
                    <a:pt x="61" y="27"/>
                  </a:lnTo>
                  <a:lnTo>
                    <a:pt x="61" y="27"/>
                  </a:lnTo>
                  <a:lnTo>
                    <a:pt x="61" y="27"/>
                  </a:lnTo>
                  <a:lnTo>
                    <a:pt x="61" y="29"/>
                  </a:lnTo>
                  <a:lnTo>
                    <a:pt x="61" y="29"/>
                  </a:lnTo>
                  <a:lnTo>
                    <a:pt x="61" y="31"/>
                  </a:lnTo>
                  <a:lnTo>
                    <a:pt x="61" y="31"/>
                  </a:lnTo>
                  <a:lnTo>
                    <a:pt x="61" y="31"/>
                  </a:lnTo>
                  <a:lnTo>
                    <a:pt x="61" y="33"/>
                  </a:lnTo>
                  <a:lnTo>
                    <a:pt x="0" y="33"/>
                  </a:lnTo>
                  <a:lnTo>
                    <a:pt x="0" y="31"/>
                  </a:lnTo>
                  <a:lnTo>
                    <a:pt x="0" y="31"/>
                  </a:lnTo>
                  <a:lnTo>
                    <a:pt x="0" y="31"/>
                  </a:lnTo>
                  <a:lnTo>
                    <a:pt x="0" y="29"/>
                  </a:lnTo>
                  <a:lnTo>
                    <a:pt x="0" y="29"/>
                  </a:lnTo>
                  <a:lnTo>
                    <a:pt x="0" y="27"/>
                  </a:lnTo>
                  <a:lnTo>
                    <a:pt x="0" y="27"/>
                  </a:lnTo>
                  <a:lnTo>
                    <a:pt x="0" y="27"/>
                  </a:lnTo>
                  <a:lnTo>
                    <a:pt x="18" y="0"/>
                  </a:lnTo>
                  <a:lnTo>
                    <a:pt x="0" y="27"/>
                  </a:lnTo>
                  <a:lnTo>
                    <a:pt x="0" y="6"/>
                  </a:lnTo>
                  <a:lnTo>
                    <a:pt x="18" y="0"/>
                  </a:lnTo>
                  <a:lnTo>
                    <a:pt x="43" y="54"/>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90" name="Freeform 573">
              <a:extLst>
                <a:ext uri="{FF2B5EF4-FFF2-40B4-BE49-F238E27FC236}">
                  <a16:creationId xmlns:a16="http://schemas.microsoft.com/office/drawing/2014/main" id="{0989FB32-8815-5EF6-E2BD-6FFC3A578462}"/>
                </a:ext>
              </a:extLst>
            </p:cNvPr>
            <p:cNvSpPr>
              <a:spLocks/>
            </p:cNvSpPr>
            <p:nvPr/>
          </p:nvSpPr>
          <p:spPr bwMode="auto">
            <a:xfrm>
              <a:off x="2441872" y="4618508"/>
              <a:ext cx="39688" cy="93662"/>
            </a:xfrm>
            <a:custGeom>
              <a:avLst/>
              <a:gdLst>
                <a:gd name="T0" fmla="*/ 23 w 25"/>
                <a:gd name="T1" fmla="*/ 59 h 59"/>
                <a:gd name="T2" fmla="*/ 23 w 25"/>
                <a:gd name="T3" fmla="*/ 59 h 59"/>
                <a:gd name="T4" fmla="*/ 23 w 25"/>
                <a:gd name="T5" fmla="*/ 59 h 59"/>
                <a:gd name="T6" fmla="*/ 23 w 25"/>
                <a:gd name="T7" fmla="*/ 59 h 59"/>
                <a:gd name="T8" fmla="*/ 25 w 25"/>
                <a:gd name="T9" fmla="*/ 59 h 59"/>
                <a:gd name="T10" fmla="*/ 25 w 25"/>
                <a:gd name="T11" fmla="*/ 59 h 59"/>
                <a:gd name="T12" fmla="*/ 25 w 25"/>
                <a:gd name="T13" fmla="*/ 59 h 59"/>
                <a:gd name="T14" fmla="*/ 25 w 25"/>
                <a:gd name="T15" fmla="*/ 59 h 59"/>
                <a:gd name="T16" fmla="*/ 25 w 25"/>
                <a:gd name="T17" fmla="*/ 59 h 59"/>
                <a:gd name="T18" fmla="*/ 25 w 25"/>
                <a:gd name="T19" fmla="*/ 59 h 59"/>
                <a:gd name="T20" fmla="*/ 0 w 25"/>
                <a:gd name="T21" fmla="*/ 5 h 59"/>
                <a:gd name="T22" fmla="*/ 0 w 25"/>
                <a:gd name="T23" fmla="*/ 2 h 59"/>
                <a:gd name="T24" fmla="*/ 3 w 25"/>
                <a:gd name="T25" fmla="*/ 2 h 59"/>
                <a:gd name="T26" fmla="*/ 5 w 25"/>
                <a:gd name="T27" fmla="*/ 2 h 59"/>
                <a:gd name="T28" fmla="*/ 5 w 25"/>
                <a:gd name="T29" fmla="*/ 2 h 59"/>
                <a:gd name="T30" fmla="*/ 7 w 25"/>
                <a:gd name="T31" fmla="*/ 0 h 59"/>
                <a:gd name="T32" fmla="*/ 9 w 25"/>
                <a:gd name="T33" fmla="*/ 0 h 59"/>
                <a:gd name="T34" fmla="*/ 12 w 25"/>
                <a:gd name="T35" fmla="*/ 0 h 59"/>
                <a:gd name="T36" fmla="*/ 14 w 25"/>
                <a:gd name="T37" fmla="*/ 0 h 59"/>
                <a:gd name="T38" fmla="*/ 14 w 25"/>
                <a:gd name="T39" fmla="*/ 0 h 59"/>
                <a:gd name="T40" fmla="*/ 23 w 25"/>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59">
                  <a:moveTo>
                    <a:pt x="23" y="59"/>
                  </a:moveTo>
                  <a:lnTo>
                    <a:pt x="23" y="59"/>
                  </a:lnTo>
                  <a:lnTo>
                    <a:pt x="23" y="59"/>
                  </a:lnTo>
                  <a:lnTo>
                    <a:pt x="23" y="59"/>
                  </a:lnTo>
                  <a:lnTo>
                    <a:pt x="25" y="59"/>
                  </a:lnTo>
                  <a:lnTo>
                    <a:pt x="25" y="59"/>
                  </a:lnTo>
                  <a:lnTo>
                    <a:pt x="25" y="59"/>
                  </a:lnTo>
                  <a:lnTo>
                    <a:pt x="25" y="59"/>
                  </a:lnTo>
                  <a:lnTo>
                    <a:pt x="25" y="59"/>
                  </a:lnTo>
                  <a:lnTo>
                    <a:pt x="25" y="59"/>
                  </a:lnTo>
                  <a:lnTo>
                    <a:pt x="0" y="5"/>
                  </a:lnTo>
                  <a:lnTo>
                    <a:pt x="0" y="2"/>
                  </a:lnTo>
                  <a:lnTo>
                    <a:pt x="3" y="2"/>
                  </a:lnTo>
                  <a:lnTo>
                    <a:pt x="5" y="2"/>
                  </a:lnTo>
                  <a:lnTo>
                    <a:pt x="5" y="2"/>
                  </a:lnTo>
                  <a:lnTo>
                    <a:pt x="7" y="0"/>
                  </a:lnTo>
                  <a:lnTo>
                    <a:pt x="9" y="0"/>
                  </a:lnTo>
                  <a:lnTo>
                    <a:pt x="12" y="0"/>
                  </a:lnTo>
                  <a:lnTo>
                    <a:pt x="14" y="0"/>
                  </a:lnTo>
                  <a:lnTo>
                    <a:pt x="14" y="0"/>
                  </a:lnTo>
                  <a:lnTo>
                    <a:pt x="23" y="5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91" name="Freeform 574">
              <a:extLst>
                <a:ext uri="{FF2B5EF4-FFF2-40B4-BE49-F238E27FC236}">
                  <a16:creationId xmlns:a16="http://schemas.microsoft.com/office/drawing/2014/main" id="{65BE1F74-EB57-85E5-6D67-843BD3C71108}"/>
                </a:ext>
              </a:extLst>
            </p:cNvPr>
            <p:cNvSpPr>
              <a:spLocks/>
            </p:cNvSpPr>
            <p:nvPr/>
          </p:nvSpPr>
          <p:spPr bwMode="auto">
            <a:xfrm>
              <a:off x="2432347" y="4615333"/>
              <a:ext cx="92075" cy="125412"/>
            </a:xfrm>
            <a:custGeom>
              <a:avLst/>
              <a:gdLst>
                <a:gd name="T0" fmla="*/ 58 w 58"/>
                <a:gd name="T1" fmla="*/ 31 h 79"/>
                <a:gd name="T2" fmla="*/ 15 w 58"/>
                <a:gd name="T3" fmla="*/ 58 h 79"/>
                <a:gd name="T4" fmla="*/ 20 w 58"/>
                <a:gd name="T5" fmla="*/ 61 h 79"/>
                <a:gd name="T6" fmla="*/ 22 w 58"/>
                <a:gd name="T7" fmla="*/ 61 h 79"/>
                <a:gd name="T8" fmla="*/ 24 w 58"/>
                <a:gd name="T9" fmla="*/ 61 h 79"/>
                <a:gd name="T10" fmla="*/ 27 w 58"/>
                <a:gd name="T11" fmla="*/ 61 h 79"/>
                <a:gd name="T12" fmla="*/ 29 w 58"/>
                <a:gd name="T13" fmla="*/ 61 h 79"/>
                <a:gd name="T14" fmla="*/ 29 w 58"/>
                <a:gd name="T15" fmla="*/ 61 h 79"/>
                <a:gd name="T16" fmla="*/ 29 w 58"/>
                <a:gd name="T17" fmla="*/ 61 h 79"/>
                <a:gd name="T18" fmla="*/ 29 w 58"/>
                <a:gd name="T19" fmla="*/ 61 h 79"/>
                <a:gd name="T20" fmla="*/ 20 w 58"/>
                <a:gd name="T21" fmla="*/ 2 h 79"/>
                <a:gd name="T22" fmla="*/ 20 w 58"/>
                <a:gd name="T23" fmla="*/ 2 h 79"/>
                <a:gd name="T24" fmla="*/ 22 w 58"/>
                <a:gd name="T25" fmla="*/ 2 h 79"/>
                <a:gd name="T26" fmla="*/ 22 w 58"/>
                <a:gd name="T27" fmla="*/ 0 h 79"/>
                <a:gd name="T28" fmla="*/ 27 w 58"/>
                <a:gd name="T29" fmla="*/ 0 h 79"/>
                <a:gd name="T30" fmla="*/ 29 w 58"/>
                <a:gd name="T31" fmla="*/ 0 h 79"/>
                <a:gd name="T32" fmla="*/ 33 w 58"/>
                <a:gd name="T33" fmla="*/ 2 h 79"/>
                <a:gd name="T34" fmla="*/ 38 w 58"/>
                <a:gd name="T35" fmla="*/ 2 h 79"/>
                <a:gd name="T36" fmla="*/ 40 w 58"/>
                <a:gd name="T37" fmla="*/ 4 h 79"/>
                <a:gd name="T38" fmla="*/ 0 w 58"/>
                <a:gd name="T39" fmla="*/ 31 h 79"/>
                <a:gd name="T40" fmla="*/ 58 w 58"/>
                <a:gd name="T41" fmla="*/ 31 h 79"/>
                <a:gd name="T42" fmla="*/ 58 w 58"/>
                <a:gd name="T43" fmla="*/ 79 h 79"/>
                <a:gd name="T44" fmla="*/ 15 w 58"/>
                <a:gd name="T45" fmla="*/ 58 h 79"/>
                <a:gd name="T46" fmla="*/ 58 w 58"/>
                <a:gd name="T47" fmla="*/ 3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79">
                  <a:moveTo>
                    <a:pt x="58" y="31"/>
                  </a:moveTo>
                  <a:lnTo>
                    <a:pt x="15" y="58"/>
                  </a:lnTo>
                  <a:lnTo>
                    <a:pt x="20" y="61"/>
                  </a:lnTo>
                  <a:lnTo>
                    <a:pt x="22" y="61"/>
                  </a:lnTo>
                  <a:lnTo>
                    <a:pt x="24" y="61"/>
                  </a:lnTo>
                  <a:lnTo>
                    <a:pt x="27" y="61"/>
                  </a:lnTo>
                  <a:lnTo>
                    <a:pt x="29" y="61"/>
                  </a:lnTo>
                  <a:lnTo>
                    <a:pt x="29" y="61"/>
                  </a:lnTo>
                  <a:lnTo>
                    <a:pt x="29" y="61"/>
                  </a:lnTo>
                  <a:lnTo>
                    <a:pt x="29" y="61"/>
                  </a:lnTo>
                  <a:lnTo>
                    <a:pt x="20" y="2"/>
                  </a:lnTo>
                  <a:lnTo>
                    <a:pt x="20" y="2"/>
                  </a:lnTo>
                  <a:lnTo>
                    <a:pt x="22" y="2"/>
                  </a:lnTo>
                  <a:lnTo>
                    <a:pt x="22" y="0"/>
                  </a:lnTo>
                  <a:lnTo>
                    <a:pt x="27" y="0"/>
                  </a:lnTo>
                  <a:lnTo>
                    <a:pt x="29" y="0"/>
                  </a:lnTo>
                  <a:lnTo>
                    <a:pt x="33" y="2"/>
                  </a:lnTo>
                  <a:lnTo>
                    <a:pt x="38" y="2"/>
                  </a:lnTo>
                  <a:lnTo>
                    <a:pt x="40" y="4"/>
                  </a:lnTo>
                  <a:lnTo>
                    <a:pt x="0" y="31"/>
                  </a:lnTo>
                  <a:lnTo>
                    <a:pt x="58" y="31"/>
                  </a:lnTo>
                  <a:lnTo>
                    <a:pt x="58" y="79"/>
                  </a:lnTo>
                  <a:lnTo>
                    <a:pt x="15" y="58"/>
                  </a:lnTo>
                  <a:lnTo>
                    <a:pt x="58" y="3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92" name="Freeform 575">
              <a:extLst>
                <a:ext uri="{FF2B5EF4-FFF2-40B4-BE49-F238E27FC236}">
                  <a16:creationId xmlns:a16="http://schemas.microsoft.com/office/drawing/2014/main" id="{195E5046-912A-87C1-B8F9-A870B0B0E7D9}"/>
                </a:ext>
              </a:extLst>
            </p:cNvPr>
            <p:cNvSpPr>
              <a:spLocks/>
            </p:cNvSpPr>
            <p:nvPr/>
          </p:nvSpPr>
          <p:spPr bwMode="auto">
            <a:xfrm>
              <a:off x="2432347" y="4607396"/>
              <a:ext cx="92075" cy="93662"/>
            </a:xfrm>
            <a:custGeom>
              <a:avLst/>
              <a:gdLst>
                <a:gd name="T0" fmla="*/ 38 w 58"/>
                <a:gd name="T1" fmla="*/ 59 h 59"/>
                <a:gd name="T2" fmla="*/ 58 w 58"/>
                <a:gd name="T3" fmla="*/ 30 h 59"/>
                <a:gd name="T4" fmla="*/ 58 w 58"/>
                <a:gd name="T5" fmla="*/ 30 h 59"/>
                <a:gd name="T6" fmla="*/ 58 w 58"/>
                <a:gd name="T7" fmla="*/ 32 h 59"/>
                <a:gd name="T8" fmla="*/ 58 w 58"/>
                <a:gd name="T9" fmla="*/ 32 h 59"/>
                <a:gd name="T10" fmla="*/ 58 w 58"/>
                <a:gd name="T11" fmla="*/ 32 h 59"/>
                <a:gd name="T12" fmla="*/ 58 w 58"/>
                <a:gd name="T13" fmla="*/ 34 h 59"/>
                <a:gd name="T14" fmla="*/ 58 w 58"/>
                <a:gd name="T15" fmla="*/ 34 h 59"/>
                <a:gd name="T16" fmla="*/ 58 w 58"/>
                <a:gd name="T17" fmla="*/ 36 h 59"/>
                <a:gd name="T18" fmla="*/ 58 w 58"/>
                <a:gd name="T19" fmla="*/ 36 h 59"/>
                <a:gd name="T20" fmla="*/ 0 w 58"/>
                <a:gd name="T21" fmla="*/ 36 h 59"/>
                <a:gd name="T22" fmla="*/ 0 w 58"/>
                <a:gd name="T23" fmla="*/ 36 h 59"/>
                <a:gd name="T24" fmla="*/ 0 w 58"/>
                <a:gd name="T25" fmla="*/ 34 h 59"/>
                <a:gd name="T26" fmla="*/ 0 w 58"/>
                <a:gd name="T27" fmla="*/ 34 h 59"/>
                <a:gd name="T28" fmla="*/ 0 w 58"/>
                <a:gd name="T29" fmla="*/ 32 h 59"/>
                <a:gd name="T30" fmla="*/ 0 w 58"/>
                <a:gd name="T31" fmla="*/ 32 h 59"/>
                <a:gd name="T32" fmla="*/ 0 w 58"/>
                <a:gd name="T33" fmla="*/ 32 h 59"/>
                <a:gd name="T34" fmla="*/ 0 w 58"/>
                <a:gd name="T35" fmla="*/ 30 h 59"/>
                <a:gd name="T36" fmla="*/ 0 w 58"/>
                <a:gd name="T37" fmla="*/ 30 h 59"/>
                <a:gd name="T38" fmla="*/ 20 w 58"/>
                <a:gd name="T39" fmla="*/ 0 h 59"/>
                <a:gd name="T40" fmla="*/ 0 w 58"/>
                <a:gd name="T41" fmla="*/ 30 h 59"/>
                <a:gd name="T42" fmla="*/ 0 w 58"/>
                <a:gd name="T43" fmla="*/ 7 h 59"/>
                <a:gd name="T44" fmla="*/ 20 w 58"/>
                <a:gd name="T45" fmla="*/ 0 h 59"/>
                <a:gd name="T46" fmla="*/ 38 w 58"/>
                <a:gd name="T4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59">
                  <a:moveTo>
                    <a:pt x="38" y="59"/>
                  </a:moveTo>
                  <a:lnTo>
                    <a:pt x="58" y="30"/>
                  </a:lnTo>
                  <a:lnTo>
                    <a:pt x="58" y="30"/>
                  </a:lnTo>
                  <a:lnTo>
                    <a:pt x="58" y="32"/>
                  </a:lnTo>
                  <a:lnTo>
                    <a:pt x="58" y="32"/>
                  </a:lnTo>
                  <a:lnTo>
                    <a:pt x="58" y="32"/>
                  </a:lnTo>
                  <a:lnTo>
                    <a:pt x="58" y="34"/>
                  </a:lnTo>
                  <a:lnTo>
                    <a:pt x="58" y="34"/>
                  </a:lnTo>
                  <a:lnTo>
                    <a:pt x="58" y="36"/>
                  </a:lnTo>
                  <a:lnTo>
                    <a:pt x="58" y="36"/>
                  </a:lnTo>
                  <a:lnTo>
                    <a:pt x="0" y="36"/>
                  </a:lnTo>
                  <a:lnTo>
                    <a:pt x="0" y="36"/>
                  </a:lnTo>
                  <a:lnTo>
                    <a:pt x="0" y="34"/>
                  </a:lnTo>
                  <a:lnTo>
                    <a:pt x="0" y="34"/>
                  </a:lnTo>
                  <a:lnTo>
                    <a:pt x="0" y="32"/>
                  </a:lnTo>
                  <a:lnTo>
                    <a:pt x="0" y="32"/>
                  </a:lnTo>
                  <a:lnTo>
                    <a:pt x="0" y="32"/>
                  </a:lnTo>
                  <a:lnTo>
                    <a:pt x="0" y="30"/>
                  </a:lnTo>
                  <a:lnTo>
                    <a:pt x="0" y="30"/>
                  </a:lnTo>
                  <a:lnTo>
                    <a:pt x="20" y="0"/>
                  </a:lnTo>
                  <a:lnTo>
                    <a:pt x="0" y="30"/>
                  </a:lnTo>
                  <a:lnTo>
                    <a:pt x="0" y="7"/>
                  </a:lnTo>
                  <a:lnTo>
                    <a:pt x="20" y="0"/>
                  </a:lnTo>
                  <a:lnTo>
                    <a:pt x="38" y="5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93" name="Freeform 576">
              <a:extLst>
                <a:ext uri="{FF2B5EF4-FFF2-40B4-BE49-F238E27FC236}">
                  <a16:creationId xmlns:a16="http://schemas.microsoft.com/office/drawing/2014/main" id="{FBA17A2A-C3C4-D8B8-9E3A-931D506AB2F0}"/>
                </a:ext>
              </a:extLst>
            </p:cNvPr>
            <p:cNvSpPr>
              <a:spLocks/>
            </p:cNvSpPr>
            <p:nvPr/>
          </p:nvSpPr>
          <p:spPr bwMode="auto">
            <a:xfrm>
              <a:off x="2446635" y="4604221"/>
              <a:ext cx="95250" cy="96837"/>
            </a:xfrm>
            <a:custGeom>
              <a:avLst/>
              <a:gdLst>
                <a:gd name="T0" fmla="*/ 60 w 60"/>
                <a:gd name="T1" fmla="*/ 29 h 61"/>
                <a:gd name="T2" fmla="*/ 29 w 60"/>
                <a:gd name="T3" fmla="*/ 61 h 61"/>
                <a:gd name="T4" fmla="*/ 29 w 60"/>
                <a:gd name="T5" fmla="*/ 61 h 61"/>
                <a:gd name="T6" fmla="*/ 27 w 60"/>
                <a:gd name="T7" fmla="*/ 61 h 61"/>
                <a:gd name="T8" fmla="*/ 27 w 60"/>
                <a:gd name="T9" fmla="*/ 61 h 61"/>
                <a:gd name="T10" fmla="*/ 27 w 60"/>
                <a:gd name="T11" fmla="*/ 61 h 61"/>
                <a:gd name="T12" fmla="*/ 27 w 60"/>
                <a:gd name="T13" fmla="*/ 61 h 61"/>
                <a:gd name="T14" fmla="*/ 29 w 60"/>
                <a:gd name="T15" fmla="*/ 61 h 61"/>
                <a:gd name="T16" fmla="*/ 29 w 60"/>
                <a:gd name="T17" fmla="*/ 61 h 61"/>
                <a:gd name="T18" fmla="*/ 29 w 60"/>
                <a:gd name="T19" fmla="*/ 61 h 61"/>
                <a:gd name="T20" fmla="*/ 11 w 60"/>
                <a:gd name="T21" fmla="*/ 2 h 61"/>
                <a:gd name="T22" fmla="*/ 13 w 60"/>
                <a:gd name="T23" fmla="*/ 2 h 61"/>
                <a:gd name="T24" fmla="*/ 15 w 60"/>
                <a:gd name="T25" fmla="*/ 0 h 61"/>
                <a:gd name="T26" fmla="*/ 20 w 60"/>
                <a:gd name="T27" fmla="*/ 0 h 61"/>
                <a:gd name="T28" fmla="*/ 22 w 60"/>
                <a:gd name="T29" fmla="*/ 0 h 61"/>
                <a:gd name="T30" fmla="*/ 24 w 60"/>
                <a:gd name="T31" fmla="*/ 0 h 61"/>
                <a:gd name="T32" fmla="*/ 27 w 60"/>
                <a:gd name="T33" fmla="*/ 0 h 61"/>
                <a:gd name="T34" fmla="*/ 29 w 60"/>
                <a:gd name="T35" fmla="*/ 0 h 61"/>
                <a:gd name="T36" fmla="*/ 29 w 60"/>
                <a:gd name="T37" fmla="*/ 0 h 61"/>
                <a:gd name="T38" fmla="*/ 0 w 60"/>
                <a:gd name="T39" fmla="*/ 29 h 61"/>
                <a:gd name="T40" fmla="*/ 60 w 60"/>
                <a:gd name="T41" fmla="*/ 29 h 61"/>
                <a:gd name="T42" fmla="*/ 60 w 60"/>
                <a:gd name="T43" fmla="*/ 61 h 61"/>
                <a:gd name="T44" fmla="*/ 29 w 60"/>
                <a:gd name="T45" fmla="*/ 61 h 61"/>
                <a:gd name="T46" fmla="*/ 60 w 60"/>
                <a:gd name="T47"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61">
                  <a:moveTo>
                    <a:pt x="60" y="29"/>
                  </a:moveTo>
                  <a:lnTo>
                    <a:pt x="29" y="61"/>
                  </a:lnTo>
                  <a:lnTo>
                    <a:pt x="29" y="61"/>
                  </a:lnTo>
                  <a:lnTo>
                    <a:pt x="27" y="61"/>
                  </a:lnTo>
                  <a:lnTo>
                    <a:pt x="27" y="61"/>
                  </a:lnTo>
                  <a:lnTo>
                    <a:pt x="27" y="61"/>
                  </a:lnTo>
                  <a:lnTo>
                    <a:pt x="27" y="61"/>
                  </a:lnTo>
                  <a:lnTo>
                    <a:pt x="29" y="61"/>
                  </a:lnTo>
                  <a:lnTo>
                    <a:pt x="29" y="61"/>
                  </a:lnTo>
                  <a:lnTo>
                    <a:pt x="29" y="61"/>
                  </a:lnTo>
                  <a:lnTo>
                    <a:pt x="11" y="2"/>
                  </a:lnTo>
                  <a:lnTo>
                    <a:pt x="13" y="2"/>
                  </a:lnTo>
                  <a:lnTo>
                    <a:pt x="15" y="0"/>
                  </a:lnTo>
                  <a:lnTo>
                    <a:pt x="20" y="0"/>
                  </a:lnTo>
                  <a:lnTo>
                    <a:pt x="22" y="0"/>
                  </a:lnTo>
                  <a:lnTo>
                    <a:pt x="24" y="0"/>
                  </a:lnTo>
                  <a:lnTo>
                    <a:pt x="27" y="0"/>
                  </a:lnTo>
                  <a:lnTo>
                    <a:pt x="29" y="0"/>
                  </a:lnTo>
                  <a:lnTo>
                    <a:pt x="29" y="0"/>
                  </a:lnTo>
                  <a:lnTo>
                    <a:pt x="0" y="29"/>
                  </a:lnTo>
                  <a:lnTo>
                    <a:pt x="60" y="29"/>
                  </a:lnTo>
                  <a:lnTo>
                    <a:pt x="60" y="61"/>
                  </a:lnTo>
                  <a:lnTo>
                    <a:pt x="29" y="61"/>
                  </a:lnTo>
                  <a:lnTo>
                    <a:pt x="60" y="2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94" name="Freeform 577">
              <a:extLst>
                <a:ext uri="{FF2B5EF4-FFF2-40B4-BE49-F238E27FC236}">
                  <a16:creationId xmlns:a16="http://schemas.microsoft.com/office/drawing/2014/main" id="{14476423-9178-E04E-5E9B-0BB78A7CB4C3}"/>
                </a:ext>
              </a:extLst>
            </p:cNvPr>
            <p:cNvSpPr>
              <a:spLocks/>
            </p:cNvSpPr>
            <p:nvPr/>
          </p:nvSpPr>
          <p:spPr bwMode="auto">
            <a:xfrm>
              <a:off x="2446635" y="4569296"/>
              <a:ext cx="109538" cy="103187"/>
            </a:xfrm>
            <a:custGeom>
              <a:avLst/>
              <a:gdLst>
                <a:gd name="T0" fmla="*/ 42 w 69"/>
                <a:gd name="T1" fmla="*/ 58 h 65"/>
                <a:gd name="T2" fmla="*/ 69 w 69"/>
                <a:gd name="T3" fmla="*/ 29 h 65"/>
                <a:gd name="T4" fmla="*/ 69 w 69"/>
                <a:gd name="T5" fmla="*/ 38 h 65"/>
                <a:gd name="T6" fmla="*/ 65 w 69"/>
                <a:gd name="T7" fmla="*/ 49 h 65"/>
                <a:gd name="T8" fmla="*/ 63 w 69"/>
                <a:gd name="T9" fmla="*/ 56 h 65"/>
                <a:gd name="T10" fmla="*/ 58 w 69"/>
                <a:gd name="T11" fmla="*/ 60 h 65"/>
                <a:gd name="T12" fmla="*/ 56 w 69"/>
                <a:gd name="T13" fmla="*/ 65 h 65"/>
                <a:gd name="T14" fmla="*/ 56 w 69"/>
                <a:gd name="T15" fmla="*/ 63 h 65"/>
                <a:gd name="T16" fmla="*/ 58 w 69"/>
                <a:gd name="T17" fmla="*/ 58 h 65"/>
                <a:gd name="T18" fmla="*/ 60 w 69"/>
                <a:gd name="T19" fmla="*/ 51 h 65"/>
                <a:gd name="T20" fmla="*/ 0 w 69"/>
                <a:gd name="T21" fmla="*/ 51 h 65"/>
                <a:gd name="T22" fmla="*/ 2 w 69"/>
                <a:gd name="T23" fmla="*/ 40 h 65"/>
                <a:gd name="T24" fmla="*/ 6 w 69"/>
                <a:gd name="T25" fmla="*/ 31 h 65"/>
                <a:gd name="T26" fmla="*/ 9 w 69"/>
                <a:gd name="T27" fmla="*/ 27 h 65"/>
                <a:gd name="T28" fmla="*/ 11 w 69"/>
                <a:gd name="T29" fmla="*/ 24 h 65"/>
                <a:gd name="T30" fmla="*/ 11 w 69"/>
                <a:gd name="T31" fmla="*/ 24 h 65"/>
                <a:gd name="T32" fmla="*/ 11 w 69"/>
                <a:gd name="T33" fmla="*/ 27 h 65"/>
                <a:gd name="T34" fmla="*/ 11 w 69"/>
                <a:gd name="T35" fmla="*/ 29 h 65"/>
                <a:gd name="T36" fmla="*/ 9 w 69"/>
                <a:gd name="T37" fmla="*/ 29 h 65"/>
                <a:gd name="T38" fmla="*/ 36 w 69"/>
                <a:gd name="T39" fmla="*/ 0 h 65"/>
                <a:gd name="T40" fmla="*/ 9 w 69"/>
                <a:gd name="T41" fmla="*/ 29 h 65"/>
                <a:gd name="T42" fmla="*/ 9 w 69"/>
                <a:gd name="T43" fmla="*/ 2 h 65"/>
                <a:gd name="T44" fmla="*/ 36 w 69"/>
                <a:gd name="T45" fmla="*/ 0 h 65"/>
                <a:gd name="T46" fmla="*/ 42 w 69"/>
                <a:gd name="T47"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65">
                  <a:moveTo>
                    <a:pt x="42" y="58"/>
                  </a:moveTo>
                  <a:lnTo>
                    <a:pt x="69" y="29"/>
                  </a:lnTo>
                  <a:lnTo>
                    <a:pt x="69" y="38"/>
                  </a:lnTo>
                  <a:lnTo>
                    <a:pt x="65" y="49"/>
                  </a:lnTo>
                  <a:lnTo>
                    <a:pt x="63" y="56"/>
                  </a:lnTo>
                  <a:lnTo>
                    <a:pt x="58" y="60"/>
                  </a:lnTo>
                  <a:lnTo>
                    <a:pt x="56" y="65"/>
                  </a:lnTo>
                  <a:lnTo>
                    <a:pt x="56" y="63"/>
                  </a:lnTo>
                  <a:lnTo>
                    <a:pt x="58" y="58"/>
                  </a:lnTo>
                  <a:lnTo>
                    <a:pt x="60" y="51"/>
                  </a:lnTo>
                  <a:lnTo>
                    <a:pt x="0" y="51"/>
                  </a:lnTo>
                  <a:lnTo>
                    <a:pt x="2" y="40"/>
                  </a:lnTo>
                  <a:lnTo>
                    <a:pt x="6" y="31"/>
                  </a:lnTo>
                  <a:lnTo>
                    <a:pt x="9" y="27"/>
                  </a:lnTo>
                  <a:lnTo>
                    <a:pt x="11" y="24"/>
                  </a:lnTo>
                  <a:lnTo>
                    <a:pt x="11" y="24"/>
                  </a:lnTo>
                  <a:lnTo>
                    <a:pt x="11" y="27"/>
                  </a:lnTo>
                  <a:lnTo>
                    <a:pt x="11" y="29"/>
                  </a:lnTo>
                  <a:lnTo>
                    <a:pt x="9" y="29"/>
                  </a:lnTo>
                  <a:lnTo>
                    <a:pt x="36" y="0"/>
                  </a:lnTo>
                  <a:lnTo>
                    <a:pt x="9" y="29"/>
                  </a:lnTo>
                  <a:lnTo>
                    <a:pt x="9" y="2"/>
                  </a:lnTo>
                  <a:lnTo>
                    <a:pt x="36" y="0"/>
                  </a:lnTo>
                  <a:lnTo>
                    <a:pt x="42" y="58"/>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95" name="Freeform 578">
              <a:extLst>
                <a:ext uri="{FF2B5EF4-FFF2-40B4-BE49-F238E27FC236}">
                  <a16:creationId xmlns:a16="http://schemas.microsoft.com/office/drawing/2014/main" id="{B1B9E98E-3A17-7A04-AC9E-44239A3085A9}"/>
                </a:ext>
              </a:extLst>
            </p:cNvPr>
            <p:cNvSpPr>
              <a:spLocks/>
            </p:cNvSpPr>
            <p:nvPr/>
          </p:nvSpPr>
          <p:spPr bwMode="auto">
            <a:xfrm>
              <a:off x="2470447" y="4553421"/>
              <a:ext cx="100013" cy="107950"/>
            </a:xfrm>
            <a:custGeom>
              <a:avLst/>
              <a:gdLst>
                <a:gd name="T0" fmla="*/ 63 w 63"/>
                <a:gd name="T1" fmla="*/ 39 h 68"/>
                <a:gd name="T2" fmla="*/ 39 w 63"/>
                <a:gd name="T3" fmla="*/ 61 h 68"/>
                <a:gd name="T4" fmla="*/ 43 w 63"/>
                <a:gd name="T5" fmla="*/ 59 h 68"/>
                <a:gd name="T6" fmla="*/ 52 w 63"/>
                <a:gd name="T7" fmla="*/ 52 h 68"/>
                <a:gd name="T8" fmla="*/ 59 w 63"/>
                <a:gd name="T9" fmla="*/ 41 h 68"/>
                <a:gd name="T10" fmla="*/ 59 w 63"/>
                <a:gd name="T11" fmla="*/ 37 h 68"/>
                <a:gd name="T12" fmla="*/ 59 w 63"/>
                <a:gd name="T13" fmla="*/ 43 h 68"/>
                <a:gd name="T14" fmla="*/ 50 w 63"/>
                <a:gd name="T15" fmla="*/ 59 h 68"/>
                <a:gd name="T16" fmla="*/ 36 w 63"/>
                <a:gd name="T17" fmla="*/ 66 h 68"/>
                <a:gd name="T18" fmla="*/ 27 w 63"/>
                <a:gd name="T19" fmla="*/ 68 h 68"/>
                <a:gd name="T20" fmla="*/ 21 w 63"/>
                <a:gd name="T21" fmla="*/ 10 h 68"/>
                <a:gd name="T22" fmla="*/ 18 w 63"/>
                <a:gd name="T23" fmla="*/ 10 h 68"/>
                <a:gd name="T24" fmla="*/ 7 w 63"/>
                <a:gd name="T25" fmla="*/ 16 h 68"/>
                <a:gd name="T26" fmla="*/ 0 w 63"/>
                <a:gd name="T27" fmla="*/ 28 h 68"/>
                <a:gd name="T28" fmla="*/ 0 w 63"/>
                <a:gd name="T29" fmla="*/ 32 h 68"/>
                <a:gd name="T30" fmla="*/ 0 w 63"/>
                <a:gd name="T31" fmla="*/ 25 h 68"/>
                <a:gd name="T32" fmla="*/ 7 w 63"/>
                <a:gd name="T33" fmla="*/ 12 h 68"/>
                <a:gd name="T34" fmla="*/ 21 w 63"/>
                <a:gd name="T35" fmla="*/ 3 h 68"/>
                <a:gd name="T36" fmla="*/ 30 w 63"/>
                <a:gd name="T37" fmla="*/ 0 h 68"/>
                <a:gd name="T38" fmla="*/ 5 w 63"/>
                <a:gd name="T39" fmla="*/ 23 h 68"/>
                <a:gd name="T40" fmla="*/ 63 w 63"/>
                <a:gd name="T41" fmla="*/ 39 h 68"/>
                <a:gd name="T42" fmla="*/ 59 w 63"/>
                <a:gd name="T43" fmla="*/ 57 h 68"/>
                <a:gd name="T44" fmla="*/ 39 w 63"/>
                <a:gd name="T45" fmla="*/ 61 h 68"/>
                <a:gd name="T46" fmla="*/ 63 w 63"/>
                <a:gd name="T47" fmla="*/ 3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68">
                  <a:moveTo>
                    <a:pt x="63" y="39"/>
                  </a:moveTo>
                  <a:lnTo>
                    <a:pt x="39" y="61"/>
                  </a:lnTo>
                  <a:lnTo>
                    <a:pt x="43" y="59"/>
                  </a:lnTo>
                  <a:lnTo>
                    <a:pt x="52" y="52"/>
                  </a:lnTo>
                  <a:lnTo>
                    <a:pt x="59" y="41"/>
                  </a:lnTo>
                  <a:lnTo>
                    <a:pt x="59" y="37"/>
                  </a:lnTo>
                  <a:lnTo>
                    <a:pt x="59" y="43"/>
                  </a:lnTo>
                  <a:lnTo>
                    <a:pt x="50" y="59"/>
                  </a:lnTo>
                  <a:lnTo>
                    <a:pt x="36" y="66"/>
                  </a:lnTo>
                  <a:lnTo>
                    <a:pt x="27" y="68"/>
                  </a:lnTo>
                  <a:lnTo>
                    <a:pt x="21" y="10"/>
                  </a:lnTo>
                  <a:lnTo>
                    <a:pt x="18" y="10"/>
                  </a:lnTo>
                  <a:lnTo>
                    <a:pt x="7" y="16"/>
                  </a:lnTo>
                  <a:lnTo>
                    <a:pt x="0" y="28"/>
                  </a:lnTo>
                  <a:lnTo>
                    <a:pt x="0" y="32"/>
                  </a:lnTo>
                  <a:lnTo>
                    <a:pt x="0" y="25"/>
                  </a:lnTo>
                  <a:lnTo>
                    <a:pt x="7" y="12"/>
                  </a:lnTo>
                  <a:lnTo>
                    <a:pt x="21" y="3"/>
                  </a:lnTo>
                  <a:lnTo>
                    <a:pt x="30" y="0"/>
                  </a:lnTo>
                  <a:lnTo>
                    <a:pt x="5" y="23"/>
                  </a:lnTo>
                  <a:lnTo>
                    <a:pt x="63" y="39"/>
                  </a:lnTo>
                  <a:lnTo>
                    <a:pt x="59" y="57"/>
                  </a:lnTo>
                  <a:lnTo>
                    <a:pt x="39" y="61"/>
                  </a:lnTo>
                  <a:lnTo>
                    <a:pt x="63" y="3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96" name="Freeform 579">
              <a:extLst>
                <a:ext uri="{FF2B5EF4-FFF2-40B4-BE49-F238E27FC236}">
                  <a16:creationId xmlns:a16="http://schemas.microsoft.com/office/drawing/2014/main" id="{6CA3C0D3-5C7D-4B03-5B48-65C8FB0F9A4D}"/>
                </a:ext>
              </a:extLst>
            </p:cNvPr>
            <p:cNvSpPr>
              <a:spLocks/>
            </p:cNvSpPr>
            <p:nvPr/>
          </p:nvSpPr>
          <p:spPr bwMode="auto">
            <a:xfrm>
              <a:off x="2478385" y="4472458"/>
              <a:ext cx="117475" cy="142875"/>
            </a:xfrm>
            <a:custGeom>
              <a:avLst/>
              <a:gdLst>
                <a:gd name="T0" fmla="*/ 45 w 74"/>
                <a:gd name="T1" fmla="*/ 58 h 90"/>
                <a:gd name="T2" fmla="*/ 74 w 74"/>
                <a:gd name="T3" fmla="*/ 36 h 90"/>
                <a:gd name="T4" fmla="*/ 72 w 74"/>
                <a:gd name="T5" fmla="*/ 42 h 90"/>
                <a:gd name="T6" fmla="*/ 70 w 74"/>
                <a:gd name="T7" fmla="*/ 49 h 90"/>
                <a:gd name="T8" fmla="*/ 67 w 74"/>
                <a:gd name="T9" fmla="*/ 58 h 90"/>
                <a:gd name="T10" fmla="*/ 65 w 74"/>
                <a:gd name="T11" fmla="*/ 65 h 90"/>
                <a:gd name="T12" fmla="*/ 65 w 74"/>
                <a:gd name="T13" fmla="*/ 72 h 90"/>
                <a:gd name="T14" fmla="*/ 63 w 74"/>
                <a:gd name="T15" fmla="*/ 79 h 90"/>
                <a:gd name="T16" fmla="*/ 61 w 74"/>
                <a:gd name="T17" fmla="*/ 83 h 90"/>
                <a:gd name="T18" fmla="*/ 58 w 74"/>
                <a:gd name="T19" fmla="*/ 90 h 90"/>
                <a:gd name="T20" fmla="*/ 0 w 74"/>
                <a:gd name="T21" fmla="*/ 74 h 90"/>
                <a:gd name="T22" fmla="*/ 2 w 74"/>
                <a:gd name="T23" fmla="*/ 67 h 90"/>
                <a:gd name="T24" fmla="*/ 4 w 74"/>
                <a:gd name="T25" fmla="*/ 61 h 90"/>
                <a:gd name="T26" fmla="*/ 7 w 74"/>
                <a:gd name="T27" fmla="*/ 54 h 90"/>
                <a:gd name="T28" fmla="*/ 9 w 74"/>
                <a:gd name="T29" fmla="*/ 47 h 90"/>
                <a:gd name="T30" fmla="*/ 11 w 74"/>
                <a:gd name="T31" fmla="*/ 40 h 90"/>
                <a:gd name="T32" fmla="*/ 13 w 74"/>
                <a:gd name="T33" fmla="*/ 33 h 90"/>
                <a:gd name="T34" fmla="*/ 13 w 74"/>
                <a:gd name="T35" fmla="*/ 29 h 90"/>
                <a:gd name="T36" fmla="*/ 16 w 74"/>
                <a:gd name="T37" fmla="*/ 22 h 90"/>
                <a:gd name="T38" fmla="*/ 45 w 74"/>
                <a:gd name="T39" fmla="*/ 0 h 90"/>
                <a:gd name="T40" fmla="*/ 16 w 74"/>
                <a:gd name="T41" fmla="*/ 22 h 90"/>
                <a:gd name="T42" fmla="*/ 20 w 74"/>
                <a:gd name="T43" fmla="*/ 0 h 90"/>
                <a:gd name="T44" fmla="*/ 45 w 74"/>
                <a:gd name="T45" fmla="*/ 0 h 90"/>
                <a:gd name="T46" fmla="*/ 45 w 74"/>
                <a:gd name="T47"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90">
                  <a:moveTo>
                    <a:pt x="45" y="58"/>
                  </a:moveTo>
                  <a:lnTo>
                    <a:pt x="74" y="36"/>
                  </a:lnTo>
                  <a:lnTo>
                    <a:pt x="72" y="42"/>
                  </a:lnTo>
                  <a:lnTo>
                    <a:pt x="70" y="49"/>
                  </a:lnTo>
                  <a:lnTo>
                    <a:pt x="67" y="58"/>
                  </a:lnTo>
                  <a:lnTo>
                    <a:pt x="65" y="65"/>
                  </a:lnTo>
                  <a:lnTo>
                    <a:pt x="65" y="72"/>
                  </a:lnTo>
                  <a:lnTo>
                    <a:pt x="63" y="79"/>
                  </a:lnTo>
                  <a:lnTo>
                    <a:pt x="61" y="83"/>
                  </a:lnTo>
                  <a:lnTo>
                    <a:pt x="58" y="90"/>
                  </a:lnTo>
                  <a:lnTo>
                    <a:pt x="0" y="74"/>
                  </a:lnTo>
                  <a:lnTo>
                    <a:pt x="2" y="67"/>
                  </a:lnTo>
                  <a:lnTo>
                    <a:pt x="4" y="61"/>
                  </a:lnTo>
                  <a:lnTo>
                    <a:pt x="7" y="54"/>
                  </a:lnTo>
                  <a:lnTo>
                    <a:pt x="9" y="47"/>
                  </a:lnTo>
                  <a:lnTo>
                    <a:pt x="11" y="40"/>
                  </a:lnTo>
                  <a:lnTo>
                    <a:pt x="13" y="33"/>
                  </a:lnTo>
                  <a:lnTo>
                    <a:pt x="13" y="29"/>
                  </a:lnTo>
                  <a:lnTo>
                    <a:pt x="16" y="22"/>
                  </a:lnTo>
                  <a:lnTo>
                    <a:pt x="45" y="0"/>
                  </a:lnTo>
                  <a:lnTo>
                    <a:pt x="16" y="22"/>
                  </a:lnTo>
                  <a:lnTo>
                    <a:pt x="20" y="0"/>
                  </a:lnTo>
                  <a:lnTo>
                    <a:pt x="45" y="0"/>
                  </a:lnTo>
                  <a:lnTo>
                    <a:pt x="45" y="58"/>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97" name="Freeform 580">
              <a:extLst>
                <a:ext uri="{FF2B5EF4-FFF2-40B4-BE49-F238E27FC236}">
                  <a16:creationId xmlns:a16="http://schemas.microsoft.com/office/drawing/2014/main" id="{A04BA370-ECAF-3525-F7D9-1ECE96C735B4}"/>
                </a:ext>
              </a:extLst>
            </p:cNvPr>
            <p:cNvSpPr>
              <a:spLocks/>
            </p:cNvSpPr>
            <p:nvPr/>
          </p:nvSpPr>
          <p:spPr bwMode="auto">
            <a:xfrm>
              <a:off x="2510135" y="4472458"/>
              <a:ext cx="93663" cy="92075"/>
            </a:xfrm>
            <a:custGeom>
              <a:avLst/>
              <a:gdLst>
                <a:gd name="T0" fmla="*/ 59 w 59"/>
                <a:gd name="T1" fmla="*/ 29 h 58"/>
                <a:gd name="T2" fmla="*/ 29 w 59"/>
                <a:gd name="T3" fmla="*/ 58 h 58"/>
                <a:gd name="T4" fmla="*/ 29 w 59"/>
                <a:gd name="T5" fmla="*/ 58 h 58"/>
                <a:gd name="T6" fmla="*/ 29 w 59"/>
                <a:gd name="T7" fmla="*/ 58 h 58"/>
                <a:gd name="T8" fmla="*/ 27 w 59"/>
                <a:gd name="T9" fmla="*/ 58 h 58"/>
                <a:gd name="T10" fmla="*/ 27 w 59"/>
                <a:gd name="T11" fmla="*/ 58 h 58"/>
                <a:gd name="T12" fmla="*/ 27 w 59"/>
                <a:gd name="T13" fmla="*/ 58 h 58"/>
                <a:gd name="T14" fmla="*/ 27 w 59"/>
                <a:gd name="T15" fmla="*/ 58 h 58"/>
                <a:gd name="T16" fmla="*/ 25 w 59"/>
                <a:gd name="T17" fmla="*/ 58 h 58"/>
                <a:gd name="T18" fmla="*/ 25 w 59"/>
                <a:gd name="T19" fmla="*/ 58 h 58"/>
                <a:gd name="T20" fmla="*/ 25 w 59"/>
                <a:gd name="T21" fmla="*/ 0 h 58"/>
                <a:gd name="T22" fmla="*/ 25 w 59"/>
                <a:gd name="T23" fmla="*/ 0 h 58"/>
                <a:gd name="T24" fmla="*/ 27 w 59"/>
                <a:gd name="T25" fmla="*/ 0 h 58"/>
                <a:gd name="T26" fmla="*/ 27 w 59"/>
                <a:gd name="T27" fmla="*/ 0 h 58"/>
                <a:gd name="T28" fmla="*/ 27 w 59"/>
                <a:gd name="T29" fmla="*/ 0 h 58"/>
                <a:gd name="T30" fmla="*/ 27 w 59"/>
                <a:gd name="T31" fmla="*/ 0 h 58"/>
                <a:gd name="T32" fmla="*/ 29 w 59"/>
                <a:gd name="T33" fmla="*/ 0 h 58"/>
                <a:gd name="T34" fmla="*/ 29 w 59"/>
                <a:gd name="T35" fmla="*/ 0 h 58"/>
                <a:gd name="T36" fmla="*/ 29 w 59"/>
                <a:gd name="T37" fmla="*/ 0 h 58"/>
                <a:gd name="T38" fmla="*/ 0 w 59"/>
                <a:gd name="T39" fmla="*/ 29 h 58"/>
                <a:gd name="T40" fmla="*/ 59 w 59"/>
                <a:gd name="T41" fmla="*/ 29 h 58"/>
                <a:gd name="T42" fmla="*/ 59 w 59"/>
                <a:gd name="T43" fmla="*/ 58 h 58"/>
                <a:gd name="T44" fmla="*/ 29 w 59"/>
                <a:gd name="T45" fmla="*/ 58 h 58"/>
                <a:gd name="T46" fmla="*/ 59 w 59"/>
                <a:gd name="T4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58">
                  <a:moveTo>
                    <a:pt x="59" y="29"/>
                  </a:moveTo>
                  <a:lnTo>
                    <a:pt x="29" y="58"/>
                  </a:lnTo>
                  <a:lnTo>
                    <a:pt x="29" y="58"/>
                  </a:lnTo>
                  <a:lnTo>
                    <a:pt x="29" y="58"/>
                  </a:lnTo>
                  <a:lnTo>
                    <a:pt x="27" y="58"/>
                  </a:lnTo>
                  <a:lnTo>
                    <a:pt x="27" y="58"/>
                  </a:lnTo>
                  <a:lnTo>
                    <a:pt x="27" y="58"/>
                  </a:lnTo>
                  <a:lnTo>
                    <a:pt x="27" y="58"/>
                  </a:lnTo>
                  <a:lnTo>
                    <a:pt x="25" y="58"/>
                  </a:lnTo>
                  <a:lnTo>
                    <a:pt x="25" y="58"/>
                  </a:lnTo>
                  <a:lnTo>
                    <a:pt x="25" y="0"/>
                  </a:lnTo>
                  <a:lnTo>
                    <a:pt x="25" y="0"/>
                  </a:lnTo>
                  <a:lnTo>
                    <a:pt x="27" y="0"/>
                  </a:lnTo>
                  <a:lnTo>
                    <a:pt x="27" y="0"/>
                  </a:lnTo>
                  <a:lnTo>
                    <a:pt x="27" y="0"/>
                  </a:lnTo>
                  <a:lnTo>
                    <a:pt x="27" y="0"/>
                  </a:lnTo>
                  <a:lnTo>
                    <a:pt x="29" y="0"/>
                  </a:lnTo>
                  <a:lnTo>
                    <a:pt x="29" y="0"/>
                  </a:lnTo>
                  <a:lnTo>
                    <a:pt x="29" y="0"/>
                  </a:lnTo>
                  <a:lnTo>
                    <a:pt x="0" y="29"/>
                  </a:lnTo>
                  <a:lnTo>
                    <a:pt x="59" y="29"/>
                  </a:lnTo>
                  <a:lnTo>
                    <a:pt x="59" y="58"/>
                  </a:lnTo>
                  <a:lnTo>
                    <a:pt x="29" y="58"/>
                  </a:lnTo>
                  <a:lnTo>
                    <a:pt x="59" y="2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98" name="Freeform 581">
              <a:extLst>
                <a:ext uri="{FF2B5EF4-FFF2-40B4-BE49-F238E27FC236}">
                  <a16:creationId xmlns:a16="http://schemas.microsoft.com/office/drawing/2014/main" id="{75BD42AC-5734-0BC4-2730-2945941669EA}"/>
                </a:ext>
              </a:extLst>
            </p:cNvPr>
            <p:cNvSpPr>
              <a:spLocks/>
            </p:cNvSpPr>
            <p:nvPr/>
          </p:nvSpPr>
          <p:spPr bwMode="auto">
            <a:xfrm>
              <a:off x="2510135" y="4435946"/>
              <a:ext cx="96838" cy="96837"/>
            </a:xfrm>
            <a:custGeom>
              <a:avLst/>
              <a:gdLst>
                <a:gd name="T0" fmla="*/ 32 w 61"/>
                <a:gd name="T1" fmla="*/ 61 h 61"/>
                <a:gd name="T2" fmla="*/ 61 w 61"/>
                <a:gd name="T3" fmla="*/ 36 h 61"/>
                <a:gd name="T4" fmla="*/ 61 w 61"/>
                <a:gd name="T5" fmla="*/ 38 h 61"/>
                <a:gd name="T6" fmla="*/ 61 w 61"/>
                <a:gd name="T7" fmla="*/ 38 h 61"/>
                <a:gd name="T8" fmla="*/ 61 w 61"/>
                <a:gd name="T9" fmla="*/ 41 h 61"/>
                <a:gd name="T10" fmla="*/ 61 w 61"/>
                <a:gd name="T11" fmla="*/ 43 h 61"/>
                <a:gd name="T12" fmla="*/ 59 w 61"/>
                <a:gd name="T13" fmla="*/ 45 h 61"/>
                <a:gd name="T14" fmla="*/ 59 w 61"/>
                <a:gd name="T15" fmla="*/ 47 h 61"/>
                <a:gd name="T16" fmla="*/ 59 w 61"/>
                <a:gd name="T17" fmla="*/ 50 h 61"/>
                <a:gd name="T18" fmla="*/ 59 w 61"/>
                <a:gd name="T19" fmla="*/ 52 h 61"/>
                <a:gd name="T20" fmla="*/ 0 w 61"/>
                <a:gd name="T21" fmla="*/ 52 h 61"/>
                <a:gd name="T22" fmla="*/ 0 w 61"/>
                <a:gd name="T23" fmla="*/ 50 h 61"/>
                <a:gd name="T24" fmla="*/ 0 w 61"/>
                <a:gd name="T25" fmla="*/ 47 h 61"/>
                <a:gd name="T26" fmla="*/ 0 w 61"/>
                <a:gd name="T27" fmla="*/ 43 h 61"/>
                <a:gd name="T28" fmla="*/ 0 w 61"/>
                <a:gd name="T29" fmla="*/ 41 h 61"/>
                <a:gd name="T30" fmla="*/ 0 w 61"/>
                <a:gd name="T31" fmla="*/ 36 h 61"/>
                <a:gd name="T32" fmla="*/ 0 w 61"/>
                <a:gd name="T33" fmla="*/ 34 h 61"/>
                <a:gd name="T34" fmla="*/ 0 w 61"/>
                <a:gd name="T35" fmla="*/ 29 h 61"/>
                <a:gd name="T36" fmla="*/ 2 w 61"/>
                <a:gd name="T37" fmla="*/ 25 h 61"/>
                <a:gd name="T38" fmla="*/ 32 w 61"/>
                <a:gd name="T39" fmla="*/ 0 h 61"/>
                <a:gd name="T40" fmla="*/ 2 w 61"/>
                <a:gd name="T41" fmla="*/ 25 h 61"/>
                <a:gd name="T42" fmla="*/ 7 w 61"/>
                <a:gd name="T43" fmla="*/ 0 h 61"/>
                <a:gd name="T44" fmla="*/ 32 w 61"/>
                <a:gd name="T45" fmla="*/ 0 h 61"/>
                <a:gd name="T46" fmla="*/ 32 w 61"/>
                <a:gd name="T4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61">
                  <a:moveTo>
                    <a:pt x="32" y="61"/>
                  </a:moveTo>
                  <a:lnTo>
                    <a:pt x="61" y="36"/>
                  </a:lnTo>
                  <a:lnTo>
                    <a:pt x="61" y="38"/>
                  </a:lnTo>
                  <a:lnTo>
                    <a:pt x="61" y="38"/>
                  </a:lnTo>
                  <a:lnTo>
                    <a:pt x="61" y="41"/>
                  </a:lnTo>
                  <a:lnTo>
                    <a:pt x="61" y="43"/>
                  </a:lnTo>
                  <a:lnTo>
                    <a:pt x="59" y="45"/>
                  </a:lnTo>
                  <a:lnTo>
                    <a:pt x="59" y="47"/>
                  </a:lnTo>
                  <a:lnTo>
                    <a:pt x="59" y="50"/>
                  </a:lnTo>
                  <a:lnTo>
                    <a:pt x="59" y="52"/>
                  </a:lnTo>
                  <a:lnTo>
                    <a:pt x="0" y="52"/>
                  </a:lnTo>
                  <a:lnTo>
                    <a:pt x="0" y="50"/>
                  </a:lnTo>
                  <a:lnTo>
                    <a:pt x="0" y="47"/>
                  </a:lnTo>
                  <a:lnTo>
                    <a:pt x="0" y="43"/>
                  </a:lnTo>
                  <a:lnTo>
                    <a:pt x="0" y="41"/>
                  </a:lnTo>
                  <a:lnTo>
                    <a:pt x="0" y="36"/>
                  </a:lnTo>
                  <a:lnTo>
                    <a:pt x="0" y="34"/>
                  </a:lnTo>
                  <a:lnTo>
                    <a:pt x="0" y="29"/>
                  </a:lnTo>
                  <a:lnTo>
                    <a:pt x="2" y="25"/>
                  </a:lnTo>
                  <a:lnTo>
                    <a:pt x="32" y="0"/>
                  </a:lnTo>
                  <a:lnTo>
                    <a:pt x="2" y="25"/>
                  </a:lnTo>
                  <a:lnTo>
                    <a:pt x="7" y="0"/>
                  </a:lnTo>
                  <a:lnTo>
                    <a:pt x="32" y="0"/>
                  </a:lnTo>
                  <a:lnTo>
                    <a:pt x="32" y="6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99" name="Freeform 582">
              <a:extLst>
                <a:ext uri="{FF2B5EF4-FFF2-40B4-BE49-F238E27FC236}">
                  <a16:creationId xmlns:a16="http://schemas.microsoft.com/office/drawing/2014/main" id="{F4015C34-E0E5-A7BE-D202-31C863FBBDE3}"/>
                </a:ext>
              </a:extLst>
            </p:cNvPr>
            <p:cNvSpPr>
              <a:spLocks/>
            </p:cNvSpPr>
            <p:nvPr/>
          </p:nvSpPr>
          <p:spPr bwMode="auto">
            <a:xfrm>
              <a:off x="2521247" y="4435946"/>
              <a:ext cx="92075" cy="96837"/>
            </a:xfrm>
            <a:custGeom>
              <a:avLst/>
              <a:gdLst>
                <a:gd name="T0" fmla="*/ 58 w 58"/>
                <a:gd name="T1" fmla="*/ 29 h 61"/>
                <a:gd name="T2" fmla="*/ 29 w 58"/>
                <a:gd name="T3" fmla="*/ 61 h 61"/>
                <a:gd name="T4" fmla="*/ 34 w 58"/>
                <a:gd name="T5" fmla="*/ 59 h 61"/>
                <a:gd name="T6" fmla="*/ 36 w 58"/>
                <a:gd name="T7" fmla="*/ 59 h 61"/>
                <a:gd name="T8" fmla="*/ 36 w 58"/>
                <a:gd name="T9" fmla="*/ 59 h 61"/>
                <a:gd name="T10" fmla="*/ 36 w 58"/>
                <a:gd name="T11" fmla="*/ 59 h 61"/>
                <a:gd name="T12" fmla="*/ 34 w 58"/>
                <a:gd name="T13" fmla="*/ 59 h 61"/>
                <a:gd name="T14" fmla="*/ 31 w 58"/>
                <a:gd name="T15" fmla="*/ 61 h 61"/>
                <a:gd name="T16" fmla="*/ 29 w 58"/>
                <a:gd name="T17" fmla="*/ 61 h 61"/>
                <a:gd name="T18" fmla="*/ 25 w 58"/>
                <a:gd name="T19" fmla="*/ 61 h 61"/>
                <a:gd name="T20" fmla="*/ 25 w 58"/>
                <a:gd name="T21" fmla="*/ 0 h 61"/>
                <a:gd name="T22" fmla="*/ 20 w 58"/>
                <a:gd name="T23" fmla="*/ 0 h 61"/>
                <a:gd name="T24" fmla="*/ 18 w 58"/>
                <a:gd name="T25" fmla="*/ 2 h 61"/>
                <a:gd name="T26" fmla="*/ 18 w 58"/>
                <a:gd name="T27" fmla="*/ 2 h 61"/>
                <a:gd name="T28" fmla="*/ 18 w 58"/>
                <a:gd name="T29" fmla="*/ 2 h 61"/>
                <a:gd name="T30" fmla="*/ 18 w 58"/>
                <a:gd name="T31" fmla="*/ 0 h 61"/>
                <a:gd name="T32" fmla="*/ 20 w 58"/>
                <a:gd name="T33" fmla="*/ 0 h 61"/>
                <a:gd name="T34" fmla="*/ 25 w 58"/>
                <a:gd name="T35" fmla="*/ 0 h 61"/>
                <a:gd name="T36" fmla="*/ 29 w 58"/>
                <a:gd name="T37" fmla="*/ 0 h 61"/>
                <a:gd name="T38" fmla="*/ 0 w 58"/>
                <a:gd name="T39" fmla="*/ 29 h 61"/>
                <a:gd name="T40" fmla="*/ 58 w 58"/>
                <a:gd name="T41" fmla="*/ 29 h 61"/>
                <a:gd name="T42" fmla="*/ 58 w 58"/>
                <a:gd name="T43" fmla="*/ 61 h 61"/>
                <a:gd name="T44" fmla="*/ 29 w 58"/>
                <a:gd name="T45" fmla="*/ 61 h 61"/>
                <a:gd name="T46" fmla="*/ 58 w 58"/>
                <a:gd name="T47"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1">
                  <a:moveTo>
                    <a:pt x="58" y="29"/>
                  </a:moveTo>
                  <a:lnTo>
                    <a:pt x="29" y="61"/>
                  </a:lnTo>
                  <a:lnTo>
                    <a:pt x="34" y="59"/>
                  </a:lnTo>
                  <a:lnTo>
                    <a:pt x="36" y="59"/>
                  </a:lnTo>
                  <a:lnTo>
                    <a:pt x="36" y="59"/>
                  </a:lnTo>
                  <a:lnTo>
                    <a:pt x="36" y="59"/>
                  </a:lnTo>
                  <a:lnTo>
                    <a:pt x="34" y="59"/>
                  </a:lnTo>
                  <a:lnTo>
                    <a:pt x="31" y="61"/>
                  </a:lnTo>
                  <a:lnTo>
                    <a:pt x="29" y="61"/>
                  </a:lnTo>
                  <a:lnTo>
                    <a:pt x="25" y="61"/>
                  </a:lnTo>
                  <a:lnTo>
                    <a:pt x="25" y="0"/>
                  </a:lnTo>
                  <a:lnTo>
                    <a:pt x="20" y="0"/>
                  </a:lnTo>
                  <a:lnTo>
                    <a:pt x="18" y="2"/>
                  </a:lnTo>
                  <a:lnTo>
                    <a:pt x="18" y="2"/>
                  </a:lnTo>
                  <a:lnTo>
                    <a:pt x="18" y="2"/>
                  </a:lnTo>
                  <a:lnTo>
                    <a:pt x="18" y="0"/>
                  </a:lnTo>
                  <a:lnTo>
                    <a:pt x="20" y="0"/>
                  </a:lnTo>
                  <a:lnTo>
                    <a:pt x="25" y="0"/>
                  </a:lnTo>
                  <a:lnTo>
                    <a:pt x="29" y="0"/>
                  </a:lnTo>
                  <a:lnTo>
                    <a:pt x="0" y="29"/>
                  </a:lnTo>
                  <a:lnTo>
                    <a:pt x="58" y="29"/>
                  </a:lnTo>
                  <a:lnTo>
                    <a:pt x="58" y="61"/>
                  </a:lnTo>
                  <a:lnTo>
                    <a:pt x="29" y="61"/>
                  </a:lnTo>
                  <a:lnTo>
                    <a:pt x="58" y="2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00" name="Freeform 583">
              <a:extLst>
                <a:ext uri="{FF2B5EF4-FFF2-40B4-BE49-F238E27FC236}">
                  <a16:creationId xmlns:a16="http://schemas.microsoft.com/office/drawing/2014/main" id="{4931B6E0-5082-6596-FBCE-A4C34D90D87B}"/>
                </a:ext>
              </a:extLst>
            </p:cNvPr>
            <p:cNvSpPr>
              <a:spLocks/>
            </p:cNvSpPr>
            <p:nvPr/>
          </p:nvSpPr>
          <p:spPr bwMode="auto">
            <a:xfrm>
              <a:off x="2521247" y="4472458"/>
              <a:ext cx="92075" cy="9525"/>
            </a:xfrm>
            <a:custGeom>
              <a:avLst/>
              <a:gdLst>
                <a:gd name="T0" fmla="*/ 58 w 58"/>
                <a:gd name="T1" fmla="*/ 0 h 6"/>
                <a:gd name="T2" fmla="*/ 58 w 58"/>
                <a:gd name="T3" fmla="*/ 0 h 6"/>
                <a:gd name="T4" fmla="*/ 58 w 58"/>
                <a:gd name="T5" fmla="*/ 2 h 6"/>
                <a:gd name="T6" fmla="*/ 58 w 58"/>
                <a:gd name="T7" fmla="*/ 2 h 6"/>
                <a:gd name="T8" fmla="*/ 58 w 58"/>
                <a:gd name="T9" fmla="*/ 2 h 6"/>
                <a:gd name="T10" fmla="*/ 58 w 58"/>
                <a:gd name="T11" fmla="*/ 4 h 6"/>
                <a:gd name="T12" fmla="*/ 58 w 58"/>
                <a:gd name="T13" fmla="*/ 4 h 6"/>
                <a:gd name="T14" fmla="*/ 58 w 58"/>
                <a:gd name="T15" fmla="*/ 4 h 6"/>
                <a:gd name="T16" fmla="*/ 58 w 58"/>
                <a:gd name="T17" fmla="*/ 6 h 6"/>
                <a:gd name="T18" fmla="*/ 58 w 58"/>
                <a:gd name="T19" fmla="*/ 6 h 6"/>
                <a:gd name="T20" fmla="*/ 0 w 58"/>
                <a:gd name="T21" fmla="*/ 6 h 6"/>
                <a:gd name="T22" fmla="*/ 0 w 58"/>
                <a:gd name="T23" fmla="*/ 6 h 6"/>
                <a:gd name="T24" fmla="*/ 0 w 58"/>
                <a:gd name="T25" fmla="*/ 4 h 6"/>
                <a:gd name="T26" fmla="*/ 0 w 58"/>
                <a:gd name="T27" fmla="*/ 4 h 6"/>
                <a:gd name="T28" fmla="*/ 0 w 58"/>
                <a:gd name="T29" fmla="*/ 4 h 6"/>
                <a:gd name="T30" fmla="*/ 0 w 58"/>
                <a:gd name="T31" fmla="*/ 2 h 6"/>
                <a:gd name="T32" fmla="*/ 0 w 58"/>
                <a:gd name="T33" fmla="*/ 2 h 6"/>
                <a:gd name="T34" fmla="*/ 0 w 58"/>
                <a:gd name="T35" fmla="*/ 2 h 6"/>
                <a:gd name="T36" fmla="*/ 0 w 58"/>
                <a:gd name="T37" fmla="*/ 0 h 6"/>
                <a:gd name="T38" fmla="*/ 0 w 58"/>
                <a:gd name="T39" fmla="*/ 0 h 6"/>
                <a:gd name="T40" fmla="*/ 58 w 58"/>
                <a:gd name="T4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6">
                  <a:moveTo>
                    <a:pt x="58" y="0"/>
                  </a:moveTo>
                  <a:lnTo>
                    <a:pt x="58" y="0"/>
                  </a:lnTo>
                  <a:lnTo>
                    <a:pt x="58" y="2"/>
                  </a:lnTo>
                  <a:lnTo>
                    <a:pt x="58" y="2"/>
                  </a:lnTo>
                  <a:lnTo>
                    <a:pt x="58" y="2"/>
                  </a:lnTo>
                  <a:lnTo>
                    <a:pt x="58" y="4"/>
                  </a:lnTo>
                  <a:lnTo>
                    <a:pt x="58" y="4"/>
                  </a:lnTo>
                  <a:lnTo>
                    <a:pt x="58" y="4"/>
                  </a:lnTo>
                  <a:lnTo>
                    <a:pt x="58" y="6"/>
                  </a:lnTo>
                  <a:lnTo>
                    <a:pt x="58" y="6"/>
                  </a:lnTo>
                  <a:lnTo>
                    <a:pt x="0" y="6"/>
                  </a:lnTo>
                  <a:lnTo>
                    <a:pt x="0" y="6"/>
                  </a:lnTo>
                  <a:lnTo>
                    <a:pt x="0" y="4"/>
                  </a:lnTo>
                  <a:lnTo>
                    <a:pt x="0" y="4"/>
                  </a:lnTo>
                  <a:lnTo>
                    <a:pt x="0" y="4"/>
                  </a:lnTo>
                  <a:lnTo>
                    <a:pt x="0" y="2"/>
                  </a:lnTo>
                  <a:lnTo>
                    <a:pt x="0" y="2"/>
                  </a:lnTo>
                  <a:lnTo>
                    <a:pt x="0" y="2"/>
                  </a:lnTo>
                  <a:lnTo>
                    <a:pt x="0" y="0"/>
                  </a:lnTo>
                  <a:lnTo>
                    <a:pt x="0" y="0"/>
                  </a:lnTo>
                  <a:lnTo>
                    <a:pt x="58"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01" name="Freeform 584">
              <a:extLst>
                <a:ext uri="{FF2B5EF4-FFF2-40B4-BE49-F238E27FC236}">
                  <a16:creationId xmlns:a16="http://schemas.microsoft.com/office/drawing/2014/main" id="{F59C8ED1-7C53-B560-87E5-3D8CC0F5FCFB}"/>
                </a:ext>
              </a:extLst>
            </p:cNvPr>
            <p:cNvSpPr>
              <a:spLocks/>
            </p:cNvSpPr>
            <p:nvPr/>
          </p:nvSpPr>
          <p:spPr bwMode="auto">
            <a:xfrm>
              <a:off x="2521247" y="4410546"/>
              <a:ext cx="92075" cy="96837"/>
            </a:xfrm>
            <a:custGeom>
              <a:avLst/>
              <a:gdLst>
                <a:gd name="T0" fmla="*/ 29 w 58"/>
                <a:gd name="T1" fmla="*/ 61 h 61"/>
                <a:gd name="T2" fmla="*/ 58 w 58"/>
                <a:gd name="T3" fmla="*/ 32 h 61"/>
                <a:gd name="T4" fmla="*/ 58 w 58"/>
                <a:gd name="T5" fmla="*/ 32 h 61"/>
                <a:gd name="T6" fmla="*/ 58 w 58"/>
                <a:gd name="T7" fmla="*/ 34 h 61"/>
                <a:gd name="T8" fmla="*/ 58 w 58"/>
                <a:gd name="T9" fmla="*/ 34 h 61"/>
                <a:gd name="T10" fmla="*/ 58 w 58"/>
                <a:gd name="T11" fmla="*/ 34 h 61"/>
                <a:gd name="T12" fmla="*/ 58 w 58"/>
                <a:gd name="T13" fmla="*/ 36 h 61"/>
                <a:gd name="T14" fmla="*/ 58 w 58"/>
                <a:gd name="T15" fmla="*/ 36 h 61"/>
                <a:gd name="T16" fmla="*/ 58 w 58"/>
                <a:gd name="T17" fmla="*/ 39 h 61"/>
                <a:gd name="T18" fmla="*/ 58 w 58"/>
                <a:gd name="T19" fmla="*/ 39 h 61"/>
                <a:gd name="T20" fmla="*/ 0 w 58"/>
                <a:gd name="T21" fmla="*/ 39 h 61"/>
                <a:gd name="T22" fmla="*/ 0 w 58"/>
                <a:gd name="T23" fmla="*/ 39 h 61"/>
                <a:gd name="T24" fmla="*/ 0 w 58"/>
                <a:gd name="T25" fmla="*/ 36 h 61"/>
                <a:gd name="T26" fmla="*/ 0 w 58"/>
                <a:gd name="T27" fmla="*/ 36 h 61"/>
                <a:gd name="T28" fmla="*/ 0 w 58"/>
                <a:gd name="T29" fmla="*/ 34 h 61"/>
                <a:gd name="T30" fmla="*/ 0 w 58"/>
                <a:gd name="T31" fmla="*/ 34 h 61"/>
                <a:gd name="T32" fmla="*/ 0 w 58"/>
                <a:gd name="T33" fmla="*/ 34 h 61"/>
                <a:gd name="T34" fmla="*/ 0 w 58"/>
                <a:gd name="T35" fmla="*/ 32 h 61"/>
                <a:gd name="T36" fmla="*/ 0 w 58"/>
                <a:gd name="T37" fmla="*/ 32 h 61"/>
                <a:gd name="T38" fmla="*/ 29 w 58"/>
                <a:gd name="T39" fmla="*/ 0 h 61"/>
                <a:gd name="T40" fmla="*/ 0 w 58"/>
                <a:gd name="T41" fmla="*/ 32 h 61"/>
                <a:gd name="T42" fmla="*/ 0 w 58"/>
                <a:gd name="T43" fmla="*/ 0 h 61"/>
                <a:gd name="T44" fmla="*/ 29 w 58"/>
                <a:gd name="T45" fmla="*/ 0 h 61"/>
                <a:gd name="T46" fmla="*/ 29 w 58"/>
                <a:gd name="T4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1">
                  <a:moveTo>
                    <a:pt x="29" y="61"/>
                  </a:moveTo>
                  <a:lnTo>
                    <a:pt x="58" y="32"/>
                  </a:lnTo>
                  <a:lnTo>
                    <a:pt x="58" y="32"/>
                  </a:lnTo>
                  <a:lnTo>
                    <a:pt x="58" y="34"/>
                  </a:lnTo>
                  <a:lnTo>
                    <a:pt x="58" y="34"/>
                  </a:lnTo>
                  <a:lnTo>
                    <a:pt x="58" y="34"/>
                  </a:lnTo>
                  <a:lnTo>
                    <a:pt x="58" y="36"/>
                  </a:lnTo>
                  <a:lnTo>
                    <a:pt x="58" y="36"/>
                  </a:lnTo>
                  <a:lnTo>
                    <a:pt x="58" y="39"/>
                  </a:lnTo>
                  <a:lnTo>
                    <a:pt x="58" y="39"/>
                  </a:lnTo>
                  <a:lnTo>
                    <a:pt x="0" y="39"/>
                  </a:lnTo>
                  <a:lnTo>
                    <a:pt x="0" y="39"/>
                  </a:lnTo>
                  <a:lnTo>
                    <a:pt x="0" y="36"/>
                  </a:lnTo>
                  <a:lnTo>
                    <a:pt x="0" y="36"/>
                  </a:lnTo>
                  <a:lnTo>
                    <a:pt x="0" y="34"/>
                  </a:lnTo>
                  <a:lnTo>
                    <a:pt x="0" y="34"/>
                  </a:lnTo>
                  <a:lnTo>
                    <a:pt x="0" y="34"/>
                  </a:lnTo>
                  <a:lnTo>
                    <a:pt x="0" y="32"/>
                  </a:lnTo>
                  <a:lnTo>
                    <a:pt x="0" y="32"/>
                  </a:lnTo>
                  <a:lnTo>
                    <a:pt x="29" y="0"/>
                  </a:lnTo>
                  <a:lnTo>
                    <a:pt x="0" y="32"/>
                  </a:lnTo>
                  <a:lnTo>
                    <a:pt x="0" y="0"/>
                  </a:lnTo>
                  <a:lnTo>
                    <a:pt x="29" y="0"/>
                  </a:lnTo>
                  <a:lnTo>
                    <a:pt x="29" y="6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02" name="Freeform 585">
              <a:extLst>
                <a:ext uri="{FF2B5EF4-FFF2-40B4-BE49-F238E27FC236}">
                  <a16:creationId xmlns:a16="http://schemas.microsoft.com/office/drawing/2014/main" id="{AD3D4396-6A59-2481-32D5-6653CC6F09B1}"/>
                </a:ext>
              </a:extLst>
            </p:cNvPr>
            <p:cNvSpPr>
              <a:spLocks/>
            </p:cNvSpPr>
            <p:nvPr/>
          </p:nvSpPr>
          <p:spPr bwMode="auto">
            <a:xfrm>
              <a:off x="2532360" y="4410546"/>
              <a:ext cx="88900" cy="96837"/>
            </a:xfrm>
            <a:custGeom>
              <a:avLst/>
              <a:gdLst>
                <a:gd name="T0" fmla="*/ 56 w 56"/>
                <a:gd name="T1" fmla="*/ 41 h 61"/>
                <a:gd name="T2" fmla="*/ 27 w 56"/>
                <a:gd name="T3" fmla="*/ 61 h 61"/>
                <a:gd name="T4" fmla="*/ 29 w 56"/>
                <a:gd name="T5" fmla="*/ 61 h 61"/>
                <a:gd name="T6" fmla="*/ 29 w 56"/>
                <a:gd name="T7" fmla="*/ 61 h 61"/>
                <a:gd name="T8" fmla="*/ 29 w 56"/>
                <a:gd name="T9" fmla="*/ 61 h 61"/>
                <a:gd name="T10" fmla="*/ 29 w 56"/>
                <a:gd name="T11" fmla="*/ 61 h 61"/>
                <a:gd name="T12" fmla="*/ 29 w 56"/>
                <a:gd name="T13" fmla="*/ 61 h 61"/>
                <a:gd name="T14" fmla="*/ 27 w 56"/>
                <a:gd name="T15" fmla="*/ 61 h 61"/>
                <a:gd name="T16" fmla="*/ 24 w 56"/>
                <a:gd name="T17" fmla="*/ 61 h 61"/>
                <a:gd name="T18" fmla="*/ 22 w 56"/>
                <a:gd name="T19" fmla="*/ 61 h 61"/>
                <a:gd name="T20" fmla="*/ 22 w 56"/>
                <a:gd name="T21" fmla="*/ 0 h 61"/>
                <a:gd name="T22" fmla="*/ 20 w 56"/>
                <a:gd name="T23" fmla="*/ 0 h 61"/>
                <a:gd name="T24" fmla="*/ 18 w 56"/>
                <a:gd name="T25" fmla="*/ 0 h 61"/>
                <a:gd name="T26" fmla="*/ 18 w 56"/>
                <a:gd name="T27" fmla="*/ 3 h 61"/>
                <a:gd name="T28" fmla="*/ 20 w 56"/>
                <a:gd name="T29" fmla="*/ 0 h 61"/>
                <a:gd name="T30" fmla="*/ 20 w 56"/>
                <a:gd name="T31" fmla="*/ 0 h 61"/>
                <a:gd name="T32" fmla="*/ 22 w 56"/>
                <a:gd name="T33" fmla="*/ 0 h 61"/>
                <a:gd name="T34" fmla="*/ 24 w 56"/>
                <a:gd name="T35" fmla="*/ 0 h 61"/>
                <a:gd name="T36" fmla="*/ 27 w 56"/>
                <a:gd name="T37" fmla="*/ 0 h 61"/>
                <a:gd name="T38" fmla="*/ 0 w 56"/>
                <a:gd name="T39" fmla="*/ 21 h 61"/>
                <a:gd name="T40" fmla="*/ 56 w 56"/>
                <a:gd name="T41" fmla="*/ 41 h 61"/>
                <a:gd name="T42" fmla="*/ 47 w 56"/>
                <a:gd name="T43" fmla="*/ 61 h 61"/>
                <a:gd name="T44" fmla="*/ 27 w 56"/>
                <a:gd name="T45" fmla="*/ 61 h 61"/>
                <a:gd name="T46" fmla="*/ 56 w 56"/>
                <a:gd name="T47" fmla="*/ 4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61">
                  <a:moveTo>
                    <a:pt x="56" y="41"/>
                  </a:moveTo>
                  <a:lnTo>
                    <a:pt x="27" y="61"/>
                  </a:lnTo>
                  <a:lnTo>
                    <a:pt x="29" y="61"/>
                  </a:lnTo>
                  <a:lnTo>
                    <a:pt x="29" y="61"/>
                  </a:lnTo>
                  <a:lnTo>
                    <a:pt x="29" y="61"/>
                  </a:lnTo>
                  <a:lnTo>
                    <a:pt x="29" y="61"/>
                  </a:lnTo>
                  <a:lnTo>
                    <a:pt x="29" y="61"/>
                  </a:lnTo>
                  <a:lnTo>
                    <a:pt x="27" y="61"/>
                  </a:lnTo>
                  <a:lnTo>
                    <a:pt x="24" y="61"/>
                  </a:lnTo>
                  <a:lnTo>
                    <a:pt x="22" y="61"/>
                  </a:lnTo>
                  <a:lnTo>
                    <a:pt x="22" y="0"/>
                  </a:lnTo>
                  <a:lnTo>
                    <a:pt x="20" y="0"/>
                  </a:lnTo>
                  <a:lnTo>
                    <a:pt x="18" y="0"/>
                  </a:lnTo>
                  <a:lnTo>
                    <a:pt x="18" y="3"/>
                  </a:lnTo>
                  <a:lnTo>
                    <a:pt x="20" y="0"/>
                  </a:lnTo>
                  <a:lnTo>
                    <a:pt x="20" y="0"/>
                  </a:lnTo>
                  <a:lnTo>
                    <a:pt x="22" y="0"/>
                  </a:lnTo>
                  <a:lnTo>
                    <a:pt x="24" y="0"/>
                  </a:lnTo>
                  <a:lnTo>
                    <a:pt x="27" y="0"/>
                  </a:lnTo>
                  <a:lnTo>
                    <a:pt x="0" y="21"/>
                  </a:lnTo>
                  <a:lnTo>
                    <a:pt x="56" y="41"/>
                  </a:lnTo>
                  <a:lnTo>
                    <a:pt x="47" y="61"/>
                  </a:lnTo>
                  <a:lnTo>
                    <a:pt x="27" y="61"/>
                  </a:lnTo>
                  <a:lnTo>
                    <a:pt x="56" y="4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03" name="Freeform 586">
              <a:extLst>
                <a:ext uri="{FF2B5EF4-FFF2-40B4-BE49-F238E27FC236}">
                  <a16:creationId xmlns:a16="http://schemas.microsoft.com/office/drawing/2014/main" id="{F391787A-4BC3-A782-E3A0-32B47F7C96CD}"/>
                </a:ext>
              </a:extLst>
            </p:cNvPr>
            <p:cNvSpPr>
              <a:spLocks/>
            </p:cNvSpPr>
            <p:nvPr/>
          </p:nvSpPr>
          <p:spPr bwMode="auto">
            <a:xfrm>
              <a:off x="2532360" y="4250208"/>
              <a:ext cx="114300" cy="225425"/>
            </a:xfrm>
            <a:custGeom>
              <a:avLst/>
              <a:gdLst>
                <a:gd name="T0" fmla="*/ 72 w 72"/>
                <a:gd name="T1" fmla="*/ 2 h 142"/>
                <a:gd name="T2" fmla="*/ 72 w 72"/>
                <a:gd name="T3" fmla="*/ 2 h 142"/>
                <a:gd name="T4" fmla="*/ 69 w 72"/>
                <a:gd name="T5" fmla="*/ 25 h 142"/>
                <a:gd name="T6" fmla="*/ 67 w 72"/>
                <a:gd name="T7" fmla="*/ 47 h 142"/>
                <a:gd name="T8" fmla="*/ 67 w 72"/>
                <a:gd name="T9" fmla="*/ 68 h 142"/>
                <a:gd name="T10" fmla="*/ 65 w 72"/>
                <a:gd name="T11" fmla="*/ 86 h 142"/>
                <a:gd name="T12" fmla="*/ 63 w 72"/>
                <a:gd name="T13" fmla="*/ 104 h 142"/>
                <a:gd name="T14" fmla="*/ 60 w 72"/>
                <a:gd name="T15" fmla="*/ 117 h 142"/>
                <a:gd name="T16" fmla="*/ 58 w 72"/>
                <a:gd name="T17" fmla="*/ 131 h 142"/>
                <a:gd name="T18" fmla="*/ 56 w 72"/>
                <a:gd name="T19" fmla="*/ 142 h 142"/>
                <a:gd name="T20" fmla="*/ 0 w 72"/>
                <a:gd name="T21" fmla="*/ 122 h 142"/>
                <a:gd name="T22" fmla="*/ 0 w 72"/>
                <a:gd name="T23" fmla="*/ 117 h 142"/>
                <a:gd name="T24" fmla="*/ 2 w 72"/>
                <a:gd name="T25" fmla="*/ 108 h 142"/>
                <a:gd name="T26" fmla="*/ 4 w 72"/>
                <a:gd name="T27" fmla="*/ 97 h 142"/>
                <a:gd name="T28" fmla="*/ 4 w 72"/>
                <a:gd name="T29" fmla="*/ 79 h 142"/>
                <a:gd name="T30" fmla="*/ 6 w 72"/>
                <a:gd name="T31" fmla="*/ 61 h 142"/>
                <a:gd name="T32" fmla="*/ 9 w 72"/>
                <a:gd name="T33" fmla="*/ 43 h 142"/>
                <a:gd name="T34" fmla="*/ 11 w 72"/>
                <a:gd name="T35" fmla="*/ 20 h 142"/>
                <a:gd name="T36" fmla="*/ 11 w 72"/>
                <a:gd name="T37" fmla="*/ 0 h 142"/>
                <a:gd name="T38" fmla="*/ 11 w 72"/>
                <a:gd name="T39" fmla="*/ 0 h 142"/>
                <a:gd name="T40" fmla="*/ 72 w 72"/>
                <a:gd name="T41" fmla="*/ 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142">
                  <a:moveTo>
                    <a:pt x="72" y="2"/>
                  </a:moveTo>
                  <a:lnTo>
                    <a:pt x="72" y="2"/>
                  </a:lnTo>
                  <a:lnTo>
                    <a:pt x="69" y="25"/>
                  </a:lnTo>
                  <a:lnTo>
                    <a:pt x="67" y="47"/>
                  </a:lnTo>
                  <a:lnTo>
                    <a:pt x="67" y="68"/>
                  </a:lnTo>
                  <a:lnTo>
                    <a:pt x="65" y="86"/>
                  </a:lnTo>
                  <a:lnTo>
                    <a:pt x="63" y="104"/>
                  </a:lnTo>
                  <a:lnTo>
                    <a:pt x="60" y="117"/>
                  </a:lnTo>
                  <a:lnTo>
                    <a:pt x="58" y="131"/>
                  </a:lnTo>
                  <a:lnTo>
                    <a:pt x="56" y="142"/>
                  </a:lnTo>
                  <a:lnTo>
                    <a:pt x="0" y="122"/>
                  </a:lnTo>
                  <a:lnTo>
                    <a:pt x="0" y="117"/>
                  </a:lnTo>
                  <a:lnTo>
                    <a:pt x="2" y="108"/>
                  </a:lnTo>
                  <a:lnTo>
                    <a:pt x="4" y="97"/>
                  </a:lnTo>
                  <a:lnTo>
                    <a:pt x="4" y="79"/>
                  </a:lnTo>
                  <a:lnTo>
                    <a:pt x="6" y="61"/>
                  </a:lnTo>
                  <a:lnTo>
                    <a:pt x="9" y="43"/>
                  </a:lnTo>
                  <a:lnTo>
                    <a:pt x="11" y="20"/>
                  </a:lnTo>
                  <a:lnTo>
                    <a:pt x="11" y="0"/>
                  </a:lnTo>
                  <a:lnTo>
                    <a:pt x="11" y="0"/>
                  </a:lnTo>
                  <a:lnTo>
                    <a:pt x="72" y="2"/>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04" name="Freeform 587">
              <a:extLst>
                <a:ext uri="{FF2B5EF4-FFF2-40B4-BE49-F238E27FC236}">
                  <a16:creationId xmlns:a16="http://schemas.microsoft.com/office/drawing/2014/main" id="{381FFF22-ED4A-1887-F3F5-7C5E1D2B1A19}"/>
                </a:ext>
              </a:extLst>
            </p:cNvPr>
            <p:cNvSpPr>
              <a:spLocks/>
            </p:cNvSpPr>
            <p:nvPr/>
          </p:nvSpPr>
          <p:spPr bwMode="auto">
            <a:xfrm>
              <a:off x="2546647" y="3989858"/>
              <a:ext cx="100013" cy="263525"/>
            </a:xfrm>
            <a:custGeom>
              <a:avLst/>
              <a:gdLst>
                <a:gd name="T0" fmla="*/ 27 w 63"/>
                <a:gd name="T1" fmla="*/ 0 h 166"/>
                <a:gd name="T2" fmla="*/ 56 w 63"/>
                <a:gd name="T3" fmla="*/ 20 h 166"/>
                <a:gd name="T4" fmla="*/ 58 w 63"/>
                <a:gd name="T5" fmla="*/ 34 h 166"/>
                <a:gd name="T6" fmla="*/ 60 w 63"/>
                <a:gd name="T7" fmla="*/ 47 h 166"/>
                <a:gd name="T8" fmla="*/ 63 w 63"/>
                <a:gd name="T9" fmla="*/ 63 h 166"/>
                <a:gd name="T10" fmla="*/ 63 w 63"/>
                <a:gd name="T11" fmla="*/ 81 h 166"/>
                <a:gd name="T12" fmla="*/ 63 w 63"/>
                <a:gd name="T13" fmla="*/ 101 h 166"/>
                <a:gd name="T14" fmla="*/ 63 w 63"/>
                <a:gd name="T15" fmla="*/ 121 h 166"/>
                <a:gd name="T16" fmla="*/ 63 w 63"/>
                <a:gd name="T17" fmla="*/ 144 h 166"/>
                <a:gd name="T18" fmla="*/ 63 w 63"/>
                <a:gd name="T19" fmla="*/ 166 h 166"/>
                <a:gd name="T20" fmla="*/ 2 w 63"/>
                <a:gd name="T21" fmla="*/ 164 h 166"/>
                <a:gd name="T22" fmla="*/ 2 w 63"/>
                <a:gd name="T23" fmla="*/ 142 h 166"/>
                <a:gd name="T24" fmla="*/ 4 w 63"/>
                <a:gd name="T25" fmla="*/ 121 h 166"/>
                <a:gd name="T26" fmla="*/ 4 w 63"/>
                <a:gd name="T27" fmla="*/ 101 h 166"/>
                <a:gd name="T28" fmla="*/ 2 w 63"/>
                <a:gd name="T29" fmla="*/ 83 h 166"/>
                <a:gd name="T30" fmla="*/ 2 w 63"/>
                <a:gd name="T31" fmla="*/ 67 h 166"/>
                <a:gd name="T32" fmla="*/ 2 w 63"/>
                <a:gd name="T33" fmla="*/ 54 h 166"/>
                <a:gd name="T34" fmla="*/ 0 w 63"/>
                <a:gd name="T35" fmla="*/ 43 h 166"/>
                <a:gd name="T36" fmla="*/ 0 w 63"/>
                <a:gd name="T37" fmla="*/ 40 h 166"/>
                <a:gd name="T38" fmla="*/ 27 w 63"/>
                <a:gd name="T39" fmla="*/ 61 h 166"/>
                <a:gd name="T40" fmla="*/ 27 w 63"/>
                <a:gd name="T41" fmla="*/ 0 h 166"/>
                <a:gd name="T42" fmla="*/ 47 w 63"/>
                <a:gd name="T43" fmla="*/ 0 h 166"/>
                <a:gd name="T44" fmla="*/ 56 w 63"/>
                <a:gd name="T45" fmla="*/ 20 h 166"/>
                <a:gd name="T46" fmla="*/ 27 w 63"/>
                <a:gd name="T4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66">
                  <a:moveTo>
                    <a:pt x="27" y="0"/>
                  </a:moveTo>
                  <a:lnTo>
                    <a:pt x="56" y="20"/>
                  </a:lnTo>
                  <a:lnTo>
                    <a:pt x="58" y="34"/>
                  </a:lnTo>
                  <a:lnTo>
                    <a:pt x="60" y="47"/>
                  </a:lnTo>
                  <a:lnTo>
                    <a:pt x="63" y="63"/>
                  </a:lnTo>
                  <a:lnTo>
                    <a:pt x="63" y="81"/>
                  </a:lnTo>
                  <a:lnTo>
                    <a:pt x="63" y="101"/>
                  </a:lnTo>
                  <a:lnTo>
                    <a:pt x="63" y="121"/>
                  </a:lnTo>
                  <a:lnTo>
                    <a:pt x="63" y="144"/>
                  </a:lnTo>
                  <a:lnTo>
                    <a:pt x="63" y="166"/>
                  </a:lnTo>
                  <a:lnTo>
                    <a:pt x="2" y="164"/>
                  </a:lnTo>
                  <a:lnTo>
                    <a:pt x="2" y="142"/>
                  </a:lnTo>
                  <a:lnTo>
                    <a:pt x="4" y="121"/>
                  </a:lnTo>
                  <a:lnTo>
                    <a:pt x="4" y="101"/>
                  </a:lnTo>
                  <a:lnTo>
                    <a:pt x="2" y="83"/>
                  </a:lnTo>
                  <a:lnTo>
                    <a:pt x="2" y="67"/>
                  </a:lnTo>
                  <a:lnTo>
                    <a:pt x="2" y="54"/>
                  </a:lnTo>
                  <a:lnTo>
                    <a:pt x="0" y="43"/>
                  </a:lnTo>
                  <a:lnTo>
                    <a:pt x="0" y="40"/>
                  </a:lnTo>
                  <a:lnTo>
                    <a:pt x="27" y="61"/>
                  </a:lnTo>
                  <a:lnTo>
                    <a:pt x="27" y="0"/>
                  </a:lnTo>
                  <a:lnTo>
                    <a:pt x="47" y="0"/>
                  </a:lnTo>
                  <a:lnTo>
                    <a:pt x="56" y="20"/>
                  </a:lnTo>
                  <a:lnTo>
                    <a:pt x="27"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05" name="Freeform 588">
              <a:extLst>
                <a:ext uri="{FF2B5EF4-FFF2-40B4-BE49-F238E27FC236}">
                  <a16:creationId xmlns:a16="http://schemas.microsoft.com/office/drawing/2014/main" id="{D79BBB62-2C7C-F8EC-621C-D871BD3635F5}"/>
                </a:ext>
              </a:extLst>
            </p:cNvPr>
            <p:cNvSpPr>
              <a:spLocks/>
            </p:cNvSpPr>
            <p:nvPr/>
          </p:nvSpPr>
          <p:spPr bwMode="auto">
            <a:xfrm>
              <a:off x="2535535" y="3989858"/>
              <a:ext cx="92075" cy="117475"/>
            </a:xfrm>
            <a:custGeom>
              <a:avLst/>
              <a:gdLst>
                <a:gd name="T0" fmla="*/ 58 w 58"/>
                <a:gd name="T1" fmla="*/ 25 h 74"/>
                <a:gd name="T2" fmla="*/ 16 w 58"/>
                <a:gd name="T3" fmla="*/ 2 h 74"/>
                <a:gd name="T4" fmla="*/ 20 w 58"/>
                <a:gd name="T5" fmla="*/ 2 h 74"/>
                <a:gd name="T6" fmla="*/ 22 w 58"/>
                <a:gd name="T7" fmla="*/ 0 h 74"/>
                <a:gd name="T8" fmla="*/ 25 w 58"/>
                <a:gd name="T9" fmla="*/ 0 h 74"/>
                <a:gd name="T10" fmla="*/ 27 w 58"/>
                <a:gd name="T11" fmla="*/ 0 h 74"/>
                <a:gd name="T12" fmla="*/ 29 w 58"/>
                <a:gd name="T13" fmla="*/ 0 h 74"/>
                <a:gd name="T14" fmla="*/ 31 w 58"/>
                <a:gd name="T15" fmla="*/ 0 h 74"/>
                <a:gd name="T16" fmla="*/ 34 w 58"/>
                <a:gd name="T17" fmla="*/ 0 h 74"/>
                <a:gd name="T18" fmla="*/ 34 w 58"/>
                <a:gd name="T19" fmla="*/ 0 h 74"/>
                <a:gd name="T20" fmla="*/ 34 w 58"/>
                <a:gd name="T21" fmla="*/ 61 h 74"/>
                <a:gd name="T22" fmla="*/ 34 w 58"/>
                <a:gd name="T23" fmla="*/ 61 h 74"/>
                <a:gd name="T24" fmla="*/ 34 w 58"/>
                <a:gd name="T25" fmla="*/ 61 h 74"/>
                <a:gd name="T26" fmla="*/ 34 w 58"/>
                <a:gd name="T27" fmla="*/ 61 h 74"/>
                <a:gd name="T28" fmla="*/ 34 w 58"/>
                <a:gd name="T29" fmla="*/ 61 h 74"/>
                <a:gd name="T30" fmla="*/ 36 w 58"/>
                <a:gd name="T31" fmla="*/ 61 h 74"/>
                <a:gd name="T32" fmla="*/ 36 w 58"/>
                <a:gd name="T33" fmla="*/ 58 h 74"/>
                <a:gd name="T34" fmla="*/ 38 w 58"/>
                <a:gd name="T35" fmla="*/ 58 h 74"/>
                <a:gd name="T36" fmla="*/ 40 w 58"/>
                <a:gd name="T37" fmla="*/ 58 h 74"/>
                <a:gd name="T38" fmla="*/ 0 w 58"/>
                <a:gd name="T39" fmla="*/ 36 h 74"/>
                <a:gd name="T40" fmla="*/ 40 w 58"/>
                <a:gd name="T41" fmla="*/ 58 h 74"/>
                <a:gd name="T42" fmla="*/ 7 w 58"/>
                <a:gd name="T43" fmla="*/ 74 h 74"/>
                <a:gd name="T44" fmla="*/ 0 w 58"/>
                <a:gd name="T45" fmla="*/ 36 h 74"/>
                <a:gd name="T46" fmla="*/ 58 w 58"/>
                <a:gd name="T47" fmla="*/ 2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74">
                  <a:moveTo>
                    <a:pt x="58" y="25"/>
                  </a:moveTo>
                  <a:lnTo>
                    <a:pt x="16" y="2"/>
                  </a:lnTo>
                  <a:lnTo>
                    <a:pt x="20" y="2"/>
                  </a:lnTo>
                  <a:lnTo>
                    <a:pt x="22" y="0"/>
                  </a:lnTo>
                  <a:lnTo>
                    <a:pt x="25" y="0"/>
                  </a:lnTo>
                  <a:lnTo>
                    <a:pt x="27" y="0"/>
                  </a:lnTo>
                  <a:lnTo>
                    <a:pt x="29" y="0"/>
                  </a:lnTo>
                  <a:lnTo>
                    <a:pt x="31" y="0"/>
                  </a:lnTo>
                  <a:lnTo>
                    <a:pt x="34" y="0"/>
                  </a:lnTo>
                  <a:lnTo>
                    <a:pt x="34" y="0"/>
                  </a:lnTo>
                  <a:lnTo>
                    <a:pt x="34" y="61"/>
                  </a:lnTo>
                  <a:lnTo>
                    <a:pt x="34" y="61"/>
                  </a:lnTo>
                  <a:lnTo>
                    <a:pt x="34" y="61"/>
                  </a:lnTo>
                  <a:lnTo>
                    <a:pt x="34" y="61"/>
                  </a:lnTo>
                  <a:lnTo>
                    <a:pt x="34" y="61"/>
                  </a:lnTo>
                  <a:lnTo>
                    <a:pt x="36" y="61"/>
                  </a:lnTo>
                  <a:lnTo>
                    <a:pt x="36" y="58"/>
                  </a:lnTo>
                  <a:lnTo>
                    <a:pt x="38" y="58"/>
                  </a:lnTo>
                  <a:lnTo>
                    <a:pt x="40" y="58"/>
                  </a:lnTo>
                  <a:lnTo>
                    <a:pt x="0" y="36"/>
                  </a:lnTo>
                  <a:lnTo>
                    <a:pt x="40" y="58"/>
                  </a:lnTo>
                  <a:lnTo>
                    <a:pt x="7" y="74"/>
                  </a:lnTo>
                  <a:lnTo>
                    <a:pt x="0" y="36"/>
                  </a:lnTo>
                  <a:lnTo>
                    <a:pt x="58" y="25"/>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06" name="Freeform 589">
              <a:extLst>
                <a:ext uri="{FF2B5EF4-FFF2-40B4-BE49-F238E27FC236}">
                  <a16:creationId xmlns:a16="http://schemas.microsoft.com/office/drawing/2014/main" id="{DF44D77C-1EF7-4EE5-134C-B8026E62B378}"/>
                </a:ext>
              </a:extLst>
            </p:cNvPr>
            <p:cNvSpPr>
              <a:spLocks/>
            </p:cNvSpPr>
            <p:nvPr/>
          </p:nvSpPr>
          <p:spPr bwMode="auto">
            <a:xfrm>
              <a:off x="2532360" y="3961283"/>
              <a:ext cx="95250" cy="88900"/>
            </a:xfrm>
            <a:custGeom>
              <a:avLst/>
              <a:gdLst>
                <a:gd name="T0" fmla="*/ 42 w 60"/>
                <a:gd name="T1" fmla="*/ 0 h 56"/>
                <a:gd name="T2" fmla="*/ 60 w 60"/>
                <a:gd name="T3" fmla="*/ 27 h 56"/>
                <a:gd name="T4" fmla="*/ 60 w 60"/>
                <a:gd name="T5" fmla="*/ 29 h 56"/>
                <a:gd name="T6" fmla="*/ 60 w 60"/>
                <a:gd name="T7" fmla="*/ 31 h 56"/>
                <a:gd name="T8" fmla="*/ 60 w 60"/>
                <a:gd name="T9" fmla="*/ 34 h 56"/>
                <a:gd name="T10" fmla="*/ 60 w 60"/>
                <a:gd name="T11" fmla="*/ 36 h 56"/>
                <a:gd name="T12" fmla="*/ 60 w 60"/>
                <a:gd name="T13" fmla="*/ 38 h 56"/>
                <a:gd name="T14" fmla="*/ 60 w 60"/>
                <a:gd name="T15" fmla="*/ 40 h 56"/>
                <a:gd name="T16" fmla="*/ 60 w 60"/>
                <a:gd name="T17" fmla="*/ 43 h 56"/>
                <a:gd name="T18" fmla="*/ 60 w 60"/>
                <a:gd name="T19" fmla="*/ 43 h 56"/>
                <a:gd name="T20" fmla="*/ 2 w 60"/>
                <a:gd name="T21" fmla="*/ 54 h 56"/>
                <a:gd name="T22" fmla="*/ 2 w 60"/>
                <a:gd name="T23" fmla="*/ 49 h 56"/>
                <a:gd name="T24" fmla="*/ 0 w 60"/>
                <a:gd name="T25" fmla="*/ 45 h 56"/>
                <a:gd name="T26" fmla="*/ 0 w 60"/>
                <a:gd name="T27" fmla="*/ 43 h 56"/>
                <a:gd name="T28" fmla="*/ 0 w 60"/>
                <a:gd name="T29" fmla="*/ 38 h 56"/>
                <a:gd name="T30" fmla="*/ 0 w 60"/>
                <a:gd name="T31" fmla="*/ 36 h 56"/>
                <a:gd name="T32" fmla="*/ 0 w 60"/>
                <a:gd name="T33" fmla="*/ 34 h 56"/>
                <a:gd name="T34" fmla="*/ 0 w 60"/>
                <a:gd name="T35" fmla="*/ 29 h 56"/>
                <a:gd name="T36" fmla="*/ 0 w 60"/>
                <a:gd name="T37" fmla="*/ 27 h 56"/>
                <a:gd name="T38" fmla="*/ 18 w 60"/>
                <a:gd name="T39" fmla="*/ 56 h 56"/>
                <a:gd name="T40" fmla="*/ 42 w 60"/>
                <a:gd name="T41" fmla="*/ 0 h 56"/>
                <a:gd name="T42" fmla="*/ 60 w 60"/>
                <a:gd name="T43" fmla="*/ 9 h 56"/>
                <a:gd name="T44" fmla="*/ 60 w 60"/>
                <a:gd name="T45" fmla="*/ 27 h 56"/>
                <a:gd name="T46" fmla="*/ 42 w 60"/>
                <a:gd name="T4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56">
                  <a:moveTo>
                    <a:pt x="42" y="0"/>
                  </a:moveTo>
                  <a:lnTo>
                    <a:pt x="60" y="27"/>
                  </a:lnTo>
                  <a:lnTo>
                    <a:pt x="60" y="29"/>
                  </a:lnTo>
                  <a:lnTo>
                    <a:pt x="60" y="31"/>
                  </a:lnTo>
                  <a:lnTo>
                    <a:pt x="60" y="34"/>
                  </a:lnTo>
                  <a:lnTo>
                    <a:pt x="60" y="36"/>
                  </a:lnTo>
                  <a:lnTo>
                    <a:pt x="60" y="38"/>
                  </a:lnTo>
                  <a:lnTo>
                    <a:pt x="60" y="40"/>
                  </a:lnTo>
                  <a:lnTo>
                    <a:pt x="60" y="43"/>
                  </a:lnTo>
                  <a:lnTo>
                    <a:pt x="60" y="43"/>
                  </a:lnTo>
                  <a:lnTo>
                    <a:pt x="2" y="54"/>
                  </a:lnTo>
                  <a:lnTo>
                    <a:pt x="2" y="49"/>
                  </a:lnTo>
                  <a:lnTo>
                    <a:pt x="0" y="45"/>
                  </a:lnTo>
                  <a:lnTo>
                    <a:pt x="0" y="43"/>
                  </a:lnTo>
                  <a:lnTo>
                    <a:pt x="0" y="38"/>
                  </a:lnTo>
                  <a:lnTo>
                    <a:pt x="0" y="36"/>
                  </a:lnTo>
                  <a:lnTo>
                    <a:pt x="0" y="34"/>
                  </a:lnTo>
                  <a:lnTo>
                    <a:pt x="0" y="29"/>
                  </a:lnTo>
                  <a:lnTo>
                    <a:pt x="0" y="27"/>
                  </a:lnTo>
                  <a:lnTo>
                    <a:pt x="18" y="56"/>
                  </a:lnTo>
                  <a:lnTo>
                    <a:pt x="42" y="0"/>
                  </a:lnTo>
                  <a:lnTo>
                    <a:pt x="60" y="9"/>
                  </a:lnTo>
                  <a:lnTo>
                    <a:pt x="60" y="27"/>
                  </a:lnTo>
                  <a:lnTo>
                    <a:pt x="42"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07" name="Freeform 590">
              <a:extLst>
                <a:ext uri="{FF2B5EF4-FFF2-40B4-BE49-F238E27FC236}">
                  <a16:creationId xmlns:a16="http://schemas.microsoft.com/office/drawing/2014/main" id="{CB7A34AD-5B9D-40AD-F52B-73AB2F9E74EC}"/>
                </a:ext>
              </a:extLst>
            </p:cNvPr>
            <p:cNvSpPr>
              <a:spLocks/>
            </p:cNvSpPr>
            <p:nvPr/>
          </p:nvSpPr>
          <p:spPr bwMode="auto">
            <a:xfrm>
              <a:off x="2524422" y="3958108"/>
              <a:ext cx="93663" cy="120650"/>
            </a:xfrm>
            <a:custGeom>
              <a:avLst/>
              <a:gdLst>
                <a:gd name="T0" fmla="*/ 59 w 59"/>
                <a:gd name="T1" fmla="*/ 29 h 76"/>
                <a:gd name="T2" fmla="*/ 16 w 59"/>
                <a:gd name="T3" fmla="*/ 2 h 76"/>
                <a:gd name="T4" fmla="*/ 23 w 59"/>
                <a:gd name="T5" fmla="*/ 2 h 76"/>
                <a:gd name="T6" fmla="*/ 25 w 59"/>
                <a:gd name="T7" fmla="*/ 0 h 76"/>
                <a:gd name="T8" fmla="*/ 29 w 59"/>
                <a:gd name="T9" fmla="*/ 0 h 76"/>
                <a:gd name="T10" fmla="*/ 32 w 59"/>
                <a:gd name="T11" fmla="*/ 0 h 76"/>
                <a:gd name="T12" fmla="*/ 36 w 59"/>
                <a:gd name="T13" fmla="*/ 0 h 76"/>
                <a:gd name="T14" fmla="*/ 38 w 59"/>
                <a:gd name="T15" fmla="*/ 0 h 76"/>
                <a:gd name="T16" fmla="*/ 43 w 59"/>
                <a:gd name="T17" fmla="*/ 0 h 76"/>
                <a:gd name="T18" fmla="*/ 47 w 59"/>
                <a:gd name="T19" fmla="*/ 2 h 76"/>
                <a:gd name="T20" fmla="*/ 23 w 59"/>
                <a:gd name="T21" fmla="*/ 58 h 76"/>
                <a:gd name="T22" fmla="*/ 25 w 59"/>
                <a:gd name="T23" fmla="*/ 58 h 76"/>
                <a:gd name="T24" fmla="*/ 29 w 59"/>
                <a:gd name="T25" fmla="*/ 58 h 76"/>
                <a:gd name="T26" fmla="*/ 29 w 59"/>
                <a:gd name="T27" fmla="*/ 60 h 76"/>
                <a:gd name="T28" fmla="*/ 32 w 59"/>
                <a:gd name="T29" fmla="*/ 60 h 76"/>
                <a:gd name="T30" fmla="*/ 34 w 59"/>
                <a:gd name="T31" fmla="*/ 60 h 76"/>
                <a:gd name="T32" fmla="*/ 36 w 59"/>
                <a:gd name="T33" fmla="*/ 58 h 76"/>
                <a:gd name="T34" fmla="*/ 38 w 59"/>
                <a:gd name="T35" fmla="*/ 58 h 76"/>
                <a:gd name="T36" fmla="*/ 43 w 59"/>
                <a:gd name="T37" fmla="*/ 58 h 76"/>
                <a:gd name="T38" fmla="*/ 0 w 59"/>
                <a:gd name="T39" fmla="*/ 29 h 76"/>
                <a:gd name="T40" fmla="*/ 43 w 59"/>
                <a:gd name="T41" fmla="*/ 58 h 76"/>
                <a:gd name="T42" fmla="*/ 0 w 59"/>
                <a:gd name="T43" fmla="*/ 76 h 76"/>
                <a:gd name="T44" fmla="*/ 0 w 59"/>
                <a:gd name="T45" fmla="*/ 29 h 76"/>
                <a:gd name="T46" fmla="*/ 59 w 59"/>
                <a:gd name="T47" fmla="*/ 2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76">
                  <a:moveTo>
                    <a:pt x="59" y="29"/>
                  </a:moveTo>
                  <a:lnTo>
                    <a:pt x="16" y="2"/>
                  </a:lnTo>
                  <a:lnTo>
                    <a:pt x="23" y="2"/>
                  </a:lnTo>
                  <a:lnTo>
                    <a:pt x="25" y="0"/>
                  </a:lnTo>
                  <a:lnTo>
                    <a:pt x="29" y="0"/>
                  </a:lnTo>
                  <a:lnTo>
                    <a:pt x="32" y="0"/>
                  </a:lnTo>
                  <a:lnTo>
                    <a:pt x="36" y="0"/>
                  </a:lnTo>
                  <a:lnTo>
                    <a:pt x="38" y="0"/>
                  </a:lnTo>
                  <a:lnTo>
                    <a:pt x="43" y="0"/>
                  </a:lnTo>
                  <a:lnTo>
                    <a:pt x="47" y="2"/>
                  </a:lnTo>
                  <a:lnTo>
                    <a:pt x="23" y="58"/>
                  </a:lnTo>
                  <a:lnTo>
                    <a:pt x="25" y="58"/>
                  </a:lnTo>
                  <a:lnTo>
                    <a:pt x="29" y="58"/>
                  </a:lnTo>
                  <a:lnTo>
                    <a:pt x="29" y="60"/>
                  </a:lnTo>
                  <a:lnTo>
                    <a:pt x="32" y="60"/>
                  </a:lnTo>
                  <a:lnTo>
                    <a:pt x="34" y="60"/>
                  </a:lnTo>
                  <a:lnTo>
                    <a:pt x="36" y="58"/>
                  </a:lnTo>
                  <a:lnTo>
                    <a:pt x="38" y="58"/>
                  </a:lnTo>
                  <a:lnTo>
                    <a:pt x="43" y="58"/>
                  </a:lnTo>
                  <a:lnTo>
                    <a:pt x="0" y="29"/>
                  </a:lnTo>
                  <a:lnTo>
                    <a:pt x="43" y="58"/>
                  </a:lnTo>
                  <a:lnTo>
                    <a:pt x="0" y="76"/>
                  </a:lnTo>
                  <a:lnTo>
                    <a:pt x="0" y="29"/>
                  </a:lnTo>
                  <a:lnTo>
                    <a:pt x="59" y="2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08" name="Freeform 591">
              <a:extLst>
                <a:ext uri="{FF2B5EF4-FFF2-40B4-BE49-F238E27FC236}">
                  <a16:creationId xmlns:a16="http://schemas.microsoft.com/office/drawing/2014/main" id="{30EBA2DC-594A-659B-845F-8746FAEB0A65}"/>
                </a:ext>
              </a:extLst>
            </p:cNvPr>
            <p:cNvSpPr>
              <a:spLocks/>
            </p:cNvSpPr>
            <p:nvPr/>
          </p:nvSpPr>
          <p:spPr bwMode="auto">
            <a:xfrm>
              <a:off x="2513310" y="3889846"/>
              <a:ext cx="104775" cy="114300"/>
            </a:xfrm>
            <a:custGeom>
              <a:avLst/>
              <a:gdLst>
                <a:gd name="T0" fmla="*/ 23 w 66"/>
                <a:gd name="T1" fmla="*/ 0 h 72"/>
                <a:gd name="T2" fmla="*/ 45 w 66"/>
                <a:gd name="T3" fmla="*/ 9 h 72"/>
                <a:gd name="T4" fmla="*/ 52 w 66"/>
                <a:gd name="T5" fmla="*/ 20 h 72"/>
                <a:gd name="T6" fmla="*/ 57 w 66"/>
                <a:gd name="T7" fmla="*/ 27 h 72"/>
                <a:gd name="T8" fmla="*/ 59 w 66"/>
                <a:gd name="T9" fmla="*/ 36 h 72"/>
                <a:gd name="T10" fmla="*/ 61 w 66"/>
                <a:gd name="T11" fmla="*/ 43 h 72"/>
                <a:gd name="T12" fmla="*/ 63 w 66"/>
                <a:gd name="T13" fmla="*/ 52 h 72"/>
                <a:gd name="T14" fmla="*/ 66 w 66"/>
                <a:gd name="T15" fmla="*/ 58 h 72"/>
                <a:gd name="T16" fmla="*/ 66 w 66"/>
                <a:gd name="T17" fmla="*/ 65 h 72"/>
                <a:gd name="T18" fmla="*/ 66 w 66"/>
                <a:gd name="T19" fmla="*/ 72 h 72"/>
                <a:gd name="T20" fmla="*/ 7 w 66"/>
                <a:gd name="T21" fmla="*/ 72 h 72"/>
                <a:gd name="T22" fmla="*/ 7 w 66"/>
                <a:gd name="T23" fmla="*/ 72 h 72"/>
                <a:gd name="T24" fmla="*/ 7 w 66"/>
                <a:gd name="T25" fmla="*/ 70 h 72"/>
                <a:gd name="T26" fmla="*/ 5 w 66"/>
                <a:gd name="T27" fmla="*/ 65 h 72"/>
                <a:gd name="T28" fmla="*/ 3 w 66"/>
                <a:gd name="T29" fmla="*/ 58 h 72"/>
                <a:gd name="T30" fmla="*/ 3 w 66"/>
                <a:gd name="T31" fmla="*/ 54 h 72"/>
                <a:gd name="T32" fmla="*/ 0 w 66"/>
                <a:gd name="T33" fmla="*/ 49 h 72"/>
                <a:gd name="T34" fmla="*/ 0 w 66"/>
                <a:gd name="T35" fmla="*/ 49 h 72"/>
                <a:gd name="T36" fmla="*/ 3 w 66"/>
                <a:gd name="T37" fmla="*/ 54 h 72"/>
                <a:gd name="T38" fmla="*/ 23 w 66"/>
                <a:gd name="T39" fmla="*/ 61 h 72"/>
                <a:gd name="T40" fmla="*/ 23 w 66"/>
                <a:gd name="T4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72">
                  <a:moveTo>
                    <a:pt x="23" y="0"/>
                  </a:moveTo>
                  <a:lnTo>
                    <a:pt x="45" y="9"/>
                  </a:lnTo>
                  <a:lnTo>
                    <a:pt x="52" y="20"/>
                  </a:lnTo>
                  <a:lnTo>
                    <a:pt x="57" y="27"/>
                  </a:lnTo>
                  <a:lnTo>
                    <a:pt x="59" y="36"/>
                  </a:lnTo>
                  <a:lnTo>
                    <a:pt x="61" y="43"/>
                  </a:lnTo>
                  <a:lnTo>
                    <a:pt x="63" y="52"/>
                  </a:lnTo>
                  <a:lnTo>
                    <a:pt x="66" y="58"/>
                  </a:lnTo>
                  <a:lnTo>
                    <a:pt x="66" y="65"/>
                  </a:lnTo>
                  <a:lnTo>
                    <a:pt x="66" y="72"/>
                  </a:lnTo>
                  <a:lnTo>
                    <a:pt x="7" y="72"/>
                  </a:lnTo>
                  <a:lnTo>
                    <a:pt x="7" y="72"/>
                  </a:lnTo>
                  <a:lnTo>
                    <a:pt x="7" y="70"/>
                  </a:lnTo>
                  <a:lnTo>
                    <a:pt x="5" y="65"/>
                  </a:lnTo>
                  <a:lnTo>
                    <a:pt x="3" y="58"/>
                  </a:lnTo>
                  <a:lnTo>
                    <a:pt x="3" y="54"/>
                  </a:lnTo>
                  <a:lnTo>
                    <a:pt x="0" y="49"/>
                  </a:lnTo>
                  <a:lnTo>
                    <a:pt x="0" y="49"/>
                  </a:lnTo>
                  <a:lnTo>
                    <a:pt x="3" y="54"/>
                  </a:lnTo>
                  <a:lnTo>
                    <a:pt x="23" y="61"/>
                  </a:lnTo>
                  <a:lnTo>
                    <a:pt x="23"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09" name="Freeform 592">
              <a:extLst>
                <a:ext uri="{FF2B5EF4-FFF2-40B4-BE49-F238E27FC236}">
                  <a16:creationId xmlns:a16="http://schemas.microsoft.com/office/drawing/2014/main" id="{3A738B39-B257-7FA6-D747-952ED3D09E46}"/>
                </a:ext>
              </a:extLst>
            </p:cNvPr>
            <p:cNvSpPr>
              <a:spLocks/>
            </p:cNvSpPr>
            <p:nvPr/>
          </p:nvSpPr>
          <p:spPr bwMode="auto">
            <a:xfrm>
              <a:off x="2495847" y="3889846"/>
              <a:ext cx="93663" cy="106362"/>
            </a:xfrm>
            <a:custGeom>
              <a:avLst/>
              <a:gdLst>
                <a:gd name="T0" fmla="*/ 59 w 59"/>
                <a:gd name="T1" fmla="*/ 27 h 67"/>
                <a:gd name="T2" fmla="*/ 23 w 59"/>
                <a:gd name="T3" fmla="*/ 2 h 67"/>
                <a:gd name="T4" fmla="*/ 23 w 59"/>
                <a:gd name="T5" fmla="*/ 2 h 67"/>
                <a:gd name="T6" fmla="*/ 23 w 59"/>
                <a:gd name="T7" fmla="*/ 2 h 67"/>
                <a:gd name="T8" fmla="*/ 25 w 59"/>
                <a:gd name="T9" fmla="*/ 2 h 67"/>
                <a:gd name="T10" fmla="*/ 25 w 59"/>
                <a:gd name="T11" fmla="*/ 2 h 67"/>
                <a:gd name="T12" fmla="*/ 27 w 59"/>
                <a:gd name="T13" fmla="*/ 2 h 67"/>
                <a:gd name="T14" fmla="*/ 29 w 59"/>
                <a:gd name="T15" fmla="*/ 2 h 67"/>
                <a:gd name="T16" fmla="*/ 32 w 59"/>
                <a:gd name="T17" fmla="*/ 0 h 67"/>
                <a:gd name="T18" fmla="*/ 34 w 59"/>
                <a:gd name="T19" fmla="*/ 0 h 67"/>
                <a:gd name="T20" fmla="*/ 34 w 59"/>
                <a:gd name="T21" fmla="*/ 61 h 67"/>
                <a:gd name="T22" fmla="*/ 38 w 59"/>
                <a:gd name="T23" fmla="*/ 61 h 67"/>
                <a:gd name="T24" fmla="*/ 38 w 59"/>
                <a:gd name="T25" fmla="*/ 61 h 67"/>
                <a:gd name="T26" fmla="*/ 41 w 59"/>
                <a:gd name="T27" fmla="*/ 61 h 67"/>
                <a:gd name="T28" fmla="*/ 41 w 59"/>
                <a:gd name="T29" fmla="*/ 61 h 67"/>
                <a:gd name="T30" fmla="*/ 41 w 59"/>
                <a:gd name="T31" fmla="*/ 61 h 67"/>
                <a:gd name="T32" fmla="*/ 41 w 59"/>
                <a:gd name="T33" fmla="*/ 61 h 67"/>
                <a:gd name="T34" fmla="*/ 38 w 59"/>
                <a:gd name="T35" fmla="*/ 61 h 67"/>
                <a:gd name="T36" fmla="*/ 36 w 59"/>
                <a:gd name="T37" fmla="*/ 61 h 67"/>
                <a:gd name="T38" fmla="*/ 0 w 59"/>
                <a:gd name="T39" fmla="*/ 38 h 67"/>
                <a:gd name="T40" fmla="*/ 36 w 59"/>
                <a:gd name="T41" fmla="*/ 61 h 67"/>
                <a:gd name="T42" fmla="*/ 7 w 59"/>
                <a:gd name="T43" fmla="*/ 67 h 67"/>
                <a:gd name="T44" fmla="*/ 0 w 59"/>
                <a:gd name="T45" fmla="*/ 38 h 67"/>
                <a:gd name="T46" fmla="*/ 59 w 59"/>
                <a:gd name="T47" fmla="*/ 2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67">
                  <a:moveTo>
                    <a:pt x="59" y="27"/>
                  </a:moveTo>
                  <a:lnTo>
                    <a:pt x="23" y="2"/>
                  </a:lnTo>
                  <a:lnTo>
                    <a:pt x="23" y="2"/>
                  </a:lnTo>
                  <a:lnTo>
                    <a:pt x="23" y="2"/>
                  </a:lnTo>
                  <a:lnTo>
                    <a:pt x="25" y="2"/>
                  </a:lnTo>
                  <a:lnTo>
                    <a:pt x="25" y="2"/>
                  </a:lnTo>
                  <a:lnTo>
                    <a:pt x="27" y="2"/>
                  </a:lnTo>
                  <a:lnTo>
                    <a:pt x="29" y="2"/>
                  </a:lnTo>
                  <a:lnTo>
                    <a:pt x="32" y="0"/>
                  </a:lnTo>
                  <a:lnTo>
                    <a:pt x="34" y="0"/>
                  </a:lnTo>
                  <a:lnTo>
                    <a:pt x="34" y="61"/>
                  </a:lnTo>
                  <a:lnTo>
                    <a:pt x="38" y="61"/>
                  </a:lnTo>
                  <a:lnTo>
                    <a:pt x="38" y="61"/>
                  </a:lnTo>
                  <a:lnTo>
                    <a:pt x="41" y="61"/>
                  </a:lnTo>
                  <a:lnTo>
                    <a:pt x="41" y="61"/>
                  </a:lnTo>
                  <a:lnTo>
                    <a:pt x="41" y="61"/>
                  </a:lnTo>
                  <a:lnTo>
                    <a:pt x="41" y="61"/>
                  </a:lnTo>
                  <a:lnTo>
                    <a:pt x="38" y="61"/>
                  </a:lnTo>
                  <a:lnTo>
                    <a:pt x="36" y="61"/>
                  </a:lnTo>
                  <a:lnTo>
                    <a:pt x="0" y="38"/>
                  </a:lnTo>
                  <a:lnTo>
                    <a:pt x="36" y="61"/>
                  </a:lnTo>
                  <a:lnTo>
                    <a:pt x="7" y="67"/>
                  </a:lnTo>
                  <a:lnTo>
                    <a:pt x="0" y="38"/>
                  </a:lnTo>
                  <a:lnTo>
                    <a:pt x="59" y="27"/>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10" name="Freeform 593">
              <a:extLst>
                <a:ext uri="{FF2B5EF4-FFF2-40B4-BE49-F238E27FC236}">
                  <a16:creationId xmlns:a16="http://schemas.microsoft.com/office/drawing/2014/main" id="{4FABAD68-6B94-E299-6665-C0CB2B7805F4}"/>
                </a:ext>
              </a:extLst>
            </p:cNvPr>
            <p:cNvSpPr>
              <a:spLocks/>
            </p:cNvSpPr>
            <p:nvPr/>
          </p:nvSpPr>
          <p:spPr bwMode="auto">
            <a:xfrm>
              <a:off x="2489497" y="3878733"/>
              <a:ext cx="100013" cy="71437"/>
            </a:xfrm>
            <a:custGeom>
              <a:avLst/>
              <a:gdLst>
                <a:gd name="T0" fmla="*/ 51 w 63"/>
                <a:gd name="T1" fmla="*/ 0 h 45"/>
                <a:gd name="T2" fmla="*/ 56 w 63"/>
                <a:gd name="T3" fmla="*/ 9 h 45"/>
                <a:gd name="T4" fmla="*/ 56 w 63"/>
                <a:gd name="T5" fmla="*/ 11 h 45"/>
                <a:gd name="T6" fmla="*/ 58 w 63"/>
                <a:gd name="T7" fmla="*/ 14 h 45"/>
                <a:gd name="T8" fmla="*/ 58 w 63"/>
                <a:gd name="T9" fmla="*/ 16 h 45"/>
                <a:gd name="T10" fmla="*/ 60 w 63"/>
                <a:gd name="T11" fmla="*/ 20 h 45"/>
                <a:gd name="T12" fmla="*/ 60 w 63"/>
                <a:gd name="T13" fmla="*/ 23 h 45"/>
                <a:gd name="T14" fmla="*/ 63 w 63"/>
                <a:gd name="T15" fmla="*/ 27 h 45"/>
                <a:gd name="T16" fmla="*/ 63 w 63"/>
                <a:gd name="T17" fmla="*/ 29 h 45"/>
                <a:gd name="T18" fmla="*/ 63 w 63"/>
                <a:gd name="T19" fmla="*/ 34 h 45"/>
                <a:gd name="T20" fmla="*/ 4 w 63"/>
                <a:gd name="T21" fmla="*/ 45 h 45"/>
                <a:gd name="T22" fmla="*/ 4 w 63"/>
                <a:gd name="T23" fmla="*/ 43 h 45"/>
                <a:gd name="T24" fmla="*/ 4 w 63"/>
                <a:gd name="T25" fmla="*/ 41 h 45"/>
                <a:gd name="T26" fmla="*/ 4 w 63"/>
                <a:gd name="T27" fmla="*/ 38 h 45"/>
                <a:gd name="T28" fmla="*/ 2 w 63"/>
                <a:gd name="T29" fmla="*/ 38 h 45"/>
                <a:gd name="T30" fmla="*/ 2 w 63"/>
                <a:gd name="T31" fmla="*/ 36 h 45"/>
                <a:gd name="T32" fmla="*/ 2 w 63"/>
                <a:gd name="T33" fmla="*/ 32 h 45"/>
                <a:gd name="T34" fmla="*/ 0 w 63"/>
                <a:gd name="T35" fmla="*/ 29 h 45"/>
                <a:gd name="T36" fmla="*/ 0 w 63"/>
                <a:gd name="T37" fmla="*/ 27 h 45"/>
                <a:gd name="T38" fmla="*/ 4 w 63"/>
                <a:gd name="T39" fmla="*/ 36 h 45"/>
                <a:gd name="T40" fmla="*/ 51 w 63"/>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45">
                  <a:moveTo>
                    <a:pt x="51" y="0"/>
                  </a:moveTo>
                  <a:lnTo>
                    <a:pt x="56" y="9"/>
                  </a:lnTo>
                  <a:lnTo>
                    <a:pt x="56" y="11"/>
                  </a:lnTo>
                  <a:lnTo>
                    <a:pt x="58" y="14"/>
                  </a:lnTo>
                  <a:lnTo>
                    <a:pt x="58" y="16"/>
                  </a:lnTo>
                  <a:lnTo>
                    <a:pt x="60" y="20"/>
                  </a:lnTo>
                  <a:lnTo>
                    <a:pt x="60" y="23"/>
                  </a:lnTo>
                  <a:lnTo>
                    <a:pt x="63" y="27"/>
                  </a:lnTo>
                  <a:lnTo>
                    <a:pt x="63" y="29"/>
                  </a:lnTo>
                  <a:lnTo>
                    <a:pt x="63" y="34"/>
                  </a:lnTo>
                  <a:lnTo>
                    <a:pt x="4" y="45"/>
                  </a:lnTo>
                  <a:lnTo>
                    <a:pt x="4" y="43"/>
                  </a:lnTo>
                  <a:lnTo>
                    <a:pt x="4" y="41"/>
                  </a:lnTo>
                  <a:lnTo>
                    <a:pt x="4" y="38"/>
                  </a:lnTo>
                  <a:lnTo>
                    <a:pt x="2" y="38"/>
                  </a:lnTo>
                  <a:lnTo>
                    <a:pt x="2" y="36"/>
                  </a:lnTo>
                  <a:lnTo>
                    <a:pt x="2" y="32"/>
                  </a:lnTo>
                  <a:lnTo>
                    <a:pt x="0" y="29"/>
                  </a:lnTo>
                  <a:lnTo>
                    <a:pt x="0" y="27"/>
                  </a:lnTo>
                  <a:lnTo>
                    <a:pt x="4" y="36"/>
                  </a:lnTo>
                  <a:lnTo>
                    <a:pt x="51"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11" name="Freeform 594">
              <a:extLst>
                <a:ext uri="{FF2B5EF4-FFF2-40B4-BE49-F238E27FC236}">
                  <a16:creationId xmlns:a16="http://schemas.microsoft.com/office/drawing/2014/main" id="{8FA96B87-A31C-986D-D9B1-C392A017667D}"/>
                </a:ext>
              </a:extLst>
            </p:cNvPr>
            <p:cNvSpPr>
              <a:spLocks/>
            </p:cNvSpPr>
            <p:nvPr/>
          </p:nvSpPr>
          <p:spPr bwMode="auto">
            <a:xfrm>
              <a:off x="2484735" y="3850158"/>
              <a:ext cx="85725" cy="93662"/>
            </a:xfrm>
            <a:custGeom>
              <a:avLst/>
              <a:gdLst>
                <a:gd name="T0" fmla="*/ 25 w 54"/>
                <a:gd name="T1" fmla="*/ 0 h 59"/>
                <a:gd name="T2" fmla="*/ 52 w 54"/>
                <a:gd name="T3" fmla="*/ 16 h 59"/>
                <a:gd name="T4" fmla="*/ 52 w 54"/>
                <a:gd name="T5" fmla="*/ 14 h 59"/>
                <a:gd name="T6" fmla="*/ 50 w 54"/>
                <a:gd name="T7" fmla="*/ 14 h 59"/>
                <a:gd name="T8" fmla="*/ 50 w 54"/>
                <a:gd name="T9" fmla="*/ 14 h 59"/>
                <a:gd name="T10" fmla="*/ 50 w 54"/>
                <a:gd name="T11" fmla="*/ 14 h 59"/>
                <a:gd name="T12" fmla="*/ 52 w 54"/>
                <a:gd name="T13" fmla="*/ 14 h 59"/>
                <a:gd name="T14" fmla="*/ 52 w 54"/>
                <a:gd name="T15" fmla="*/ 14 h 59"/>
                <a:gd name="T16" fmla="*/ 54 w 54"/>
                <a:gd name="T17" fmla="*/ 16 h 59"/>
                <a:gd name="T18" fmla="*/ 54 w 54"/>
                <a:gd name="T19" fmla="*/ 18 h 59"/>
                <a:gd name="T20" fmla="*/ 7 w 54"/>
                <a:gd name="T21" fmla="*/ 54 h 59"/>
                <a:gd name="T22" fmla="*/ 7 w 54"/>
                <a:gd name="T23" fmla="*/ 54 h 59"/>
                <a:gd name="T24" fmla="*/ 7 w 54"/>
                <a:gd name="T25" fmla="*/ 54 h 59"/>
                <a:gd name="T26" fmla="*/ 7 w 54"/>
                <a:gd name="T27" fmla="*/ 54 h 59"/>
                <a:gd name="T28" fmla="*/ 5 w 54"/>
                <a:gd name="T29" fmla="*/ 52 h 59"/>
                <a:gd name="T30" fmla="*/ 5 w 54"/>
                <a:gd name="T31" fmla="*/ 52 h 59"/>
                <a:gd name="T32" fmla="*/ 3 w 54"/>
                <a:gd name="T33" fmla="*/ 50 h 59"/>
                <a:gd name="T34" fmla="*/ 0 w 54"/>
                <a:gd name="T35" fmla="*/ 47 h 59"/>
                <a:gd name="T36" fmla="*/ 0 w 54"/>
                <a:gd name="T37" fmla="*/ 43 h 59"/>
                <a:gd name="T38" fmla="*/ 25 w 54"/>
                <a:gd name="T39" fmla="*/ 59 h 59"/>
                <a:gd name="T40" fmla="*/ 25 w 54"/>
                <a:gd name="T41" fmla="*/ 0 h 59"/>
                <a:gd name="T42" fmla="*/ 43 w 54"/>
                <a:gd name="T43" fmla="*/ 0 h 59"/>
                <a:gd name="T44" fmla="*/ 52 w 54"/>
                <a:gd name="T45" fmla="*/ 16 h 59"/>
                <a:gd name="T46" fmla="*/ 25 w 54"/>
                <a:gd name="T4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9">
                  <a:moveTo>
                    <a:pt x="25" y="0"/>
                  </a:moveTo>
                  <a:lnTo>
                    <a:pt x="52" y="16"/>
                  </a:lnTo>
                  <a:lnTo>
                    <a:pt x="52" y="14"/>
                  </a:lnTo>
                  <a:lnTo>
                    <a:pt x="50" y="14"/>
                  </a:lnTo>
                  <a:lnTo>
                    <a:pt x="50" y="14"/>
                  </a:lnTo>
                  <a:lnTo>
                    <a:pt x="50" y="14"/>
                  </a:lnTo>
                  <a:lnTo>
                    <a:pt x="52" y="14"/>
                  </a:lnTo>
                  <a:lnTo>
                    <a:pt x="52" y="14"/>
                  </a:lnTo>
                  <a:lnTo>
                    <a:pt x="54" y="16"/>
                  </a:lnTo>
                  <a:lnTo>
                    <a:pt x="54" y="18"/>
                  </a:lnTo>
                  <a:lnTo>
                    <a:pt x="7" y="54"/>
                  </a:lnTo>
                  <a:lnTo>
                    <a:pt x="7" y="54"/>
                  </a:lnTo>
                  <a:lnTo>
                    <a:pt x="7" y="54"/>
                  </a:lnTo>
                  <a:lnTo>
                    <a:pt x="7" y="54"/>
                  </a:lnTo>
                  <a:lnTo>
                    <a:pt x="5" y="52"/>
                  </a:lnTo>
                  <a:lnTo>
                    <a:pt x="5" y="52"/>
                  </a:lnTo>
                  <a:lnTo>
                    <a:pt x="3" y="50"/>
                  </a:lnTo>
                  <a:lnTo>
                    <a:pt x="0" y="47"/>
                  </a:lnTo>
                  <a:lnTo>
                    <a:pt x="0" y="43"/>
                  </a:lnTo>
                  <a:lnTo>
                    <a:pt x="25" y="59"/>
                  </a:lnTo>
                  <a:lnTo>
                    <a:pt x="25" y="0"/>
                  </a:lnTo>
                  <a:lnTo>
                    <a:pt x="43" y="0"/>
                  </a:lnTo>
                  <a:lnTo>
                    <a:pt x="52" y="16"/>
                  </a:lnTo>
                  <a:lnTo>
                    <a:pt x="25"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12" name="Freeform 595">
              <a:extLst>
                <a:ext uri="{FF2B5EF4-FFF2-40B4-BE49-F238E27FC236}">
                  <a16:creationId xmlns:a16="http://schemas.microsoft.com/office/drawing/2014/main" id="{D7398D6D-78E0-A38B-1492-037ADAA655F1}"/>
                </a:ext>
              </a:extLst>
            </p:cNvPr>
            <p:cNvSpPr>
              <a:spLocks/>
            </p:cNvSpPr>
            <p:nvPr/>
          </p:nvSpPr>
          <p:spPr bwMode="auto">
            <a:xfrm>
              <a:off x="2470447" y="3850158"/>
              <a:ext cx="93663" cy="125412"/>
            </a:xfrm>
            <a:custGeom>
              <a:avLst/>
              <a:gdLst>
                <a:gd name="T0" fmla="*/ 59 w 59"/>
                <a:gd name="T1" fmla="*/ 32 h 79"/>
                <a:gd name="T2" fmla="*/ 16 w 59"/>
                <a:gd name="T3" fmla="*/ 5 h 79"/>
                <a:gd name="T4" fmla="*/ 18 w 59"/>
                <a:gd name="T5" fmla="*/ 2 h 79"/>
                <a:gd name="T6" fmla="*/ 18 w 59"/>
                <a:gd name="T7" fmla="*/ 2 h 79"/>
                <a:gd name="T8" fmla="*/ 21 w 59"/>
                <a:gd name="T9" fmla="*/ 2 h 79"/>
                <a:gd name="T10" fmla="*/ 21 w 59"/>
                <a:gd name="T11" fmla="*/ 2 h 79"/>
                <a:gd name="T12" fmla="*/ 23 w 59"/>
                <a:gd name="T13" fmla="*/ 0 h 79"/>
                <a:gd name="T14" fmla="*/ 25 w 59"/>
                <a:gd name="T15" fmla="*/ 0 h 79"/>
                <a:gd name="T16" fmla="*/ 30 w 59"/>
                <a:gd name="T17" fmla="*/ 0 h 79"/>
                <a:gd name="T18" fmla="*/ 34 w 59"/>
                <a:gd name="T19" fmla="*/ 0 h 79"/>
                <a:gd name="T20" fmla="*/ 34 w 59"/>
                <a:gd name="T21" fmla="*/ 59 h 79"/>
                <a:gd name="T22" fmla="*/ 39 w 59"/>
                <a:gd name="T23" fmla="*/ 59 h 79"/>
                <a:gd name="T24" fmla="*/ 41 w 59"/>
                <a:gd name="T25" fmla="*/ 59 h 79"/>
                <a:gd name="T26" fmla="*/ 43 w 59"/>
                <a:gd name="T27" fmla="*/ 59 h 79"/>
                <a:gd name="T28" fmla="*/ 43 w 59"/>
                <a:gd name="T29" fmla="*/ 59 h 79"/>
                <a:gd name="T30" fmla="*/ 43 w 59"/>
                <a:gd name="T31" fmla="*/ 59 h 79"/>
                <a:gd name="T32" fmla="*/ 43 w 59"/>
                <a:gd name="T33" fmla="*/ 59 h 79"/>
                <a:gd name="T34" fmla="*/ 43 w 59"/>
                <a:gd name="T35" fmla="*/ 59 h 79"/>
                <a:gd name="T36" fmla="*/ 43 w 59"/>
                <a:gd name="T37" fmla="*/ 59 h 79"/>
                <a:gd name="T38" fmla="*/ 0 w 59"/>
                <a:gd name="T39" fmla="*/ 32 h 79"/>
                <a:gd name="T40" fmla="*/ 43 w 59"/>
                <a:gd name="T41" fmla="*/ 59 h 79"/>
                <a:gd name="T42" fmla="*/ 0 w 59"/>
                <a:gd name="T43" fmla="*/ 79 h 79"/>
                <a:gd name="T44" fmla="*/ 0 w 59"/>
                <a:gd name="T45" fmla="*/ 32 h 79"/>
                <a:gd name="T46" fmla="*/ 59 w 59"/>
                <a:gd name="T47" fmla="*/ 3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79">
                  <a:moveTo>
                    <a:pt x="59" y="32"/>
                  </a:moveTo>
                  <a:lnTo>
                    <a:pt x="16" y="5"/>
                  </a:lnTo>
                  <a:lnTo>
                    <a:pt x="18" y="2"/>
                  </a:lnTo>
                  <a:lnTo>
                    <a:pt x="18" y="2"/>
                  </a:lnTo>
                  <a:lnTo>
                    <a:pt x="21" y="2"/>
                  </a:lnTo>
                  <a:lnTo>
                    <a:pt x="21" y="2"/>
                  </a:lnTo>
                  <a:lnTo>
                    <a:pt x="23" y="0"/>
                  </a:lnTo>
                  <a:lnTo>
                    <a:pt x="25" y="0"/>
                  </a:lnTo>
                  <a:lnTo>
                    <a:pt x="30" y="0"/>
                  </a:lnTo>
                  <a:lnTo>
                    <a:pt x="34" y="0"/>
                  </a:lnTo>
                  <a:lnTo>
                    <a:pt x="34" y="59"/>
                  </a:lnTo>
                  <a:lnTo>
                    <a:pt x="39" y="59"/>
                  </a:lnTo>
                  <a:lnTo>
                    <a:pt x="41" y="59"/>
                  </a:lnTo>
                  <a:lnTo>
                    <a:pt x="43" y="59"/>
                  </a:lnTo>
                  <a:lnTo>
                    <a:pt x="43" y="59"/>
                  </a:lnTo>
                  <a:lnTo>
                    <a:pt x="43" y="59"/>
                  </a:lnTo>
                  <a:lnTo>
                    <a:pt x="43" y="59"/>
                  </a:lnTo>
                  <a:lnTo>
                    <a:pt x="43" y="59"/>
                  </a:lnTo>
                  <a:lnTo>
                    <a:pt x="43" y="59"/>
                  </a:lnTo>
                  <a:lnTo>
                    <a:pt x="0" y="32"/>
                  </a:lnTo>
                  <a:lnTo>
                    <a:pt x="43" y="59"/>
                  </a:lnTo>
                  <a:lnTo>
                    <a:pt x="0" y="79"/>
                  </a:lnTo>
                  <a:lnTo>
                    <a:pt x="0" y="32"/>
                  </a:lnTo>
                  <a:lnTo>
                    <a:pt x="59" y="32"/>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13" name="Freeform 596">
              <a:extLst>
                <a:ext uri="{FF2B5EF4-FFF2-40B4-BE49-F238E27FC236}">
                  <a16:creationId xmlns:a16="http://schemas.microsoft.com/office/drawing/2014/main" id="{11E85AC9-8D85-DB43-ED9E-296A7685163C}"/>
                </a:ext>
              </a:extLst>
            </p:cNvPr>
            <p:cNvSpPr>
              <a:spLocks/>
            </p:cNvSpPr>
            <p:nvPr/>
          </p:nvSpPr>
          <p:spPr bwMode="auto">
            <a:xfrm>
              <a:off x="2467272" y="3858096"/>
              <a:ext cx="96838" cy="57150"/>
            </a:xfrm>
            <a:custGeom>
              <a:avLst/>
              <a:gdLst>
                <a:gd name="T0" fmla="*/ 54 w 61"/>
                <a:gd name="T1" fmla="*/ 0 h 36"/>
                <a:gd name="T2" fmla="*/ 61 w 61"/>
                <a:gd name="T3" fmla="*/ 18 h 36"/>
                <a:gd name="T4" fmla="*/ 61 w 61"/>
                <a:gd name="T5" fmla="*/ 15 h 36"/>
                <a:gd name="T6" fmla="*/ 61 w 61"/>
                <a:gd name="T7" fmla="*/ 15 h 36"/>
                <a:gd name="T8" fmla="*/ 61 w 61"/>
                <a:gd name="T9" fmla="*/ 15 h 36"/>
                <a:gd name="T10" fmla="*/ 61 w 61"/>
                <a:gd name="T11" fmla="*/ 15 h 36"/>
                <a:gd name="T12" fmla="*/ 61 w 61"/>
                <a:gd name="T13" fmla="*/ 15 h 36"/>
                <a:gd name="T14" fmla="*/ 61 w 61"/>
                <a:gd name="T15" fmla="*/ 18 h 36"/>
                <a:gd name="T16" fmla="*/ 61 w 61"/>
                <a:gd name="T17" fmla="*/ 22 h 36"/>
                <a:gd name="T18" fmla="*/ 61 w 61"/>
                <a:gd name="T19" fmla="*/ 27 h 36"/>
                <a:gd name="T20" fmla="*/ 2 w 61"/>
                <a:gd name="T21" fmla="*/ 27 h 36"/>
                <a:gd name="T22" fmla="*/ 2 w 61"/>
                <a:gd name="T23" fmla="*/ 27 h 36"/>
                <a:gd name="T24" fmla="*/ 2 w 61"/>
                <a:gd name="T25" fmla="*/ 29 h 36"/>
                <a:gd name="T26" fmla="*/ 2 w 61"/>
                <a:gd name="T27" fmla="*/ 29 h 36"/>
                <a:gd name="T28" fmla="*/ 2 w 61"/>
                <a:gd name="T29" fmla="*/ 29 h 36"/>
                <a:gd name="T30" fmla="*/ 2 w 61"/>
                <a:gd name="T31" fmla="*/ 27 h 36"/>
                <a:gd name="T32" fmla="*/ 0 w 61"/>
                <a:gd name="T33" fmla="*/ 24 h 36"/>
                <a:gd name="T34" fmla="*/ 0 w 61"/>
                <a:gd name="T35" fmla="*/ 22 h 36"/>
                <a:gd name="T36" fmla="*/ 0 w 61"/>
                <a:gd name="T37" fmla="*/ 18 h 36"/>
                <a:gd name="T38" fmla="*/ 7 w 61"/>
                <a:gd name="T39" fmla="*/ 36 h 36"/>
                <a:gd name="T40" fmla="*/ 54 w 61"/>
                <a:gd name="T4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36">
                  <a:moveTo>
                    <a:pt x="54" y="0"/>
                  </a:moveTo>
                  <a:lnTo>
                    <a:pt x="61" y="18"/>
                  </a:lnTo>
                  <a:lnTo>
                    <a:pt x="61" y="15"/>
                  </a:lnTo>
                  <a:lnTo>
                    <a:pt x="61" y="15"/>
                  </a:lnTo>
                  <a:lnTo>
                    <a:pt x="61" y="15"/>
                  </a:lnTo>
                  <a:lnTo>
                    <a:pt x="61" y="15"/>
                  </a:lnTo>
                  <a:lnTo>
                    <a:pt x="61" y="15"/>
                  </a:lnTo>
                  <a:lnTo>
                    <a:pt x="61" y="18"/>
                  </a:lnTo>
                  <a:lnTo>
                    <a:pt x="61" y="22"/>
                  </a:lnTo>
                  <a:lnTo>
                    <a:pt x="61" y="27"/>
                  </a:lnTo>
                  <a:lnTo>
                    <a:pt x="2" y="27"/>
                  </a:lnTo>
                  <a:lnTo>
                    <a:pt x="2" y="27"/>
                  </a:lnTo>
                  <a:lnTo>
                    <a:pt x="2" y="29"/>
                  </a:lnTo>
                  <a:lnTo>
                    <a:pt x="2" y="29"/>
                  </a:lnTo>
                  <a:lnTo>
                    <a:pt x="2" y="29"/>
                  </a:lnTo>
                  <a:lnTo>
                    <a:pt x="2" y="27"/>
                  </a:lnTo>
                  <a:lnTo>
                    <a:pt x="0" y="24"/>
                  </a:lnTo>
                  <a:lnTo>
                    <a:pt x="0" y="22"/>
                  </a:lnTo>
                  <a:lnTo>
                    <a:pt x="0" y="18"/>
                  </a:lnTo>
                  <a:lnTo>
                    <a:pt x="7" y="36"/>
                  </a:lnTo>
                  <a:lnTo>
                    <a:pt x="54"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14" name="Freeform 597">
              <a:extLst>
                <a:ext uri="{FF2B5EF4-FFF2-40B4-BE49-F238E27FC236}">
                  <a16:creationId xmlns:a16="http://schemas.microsoft.com/office/drawing/2014/main" id="{5CB2DC25-95B8-8488-3CA1-B386E4A4EEBF}"/>
                </a:ext>
              </a:extLst>
            </p:cNvPr>
            <p:cNvSpPr>
              <a:spLocks/>
            </p:cNvSpPr>
            <p:nvPr/>
          </p:nvSpPr>
          <p:spPr bwMode="auto">
            <a:xfrm>
              <a:off x="2464097" y="3821583"/>
              <a:ext cx="88900" cy="100012"/>
            </a:xfrm>
            <a:custGeom>
              <a:avLst/>
              <a:gdLst>
                <a:gd name="T0" fmla="*/ 22 w 56"/>
                <a:gd name="T1" fmla="*/ 5 h 63"/>
                <a:gd name="T2" fmla="*/ 54 w 56"/>
                <a:gd name="T3" fmla="*/ 23 h 63"/>
                <a:gd name="T4" fmla="*/ 54 w 56"/>
                <a:gd name="T5" fmla="*/ 20 h 63"/>
                <a:gd name="T6" fmla="*/ 54 w 56"/>
                <a:gd name="T7" fmla="*/ 20 h 63"/>
                <a:gd name="T8" fmla="*/ 54 w 56"/>
                <a:gd name="T9" fmla="*/ 18 h 63"/>
                <a:gd name="T10" fmla="*/ 54 w 56"/>
                <a:gd name="T11" fmla="*/ 18 h 63"/>
                <a:gd name="T12" fmla="*/ 54 w 56"/>
                <a:gd name="T13" fmla="*/ 18 h 63"/>
                <a:gd name="T14" fmla="*/ 54 w 56"/>
                <a:gd name="T15" fmla="*/ 20 h 63"/>
                <a:gd name="T16" fmla="*/ 54 w 56"/>
                <a:gd name="T17" fmla="*/ 20 h 63"/>
                <a:gd name="T18" fmla="*/ 56 w 56"/>
                <a:gd name="T19" fmla="*/ 23 h 63"/>
                <a:gd name="T20" fmla="*/ 9 w 56"/>
                <a:gd name="T21" fmla="*/ 59 h 63"/>
                <a:gd name="T22" fmla="*/ 9 w 56"/>
                <a:gd name="T23" fmla="*/ 59 h 63"/>
                <a:gd name="T24" fmla="*/ 9 w 56"/>
                <a:gd name="T25" fmla="*/ 59 h 63"/>
                <a:gd name="T26" fmla="*/ 7 w 56"/>
                <a:gd name="T27" fmla="*/ 59 h 63"/>
                <a:gd name="T28" fmla="*/ 7 w 56"/>
                <a:gd name="T29" fmla="*/ 56 h 63"/>
                <a:gd name="T30" fmla="*/ 4 w 56"/>
                <a:gd name="T31" fmla="*/ 54 h 63"/>
                <a:gd name="T32" fmla="*/ 4 w 56"/>
                <a:gd name="T33" fmla="*/ 52 h 63"/>
                <a:gd name="T34" fmla="*/ 2 w 56"/>
                <a:gd name="T35" fmla="*/ 50 h 63"/>
                <a:gd name="T36" fmla="*/ 0 w 56"/>
                <a:gd name="T37" fmla="*/ 45 h 63"/>
                <a:gd name="T38" fmla="*/ 31 w 56"/>
                <a:gd name="T39" fmla="*/ 63 h 63"/>
                <a:gd name="T40" fmla="*/ 22 w 56"/>
                <a:gd name="T41" fmla="*/ 5 h 63"/>
                <a:gd name="T42" fmla="*/ 45 w 56"/>
                <a:gd name="T43" fmla="*/ 0 h 63"/>
                <a:gd name="T44" fmla="*/ 54 w 56"/>
                <a:gd name="T45" fmla="*/ 23 h 63"/>
                <a:gd name="T46" fmla="*/ 22 w 56"/>
                <a:gd name="T47"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63">
                  <a:moveTo>
                    <a:pt x="22" y="5"/>
                  </a:moveTo>
                  <a:lnTo>
                    <a:pt x="54" y="23"/>
                  </a:lnTo>
                  <a:lnTo>
                    <a:pt x="54" y="20"/>
                  </a:lnTo>
                  <a:lnTo>
                    <a:pt x="54" y="20"/>
                  </a:lnTo>
                  <a:lnTo>
                    <a:pt x="54" y="18"/>
                  </a:lnTo>
                  <a:lnTo>
                    <a:pt x="54" y="18"/>
                  </a:lnTo>
                  <a:lnTo>
                    <a:pt x="54" y="18"/>
                  </a:lnTo>
                  <a:lnTo>
                    <a:pt x="54" y="20"/>
                  </a:lnTo>
                  <a:lnTo>
                    <a:pt x="54" y="20"/>
                  </a:lnTo>
                  <a:lnTo>
                    <a:pt x="56" y="23"/>
                  </a:lnTo>
                  <a:lnTo>
                    <a:pt x="9" y="59"/>
                  </a:lnTo>
                  <a:lnTo>
                    <a:pt x="9" y="59"/>
                  </a:lnTo>
                  <a:lnTo>
                    <a:pt x="9" y="59"/>
                  </a:lnTo>
                  <a:lnTo>
                    <a:pt x="7" y="59"/>
                  </a:lnTo>
                  <a:lnTo>
                    <a:pt x="7" y="56"/>
                  </a:lnTo>
                  <a:lnTo>
                    <a:pt x="4" y="54"/>
                  </a:lnTo>
                  <a:lnTo>
                    <a:pt x="4" y="52"/>
                  </a:lnTo>
                  <a:lnTo>
                    <a:pt x="2" y="50"/>
                  </a:lnTo>
                  <a:lnTo>
                    <a:pt x="0" y="45"/>
                  </a:lnTo>
                  <a:lnTo>
                    <a:pt x="31" y="63"/>
                  </a:lnTo>
                  <a:lnTo>
                    <a:pt x="22" y="5"/>
                  </a:lnTo>
                  <a:lnTo>
                    <a:pt x="45" y="0"/>
                  </a:lnTo>
                  <a:lnTo>
                    <a:pt x="54" y="23"/>
                  </a:lnTo>
                  <a:lnTo>
                    <a:pt x="22" y="5"/>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15" name="Freeform 598">
              <a:extLst>
                <a:ext uri="{FF2B5EF4-FFF2-40B4-BE49-F238E27FC236}">
                  <a16:creationId xmlns:a16="http://schemas.microsoft.com/office/drawing/2014/main" id="{D7174F79-AA42-9AF9-EAE4-B99B596EE49E}"/>
                </a:ext>
              </a:extLst>
            </p:cNvPr>
            <p:cNvSpPr>
              <a:spLocks/>
            </p:cNvSpPr>
            <p:nvPr/>
          </p:nvSpPr>
          <p:spPr bwMode="auto">
            <a:xfrm>
              <a:off x="2313285" y="3829521"/>
              <a:ext cx="200025" cy="117475"/>
            </a:xfrm>
            <a:custGeom>
              <a:avLst/>
              <a:gdLst>
                <a:gd name="T0" fmla="*/ 0 w 126"/>
                <a:gd name="T1" fmla="*/ 13 h 74"/>
                <a:gd name="T2" fmla="*/ 0 w 126"/>
                <a:gd name="T3" fmla="*/ 13 h 74"/>
                <a:gd name="T4" fmla="*/ 14 w 126"/>
                <a:gd name="T5" fmla="*/ 13 h 74"/>
                <a:gd name="T6" fmla="*/ 30 w 126"/>
                <a:gd name="T7" fmla="*/ 11 h 74"/>
                <a:gd name="T8" fmla="*/ 43 w 126"/>
                <a:gd name="T9" fmla="*/ 9 h 74"/>
                <a:gd name="T10" fmla="*/ 59 w 126"/>
                <a:gd name="T11" fmla="*/ 6 h 74"/>
                <a:gd name="T12" fmla="*/ 72 w 126"/>
                <a:gd name="T13" fmla="*/ 6 h 74"/>
                <a:gd name="T14" fmla="*/ 88 w 126"/>
                <a:gd name="T15" fmla="*/ 4 h 74"/>
                <a:gd name="T16" fmla="*/ 104 w 126"/>
                <a:gd name="T17" fmla="*/ 2 h 74"/>
                <a:gd name="T18" fmla="*/ 117 w 126"/>
                <a:gd name="T19" fmla="*/ 0 h 74"/>
                <a:gd name="T20" fmla="*/ 126 w 126"/>
                <a:gd name="T21" fmla="*/ 58 h 74"/>
                <a:gd name="T22" fmla="*/ 111 w 126"/>
                <a:gd name="T23" fmla="*/ 60 h 74"/>
                <a:gd name="T24" fmla="*/ 97 w 126"/>
                <a:gd name="T25" fmla="*/ 63 h 74"/>
                <a:gd name="T26" fmla="*/ 81 w 126"/>
                <a:gd name="T27" fmla="*/ 65 h 74"/>
                <a:gd name="T28" fmla="*/ 66 w 126"/>
                <a:gd name="T29" fmla="*/ 67 h 74"/>
                <a:gd name="T30" fmla="*/ 50 w 126"/>
                <a:gd name="T31" fmla="*/ 69 h 74"/>
                <a:gd name="T32" fmla="*/ 36 w 126"/>
                <a:gd name="T33" fmla="*/ 69 h 74"/>
                <a:gd name="T34" fmla="*/ 21 w 126"/>
                <a:gd name="T35" fmla="*/ 72 h 74"/>
                <a:gd name="T36" fmla="*/ 7 w 126"/>
                <a:gd name="T37" fmla="*/ 74 h 74"/>
                <a:gd name="T38" fmla="*/ 7 w 126"/>
                <a:gd name="T39" fmla="*/ 74 h 74"/>
                <a:gd name="T40" fmla="*/ 0 w 126"/>
                <a:gd name="T41"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74">
                  <a:moveTo>
                    <a:pt x="0" y="13"/>
                  </a:moveTo>
                  <a:lnTo>
                    <a:pt x="0" y="13"/>
                  </a:lnTo>
                  <a:lnTo>
                    <a:pt x="14" y="13"/>
                  </a:lnTo>
                  <a:lnTo>
                    <a:pt x="30" y="11"/>
                  </a:lnTo>
                  <a:lnTo>
                    <a:pt x="43" y="9"/>
                  </a:lnTo>
                  <a:lnTo>
                    <a:pt x="59" y="6"/>
                  </a:lnTo>
                  <a:lnTo>
                    <a:pt x="72" y="6"/>
                  </a:lnTo>
                  <a:lnTo>
                    <a:pt x="88" y="4"/>
                  </a:lnTo>
                  <a:lnTo>
                    <a:pt x="104" y="2"/>
                  </a:lnTo>
                  <a:lnTo>
                    <a:pt x="117" y="0"/>
                  </a:lnTo>
                  <a:lnTo>
                    <a:pt x="126" y="58"/>
                  </a:lnTo>
                  <a:lnTo>
                    <a:pt x="111" y="60"/>
                  </a:lnTo>
                  <a:lnTo>
                    <a:pt x="97" y="63"/>
                  </a:lnTo>
                  <a:lnTo>
                    <a:pt x="81" y="65"/>
                  </a:lnTo>
                  <a:lnTo>
                    <a:pt x="66" y="67"/>
                  </a:lnTo>
                  <a:lnTo>
                    <a:pt x="50" y="69"/>
                  </a:lnTo>
                  <a:lnTo>
                    <a:pt x="36" y="69"/>
                  </a:lnTo>
                  <a:lnTo>
                    <a:pt x="21" y="72"/>
                  </a:lnTo>
                  <a:lnTo>
                    <a:pt x="7" y="74"/>
                  </a:lnTo>
                  <a:lnTo>
                    <a:pt x="7" y="74"/>
                  </a:lnTo>
                  <a:lnTo>
                    <a:pt x="0" y="13"/>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16" name="Freeform 599">
              <a:extLst>
                <a:ext uri="{FF2B5EF4-FFF2-40B4-BE49-F238E27FC236}">
                  <a16:creationId xmlns:a16="http://schemas.microsoft.com/office/drawing/2014/main" id="{70CF5EE6-2E21-48D4-EA5A-DB016E926E60}"/>
                </a:ext>
              </a:extLst>
            </p:cNvPr>
            <p:cNvSpPr>
              <a:spLocks/>
            </p:cNvSpPr>
            <p:nvPr/>
          </p:nvSpPr>
          <p:spPr bwMode="auto">
            <a:xfrm>
              <a:off x="6072485" y="3875558"/>
              <a:ext cx="1400175" cy="936625"/>
            </a:xfrm>
            <a:custGeom>
              <a:avLst/>
              <a:gdLst>
                <a:gd name="T0" fmla="*/ 308 w 882"/>
                <a:gd name="T1" fmla="*/ 29 h 590"/>
                <a:gd name="T2" fmla="*/ 380 w 882"/>
                <a:gd name="T3" fmla="*/ 18 h 590"/>
                <a:gd name="T4" fmla="*/ 380 w 882"/>
                <a:gd name="T5" fmla="*/ 13 h 590"/>
                <a:gd name="T6" fmla="*/ 439 w 882"/>
                <a:gd name="T7" fmla="*/ 13 h 590"/>
                <a:gd name="T8" fmla="*/ 542 w 882"/>
                <a:gd name="T9" fmla="*/ 31 h 590"/>
                <a:gd name="T10" fmla="*/ 549 w 882"/>
                <a:gd name="T11" fmla="*/ 25 h 590"/>
                <a:gd name="T12" fmla="*/ 630 w 882"/>
                <a:gd name="T13" fmla="*/ 18 h 590"/>
                <a:gd name="T14" fmla="*/ 781 w 882"/>
                <a:gd name="T15" fmla="*/ 34 h 590"/>
                <a:gd name="T16" fmla="*/ 779 w 882"/>
                <a:gd name="T17" fmla="*/ 38 h 590"/>
                <a:gd name="T18" fmla="*/ 871 w 882"/>
                <a:gd name="T19" fmla="*/ 99 h 590"/>
                <a:gd name="T20" fmla="*/ 878 w 882"/>
                <a:gd name="T21" fmla="*/ 189 h 590"/>
                <a:gd name="T22" fmla="*/ 875 w 882"/>
                <a:gd name="T23" fmla="*/ 270 h 590"/>
                <a:gd name="T24" fmla="*/ 853 w 882"/>
                <a:gd name="T25" fmla="*/ 416 h 590"/>
                <a:gd name="T26" fmla="*/ 758 w 882"/>
                <a:gd name="T27" fmla="*/ 531 h 590"/>
                <a:gd name="T28" fmla="*/ 657 w 882"/>
                <a:gd name="T29" fmla="*/ 572 h 590"/>
                <a:gd name="T30" fmla="*/ 563 w 882"/>
                <a:gd name="T31" fmla="*/ 574 h 590"/>
                <a:gd name="T32" fmla="*/ 439 w 882"/>
                <a:gd name="T33" fmla="*/ 590 h 590"/>
                <a:gd name="T34" fmla="*/ 322 w 882"/>
                <a:gd name="T35" fmla="*/ 581 h 590"/>
                <a:gd name="T36" fmla="*/ 200 w 882"/>
                <a:gd name="T37" fmla="*/ 565 h 590"/>
                <a:gd name="T38" fmla="*/ 92 w 882"/>
                <a:gd name="T39" fmla="*/ 515 h 590"/>
                <a:gd name="T40" fmla="*/ 76 w 882"/>
                <a:gd name="T41" fmla="*/ 500 h 590"/>
                <a:gd name="T42" fmla="*/ 74 w 882"/>
                <a:gd name="T43" fmla="*/ 495 h 590"/>
                <a:gd name="T44" fmla="*/ 72 w 882"/>
                <a:gd name="T45" fmla="*/ 495 h 590"/>
                <a:gd name="T46" fmla="*/ 67 w 882"/>
                <a:gd name="T47" fmla="*/ 495 h 590"/>
                <a:gd name="T48" fmla="*/ 67 w 882"/>
                <a:gd name="T49" fmla="*/ 491 h 590"/>
                <a:gd name="T50" fmla="*/ 63 w 882"/>
                <a:gd name="T51" fmla="*/ 488 h 590"/>
                <a:gd name="T52" fmla="*/ 58 w 882"/>
                <a:gd name="T53" fmla="*/ 484 h 590"/>
                <a:gd name="T54" fmla="*/ 47 w 882"/>
                <a:gd name="T55" fmla="*/ 468 h 590"/>
                <a:gd name="T56" fmla="*/ 43 w 882"/>
                <a:gd name="T57" fmla="*/ 459 h 590"/>
                <a:gd name="T58" fmla="*/ 31 w 882"/>
                <a:gd name="T59" fmla="*/ 437 h 590"/>
                <a:gd name="T60" fmla="*/ 22 w 882"/>
                <a:gd name="T61" fmla="*/ 403 h 590"/>
                <a:gd name="T62" fmla="*/ 20 w 882"/>
                <a:gd name="T63" fmla="*/ 403 h 590"/>
                <a:gd name="T64" fmla="*/ 20 w 882"/>
                <a:gd name="T65" fmla="*/ 389 h 590"/>
                <a:gd name="T66" fmla="*/ 18 w 882"/>
                <a:gd name="T67" fmla="*/ 382 h 590"/>
                <a:gd name="T68" fmla="*/ 16 w 882"/>
                <a:gd name="T69" fmla="*/ 380 h 590"/>
                <a:gd name="T70" fmla="*/ 16 w 882"/>
                <a:gd name="T71" fmla="*/ 376 h 590"/>
                <a:gd name="T72" fmla="*/ 16 w 882"/>
                <a:gd name="T73" fmla="*/ 369 h 590"/>
                <a:gd name="T74" fmla="*/ 13 w 882"/>
                <a:gd name="T75" fmla="*/ 367 h 590"/>
                <a:gd name="T76" fmla="*/ 9 w 882"/>
                <a:gd name="T77" fmla="*/ 358 h 590"/>
                <a:gd name="T78" fmla="*/ 0 w 882"/>
                <a:gd name="T79" fmla="*/ 256 h 590"/>
                <a:gd name="T80" fmla="*/ 2 w 882"/>
                <a:gd name="T81" fmla="*/ 135 h 590"/>
                <a:gd name="T82" fmla="*/ 9 w 882"/>
                <a:gd name="T83" fmla="*/ 101 h 590"/>
                <a:gd name="T84" fmla="*/ 13 w 882"/>
                <a:gd name="T85" fmla="*/ 99 h 590"/>
                <a:gd name="T86" fmla="*/ 13 w 882"/>
                <a:gd name="T87" fmla="*/ 83 h 590"/>
                <a:gd name="T88" fmla="*/ 18 w 882"/>
                <a:gd name="T89" fmla="*/ 79 h 590"/>
                <a:gd name="T90" fmla="*/ 20 w 882"/>
                <a:gd name="T91" fmla="*/ 65 h 590"/>
                <a:gd name="T92" fmla="*/ 31 w 882"/>
                <a:gd name="T93" fmla="*/ 40 h 590"/>
                <a:gd name="T94" fmla="*/ 36 w 882"/>
                <a:gd name="T95" fmla="*/ 40 h 590"/>
                <a:gd name="T96" fmla="*/ 40 w 882"/>
                <a:gd name="T97" fmla="*/ 27 h 590"/>
                <a:gd name="T98" fmla="*/ 45 w 882"/>
                <a:gd name="T99" fmla="*/ 16 h 590"/>
                <a:gd name="T100" fmla="*/ 49 w 882"/>
                <a:gd name="T101" fmla="*/ 13 h 590"/>
                <a:gd name="T102" fmla="*/ 54 w 882"/>
                <a:gd name="T103" fmla="*/ 13 h 590"/>
                <a:gd name="T104" fmla="*/ 54 w 882"/>
                <a:gd name="T105" fmla="*/ 9 h 590"/>
                <a:gd name="T106" fmla="*/ 56 w 882"/>
                <a:gd name="T107" fmla="*/ 4 h 590"/>
                <a:gd name="T108" fmla="*/ 74 w 882"/>
                <a:gd name="T109" fmla="*/ 2 h 590"/>
                <a:gd name="T110" fmla="*/ 164 w 882"/>
                <a:gd name="T111" fmla="*/ 11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2" h="590">
                  <a:moveTo>
                    <a:pt x="178" y="11"/>
                  </a:moveTo>
                  <a:lnTo>
                    <a:pt x="196" y="13"/>
                  </a:lnTo>
                  <a:lnTo>
                    <a:pt x="218" y="18"/>
                  </a:lnTo>
                  <a:lnTo>
                    <a:pt x="247" y="22"/>
                  </a:lnTo>
                  <a:lnTo>
                    <a:pt x="277" y="27"/>
                  </a:lnTo>
                  <a:lnTo>
                    <a:pt x="308" y="29"/>
                  </a:lnTo>
                  <a:lnTo>
                    <a:pt x="338" y="29"/>
                  </a:lnTo>
                  <a:lnTo>
                    <a:pt x="351" y="29"/>
                  </a:lnTo>
                  <a:lnTo>
                    <a:pt x="362" y="27"/>
                  </a:lnTo>
                  <a:lnTo>
                    <a:pt x="371" y="22"/>
                  </a:lnTo>
                  <a:lnTo>
                    <a:pt x="380" y="18"/>
                  </a:lnTo>
                  <a:lnTo>
                    <a:pt x="380" y="18"/>
                  </a:lnTo>
                  <a:lnTo>
                    <a:pt x="380" y="18"/>
                  </a:lnTo>
                  <a:lnTo>
                    <a:pt x="380" y="16"/>
                  </a:lnTo>
                  <a:lnTo>
                    <a:pt x="380" y="16"/>
                  </a:lnTo>
                  <a:lnTo>
                    <a:pt x="380" y="13"/>
                  </a:lnTo>
                  <a:lnTo>
                    <a:pt x="380" y="13"/>
                  </a:lnTo>
                  <a:lnTo>
                    <a:pt x="380" y="13"/>
                  </a:lnTo>
                  <a:lnTo>
                    <a:pt x="380" y="11"/>
                  </a:lnTo>
                  <a:lnTo>
                    <a:pt x="387" y="9"/>
                  </a:lnTo>
                  <a:lnTo>
                    <a:pt x="396" y="7"/>
                  </a:lnTo>
                  <a:lnTo>
                    <a:pt x="407" y="7"/>
                  </a:lnTo>
                  <a:lnTo>
                    <a:pt x="416" y="9"/>
                  </a:lnTo>
                  <a:lnTo>
                    <a:pt x="439" y="13"/>
                  </a:lnTo>
                  <a:lnTo>
                    <a:pt x="464" y="20"/>
                  </a:lnTo>
                  <a:lnTo>
                    <a:pt x="488" y="29"/>
                  </a:lnTo>
                  <a:lnTo>
                    <a:pt x="511" y="34"/>
                  </a:lnTo>
                  <a:lnTo>
                    <a:pt x="522" y="34"/>
                  </a:lnTo>
                  <a:lnTo>
                    <a:pt x="533" y="34"/>
                  </a:lnTo>
                  <a:lnTo>
                    <a:pt x="542" y="31"/>
                  </a:lnTo>
                  <a:lnTo>
                    <a:pt x="549" y="29"/>
                  </a:lnTo>
                  <a:lnTo>
                    <a:pt x="549" y="27"/>
                  </a:lnTo>
                  <a:lnTo>
                    <a:pt x="549" y="27"/>
                  </a:lnTo>
                  <a:lnTo>
                    <a:pt x="549" y="27"/>
                  </a:lnTo>
                  <a:lnTo>
                    <a:pt x="549" y="25"/>
                  </a:lnTo>
                  <a:lnTo>
                    <a:pt x="549" y="25"/>
                  </a:lnTo>
                  <a:lnTo>
                    <a:pt x="549" y="25"/>
                  </a:lnTo>
                  <a:lnTo>
                    <a:pt x="549" y="22"/>
                  </a:lnTo>
                  <a:lnTo>
                    <a:pt x="549" y="22"/>
                  </a:lnTo>
                  <a:lnTo>
                    <a:pt x="565" y="18"/>
                  </a:lnTo>
                  <a:lnTo>
                    <a:pt x="592" y="18"/>
                  </a:lnTo>
                  <a:lnTo>
                    <a:pt x="630" y="18"/>
                  </a:lnTo>
                  <a:lnTo>
                    <a:pt x="671" y="20"/>
                  </a:lnTo>
                  <a:lnTo>
                    <a:pt x="711" y="22"/>
                  </a:lnTo>
                  <a:lnTo>
                    <a:pt x="745" y="25"/>
                  </a:lnTo>
                  <a:lnTo>
                    <a:pt x="770" y="29"/>
                  </a:lnTo>
                  <a:lnTo>
                    <a:pt x="781" y="31"/>
                  </a:lnTo>
                  <a:lnTo>
                    <a:pt x="781" y="34"/>
                  </a:lnTo>
                  <a:lnTo>
                    <a:pt x="781" y="34"/>
                  </a:lnTo>
                  <a:lnTo>
                    <a:pt x="781" y="36"/>
                  </a:lnTo>
                  <a:lnTo>
                    <a:pt x="781" y="36"/>
                  </a:lnTo>
                  <a:lnTo>
                    <a:pt x="779" y="36"/>
                  </a:lnTo>
                  <a:lnTo>
                    <a:pt x="779" y="38"/>
                  </a:lnTo>
                  <a:lnTo>
                    <a:pt x="779" y="38"/>
                  </a:lnTo>
                  <a:lnTo>
                    <a:pt x="779" y="40"/>
                  </a:lnTo>
                  <a:lnTo>
                    <a:pt x="810" y="54"/>
                  </a:lnTo>
                  <a:lnTo>
                    <a:pt x="833" y="67"/>
                  </a:lnTo>
                  <a:lnTo>
                    <a:pt x="848" y="79"/>
                  </a:lnTo>
                  <a:lnTo>
                    <a:pt x="862" y="88"/>
                  </a:lnTo>
                  <a:lnTo>
                    <a:pt x="871" y="99"/>
                  </a:lnTo>
                  <a:lnTo>
                    <a:pt x="878" y="112"/>
                  </a:lnTo>
                  <a:lnTo>
                    <a:pt x="880" y="128"/>
                  </a:lnTo>
                  <a:lnTo>
                    <a:pt x="882" y="146"/>
                  </a:lnTo>
                  <a:lnTo>
                    <a:pt x="880" y="162"/>
                  </a:lnTo>
                  <a:lnTo>
                    <a:pt x="878" y="175"/>
                  </a:lnTo>
                  <a:lnTo>
                    <a:pt x="878" y="189"/>
                  </a:lnTo>
                  <a:lnTo>
                    <a:pt x="875" y="200"/>
                  </a:lnTo>
                  <a:lnTo>
                    <a:pt x="875" y="211"/>
                  </a:lnTo>
                  <a:lnTo>
                    <a:pt x="878" y="220"/>
                  </a:lnTo>
                  <a:lnTo>
                    <a:pt x="878" y="232"/>
                  </a:lnTo>
                  <a:lnTo>
                    <a:pt x="878" y="243"/>
                  </a:lnTo>
                  <a:lnTo>
                    <a:pt x="875" y="270"/>
                  </a:lnTo>
                  <a:lnTo>
                    <a:pt x="875" y="297"/>
                  </a:lnTo>
                  <a:lnTo>
                    <a:pt x="873" y="322"/>
                  </a:lnTo>
                  <a:lnTo>
                    <a:pt x="871" y="344"/>
                  </a:lnTo>
                  <a:lnTo>
                    <a:pt x="866" y="369"/>
                  </a:lnTo>
                  <a:lnTo>
                    <a:pt x="862" y="391"/>
                  </a:lnTo>
                  <a:lnTo>
                    <a:pt x="853" y="416"/>
                  </a:lnTo>
                  <a:lnTo>
                    <a:pt x="844" y="441"/>
                  </a:lnTo>
                  <a:lnTo>
                    <a:pt x="837" y="455"/>
                  </a:lnTo>
                  <a:lnTo>
                    <a:pt x="826" y="473"/>
                  </a:lnTo>
                  <a:lnTo>
                    <a:pt x="808" y="493"/>
                  </a:lnTo>
                  <a:lnTo>
                    <a:pt x="785" y="513"/>
                  </a:lnTo>
                  <a:lnTo>
                    <a:pt x="758" y="531"/>
                  </a:lnTo>
                  <a:lnTo>
                    <a:pt x="731" y="547"/>
                  </a:lnTo>
                  <a:lnTo>
                    <a:pt x="716" y="554"/>
                  </a:lnTo>
                  <a:lnTo>
                    <a:pt x="702" y="560"/>
                  </a:lnTo>
                  <a:lnTo>
                    <a:pt x="686" y="563"/>
                  </a:lnTo>
                  <a:lnTo>
                    <a:pt x="673" y="565"/>
                  </a:lnTo>
                  <a:lnTo>
                    <a:pt x="657" y="572"/>
                  </a:lnTo>
                  <a:lnTo>
                    <a:pt x="641" y="576"/>
                  </a:lnTo>
                  <a:lnTo>
                    <a:pt x="626" y="576"/>
                  </a:lnTo>
                  <a:lnTo>
                    <a:pt x="610" y="574"/>
                  </a:lnTo>
                  <a:lnTo>
                    <a:pt x="592" y="574"/>
                  </a:lnTo>
                  <a:lnTo>
                    <a:pt x="578" y="574"/>
                  </a:lnTo>
                  <a:lnTo>
                    <a:pt x="563" y="574"/>
                  </a:lnTo>
                  <a:lnTo>
                    <a:pt x="551" y="581"/>
                  </a:lnTo>
                  <a:lnTo>
                    <a:pt x="533" y="585"/>
                  </a:lnTo>
                  <a:lnTo>
                    <a:pt x="513" y="587"/>
                  </a:lnTo>
                  <a:lnTo>
                    <a:pt x="491" y="590"/>
                  </a:lnTo>
                  <a:lnTo>
                    <a:pt x="464" y="590"/>
                  </a:lnTo>
                  <a:lnTo>
                    <a:pt x="439" y="590"/>
                  </a:lnTo>
                  <a:lnTo>
                    <a:pt x="416" y="590"/>
                  </a:lnTo>
                  <a:lnTo>
                    <a:pt x="396" y="587"/>
                  </a:lnTo>
                  <a:lnTo>
                    <a:pt x="380" y="585"/>
                  </a:lnTo>
                  <a:lnTo>
                    <a:pt x="360" y="583"/>
                  </a:lnTo>
                  <a:lnTo>
                    <a:pt x="342" y="583"/>
                  </a:lnTo>
                  <a:lnTo>
                    <a:pt x="322" y="581"/>
                  </a:lnTo>
                  <a:lnTo>
                    <a:pt x="302" y="578"/>
                  </a:lnTo>
                  <a:lnTo>
                    <a:pt x="281" y="576"/>
                  </a:lnTo>
                  <a:lnTo>
                    <a:pt x="261" y="574"/>
                  </a:lnTo>
                  <a:lnTo>
                    <a:pt x="241" y="572"/>
                  </a:lnTo>
                  <a:lnTo>
                    <a:pt x="220" y="567"/>
                  </a:lnTo>
                  <a:lnTo>
                    <a:pt x="200" y="565"/>
                  </a:lnTo>
                  <a:lnTo>
                    <a:pt x="180" y="558"/>
                  </a:lnTo>
                  <a:lnTo>
                    <a:pt x="162" y="554"/>
                  </a:lnTo>
                  <a:lnTo>
                    <a:pt x="142" y="545"/>
                  </a:lnTo>
                  <a:lnTo>
                    <a:pt x="124" y="538"/>
                  </a:lnTo>
                  <a:lnTo>
                    <a:pt x="108" y="527"/>
                  </a:lnTo>
                  <a:lnTo>
                    <a:pt x="92" y="515"/>
                  </a:lnTo>
                  <a:lnTo>
                    <a:pt x="76" y="504"/>
                  </a:lnTo>
                  <a:lnTo>
                    <a:pt x="76" y="502"/>
                  </a:lnTo>
                  <a:lnTo>
                    <a:pt x="76" y="502"/>
                  </a:lnTo>
                  <a:lnTo>
                    <a:pt x="76" y="500"/>
                  </a:lnTo>
                  <a:lnTo>
                    <a:pt x="76" y="500"/>
                  </a:lnTo>
                  <a:lnTo>
                    <a:pt x="76" y="500"/>
                  </a:lnTo>
                  <a:lnTo>
                    <a:pt x="76" y="497"/>
                  </a:lnTo>
                  <a:lnTo>
                    <a:pt x="76" y="497"/>
                  </a:lnTo>
                  <a:lnTo>
                    <a:pt x="76" y="495"/>
                  </a:lnTo>
                  <a:lnTo>
                    <a:pt x="76" y="495"/>
                  </a:lnTo>
                  <a:lnTo>
                    <a:pt x="76" y="495"/>
                  </a:lnTo>
                  <a:lnTo>
                    <a:pt x="74" y="495"/>
                  </a:lnTo>
                  <a:lnTo>
                    <a:pt x="74" y="495"/>
                  </a:lnTo>
                  <a:lnTo>
                    <a:pt x="74" y="495"/>
                  </a:lnTo>
                  <a:lnTo>
                    <a:pt x="72" y="495"/>
                  </a:lnTo>
                  <a:lnTo>
                    <a:pt x="72" y="495"/>
                  </a:lnTo>
                  <a:lnTo>
                    <a:pt x="72" y="495"/>
                  </a:lnTo>
                  <a:lnTo>
                    <a:pt x="72" y="495"/>
                  </a:lnTo>
                  <a:lnTo>
                    <a:pt x="70" y="495"/>
                  </a:lnTo>
                  <a:lnTo>
                    <a:pt x="70" y="495"/>
                  </a:lnTo>
                  <a:lnTo>
                    <a:pt x="70" y="495"/>
                  </a:lnTo>
                  <a:lnTo>
                    <a:pt x="67" y="495"/>
                  </a:lnTo>
                  <a:lnTo>
                    <a:pt x="67" y="495"/>
                  </a:lnTo>
                  <a:lnTo>
                    <a:pt x="67" y="495"/>
                  </a:lnTo>
                  <a:lnTo>
                    <a:pt x="67" y="495"/>
                  </a:lnTo>
                  <a:lnTo>
                    <a:pt x="67" y="493"/>
                  </a:lnTo>
                  <a:lnTo>
                    <a:pt x="67" y="493"/>
                  </a:lnTo>
                  <a:lnTo>
                    <a:pt x="67" y="493"/>
                  </a:lnTo>
                  <a:lnTo>
                    <a:pt x="67" y="491"/>
                  </a:lnTo>
                  <a:lnTo>
                    <a:pt x="67" y="491"/>
                  </a:lnTo>
                  <a:lnTo>
                    <a:pt x="67" y="488"/>
                  </a:lnTo>
                  <a:lnTo>
                    <a:pt x="67" y="488"/>
                  </a:lnTo>
                  <a:lnTo>
                    <a:pt x="67" y="488"/>
                  </a:lnTo>
                  <a:lnTo>
                    <a:pt x="67" y="488"/>
                  </a:lnTo>
                  <a:lnTo>
                    <a:pt x="65" y="488"/>
                  </a:lnTo>
                  <a:lnTo>
                    <a:pt x="63" y="488"/>
                  </a:lnTo>
                  <a:lnTo>
                    <a:pt x="63" y="486"/>
                  </a:lnTo>
                  <a:lnTo>
                    <a:pt x="61" y="486"/>
                  </a:lnTo>
                  <a:lnTo>
                    <a:pt x="61" y="486"/>
                  </a:lnTo>
                  <a:lnTo>
                    <a:pt x="58" y="486"/>
                  </a:lnTo>
                  <a:lnTo>
                    <a:pt x="58" y="486"/>
                  </a:lnTo>
                  <a:lnTo>
                    <a:pt x="58" y="484"/>
                  </a:lnTo>
                  <a:lnTo>
                    <a:pt x="56" y="482"/>
                  </a:lnTo>
                  <a:lnTo>
                    <a:pt x="54" y="479"/>
                  </a:lnTo>
                  <a:lnTo>
                    <a:pt x="52" y="477"/>
                  </a:lnTo>
                  <a:lnTo>
                    <a:pt x="52" y="475"/>
                  </a:lnTo>
                  <a:lnTo>
                    <a:pt x="49" y="473"/>
                  </a:lnTo>
                  <a:lnTo>
                    <a:pt x="47" y="468"/>
                  </a:lnTo>
                  <a:lnTo>
                    <a:pt x="47" y="464"/>
                  </a:lnTo>
                  <a:lnTo>
                    <a:pt x="45" y="464"/>
                  </a:lnTo>
                  <a:lnTo>
                    <a:pt x="43" y="461"/>
                  </a:lnTo>
                  <a:lnTo>
                    <a:pt x="43" y="461"/>
                  </a:lnTo>
                  <a:lnTo>
                    <a:pt x="43" y="459"/>
                  </a:lnTo>
                  <a:lnTo>
                    <a:pt x="43" y="459"/>
                  </a:lnTo>
                  <a:lnTo>
                    <a:pt x="43" y="457"/>
                  </a:lnTo>
                  <a:lnTo>
                    <a:pt x="40" y="457"/>
                  </a:lnTo>
                  <a:lnTo>
                    <a:pt x="38" y="455"/>
                  </a:lnTo>
                  <a:lnTo>
                    <a:pt x="36" y="448"/>
                  </a:lnTo>
                  <a:lnTo>
                    <a:pt x="34" y="443"/>
                  </a:lnTo>
                  <a:lnTo>
                    <a:pt x="31" y="437"/>
                  </a:lnTo>
                  <a:lnTo>
                    <a:pt x="31" y="430"/>
                  </a:lnTo>
                  <a:lnTo>
                    <a:pt x="29" y="423"/>
                  </a:lnTo>
                  <a:lnTo>
                    <a:pt x="27" y="416"/>
                  </a:lnTo>
                  <a:lnTo>
                    <a:pt x="25" y="409"/>
                  </a:lnTo>
                  <a:lnTo>
                    <a:pt x="25" y="403"/>
                  </a:lnTo>
                  <a:lnTo>
                    <a:pt x="22" y="403"/>
                  </a:lnTo>
                  <a:lnTo>
                    <a:pt x="22" y="403"/>
                  </a:lnTo>
                  <a:lnTo>
                    <a:pt x="22" y="403"/>
                  </a:lnTo>
                  <a:lnTo>
                    <a:pt x="22" y="403"/>
                  </a:lnTo>
                  <a:lnTo>
                    <a:pt x="20" y="403"/>
                  </a:lnTo>
                  <a:lnTo>
                    <a:pt x="20" y="403"/>
                  </a:lnTo>
                  <a:lnTo>
                    <a:pt x="20" y="403"/>
                  </a:lnTo>
                  <a:lnTo>
                    <a:pt x="18" y="403"/>
                  </a:lnTo>
                  <a:lnTo>
                    <a:pt x="18" y="400"/>
                  </a:lnTo>
                  <a:lnTo>
                    <a:pt x="18" y="398"/>
                  </a:lnTo>
                  <a:lnTo>
                    <a:pt x="18" y="394"/>
                  </a:lnTo>
                  <a:lnTo>
                    <a:pt x="18" y="391"/>
                  </a:lnTo>
                  <a:lnTo>
                    <a:pt x="20" y="389"/>
                  </a:lnTo>
                  <a:lnTo>
                    <a:pt x="20" y="387"/>
                  </a:lnTo>
                  <a:lnTo>
                    <a:pt x="20" y="385"/>
                  </a:lnTo>
                  <a:lnTo>
                    <a:pt x="20" y="382"/>
                  </a:lnTo>
                  <a:lnTo>
                    <a:pt x="20" y="382"/>
                  </a:lnTo>
                  <a:lnTo>
                    <a:pt x="18" y="382"/>
                  </a:lnTo>
                  <a:lnTo>
                    <a:pt x="18" y="382"/>
                  </a:lnTo>
                  <a:lnTo>
                    <a:pt x="18" y="382"/>
                  </a:lnTo>
                  <a:lnTo>
                    <a:pt x="18" y="382"/>
                  </a:lnTo>
                  <a:lnTo>
                    <a:pt x="16" y="382"/>
                  </a:lnTo>
                  <a:lnTo>
                    <a:pt x="16" y="382"/>
                  </a:lnTo>
                  <a:lnTo>
                    <a:pt x="16" y="382"/>
                  </a:lnTo>
                  <a:lnTo>
                    <a:pt x="16" y="380"/>
                  </a:lnTo>
                  <a:lnTo>
                    <a:pt x="16" y="380"/>
                  </a:lnTo>
                  <a:lnTo>
                    <a:pt x="16" y="378"/>
                  </a:lnTo>
                  <a:lnTo>
                    <a:pt x="16" y="378"/>
                  </a:lnTo>
                  <a:lnTo>
                    <a:pt x="16" y="376"/>
                  </a:lnTo>
                  <a:lnTo>
                    <a:pt x="16" y="376"/>
                  </a:lnTo>
                  <a:lnTo>
                    <a:pt x="16" y="376"/>
                  </a:lnTo>
                  <a:lnTo>
                    <a:pt x="16" y="373"/>
                  </a:lnTo>
                  <a:lnTo>
                    <a:pt x="16" y="373"/>
                  </a:lnTo>
                  <a:lnTo>
                    <a:pt x="16" y="373"/>
                  </a:lnTo>
                  <a:lnTo>
                    <a:pt x="16" y="371"/>
                  </a:lnTo>
                  <a:lnTo>
                    <a:pt x="16" y="371"/>
                  </a:lnTo>
                  <a:lnTo>
                    <a:pt x="16" y="369"/>
                  </a:lnTo>
                  <a:lnTo>
                    <a:pt x="16" y="369"/>
                  </a:lnTo>
                  <a:lnTo>
                    <a:pt x="16" y="367"/>
                  </a:lnTo>
                  <a:lnTo>
                    <a:pt x="16" y="367"/>
                  </a:lnTo>
                  <a:lnTo>
                    <a:pt x="16" y="367"/>
                  </a:lnTo>
                  <a:lnTo>
                    <a:pt x="13" y="367"/>
                  </a:lnTo>
                  <a:lnTo>
                    <a:pt x="13" y="367"/>
                  </a:lnTo>
                  <a:lnTo>
                    <a:pt x="13" y="367"/>
                  </a:lnTo>
                  <a:lnTo>
                    <a:pt x="13" y="367"/>
                  </a:lnTo>
                  <a:lnTo>
                    <a:pt x="11" y="367"/>
                  </a:lnTo>
                  <a:lnTo>
                    <a:pt x="11" y="367"/>
                  </a:lnTo>
                  <a:lnTo>
                    <a:pt x="9" y="367"/>
                  </a:lnTo>
                  <a:lnTo>
                    <a:pt x="9" y="358"/>
                  </a:lnTo>
                  <a:lnTo>
                    <a:pt x="7" y="349"/>
                  </a:lnTo>
                  <a:lnTo>
                    <a:pt x="4" y="333"/>
                  </a:lnTo>
                  <a:lnTo>
                    <a:pt x="4" y="317"/>
                  </a:lnTo>
                  <a:lnTo>
                    <a:pt x="2" y="299"/>
                  </a:lnTo>
                  <a:lnTo>
                    <a:pt x="2" y="277"/>
                  </a:lnTo>
                  <a:lnTo>
                    <a:pt x="0" y="256"/>
                  </a:lnTo>
                  <a:lnTo>
                    <a:pt x="0" y="234"/>
                  </a:lnTo>
                  <a:lnTo>
                    <a:pt x="0" y="214"/>
                  </a:lnTo>
                  <a:lnTo>
                    <a:pt x="0" y="191"/>
                  </a:lnTo>
                  <a:lnTo>
                    <a:pt x="0" y="171"/>
                  </a:lnTo>
                  <a:lnTo>
                    <a:pt x="0" y="153"/>
                  </a:lnTo>
                  <a:lnTo>
                    <a:pt x="2" y="135"/>
                  </a:lnTo>
                  <a:lnTo>
                    <a:pt x="2" y="121"/>
                  </a:lnTo>
                  <a:lnTo>
                    <a:pt x="4" y="108"/>
                  </a:lnTo>
                  <a:lnTo>
                    <a:pt x="7" y="101"/>
                  </a:lnTo>
                  <a:lnTo>
                    <a:pt x="9" y="101"/>
                  </a:lnTo>
                  <a:lnTo>
                    <a:pt x="9" y="101"/>
                  </a:lnTo>
                  <a:lnTo>
                    <a:pt x="9" y="101"/>
                  </a:lnTo>
                  <a:lnTo>
                    <a:pt x="11" y="101"/>
                  </a:lnTo>
                  <a:lnTo>
                    <a:pt x="11" y="101"/>
                  </a:lnTo>
                  <a:lnTo>
                    <a:pt x="11" y="101"/>
                  </a:lnTo>
                  <a:lnTo>
                    <a:pt x="13" y="101"/>
                  </a:lnTo>
                  <a:lnTo>
                    <a:pt x="13" y="101"/>
                  </a:lnTo>
                  <a:lnTo>
                    <a:pt x="13" y="99"/>
                  </a:lnTo>
                  <a:lnTo>
                    <a:pt x="13" y="97"/>
                  </a:lnTo>
                  <a:lnTo>
                    <a:pt x="13" y="94"/>
                  </a:lnTo>
                  <a:lnTo>
                    <a:pt x="13" y="90"/>
                  </a:lnTo>
                  <a:lnTo>
                    <a:pt x="13" y="88"/>
                  </a:lnTo>
                  <a:lnTo>
                    <a:pt x="13" y="85"/>
                  </a:lnTo>
                  <a:lnTo>
                    <a:pt x="13" y="83"/>
                  </a:lnTo>
                  <a:lnTo>
                    <a:pt x="13" y="79"/>
                  </a:lnTo>
                  <a:lnTo>
                    <a:pt x="13" y="79"/>
                  </a:lnTo>
                  <a:lnTo>
                    <a:pt x="16" y="79"/>
                  </a:lnTo>
                  <a:lnTo>
                    <a:pt x="16" y="79"/>
                  </a:lnTo>
                  <a:lnTo>
                    <a:pt x="16" y="79"/>
                  </a:lnTo>
                  <a:lnTo>
                    <a:pt x="18" y="79"/>
                  </a:lnTo>
                  <a:lnTo>
                    <a:pt x="18" y="79"/>
                  </a:lnTo>
                  <a:lnTo>
                    <a:pt x="18" y="79"/>
                  </a:lnTo>
                  <a:lnTo>
                    <a:pt x="18" y="79"/>
                  </a:lnTo>
                  <a:lnTo>
                    <a:pt x="20" y="76"/>
                  </a:lnTo>
                  <a:lnTo>
                    <a:pt x="20" y="72"/>
                  </a:lnTo>
                  <a:lnTo>
                    <a:pt x="20" y="65"/>
                  </a:lnTo>
                  <a:lnTo>
                    <a:pt x="22" y="58"/>
                  </a:lnTo>
                  <a:lnTo>
                    <a:pt x="25" y="54"/>
                  </a:lnTo>
                  <a:lnTo>
                    <a:pt x="27" y="47"/>
                  </a:lnTo>
                  <a:lnTo>
                    <a:pt x="29" y="43"/>
                  </a:lnTo>
                  <a:lnTo>
                    <a:pt x="31" y="40"/>
                  </a:lnTo>
                  <a:lnTo>
                    <a:pt x="31" y="40"/>
                  </a:lnTo>
                  <a:lnTo>
                    <a:pt x="31" y="40"/>
                  </a:lnTo>
                  <a:lnTo>
                    <a:pt x="34" y="40"/>
                  </a:lnTo>
                  <a:lnTo>
                    <a:pt x="34" y="40"/>
                  </a:lnTo>
                  <a:lnTo>
                    <a:pt x="34" y="40"/>
                  </a:lnTo>
                  <a:lnTo>
                    <a:pt x="36" y="40"/>
                  </a:lnTo>
                  <a:lnTo>
                    <a:pt x="36" y="40"/>
                  </a:lnTo>
                  <a:lnTo>
                    <a:pt x="36" y="40"/>
                  </a:lnTo>
                  <a:lnTo>
                    <a:pt x="38" y="36"/>
                  </a:lnTo>
                  <a:lnTo>
                    <a:pt x="38" y="34"/>
                  </a:lnTo>
                  <a:lnTo>
                    <a:pt x="38" y="31"/>
                  </a:lnTo>
                  <a:lnTo>
                    <a:pt x="40" y="29"/>
                  </a:lnTo>
                  <a:lnTo>
                    <a:pt x="40" y="27"/>
                  </a:lnTo>
                  <a:lnTo>
                    <a:pt x="40" y="25"/>
                  </a:lnTo>
                  <a:lnTo>
                    <a:pt x="43" y="20"/>
                  </a:lnTo>
                  <a:lnTo>
                    <a:pt x="43" y="18"/>
                  </a:lnTo>
                  <a:lnTo>
                    <a:pt x="43" y="18"/>
                  </a:lnTo>
                  <a:lnTo>
                    <a:pt x="45" y="18"/>
                  </a:lnTo>
                  <a:lnTo>
                    <a:pt x="45" y="16"/>
                  </a:lnTo>
                  <a:lnTo>
                    <a:pt x="45" y="16"/>
                  </a:lnTo>
                  <a:lnTo>
                    <a:pt x="45" y="16"/>
                  </a:lnTo>
                  <a:lnTo>
                    <a:pt x="47" y="13"/>
                  </a:lnTo>
                  <a:lnTo>
                    <a:pt x="47" y="13"/>
                  </a:lnTo>
                  <a:lnTo>
                    <a:pt x="47" y="13"/>
                  </a:lnTo>
                  <a:lnTo>
                    <a:pt x="49" y="13"/>
                  </a:lnTo>
                  <a:lnTo>
                    <a:pt x="49" y="13"/>
                  </a:lnTo>
                  <a:lnTo>
                    <a:pt x="49" y="13"/>
                  </a:lnTo>
                  <a:lnTo>
                    <a:pt x="52" y="13"/>
                  </a:lnTo>
                  <a:lnTo>
                    <a:pt x="52" y="13"/>
                  </a:lnTo>
                  <a:lnTo>
                    <a:pt x="52" y="13"/>
                  </a:lnTo>
                  <a:lnTo>
                    <a:pt x="54" y="13"/>
                  </a:lnTo>
                  <a:lnTo>
                    <a:pt x="54" y="13"/>
                  </a:lnTo>
                  <a:lnTo>
                    <a:pt x="54" y="11"/>
                  </a:lnTo>
                  <a:lnTo>
                    <a:pt x="54" y="11"/>
                  </a:lnTo>
                  <a:lnTo>
                    <a:pt x="54" y="11"/>
                  </a:lnTo>
                  <a:lnTo>
                    <a:pt x="54" y="9"/>
                  </a:lnTo>
                  <a:lnTo>
                    <a:pt x="54" y="9"/>
                  </a:lnTo>
                  <a:lnTo>
                    <a:pt x="54" y="7"/>
                  </a:lnTo>
                  <a:lnTo>
                    <a:pt x="54" y="7"/>
                  </a:lnTo>
                  <a:lnTo>
                    <a:pt x="54" y="7"/>
                  </a:lnTo>
                  <a:lnTo>
                    <a:pt x="54" y="4"/>
                  </a:lnTo>
                  <a:lnTo>
                    <a:pt x="56" y="4"/>
                  </a:lnTo>
                  <a:lnTo>
                    <a:pt x="56" y="4"/>
                  </a:lnTo>
                  <a:lnTo>
                    <a:pt x="56" y="2"/>
                  </a:lnTo>
                  <a:lnTo>
                    <a:pt x="56" y="2"/>
                  </a:lnTo>
                  <a:lnTo>
                    <a:pt x="58" y="2"/>
                  </a:lnTo>
                  <a:lnTo>
                    <a:pt x="58" y="0"/>
                  </a:lnTo>
                  <a:lnTo>
                    <a:pt x="58" y="0"/>
                  </a:lnTo>
                  <a:lnTo>
                    <a:pt x="74" y="2"/>
                  </a:lnTo>
                  <a:lnTo>
                    <a:pt x="90" y="2"/>
                  </a:lnTo>
                  <a:lnTo>
                    <a:pt x="103" y="4"/>
                  </a:lnTo>
                  <a:lnTo>
                    <a:pt x="119" y="7"/>
                  </a:lnTo>
                  <a:lnTo>
                    <a:pt x="133" y="7"/>
                  </a:lnTo>
                  <a:lnTo>
                    <a:pt x="148" y="9"/>
                  </a:lnTo>
                  <a:lnTo>
                    <a:pt x="164" y="11"/>
                  </a:lnTo>
                  <a:lnTo>
                    <a:pt x="178" y="11"/>
                  </a:lnTo>
                  <a:close/>
                </a:path>
              </a:pathLst>
            </a:custGeom>
            <a:solidFill>
              <a:srgbClr val="F0C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17" name="Freeform 600">
              <a:extLst>
                <a:ext uri="{FF2B5EF4-FFF2-40B4-BE49-F238E27FC236}">
                  <a16:creationId xmlns:a16="http://schemas.microsoft.com/office/drawing/2014/main" id="{F904BD42-119D-F873-836C-1294FC4331C7}"/>
                </a:ext>
              </a:extLst>
            </p:cNvPr>
            <p:cNvSpPr>
              <a:spLocks/>
            </p:cNvSpPr>
            <p:nvPr/>
          </p:nvSpPr>
          <p:spPr bwMode="auto">
            <a:xfrm>
              <a:off x="6350298" y="3846983"/>
              <a:ext cx="373063" cy="120650"/>
            </a:xfrm>
            <a:custGeom>
              <a:avLst/>
              <a:gdLst>
                <a:gd name="T0" fmla="*/ 174 w 235"/>
                <a:gd name="T1" fmla="*/ 36 h 76"/>
                <a:gd name="T2" fmla="*/ 187 w 235"/>
                <a:gd name="T3" fmla="*/ 13 h 76"/>
                <a:gd name="T4" fmla="*/ 185 w 235"/>
                <a:gd name="T5" fmla="*/ 13 h 76"/>
                <a:gd name="T6" fmla="*/ 181 w 235"/>
                <a:gd name="T7" fmla="*/ 16 h 76"/>
                <a:gd name="T8" fmla="*/ 172 w 235"/>
                <a:gd name="T9" fmla="*/ 16 h 76"/>
                <a:gd name="T10" fmla="*/ 163 w 235"/>
                <a:gd name="T11" fmla="*/ 18 h 76"/>
                <a:gd name="T12" fmla="*/ 136 w 235"/>
                <a:gd name="T13" fmla="*/ 18 h 76"/>
                <a:gd name="T14" fmla="*/ 106 w 235"/>
                <a:gd name="T15" fmla="*/ 16 h 76"/>
                <a:gd name="T16" fmla="*/ 77 w 235"/>
                <a:gd name="T17" fmla="*/ 11 h 76"/>
                <a:gd name="T18" fmla="*/ 48 w 235"/>
                <a:gd name="T19" fmla="*/ 7 h 76"/>
                <a:gd name="T20" fmla="*/ 25 w 235"/>
                <a:gd name="T21" fmla="*/ 2 h 76"/>
                <a:gd name="T22" fmla="*/ 7 w 235"/>
                <a:gd name="T23" fmla="*/ 0 h 76"/>
                <a:gd name="T24" fmla="*/ 0 w 235"/>
                <a:gd name="T25" fmla="*/ 61 h 76"/>
                <a:gd name="T26" fmla="*/ 16 w 235"/>
                <a:gd name="T27" fmla="*/ 63 h 76"/>
                <a:gd name="T28" fmla="*/ 39 w 235"/>
                <a:gd name="T29" fmla="*/ 65 h 76"/>
                <a:gd name="T30" fmla="*/ 68 w 235"/>
                <a:gd name="T31" fmla="*/ 70 h 76"/>
                <a:gd name="T32" fmla="*/ 99 w 235"/>
                <a:gd name="T33" fmla="*/ 74 h 76"/>
                <a:gd name="T34" fmla="*/ 133 w 235"/>
                <a:gd name="T35" fmla="*/ 76 h 76"/>
                <a:gd name="T36" fmla="*/ 163 w 235"/>
                <a:gd name="T37" fmla="*/ 76 h 76"/>
                <a:gd name="T38" fmla="*/ 178 w 235"/>
                <a:gd name="T39" fmla="*/ 76 h 76"/>
                <a:gd name="T40" fmla="*/ 194 w 235"/>
                <a:gd name="T41" fmla="*/ 74 h 76"/>
                <a:gd name="T42" fmla="*/ 208 w 235"/>
                <a:gd name="T43" fmla="*/ 70 h 76"/>
                <a:gd name="T44" fmla="*/ 221 w 235"/>
                <a:gd name="T45" fmla="*/ 61 h 76"/>
                <a:gd name="T46" fmla="*/ 235 w 235"/>
                <a:gd name="T47" fmla="*/ 36 h 76"/>
                <a:gd name="T48" fmla="*/ 221 w 235"/>
                <a:gd name="T49" fmla="*/ 61 h 76"/>
                <a:gd name="T50" fmla="*/ 235 w 235"/>
                <a:gd name="T51" fmla="*/ 52 h 76"/>
                <a:gd name="T52" fmla="*/ 235 w 235"/>
                <a:gd name="T53" fmla="*/ 36 h 76"/>
                <a:gd name="T54" fmla="*/ 174 w 235"/>
                <a:gd name="T5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5" h="76">
                  <a:moveTo>
                    <a:pt x="174" y="36"/>
                  </a:moveTo>
                  <a:lnTo>
                    <a:pt x="187" y="13"/>
                  </a:lnTo>
                  <a:lnTo>
                    <a:pt x="185" y="13"/>
                  </a:lnTo>
                  <a:lnTo>
                    <a:pt x="181" y="16"/>
                  </a:lnTo>
                  <a:lnTo>
                    <a:pt x="172" y="16"/>
                  </a:lnTo>
                  <a:lnTo>
                    <a:pt x="163" y="18"/>
                  </a:lnTo>
                  <a:lnTo>
                    <a:pt x="136" y="18"/>
                  </a:lnTo>
                  <a:lnTo>
                    <a:pt x="106" y="16"/>
                  </a:lnTo>
                  <a:lnTo>
                    <a:pt x="77" y="11"/>
                  </a:lnTo>
                  <a:lnTo>
                    <a:pt x="48" y="7"/>
                  </a:lnTo>
                  <a:lnTo>
                    <a:pt x="25" y="2"/>
                  </a:lnTo>
                  <a:lnTo>
                    <a:pt x="7" y="0"/>
                  </a:lnTo>
                  <a:lnTo>
                    <a:pt x="0" y="61"/>
                  </a:lnTo>
                  <a:lnTo>
                    <a:pt x="16" y="63"/>
                  </a:lnTo>
                  <a:lnTo>
                    <a:pt x="39" y="65"/>
                  </a:lnTo>
                  <a:lnTo>
                    <a:pt x="68" y="70"/>
                  </a:lnTo>
                  <a:lnTo>
                    <a:pt x="99" y="74"/>
                  </a:lnTo>
                  <a:lnTo>
                    <a:pt x="133" y="76"/>
                  </a:lnTo>
                  <a:lnTo>
                    <a:pt x="163" y="76"/>
                  </a:lnTo>
                  <a:lnTo>
                    <a:pt x="178" y="76"/>
                  </a:lnTo>
                  <a:lnTo>
                    <a:pt x="194" y="74"/>
                  </a:lnTo>
                  <a:lnTo>
                    <a:pt x="208" y="70"/>
                  </a:lnTo>
                  <a:lnTo>
                    <a:pt x="221" y="61"/>
                  </a:lnTo>
                  <a:lnTo>
                    <a:pt x="235" y="36"/>
                  </a:lnTo>
                  <a:lnTo>
                    <a:pt x="221" y="61"/>
                  </a:lnTo>
                  <a:lnTo>
                    <a:pt x="235" y="52"/>
                  </a:lnTo>
                  <a:lnTo>
                    <a:pt x="235" y="36"/>
                  </a:lnTo>
                  <a:lnTo>
                    <a:pt x="174" y="36"/>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18" name="Freeform 601">
              <a:extLst>
                <a:ext uri="{FF2B5EF4-FFF2-40B4-BE49-F238E27FC236}">
                  <a16:creationId xmlns:a16="http://schemas.microsoft.com/office/drawing/2014/main" id="{94E7E8F8-90B3-F26E-7D3B-B67E4CD5D730}"/>
                </a:ext>
              </a:extLst>
            </p:cNvPr>
            <p:cNvSpPr>
              <a:spLocks/>
            </p:cNvSpPr>
            <p:nvPr/>
          </p:nvSpPr>
          <p:spPr bwMode="auto">
            <a:xfrm>
              <a:off x="6626523" y="3853333"/>
              <a:ext cx="96838" cy="82550"/>
            </a:xfrm>
            <a:custGeom>
              <a:avLst/>
              <a:gdLst>
                <a:gd name="T0" fmla="*/ 16 w 61"/>
                <a:gd name="T1" fmla="*/ 0 h 52"/>
                <a:gd name="T2" fmla="*/ 0 w 61"/>
                <a:gd name="T3" fmla="*/ 25 h 52"/>
                <a:gd name="T4" fmla="*/ 0 w 61"/>
                <a:gd name="T5" fmla="*/ 27 h 52"/>
                <a:gd name="T6" fmla="*/ 0 w 61"/>
                <a:gd name="T7" fmla="*/ 27 h 52"/>
                <a:gd name="T8" fmla="*/ 0 w 61"/>
                <a:gd name="T9" fmla="*/ 27 h 52"/>
                <a:gd name="T10" fmla="*/ 0 w 61"/>
                <a:gd name="T11" fmla="*/ 30 h 52"/>
                <a:gd name="T12" fmla="*/ 0 w 61"/>
                <a:gd name="T13" fmla="*/ 30 h 52"/>
                <a:gd name="T14" fmla="*/ 0 w 61"/>
                <a:gd name="T15" fmla="*/ 32 h 52"/>
                <a:gd name="T16" fmla="*/ 0 w 61"/>
                <a:gd name="T17" fmla="*/ 32 h 52"/>
                <a:gd name="T18" fmla="*/ 0 w 61"/>
                <a:gd name="T19" fmla="*/ 32 h 52"/>
                <a:gd name="T20" fmla="*/ 61 w 61"/>
                <a:gd name="T21" fmla="*/ 32 h 52"/>
                <a:gd name="T22" fmla="*/ 61 w 61"/>
                <a:gd name="T23" fmla="*/ 32 h 52"/>
                <a:gd name="T24" fmla="*/ 61 w 61"/>
                <a:gd name="T25" fmla="*/ 32 h 52"/>
                <a:gd name="T26" fmla="*/ 61 w 61"/>
                <a:gd name="T27" fmla="*/ 30 h 52"/>
                <a:gd name="T28" fmla="*/ 61 w 61"/>
                <a:gd name="T29" fmla="*/ 30 h 52"/>
                <a:gd name="T30" fmla="*/ 61 w 61"/>
                <a:gd name="T31" fmla="*/ 27 h 52"/>
                <a:gd name="T32" fmla="*/ 61 w 61"/>
                <a:gd name="T33" fmla="*/ 27 h 52"/>
                <a:gd name="T34" fmla="*/ 61 w 61"/>
                <a:gd name="T35" fmla="*/ 27 h 52"/>
                <a:gd name="T36" fmla="*/ 61 w 61"/>
                <a:gd name="T37" fmla="*/ 25 h 52"/>
                <a:gd name="T38" fmla="*/ 45 w 61"/>
                <a:gd name="T39" fmla="*/ 52 h 52"/>
                <a:gd name="T40" fmla="*/ 16 w 61"/>
                <a:gd name="T41" fmla="*/ 0 h 52"/>
                <a:gd name="T42" fmla="*/ 0 w 61"/>
                <a:gd name="T43" fmla="*/ 9 h 52"/>
                <a:gd name="T44" fmla="*/ 0 w 61"/>
                <a:gd name="T45" fmla="*/ 25 h 52"/>
                <a:gd name="T46" fmla="*/ 16 w 61"/>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2">
                  <a:moveTo>
                    <a:pt x="16" y="0"/>
                  </a:moveTo>
                  <a:lnTo>
                    <a:pt x="0" y="25"/>
                  </a:lnTo>
                  <a:lnTo>
                    <a:pt x="0" y="27"/>
                  </a:lnTo>
                  <a:lnTo>
                    <a:pt x="0" y="27"/>
                  </a:lnTo>
                  <a:lnTo>
                    <a:pt x="0" y="27"/>
                  </a:lnTo>
                  <a:lnTo>
                    <a:pt x="0" y="30"/>
                  </a:lnTo>
                  <a:lnTo>
                    <a:pt x="0" y="30"/>
                  </a:lnTo>
                  <a:lnTo>
                    <a:pt x="0" y="32"/>
                  </a:lnTo>
                  <a:lnTo>
                    <a:pt x="0" y="32"/>
                  </a:lnTo>
                  <a:lnTo>
                    <a:pt x="0" y="32"/>
                  </a:lnTo>
                  <a:lnTo>
                    <a:pt x="61" y="32"/>
                  </a:lnTo>
                  <a:lnTo>
                    <a:pt x="61" y="32"/>
                  </a:lnTo>
                  <a:lnTo>
                    <a:pt x="61" y="32"/>
                  </a:lnTo>
                  <a:lnTo>
                    <a:pt x="61" y="30"/>
                  </a:lnTo>
                  <a:lnTo>
                    <a:pt x="61" y="30"/>
                  </a:lnTo>
                  <a:lnTo>
                    <a:pt x="61" y="27"/>
                  </a:lnTo>
                  <a:lnTo>
                    <a:pt x="61" y="27"/>
                  </a:lnTo>
                  <a:lnTo>
                    <a:pt x="61" y="27"/>
                  </a:lnTo>
                  <a:lnTo>
                    <a:pt x="61" y="25"/>
                  </a:lnTo>
                  <a:lnTo>
                    <a:pt x="45" y="52"/>
                  </a:lnTo>
                  <a:lnTo>
                    <a:pt x="16" y="0"/>
                  </a:lnTo>
                  <a:lnTo>
                    <a:pt x="0" y="9"/>
                  </a:lnTo>
                  <a:lnTo>
                    <a:pt x="0" y="25"/>
                  </a:lnTo>
                  <a:lnTo>
                    <a:pt x="16"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19" name="Freeform 602">
              <a:extLst>
                <a:ext uri="{FF2B5EF4-FFF2-40B4-BE49-F238E27FC236}">
                  <a16:creationId xmlns:a16="http://schemas.microsoft.com/office/drawing/2014/main" id="{23273C82-A698-87FD-3AB4-9F05843CD0FB}"/>
                </a:ext>
              </a:extLst>
            </p:cNvPr>
            <p:cNvSpPr>
              <a:spLocks/>
            </p:cNvSpPr>
            <p:nvPr/>
          </p:nvSpPr>
          <p:spPr bwMode="auto">
            <a:xfrm>
              <a:off x="6651923" y="3839046"/>
              <a:ext cx="342900" cy="139700"/>
            </a:xfrm>
            <a:custGeom>
              <a:avLst/>
              <a:gdLst>
                <a:gd name="T0" fmla="*/ 155 w 216"/>
                <a:gd name="T1" fmla="*/ 52 h 88"/>
                <a:gd name="T2" fmla="*/ 168 w 216"/>
                <a:gd name="T3" fmla="*/ 25 h 88"/>
                <a:gd name="T4" fmla="*/ 166 w 216"/>
                <a:gd name="T5" fmla="*/ 27 h 88"/>
                <a:gd name="T6" fmla="*/ 164 w 216"/>
                <a:gd name="T7" fmla="*/ 27 h 88"/>
                <a:gd name="T8" fmla="*/ 157 w 216"/>
                <a:gd name="T9" fmla="*/ 27 h 88"/>
                <a:gd name="T10" fmla="*/ 153 w 216"/>
                <a:gd name="T11" fmla="*/ 27 h 88"/>
                <a:gd name="T12" fmla="*/ 130 w 216"/>
                <a:gd name="T13" fmla="*/ 23 h 88"/>
                <a:gd name="T14" fmla="*/ 108 w 216"/>
                <a:gd name="T15" fmla="*/ 16 h 88"/>
                <a:gd name="T16" fmla="*/ 83 w 216"/>
                <a:gd name="T17" fmla="*/ 7 h 88"/>
                <a:gd name="T18" fmla="*/ 58 w 216"/>
                <a:gd name="T19" fmla="*/ 3 h 88"/>
                <a:gd name="T20" fmla="*/ 42 w 216"/>
                <a:gd name="T21" fmla="*/ 0 h 88"/>
                <a:gd name="T22" fmla="*/ 29 w 216"/>
                <a:gd name="T23" fmla="*/ 0 h 88"/>
                <a:gd name="T24" fmla="*/ 13 w 216"/>
                <a:gd name="T25" fmla="*/ 3 h 88"/>
                <a:gd name="T26" fmla="*/ 0 w 216"/>
                <a:gd name="T27" fmla="*/ 9 h 88"/>
                <a:gd name="T28" fmla="*/ 29 w 216"/>
                <a:gd name="T29" fmla="*/ 61 h 88"/>
                <a:gd name="T30" fmla="*/ 31 w 216"/>
                <a:gd name="T31" fmla="*/ 61 h 88"/>
                <a:gd name="T32" fmla="*/ 33 w 216"/>
                <a:gd name="T33" fmla="*/ 59 h 88"/>
                <a:gd name="T34" fmla="*/ 40 w 216"/>
                <a:gd name="T35" fmla="*/ 59 h 88"/>
                <a:gd name="T36" fmla="*/ 47 w 216"/>
                <a:gd name="T37" fmla="*/ 61 h 88"/>
                <a:gd name="T38" fmla="*/ 67 w 216"/>
                <a:gd name="T39" fmla="*/ 66 h 88"/>
                <a:gd name="T40" fmla="*/ 90 w 216"/>
                <a:gd name="T41" fmla="*/ 72 h 88"/>
                <a:gd name="T42" fmla="*/ 117 w 216"/>
                <a:gd name="T43" fmla="*/ 81 h 88"/>
                <a:gd name="T44" fmla="*/ 141 w 216"/>
                <a:gd name="T45" fmla="*/ 86 h 88"/>
                <a:gd name="T46" fmla="*/ 157 w 216"/>
                <a:gd name="T47" fmla="*/ 88 h 88"/>
                <a:gd name="T48" fmla="*/ 171 w 216"/>
                <a:gd name="T49" fmla="*/ 88 h 88"/>
                <a:gd name="T50" fmla="*/ 186 w 216"/>
                <a:gd name="T51" fmla="*/ 84 h 88"/>
                <a:gd name="T52" fmla="*/ 202 w 216"/>
                <a:gd name="T53" fmla="*/ 77 h 88"/>
                <a:gd name="T54" fmla="*/ 216 w 216"/>
                <a:gd name="T55" fmla="*/ 52 h 88"/>
                <a:gd name="T56" fmla="*/ 202 w 216"/>
                <a:gd name="T57" fmla="*/ 77 h 88"/>
                <a:gd name="T58" fmla="*/ 216 w 216"/>
                <a:gd name="T59" fmla="*/ 68 h 88"/>
                <a:gd name="T60" fmla="*/ 216 w 216"/>
                <a:gd name="T61" fmla="*/ 52 h 88"/>
                <a:gd name="T62" fmla="*/ 155 w 216"/>
                <a:gd name="T6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8">
                  <a:moveTo>
                    <a:pt x="155" y="52"/>
                  </a:moveTo>
                  <a:lnTo>
                    <a:pt x="168" y="25"/>
                  </a:lnTo>
                  <a:lnTo>
                    <a:pt x="166" y="27"/>
                  </a:lnTo>
                  <a:lnTo>
                    <a:pt x="164" y="27"/>
                  </a:lnTo>
                  <a:lnTo>
                    <a:pt x="157" y="27"/>
                  </a:lnTo>
                  <a:lnTo>
                    <a:pt x="153" y="27"/>
                  </a:lnTo>
                  <a:lnTo>
                    <a:pt x="130" y="23"/>
                  </a:lnTo>
                  <a:lnTo>
                    <a:pt x="108" y="16"/>
                  </a:lnTo>
                  <a:lnTo>
                    <a:pt x="83" y="7"/>
                  </a:lnTo>
                  <a:lnTo>
                    <a:pt x="58" y="3"/>
                  </a:lnTo>
                  <a:lnTo>
                    <a:pt x="42" y="0"/>
                  </a:lnTo>
                  <a:lnTo>
                    <a:pt x="29" y="0"/>
                  </a:lnTo>
                  <a:lnTo>
                    <a:pt x="13" y="3"/>
                  </a:lnTo>
                  <a:lnTo>
                    <a:pt x="0" y="9"/>
                  </a:lnTo>
                  <a:lnTo>
                    <a:pt x="29" y="61"/>
                  </a:lnTo>
                  <a:lnTo>
                    <a:pt x="31" y="61"/>
                  </a:lnTo>
                  <a:lnTo>
                    <a:pt x="33" y="59"/>
                  </a:lnTo>
                  <a:lnTo>
                    <a:pt x="40" y="59"/>
                  </a:lnTo>
                  <a:lnTo>
                    <a:pt x="47" y="61"/>
                  </a:lnTo>
                  <a:lnTo>
                    <a:pt x="67" y="66"/>
                  </a:lnTo>
                  <a:lnTo>
                    <a:pt x="90" y="72"/>
                  </a:lnTo>
                  <a:lnTo>
                    <a:pt x="117" y="81"/>
                  </a:lnTo>
                  <a:lnTo>
                    <a:pt x="141" y="86"/>
                  </a:lnTo>
                  <a:lnTo>
                    <a:pt x="157" y="88"/>
                  </a:lnTo>
                  <a:lnTo>
                    <a:pt x="171" y="88"/>
                  </a:lnTo>
                  <a:lnTo>
                    <a:pt x="186" y="84"/>
                  </a:lnTo>
                  <a:lnTo>
                    <a:pt x="202" y="77"/>
                  </a:lnTo>
                  <a:lnTo>
                    <a:pt x="216" y="52"/>
                  </a:lnTo>
                  <a:lnTo>
                    <a:pt x="202" y="77"/>
                  </a:lnTo>
                  <a:lnTo>
                    <a:pt x="216" y="68"/>
                  </a:lnTo>
                  <a:lnTo>
                    <a:pt x="216" y="52"/>
                  </a:lnTo>
                  <a:lnTo>
                    <a:pt x="155" y="52"/>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20" name="Freeform 603">
              <a:extLst>
                <a:ext uri="{FF2B5EF4-FFF2-40B4-BE49-F238E27FC236}">
                  <a16:creationId xmlns:a16="http://schemas.microsoft.com/office/drawing/2014/main" id="{BD6B7671-DC51-C548-0A16-D8BE23AA1EC8}"/>
                </a:ext>
              </a:extLst>
            </p:cNvPr>
            <p:cNvSpPr>
              <a:spLocks/>
            </p:cNvSpPr>
            <p:nvPr/>
          </p:nvSpPr>
          <p:spPr bwMode="auto">
            <a:xfrm>
              <a:off x="6897985" y="3872383"/>
              <a:ext cx="96838" cy="77787"/>
            </a:xfrm>
            <a:custGeom>
              <a:avLst/>
              <a:gdLst>
                <a:gd name="T0" fmla="*/ 13 w 61"/>
                <a:gd name="T1" fmla="*/ 0 h 49"/>
                <a:gd name="T2" fmla="*/ 0 w 61"/>
                <a:gd name="T3" fmla="*/ 24 h 49"/>
                <a:gd name="T4" fmla="*/ 0 w 61"/>
                <a:gd name="T5" fmla="*/ 24 h 49"/>
                <a:gd name="T6" fmla="*/ 0 w 61"/>
                <a:gd name="T7" fmla="*/ 27 h 49"/>
                <a:gd name="T8" fmla="*/ 0 w 61"/>
                <a:gd name="T9" fmla="*/ 27 h 49"/>
                <a:gd name="T10" fmla="*/ 0 w 61"/>
                <a:gd name="T11" fmla="*/ 27 h 49"/>
                <a:gd name="T12" fmla="*/ 0 w 61"/>
                <a:gd name="T13" fmla="*/ 29 h 49"/>
                <a:gd name="T14" fmla="*/ 0 w 61"/>
                <a:gd name="T15" fmla="*/ 29 h 49"/>
                <a:gd name="T16" fmla="*/ 0 w 61"/>
                <a:gd name="T17" fmla="*/ 29 h 49"/>
                <a:gd name="T18" fmla="*/ 0 w 61"/>
                <a:gd name="T19" fmla="*/ 31 h 49"/>
                <a:gd name="T20" fmla="*/ 61 w 61"/>
                <a:gd name="T21" fmla="*/ 31 h 49"/>
                <a:gd name="T22" fmla="*/ 61 w 61"/>
                <a:gd name="T23" fmla="*/ 29 h 49"/>
                <a:gd name="T24" fmla="*/ 61 w 61"/>
                <a:gd name="T25" fmla="*/ 29 h 49"/>
                <a:gd name="T26" fmla="*/ 61 w 61"/>
                <a:gd name="T27" fmla="*/ 29 h 49"/>
                <a:gd name="T28" fmla="*/ 61 w 61"/>
                <a:gd name="T29" fmla="*/ 27 h 49"/>
                <a:gd name="T30" fmla="*/ 61 w 61"/>
                <a:gd name="T31" fmla="*/ 27 h 49"/>
                <a:gd name="T32" fmla="*/ 61 w 61"/>
                <a:gd name="T33" fmla="*/ 27 h 49"/>
                <a:gd name="T34" fmla="*/ 61 w 61"/>
                <a:gd name="T35" fmla="*/ 24 h 49"/>
                <a:gd name="T36" fmla="*/ 61 w 61"/>
                <a:gd name="T37" fmla="*/ 24 h 49"/>
                <a:gd name="T38" fmla="*/ 47 w 61"/>
                <a:gd name="T39" fmla="*/ 49 h 49"/>
                <a:gd name="T40" fmla="*/ 13 w 61"/>
                <a:gd name="T41" fmla="*/ 0 h 49"/>
                <a:gd name="T42" fmla="*/ 0 w 61"/>
                <a:gd name="T43" fmla="*/ 9 h 49"/>
                <a:gd name="T44" fmla="*/ 0 w 61"/>
                <a:gd name="T45" fmla="*/ 24 h 49"/>
                <a:gd name="T46" fmla="*/ 13 w 61"/>
                <a:gd name="T4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49">
                  <a:moveTo>
                    <a:pt x="13" y="0"/>
                  </a:moveTo>
                  <a:lnTo>
                    <a:pt x="0" y="24"/>
                  </a:lnTo>
                  <a:lnTo>
                    <a:pt x="0" y="24"/>
                  </a:lnTo>
                  <a:lnTo>
                    <a:pt x="0" y="27"/>
                  </a:lnTo>
                  <a:lnTo>
                    <a:pt x="0" y="27"/>
                  </a:lnTo>
                  <a:lnTo>
                    <a:pt x="0" y="27"/>
                  </a:lnTo>
                  <a:lnTo>
                    <a:pt x="0" y="29"/>
                  </a:lnTo>
                  <a:lnTo>
                    <a:pt x="0" y="29"/>
                  </a:lnTo>
                  <a:lnTo>
                    <a:pt x="0" y="29"/>
                  </a:lnTo>
                  <a:lnTo>
                    <a:pt x="0" y="31"/>
                  </a:lnTo>
                  <a:lnTo>
                    <a:pt x="61" y="31"/>
                  </a:lnTo>
                  <a:lnTo>
                    <a:pt x="61" y="29"/>
                  </a:lnTo>
                  <a:lnTo>
                    <a:pt x="61" y="29"/>
                  </a:lnTo>
                  <a:lnTo>
                    <a:pt x="61" y="29"/>
                  </a:lnTo>
                  <a:lnTo>
                    <a:pt x="61" y="27"/>
                  </a:lnTo>
                  <a:lnTo>
                    <a:pt x="61" y="27"/>
                  </a:lnTo>
                  <a:lnTo>
                    <a:pt x="61" y="27"/>
                  </a:lnTo>
                  <a:lnTo>
                    <a:pt x="61" y="24"/>
                  </a:lnTo>
                  <a:lnTo>
                    <a:pt x="61" y="24"/>
                  </a:lnTo>
                  <a:lnTo>
                    <a:pt x="47" y="49"/>
                  </a:lnTo>
                  <a:lnTo>
                    <a:pt x="13" y="0"/>
                  </a:lnTo>
                  <a:lnTo>
                    <a:pt x="0" y="9"/>
                  </a:lnTo>
                  <a:lnTo>
                    <a:pt x="0" y="24"/>
                  </a:lnTo>
                  <a:lnTo>
                    <a:pt x="13"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21" name="Freeform 604">
              <a:extLst>
                <a:ext uri="{FF2B5EF4-FFF2-40B4-BE49-F238E27FC236}">
                  <a16:creationId xmlns:a16="http://schemas.microsoft.com/office/drawing/2014/main" id="{D4CCCFD9-37CB-6504-A475-349420B4CF36}"/>
                </a:ext>
              </a:extLst>
            </p:cNvPr>
            <p:cNvSpPr>
              <a:spLocks/>
            </p:cNvSpPr>
            <p:nvPr/>
          </p:nvSpPr>
          <p:spPr bwMode="auto">
            <a:xfrm>
              <a:off x="6918623" y="3853333"/>
              <a:ext cx="447675" cy="114300"/>
            </a:xfrm>
            <a:custGeom>
              <a:avLst/>
              <a:gdLst>
                <a:gd name="T0" fmla="*/ 275 w 282"/>
                <a:gd name="T1" fmla="*/ 59 h 72"/>
                <a:gd name="T2" fmla="*/ 273 w 282"/>
                <a:gd name="T3" fmla="*/ 27 h 72"/>
                <a:gd name="T4" fmla="*/ 243 w 282"/>
                <a:gd name="T5" fmla="*/ 14 h 72"/>
                <a:gd name="T6" fmla="*/ 216 w 282"/>
                <a:gd name="T7" fmla="*/ 9 h 72"/>
                <a:gd name="T8" fmla="*/ 180 w 282"/>
                <a:gd name="T9" fmla="*/ 7 h 72"/>
                <a:gd name="T10" fmla="*/ 140 w 282"/>
                <a:gd name="T11" fmla="*/ 3 h 72"/>
                <a:gd name="T12" fmla="*/ 97 w 282"/>
                <a:gd name="T13" fmla="*/ 3 h 72"/>
                <a:gd name="T14" fmla="*/ 59 w 282"/>
                <a:gd name="T15" fmla="*/ 0 h 72"/>
                <a:gd name="T16" fmla="*/ 27 w 282"/>
                <a:gd name="T17" fmla="*/ 3 h 72"/>
                <a:gd name="T18" fmla="*/ 0 w 282"/>
                <a:gd name="T19" fmla="*/ 12 h 72"/>
                <a:gd name="T20" fmla="*/ 34 w 282"/>
                <a:gd name="T21" fmla="*/ 61 h 72"/>
                <a:gd name="T22" fmla="*/ 34 w 282"/>
                <a:gd name="T23" fmla="*/ 61 h 72"/>
                <a:gd name="T24" fmla="*/ 61 w 282"/>
                <a:gd name="T25" fmla="*/ 61 h 72"/>
                <a:gd name="T26" fmla="*/ 95 w 282"/>
                <a:gd name="T27" fmla="*/ 61 h 72"/>
                <a:gd name="T28" fmla="*/ 135 w 282"/>
                <a:gd name="T29" fmla="*/ 63 h 72"/>
                <a:gd name="T30" fmla="*/ 176 w 282"/>
                <a:gd name="T31" fmla="*/ 66 h 72"/>
                <a:gd name="T32" fmla="*/ 210 w 282"/>
                <a:gd name="T33" fmla="*/ 70 h 72"/>
                <a:gd name="T34" fmla="*/ 232 w 282"/>
                <a:gd name="T35" fmla="*/ 72 h 72"/>
                <a:gd name="T36" fmla="*/ 223 w 282"/>
                <a:gd name="T37" fmla="*/ 63 h 72"/>
                <a:gd name="T38" fmla="*/ 221 w 282"/>
                <a:gd name="T39" fmla="*/ 34 h 72"/>
                <a:gd name="T40" fmla="*/ 275 w 282"/>
                <a:gd name="T41" fmla="*/ 57 h 72"/>
                <a:gd name="T42" fmla="*/ 282 w 282"/>
                <a:gd name="T43" fmla="*/ 43 h 72"/>
                <a:gd name="T44" fmla="*/ 273 w 282"/>
                <a:gd name="T45" fmla="*/ 27 h 72"/>
                <a:gd name="T46" fmla="*/ 275 w 282"/>
                <a:gd name="T47" fmla="*/ 5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2" h="72">
                  <a:moveTo>
                    <a:pt x="275" y="59"/>
                  </a:moveTo>
                  <a:lnTo>
                    <a:pt x="273" y="27"/>
                  </a:lnTo>
                  <a:lnTo>
                    <a:pt x="243" y="14"/>
                  </a:lnTo>
                  <a:lnTo>
                    <a:pt x="216" y="9"/>
                  </a:lnTo>
                  <a:lnTo>
                    <a:pt x="180" y="7"/>
                  </a:lnTo>
                  <a:lnTo>
                    <a:pt x="140" y="3"/>
                  </a:lnTo>
                  <a:lnTo>
                    <a:pt x="97" y="3"/>
                  </a:lnTo>
                  <a:lnTo>
                    <a:pt x="59" y="0"/>
                  </a:lnTo>
                  <a:lnTo>
                    <a:pt x="27" y="3"/>
                  </a:lnTo>
                  <a:lnTo>
                    <a:pt x="0" y="12"/>
                  </a:lnTo>
                  <a:lnTo>
                    <a:pt x="34" y="61"/>
                  </a:lnTo>
                  <a:lnTo>
                    <a:pt x="34" y="61"/>
                  </a:lnTo>
                  <a:lnTo>
                    <a:pt x="61" y="61"/>
                  </a:lnTo>
                  <a:lnTo>
                    <a:pt x="95" y="61"/>
                  </a:lnTo>
                  <a:lnTo>
                    <a:pt x="135" y="63"/>
                  </a:lnTo>
                  <a:lnTo>
                    <a:pt x="176" y="66"/>
                  </a:lnTo>
                  <a:lnTo>
                    <a:pt x="210" y="70"/>
                  </a:lnTo>
                  <a:lnTo>
                    <a:pt x="232" y="72"/>
                  </a:lnTo>
                  <a:lnTo>
                    <a:pt x="223" y="63"/>
                  </a:lnTo>
                  <a:lnTo>
                    <a:pt x="221" y="34"/>
                  </a:lnTo>
                  <a:lnTo>
                    <a:pt x="275" y="57"/>
                  </a:lnTo>
                  <a:lnTo>
                    <a:pt x="282" y="43"/>
                  </a:lnTo>
                  <a:lnTo>
                    <a:pt x="273" y="27"/>
                  </a:lnTo>
                  <a:lnTo>
                    <a:pt x="275" y="5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23" name="Freeform 605">
              <a:extLst>
                <a:ext uri="{FF2B5EF4-FFF2-40B4-BE49-F238E27FC236}">
                  <a16:creationId xmlns:a16="http://schemas.microsoft.com/office/drawing/2014/main" id="{9C6F1A4C-AF1B-047F-EFFA-92B253F7C84F}"/>
                </a:ext>
              </a:extLst>
            </p:cNvPr>
            <p:cNvSpPr>
              <a:spLocks/>
            </p:cNvSpPr>
            <p:nvPr/>
          </p:nvSpPr>
          <p:spPr bwMode="auto">
            <a:xfrm>
              <a:off x="7261523" y="3896196"/>
              <a:ext cx="96838" cy="85725"/>
            </a:xfrm>
            <a:custGeom>
              <a:avLst/>
              <a:gdLst>
                <a:gd name="T0" fmla="*/ 43 w 61"/>
                <a:gd name="T1" fmla="*/ 0 h 54"/>
                <a:gd name="T2" fmla="*/ 61 w 61"/>
                <a:gd name="T3" fmla="*/ 27 h 54"/>
                <a:gd name="T4" fmla="*/ 61 w 61"/>
                <a:gd name="T5" fmla="*/ 25 h 54"/>
                <a:gd name="T6" fmla="*/ 61 w 61"/>
                <a:gd name="T7" fmla="*/ 25 h 54"/>
                <a:gd name="T8" fmla="*/ 61 w 61"/>
                <a:gd name="T9" fmla="*/ 25 h 54"/>
                <a:gd name="T10" fmla="*/ 61 w 61"/>
                <a:gd name="T11" fmla="*/ 27 h 54"/>
                <a:gd name="T12" fmla="*/ 61 w 61"/>
                <a:gd name="T13" fmla="*/ 27 h 54"/>
                <a:gd name="T14" fmla="*/ 61 w 61"/>
                <a:gd name="T15" fmla="*/ 30 h 54"/>
                <a:gd name="T16" fmla="*/ 59 w 61"/>
                <a:gd name="T17" fmla="*/ 30 h 54"/>
                <a:gd name="T18" fmla="*/ 59 w 61"/>
                <a:gd name="T19" fmla="*/ 32 h 54"/>
                <a:gd name="T20" fmla="*/ 5 w 61"/>
                <a:gd name="T21" fmla="*/ 7 h 54"/>
                <a:gd name="T22" fmla="*/ 3 w 61"/>
                <a:gd name="T23" fmla="*/ 9 h 54"/>
                <a:gd name="T24" fmla="*/ 3 w 61"/>
                <a:gd name="T25" fmla="*/ 14 h 54"/>
                <a:gd name="T26" fmla="*/ 0 w 61"/>
                <a:gd name="T27" fmla="*/ 16 h 54"/>
                <a:gd name="T28" fmla="*/ 0 w 61"/>
                <a:gd name="T29" fmla="*/ 18 h 54"/>
                <a:gd name="T30" fmla="*/ 0 w 61"/>
                <a:gd name="T31" fmla="*/ 23 h 54"/>
                <a:gd name="T32" fmla="*/ 0 w 61"/>
                <a:gd name="T33" fmla="*/ 25 h 54"/>
                <a:gd name="T34" fmla="*/ 0 w 61"/>
                <a:gd name="T35" fmla="*/ 25 h 54"/>
                <a:gd name="T36" fmla="*/ 0 w 61"/>
                <a:gd name="T37" fmla="*/ 27 h 54"/>
                <a:gd name="T38" fmla="*/ 18 w 61"/>
                <a:gd name="T39" fmla="*/ 54 h 54"/>
                <a:gd name="T40" fmla="*/ 0 w 61"/>
                <a:gd name="T41" fmla="*/ 27 h 54"/>
                <a:gd name="T42" fmla="*/ 0 w 61"/>
                <a:gd name="T43" fmla="*/ 45 h 54"/>
                <a:gd name="T44" fmla="*/ 18 w 61"/>
                <a:gd name="T45" fmla="*/ 54 h 54"/>
                <a:gd name="T46" fmla="*/ 43 w 61"/>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4">
                  <a:moveTo>
                    <a:pt x="43" y="0"/>
                  </a:moveTo>
                  <a:lnTo>
                    <a:pt x="61" y="27"/>
                  </a:lnTo>
                  <a:lnTo>
                    <a:pt x="61" y="25"/>
                  </a:lnTo>
                  <a:lnTo>
                    <a:pt x="61" y="25"/>
                  </a:lnTo>
                  <a:lnTo>
                    <a:pt x="61" y="25"/>
                  </a:lnTo>
                  <a:lnTo>
                    <a:pt x="61" y="27"/>
                  </a:lnTo>
                  <a:lnTo>
                    <a:pt x="61" y="27"/>
                  </a:lnTo>
                  <a:lnTo>
                    <a:pt x="61" y="30"/>
                  </a:lnTo>
                  <a:lnTo>
                    <a:pt x="59" y="30"/>
                  </a:lnTo>
                  <a:lnTo>
                    <a:pt x="59" y="32"/>
                  </a:lnTo>
                  <a:lnTo>
                    <a:pt x="5" y="7"/>
                  </a:lnTo>
                  <a:lnTo>
                    <a:pt x="3" y="9"/>
                  </a:lnTo>
                  <a:lnTo>
                    <a:pt x="3" y="14"/>
                  </a:lnTo>
                  <a:lnTo>
                    <a:pt x="0" y="16"/>
                  </a:lnTo>
                  <a:lnTo>
                    <a:pt x="0" y="18"/>
                  </a:lnTo>
                  <a:lnTo>
                    <a:pt x="0" y="23"/>
                  </a:lnTo>
                  <a:lnTo>
                    <a:pt x="0" y="25"/>
                  </a:lnTo>
                  <a:lnTo>
                    <a:pt x="0" y="25"/>
                  </a:lnTo>
                  <a:lnTo>
                    <a:pt x="0" y="27"/>
                  </a:lnTo>
                  <a:lnTo>
                    <a:pt x="18" y="54"/>
                  </a:lnTo>
                  <a:lnTo>
                    <a:pt x="0" y="27"/>
                  </a:lnTo>
                  <a:lnTo>
                    <a:pt x="0" y="45"/>
                  </a:lnTo>
                  <a:lnTo>
                    <a:pt x="18" y="54"/>
                  </a:lnTo>
                  <a:lnTo>
                    <a:pt x="43"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24" name="Freeform 606">
              <a:extLst>
                <a:ext uri="{FF2B5EF4-FFF2-40B4-BE49-F238E27FC236}">
                  <a16:creationId xmlns:a16="http://schemas.microsoft.com/office/drawing/2014/main" id="{FF6F760D-3F57-F09A-54AF-A81D250EF163}"/>
                </a:ext>
              </a:extLst>
            </p:cNvPr>
            <p:cNvSpPr>
              <a:spLocks/>
            </p:cNvSpPr>
            <p:nvPr/>
          </p:nvSpPr>
          <p:spPr bwMode="auto">
            <a:xfrm>
              <a:off x="7290098" y="3896196"/>
              <a:ext cx="228600" cy="222250"/>
            </a:xfrm>
            <a:custGeom>
              <a:avLst/>
              <a:gdLst>
                <a:gd name="T0" fmla="*/ 144 w 144"/>
                <a:gd name="T1" fmla="*/ 140 h 140"/>
                <a:gd name="T2" fmla="*/ 144 w 144"/>
                <a:gd name="T3" fmla="*/ 131 h 140"/>
                <a:gd name="T4" fmla="*/ 142 w 144"/>
                <a:gd name="T5" fmla="*/ 111 h 140"/>
                <a:gd name="T6" fmla="*/ 138 w 144"/>
                <a:gd name="T7" fmla="*/ 90 h 140"/>
                <a:gd name="T8" fmla="*/ 129 w 144"/>
                <a:gd name="T9" fmla="*/ 70 h 140"/>
                <a:gd name="T10" fmla="*/ 117 w 144"/>
                <a:gd name="T11" fmla="*/ 54 h 140"/>
                <a:gd name="T12" fmla="*/ 99 w 144"/>
                <a:gd name="T13" fmla="*/ 41 h 140"/>
                <a:gd name="T14" fmla="*/ 79 w 144"/>
                <a:gd name="T15" fmla="*/ 27 h 140"/>
                <a:gd name="T16" fmla="*/ 57 w 144"/>
                <a:gd name="T17" fmla="*/ 14 h 140"/>
                <a:gd name="T18" fmla="*/ 25 w 144"/>
                <a:gd name="T19" fmla="*/ 0 h 140"/>
                <a:gd name="T20" fmla="*/ 0 w 144"/>
                <a:gd name="T21" fmla="*/ 54 h 140"/>
                <a:gd name="T22" fmla="*/ 30 w 144"/>
                <a:gd name="T23" fmla="*/ 68 h 140"/>
                <a:gd name="T24" fmla="*/ 50 w 144"/>
                <a:gd name="T25" fmla="*/ 79 h 140"/>
                <a:gd name="T26" fmla="*/ 66 w 144"/>
                <a:gd name="T27" fmla="*/ 88 h 140"/>
                <a:gd name="T28" fmla="*/ 75 w 144"/>
                <a:gd name="T29" fmla="*/ 97 h 140"/>
                <a:gd name="T30" fmla="*/ 79 w 144"/>
                <a:gd name="T31" fmla="*/ 102 h 140"/>
                <a:gd name="T32" fmla="*/ 81 w 144"/>
                <a:gd name="T33" fmla="*/ 108 h 140"/>
                <a:gd name="T34" fmla="*/ 84 w 144"/>
                <a:gd name="T35" fmla="*/ 120 h 140"/>
                <a:gd name="T36" fmla="*/ 86 w 144"/>
                <a:gd name="T37" fmla="*/ 135 h 140"/>
                <a:gd name="T38" fmla="*/ 86 w 144"/>
                <a:gd name="T39" fmla="*/ 126 h 140"/>
                <a:gd name="T40" fmla="*/ 144 w 144"/>
                <a:gd name="T41"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0">
                  <a:moveTo>
                    <a:pt x="144" y="140"/>
                  </a:moveTo>
                  <a:lnTo>
                    <a:pt x="144" y="131"/>
                  </a:lnTo>
                  <a:lnTo>
                    <a:pt x="142" y="111"/>
                  </a:lnTo>
                  <a:lnTo>
                    <a:pt x="138" y="90"/>
                  </a:lnTo>
                  <a:lnTo>
                    <a:pt x="129" y="70"/>
                  </a:lnTo>
                  <a:lnTo>
                    <a:pt x="117" y="54"/>
                  </a:lnTo>
                  <a:lnTo>
                    <a:pt x="99" y="41"/>
                  </a:lnTo>
                  <a:lnTo>
                    <a:pt x="79" y="27"/>
                  </a:lnTo>
                  <a:lnTo>
                    <a:pt x="57" y="14"/>
                  </a:lnTo>
                  <a:lnTo>
                    <a:pt x="25" y="0"/>
                  </a:lnTo>
                  <a:lnTo>
                    <a:pt x="0" y="54"/>
                  </a:lnTo>
                  <a:lnTo>
                    <a:pt x="30" y="68"/>
                  </a:lnTo>
                  <a:lnTo>
                    <a:pt x="50" y="79"/>
                  </a:lnTo>
                  <a:lnTo>
                    <a:pt x="66" y="88"/>
                  </a:lnTo>
                  <a:lnTo>
                    <a:pt x="75" y="97"/>
                  </a:lnTo>
                  <a:lnTo>
                    <a:pt x="79" y="102"/>
                  </a:lnTo>
                  <a:lnTo>
                    <a:pt x="81" y="108"/>
                  </a:lnTo>
                  <a:lnTo>
                    <a:pt x="84" y="120"/>
                  </a:lnTo>
                  <a:lnTo>
                    <a:pt x="86" y="135"/>
                  </a:lnTo>
                  <a:lnTo>
                    <a:pt x="86" y="126"/>
                  </a:lnTo>
                  <a:lnTo>
                    <a:pt x="144" y="14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25" name="Freeform 607">
              <a:extLst>
                <a:ext uri="{FF2B5EF4-FFF2-40B4-BE49-F238E27FC236}">
                  <a16:creationId xmlns:a16="http://schemas.microsoft.com/office/drawing/2014/main" id="{F2D1CB5B-1B54-2666-E7CC-5F1E1649D115}"/>
                </a:ext>
              </a:extLst>
            </p:cNvPr>
            <p:cNvSpPr>
              <a:spLocks/>
            </p:cNvSpPr>
            <p:nvPr/>
          </p:nvSpPr>
          <p:spPr bwMode="auto">
            <a:xfrm>
              <a:off x="7415510" y="4096221"/>
              <a:ext cx="103188" cy="168275"/>
            </a:xfrm>
            <a:custGeom>
              <a:avLst/>
              <a:gdLst>
                <a:gd name="T0" fmla="*/ 61 w 65"/>
                <a:gd name="T1" fmla="*/ 106 h 106"/>
                <a:gd name="T2" fmla="*/ 61 w 65"/>
                <a:gd name="T3" fmla="*/ 104 h 106"/>
                <a:gd name="T4" fmla="*/ 61 w 65"/>
                <a:gd name="T5" fmla="*/ 93 h 106"/>
                <a:gd name="T6" fmla="*/ 61 w 65"/>
                <a:gd name="T7" fmla="*/ 81 h 106"/>
                <a:gd name="T8" fmla="*/ 61 w 65"/>
                <a:gd name="T9" fmla="*/ 70 h 106"/>
                <a:gd name="T10" fmla="*/ 61 w 65"/>
                <a:gd name="T11" fmla="*/ 61 h 106"/>
                <a:gd name="T12" fmla="*/ 61 w 65"/>
                <a:gd name="T13" fmla="*/ 50 h 106"/>
                <a:gd name="T14" fmla="*/ 61 w 65"/>
                <a:gd name="T15" fmla="*/ 41 h 106"/>
                <a:gd name="T16" fmla="*/ 63 w 65"/>
                <a:gd name="T17" fmla="*/ 27 h 106"/>
                <a:gd name="T18" fmla="*/ 65 w 65"/>
                <a:gd name="T19" fmla="*/ 14 h 106"/>
                <a:gd name="T20" fmla="*/ 7 w 65"/>
                <a:gd name="T21" fmla="*/ 0 h 106"/>
                <a:gd name="T22" fmla="*/ 5 w 65"/>
                <a:gd name="T23" fmla="*/ 18 h 106"/>
                <a:gd name="T24" fmla="*/ 2 w 65"/>
                <a:gd name="T25" fmla="*/ 34 h 106"/>
                <a:gd name="T26" fmla="*/ 0 w 65"/>
                <a:gd name="T27" fmla="*/ 48 h 106"/>
                <a:gd name="T28" fmla="*/ 0 w 65"/>
                <a:gd name="T29" fmla="*/ 61 h 106"/>
                <a:gd name="T30" fmla="*/ 0 w 65"/>
                <a:gd name="T31" fmla="*/ 72 h 106"/>
                <a:gd name="T32" fmla="*/ 0 w 65"/>
                <a:gd name="T33" fmla="*/ 84 h 106"/>
                <a:gd name="T34" fmla="*/ 2 w 65"/>
                <a:gd name="T35" fmla="*/ 95 h 106"/>
                <a:gd name="T36" fmla="*/ 2 w 65"/>
                <a:gd name="T37" fmla="*/ 104 h 106"/>
                <a:gd name="T38" fmla="*/ 2 w 65"/>
                <a:gd name="T39" fmla="*/ 102 h 106"/>
                <a:gd name="T40" fmla="*/ 61 w 65"/>
                <a:gd name="T4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106">
                  <a:moveTo>
                    <a:pt x="61" y="106"/>
                  </a:moveTo>
                  <a:lnTo>
                    <a:pt x="61" y="104"/>
                  </a:lnTo>
                  <a:lnTo>
                    <a:pt x="61" y="93"/>
                  </a:lnTo>
                  <a:lnTo>
                    <a:pt x="61" y="81"/>
                  </a:lnTo>
                  <a:lnTo>
                    <a:pt x="61" y="70"/>
                  </a:lnTo>
                  <a:lnTo>
                    <a:pt x="61" y="61"/>
                  </a:lnTo>
                  <a:lnTo>
                    <a:pt x="61" y="50"/>
                  </a:lnTo>
                  <a:lnTo>
                    <a:pt x="61" y="41"/>
                  </a:lnTo>
                  <a:lnTo>
                    <a:pt x="63" y="27"/>
                  </a:lnTo>
                  <a:lnTo>
                    <a:pt x="65" y="14"/>
                  </a:lnTo>
                  <a:lnTo>
                    <a:pt x="7" y="0"/>
                  </a:lnTo>
                  <a:lnTo>
                    <a:pt x="5" y="18"/>
                  </a:lnTo>
                  <a:lnTo>
                    <a:pt x="2" y="34"/>
                  </a:lnTo>
                  <a:lnTo>
                    <a:pt x="0" y="48"/>
                  </a:lnTo>
                  <a:lnTo>
                    <a:pt x="0" y="61"/>
                  </a:lnTo>
                  <a:lnTo>
                    <a:pt x="0" y="72"/>
                  </a:lnTo>
                  <a:lnTo>
                    <a:pt x="0" y="84"/>
                  </a:lnTo>
                  <a:lnTo>
                    <a:pt x="2" y="95"/>
                  </a:lnTo>
                  <a:lnTo>
                    <a:pt x="2" y="104"/>
                  </a:lnTo>
                  <a:lnTo>
                    <a:pt x="2" y="102"/>
                  </a:lnTo>
                  <a:lnTo>
                    <a:pt x="61" y="106"/>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26" name="Freeform 608">
              <a:extLst>
                <a:ext uri="{FF2B5EF4-FFF2-40B4-BE49-F238E27FC236}">
                  <a16:creationId xmlns:a16="http://schemas.microsoft.com/office/drawing/2014/main" id="{B4213D14-0169-42C9-CD38-C644E000997D}"/>
                </a:ext>
              </a:extLst>
            </p:cNvPr>
            <p:cNvSpPr>
              <a:spLocks/>
            </p:cNvSpPr>
            <p:nvPr/>
          </p:nvSpPr>
          <p:spPr bwMode="auto">
            <a:xfrm>
              <a:off x="7366298" y="4258146"/>
              <a:ext cx="146050" cy="339725"/>
            </a:xfrm>
            <a:custGeom>
              <a:avLst/>
              <a:gdLst>
                <a:gd name="T0" fmla="*/ 58 w 92"/>
                <a:gd name="T1" fmla="*/ 207 h 214"/>
                <a:gd name="T2" fmla="*/ 56 w 92"/>
                <a:gd name="T3" fmla="*/ 214 h 214"/>
                <a:gd name="T4" fmla="*/ 67 w 92"/>
                <a:gd name="T5" fmla="*/ 184 h 214"/>
                <a:gd name="T6" fmla="*/ 74 w 92"/>
                <a:gd name="T7" fmla="*/ 157 h 214"/>
                <a:gd name="T8" fmla="*/ 81 w 92"/>
                <a:gd name="T9" fmla="*/ 132 h 214"/>
                <a:gd name="T10" fmla="*/ 85 w 92"/>
                <a:gd name="T11" fmla="*/ 108 h 214"/>
                <a:gd name="T12" fmla="*/ 87 w 92"/>
                <a:gd name="T13" fmla="*/ 83 h 214"/>
                <a:gd name="T14" fmla="*/ 90 w 92"/>
                <a:gd name="T15" fmla="*/ 58 h 214"/>
                <a:gd name="T16" fmla="*/ 90 w 92"/>
                <a:gd name="T17" fmla="*/ 31 h 214"/>
                <a:gd name="T18" fmla="*/ 92 w 92"/>
                <a:gd name="T19" fmla="*/ 4 h 214"/>
                <a:gd name="T20" fmla="*/ 33 w 92"/>
                <a:gd name="T21" fmla="*/ 0 h 214"/>
                <a:gd name="T22" fmla="*/ 31 w 92"/>
                <a:gd name="T23" fmla="*/ 29 h 214"/>
                <a:gd name="T24" fmla="*/ 29 w 92"/>
                <a:gd name="T25" fmla="*/ 54 h 214"/>
                <a:gd name="T26" fmla="*/ 29 w 92"/>
                <a:gd name="T27" fmla="*/ 78 h 214"/>
                <a:gd name="T28" fmla="*/ 24 w 92"/>
                <a:gd name="T29" fmla="*/ 99 h 214"/>
                <a:gd name="T30" fmla="*/ 22 w 92"/>
                <a:gd name="T31" fmla="*/ 121 h 214"/>
                <a:gd name="T32" fmla="*/ 18 w 92"/>
                <a:gd name="T33" fmla="*/ 144 h 214"/>
                <a:gd name="T34" fmla="*/ 11 w 92"/>
                <a:gd name="T35" fmla="*/ 166 h 214"/>
                <a:gd name="T36" fmla="*/ 2 w 92"/>
                <a:gd name="T37" fmla="*/ 189 h 214"/>
                <a:gd name="T38" fmla="*/ 0 w 92"/>
                <a:gd name="T39" fmla="*/ 196 h 214"/>
                <a:gd name="T40" fmla="*/ 58 w 92"/>
                <a:gd name="T41" fmla="*/ 2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214">
                  <a:moveTo>
                    <a:pt x="58" y="207"/>
                  </a:moveTo>
                  <a:lnTo>
                    <a:pt x="56" y="214"/>
                  </a:lnTo>
                  <a:lnTo>
                    <a:pt x="67" y="184"/>
                  </a:lnTo>
                  <a:lnTo>
                    <a:pt x="74" y="157"/>
                  </a:lnTo>
                  <a:lnTo>
                    <a:pt x="81" y="132"/>
                  </a:lnTo>
                  <a:lnTo>
                    <a:pt x="85" y="108"/>
                  </a:lnTo>
                  <a:lnTo>
                    <a:pt x="87" y="83"/>
                  </a:lnTo>
                  <a:lnTo>
                    <a:pt x="90" y="58"/>
                  </a:lnTo>
                  <a:lnTo>
                    <a:pt x="90" y="31"/>
                  </a:lnTo>
                  <a:lnTo>
                    <a:pt x="92" y="4"/>
                  </a:lnTo>
                  <a:lnTo>
                    <a:pt x="33" y="0"/>
                  </a:lnTo>
                  <a:lnTo>
                    <a:pt x="31" y="29"/>
                  </a:lnTo>
                  <a:lnTo>
                    <a:pt x="29" y="54"/>
                  </a:lnTo>
                  <a:lnTo>
                    <a:pt x="29" y="78"/>
                  </a:lnTo>
                  <a:lnTo>
                    <a:pt x="24" y="99"/>
                  </a:lnTo>
                  <a:lnTo>
                    <a:pt x="22" y="121"/>
                  </a:lnTo>
                  <a:lnTo>
                    <a:pt x="18" y="144"/>
                  </a:lnTo>
                  <a:lnTo>
                    <a:pt x="11" y="166"/>
                  </a:lnTo>
                  <a:lnTo>
                    <a:pt x="2" y="189"/>
                  </a:lnTo>
                  <a:lnTo>
                    <a:pt x="0" y="196"/>
                  </a:lnTo>
                  <a:lnTo>
                    <a:pt x="58" y="207"/>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27" name="Freeform 609">
              <a:extLst>
                <a:ext uri="{FF2B5EF4-FFF2-40B4-BE49-F238E27FC236}">
                  <a16:creationId xmlns:a16="http://schemas.microsoft.com/office/drawing/2014/main" id="{D9366E86-C4F5-E17D-1544-206ACD99CE74}"/>
                </a:ext>
              </a:extLst>
            </p:cNvPr>
            <p:cNvSpPr>
              <a:spLocks/>
            </p:cNvSpPr>
            <p:nvPr/>
          </p:nvSpPr>
          <p:spPr bwMode="auto">
            <a:xfrm>
              <a:off x="7115473" y="4569296"/>
              <a:ext cx="342900" cy="249237"/>
            </a:xfrm>
            <a:custGeom>
              <a:avLst/>
              <a:gdLst>
                <a:gd name="T0" fmla="*/ 34 w 216"/>
                <a:gd name="T1" fmla="*/ 153 h 157"/>
                <a:gd name="T2" fmla="*/ 18 w 216"/>
                <a:gd name="T3" fmla="*/ 157 h 157"/>
                <a:gd name="T4" fmla="*/ 36 w 216"/>
                <a:gd name="T5" fmla="*/ 155 h 157"/>
                <a:gd name="T6" fmla="*/ 54 w 216"/>
                <a:gd name="T7" fmla="*/ 150 h 157"/>
                <a:gd name="T8" fmla="*/ 70 w 216"/>
                <a:gd name="T9" fmla="*/ 146 h 157"/>
                <a:gd name="T10" fmla="*/ 88 w 216"/>
                <a:gd name="T11" fmla="*/ 137 h 157"/>
                <a:gd name="T12" fmla="*/ 119 w 216"/>
                <a:gd name="T13" fmla="*/ 119 h 157"/>
                <a:gd name="T14" fmla="*/ 146 w 216"/>
                <a:gd name="T15" fmla="*/ 99 h 157"/>
                <a:gd name="T16" fmla="*/ 171 w 216"/>
                <a:gd name="T17" fmla="*/ 76 h 157"/>
                <a:gd name="T18" fmla="*/ 191 w 216"/>
                <a:gd name="T19" fmla="*/ 56 h 157"/>
                <a:gd name="T20" fmla="*/ 207 w 216"/>
                <a:gd name="T21" fmla="*/ 33 h 157"/>
                <a:gd name="T22" fmla="*/ 216 w 216"/>
                <a:gd name="T23" fmla="*/ 11 h 157"/>
                <a:gd name="T24" fmla="*/ 158 w 216"/>
                <a:gd name="T25" fmla="*/ 0 h 157"/>
                <a:gd name="T26" fmla="*/ 155 w 216"/>
                <a:gd name="T27" fmla="*/ 2 h 157"/>
                <a:gd name="T28" fmla="*/ 144 w 216"/>
                <a:gd name="T29" fmla="*/ 18 h 157"/>
                <a:gd name="T30" fmla="*/ 128 w 216"/>
                <a:gd name="T31" fmla="*/ 33 h 157"/>
                <a:gd name="T32" fmla="*/ 108 w 216"/>
                <a:gd name="T33" fmla="*/ 51 h 157"/>
                <a:gd name="T34" fmla="*/ 86 w 216"/>
                <a:gd name="T35" fmla="*/ 69 h 157"/>
                <a:gd name="T36" fmla="*/ 61 w 216"/>
                <a:gd name="T37" fmla="*/ 85 h 157"/>
                <a:gd name="T38" fmla="*/ 47 w 216"/>
                <a:gd name="T39" fmla="*/ 90 h 157"/>
                <a:gd name="T40" fmla="*/ 36 w 216"/>
                <a:gd name="T41" fmla="*/ 94 h 157"/>
                <a:gd name="T42" fmla="*/ 25 w 216"/>
                <a:gd name="T43" fmla="*/ 96 h 157"/>
                <a:gd name="T44" fmla="*/ 14 w 216"/>
                <a:gd name="T45" fmla="*/ 99 h 157"/>
                <a:gd name="T46" fmla="*/ 0 w 216"/>
                <a:gd name="T47" fmla="*/ 103 h 157"/>
                <a:gd name="T48" fmla="*/ 34 w 216"/>
                <a:gd name="T49" fmla="*/ 15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 h="157">
                  <a:moveTo>
                    <a:pt x="34" y="153"/>
                  </a:moveTo>
                  <a:lnTo>
                    <a:pt x="18" y="157"/>
                  </a:lnTo>
                  <a:lnTo>
                    <a:pt x="36" y="155"/>
                  </a:lnTo>
                  <a:lnTo>
                    <a:pt x="54" y="150"/>
                  </a:lnTo>
                  <a:lnTo>
                    <a:pt x="70" y="146"/>
                  </a:lnTo>
                  <a:lnTo>
                    <a:pt x="88" y="137"/>
                  </a:lnTo>
                  <a:lnTo>
                    <a:pt x="119" y="119"/>
                  </a:lnTo>
                  <a:lnTo>
                    <a:pt x="146" y="99"/>
                  </a:lnTo>
                  <a:lnTo>
                    <a:pt x="171" y="76"/>
                  </a:lnTo>
                  <a:lnTo>
                    <a:pt x="191" y="56"/>
                  </a:lnTo>
                  <a:lnTo>
                    <a:pt x="207" y="33"/>
                  </a:lnTo>
                  <a:lnTo>
                    <a:pt x="216" y="11"/>
                  </a:lnTo>
                  <a:lnTo>
                    <a:pt x="158" y="0"/>
                  </a:lnTo>
                  <a:lnTo>
                    <a:pt x="155" y="2"/>
                  </a:lnTo>
                  <a:lnTo>
                    <a:pt x="144" y="18"/>
                  </a:lnTo>
                  <a:lnTo>
                    <a:pt x="128" y="33"/>
                  </a:lnTo>
                  <a:lnTo>
                    <a:pt x="108" y="51"/>
                  </a:lnTo>
                  <a:lnTo>
                    <a:pt x="86" y="69"/>
                  </a:lnTo>
                  <a:lnTo>
                    <a:pt x="61" y="85"/>
                  </a:lnTo>
                  <a:lnTo>
                    <a:pt x="47" y="90"/>
                  </a:lnTo>
                  <a:lnTo>
                    <a:pt x="36" y="94"/>
                  </a:lnTo>
                  <a:lnTo>
                    <a:pt x="25" y="96"/>
                  </a:lnTo>
                  <a:lnTo>
                    <a:pt x="14" y="99"/>
                  </a:lnTo>
                  <a:lnTo>
                    <a:pt x="0" y="103"/>
                  </a:lnTo>
                  <a:lnTo>
                    <a:pt x="34" y="153"/>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28" name="Freeform 610">
              <a:extLst>
                <a:ext uri="{FF2B5EF4-FFF2-40B4-BE49-F238E27FC236}">
                  <a16:creationId xmlns:a16="http://schemas.microsoft.com/office/drawing/2014/main" id="{62F7D525-826D-4576-7160-A6DBDDEDD98A}"/>
                </a:ext>
              </a:extLst>
            </p:cNvPr>
            <p:cNvSpPr>
              <a:spLocks/>
            </p:cNvSpPr>
            <p:nvPr/>
          </p:nvSpPr>
          <p:spPr bwMode="auto">
            <a:xfrm>
              <a:off x="6918623" y="4732808"/>
              <a:ext cx="250825" cy="111125"/>
            </a:xfrm>
            <a:custGeom>
              <a:avLst/>
              <a:gdLst>
                <a:gd name="T0" fmla="*/ 27 w 158"/>
                <a:gd name="T1" fmla="*/ 70 h 70"/>
                <a:gd name="T2" fmla="*/ 36 w 158"/>
                <a:gd name="T3" fmla="*/ 65 h 70"/>
                <a:gd name="T4" fmla="*/ 39 w 158"/>
                <a:gd name="T5" fmla="*/ 63 h 70"/>
                <a:gd name="T6" fmla="*/ 45 w 158"/>
                <a:gd name="T7" fmla="*/ 63 h 70"/>
                <a:gd name="T8" fmla="*/ 59 w 158"/>
                <a:gd name="T9" fmla="*/ 63 h 70"/>
                <a:gd name="T10" fmla="*/ 72 w 158"/>
                <a:gd name="T11" fmla="*/ 65 h 70"/>
                <a:gd name="T12" fmla="*/ 93 w 158"/>
                <a:gd name="T13" fmla="*/ 65 h 70"/>
                <a:gd name="T14" fmla="*/ 113 w 158"/>
                <a:gd name="T15" fmla="*/ 65 h 70"/>
                <a:gd name="T16" fmla="*/ 135 w 158"/>
                <a:gd name="T17" fmla="*/ 61 h 70"/>
                <a:gd name="T18" fmla="*/ 158 w 158"/>
                <a:gd name="T19" fmla="*/ 50 h 70"/>
                <a:gd name="T20" fmla="*/ 124 w 158"/>
                <a:gd name="T21" fmla="*/ 0 h 70"/>
                <a:gd name="T22" fmla="*/ 115 w 158"/>
                <a:gd name="T23" fmla="*/ 5 h 70"/>
                <a:gd name="T24" fmla="*/ 106 w 158"/>
                <a:gd name="T25" fmla="*/ 7 h 70"/>
                <a:gd name="T26" fmla="*/ 93 w 158"/>
                <a:gd name="T27" fmla="*/ 7 h 70"/>
                <a:gd name="T28" fmla="*/ 79 w 158"/>
                <a:gd name="T29" fmla="*/ 5 h 70"/>
                <a:gd name="T30" fmla="*/ 61 w 158"/>
                <a:gd name="T31" fmla="*/ 2 h 70"/>
                <a:gd name="T32" fmla="*/ 43 w 158"/>
                <a:gd name="T33" fmla="*/ 2 h 70"/>
                <a:gd name="T34" fmla="*/ 23 w 158"/>
                <a:gd name="T35" fmla="*/ 7 h 70"/>
                <a:gd name="T36" fmla="*/ 0 w 158"/>
                <a:gd name="T37" fmla="*/ 16 h 70"/>
                <a:gd name="T38" fmla="*/ 9 w 158"/>
                <a:gd name="T39" fmla="*/ 11 h 70"/>
                <a:gd name="T40" fmla="*/ 27 w 158"/>
                <a:gd name="T4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70">
                  <a:moveTo>
                    <a:pt x="27" y="70"/>
                  </a:moveTo>
                  <a:lnTo>
                    <a:pt x="36" y="65"/>
                  </a:lnTo>
                  <a:lnTo>
                    <a:pt x="39" y="63"/>
                  </a:lnTo>
                  <a:lnTo>
                    <a:pt x="45" y="63"/>
                  </a:lnTo>
                  <a:lnTo>
                    <a:pt x="59" y="63"/>
                  </a:lnTo>
                  <a:lnTo>
                    <a:pt x="72" y="65"/>
                  </a:lnTo>
                  <a:lnTo>
                    <a:pt x="93" y="65"/>
                  </a:lnTo>
                  <a:lnTo>
                    <a:pt x="113" y="65"/>
                  </a:lnTo>
                  <a:lnTo>
                    <a:pt x="135" y="61"/>
                  </a:lnTo>
                  <a:lnTo>
                    <a:pt x="158" y="50"/>
                  </a:lnTo>
                  <a:lnTo>
                    <a:pt x="124" y="0"/>
                  </a:lnTo>
                  <a:lnTo>
                    <a:pt x="115" y="5"/>
                  </a:lnTo>
                  <a:lnTo>
                    <a:pt x="106" y="7"/>
                  </a:lnTo>
                  <a:lnTo>
                    <a:pt x="93" y="7"/>
                  </a:lnTo>
                  <a:lnTo>
                    <a:pt x="79" y="5"/>
                  </a:lnTo>
                  <a:lnTo>
                    <a:pt x="61" y="2"/>
                  </a:lnTo>
                  <a:lnTo>
                    <a:pt x="43" y="2"/>
                  </a:lnTo>
                  <a:lnTo>
                    <a:pt x="23" y="7"/>
                  </a:lnTo>
                  <a:lnTo>
                    <a:pt x="0" y="16"/>
                  </a:lnTo>
                  <a:lnTo>
                    <a:pt x="9" y="11"/>
                  </a:lnTo>
                  <a:lnTo>
                    <a:pt x="27" y="7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29" name="Freeform 611">
              <a:extLst>
                <a:ext uri="{FF2B5EF4-FFF2-40B4-BE49-F238E27FC236}">
                  <a16:creationId xmlns:a16="http://schemas.microsoft.com/office/drawing/2014/main" id="{08D0E456-F14A-0A19-CD41-CDAF2D4DB1D9}"/>
                </a:ext>
              </a:extLst>
            </p:cNvPr>
            <p:cNvSpPr>
              <a:spLocks/>
            </p:cNvSpPr>
            <p:nvPr/>
          </p:nvSpPr>
          <p:spPr bwMode="auto">
            <a:xfrm>
              <a:off x="6669385" y="4750271"/>
              <a:ext cx="292100" cy="107950"/>
            </a:xfrm>
            <a:custGeom>
              <a:avLst/>
              <a:gdLst>
                <a:gd name="T0" fmla="*/ 0 w 184"/>
                <a:gd name="T1" fmla="*/ 66 h 68"/>
                <a:gd name="T2" fmla="*/ 0 w 184"/>
                <a:gd name="T3" fmla="*/ 66 h 68"/>
                <a:gd name="T4" fmla="*/ 18 w 184"/>
                <a:gd name="T5" fmla="*/ 66 h 68"/>
                <a:gd name="T6" fmla="*/ 38 w 184"/>
                <a:gd name="T7" fmla="*/ 68 h 68"/>
                <a:gd name="T8" fmla="*/ 63 w 184"/>
                <a:gd name="T9" fmla="*/ 68 h 68"/>
                <a:gd name="T10" fmla="*/ 88 w 184"/>
                <a:gd name="T11" fmla="*/ 68 h 68"/>
                <a:gd name="T12" fmla="*/ 115 w 184"/>
                <a:gd name="T13" fmla="*/ 68 h 68"/>
                <a:gd name="T14" fmla="*/ 139 w 184"/>
                <a:gd name="T15" fmla="*/ 66 h 68"/>
                <a:gd name="T16" fmla="*/ 164 w 184"/>
                <a:gd name="T17" fmla="*/ 63 h 68"/>
                <a:gd name="T18" fmla="*/ 184 w 184"/>
                <a:gd name="T19" fmla="*/ 59 h 68"/>
                <a:gd name="T20" fmla="*/ 166 w 184"/>
                <a:gd name="T21" fmla="*/ 0 h 68"/>
                <a:gd name="T22" fmla="*/ 153 w 184"/>
                <a:gd name="T23" fmla="*/ 5 h 68"/>
                <a:gd name="T24" fmla="*/ 135 w 184"/>
                <a:gd name="T25" fmla="*/ 7 h 68"/>
                <a:gd name="T26" fmla="*/ 112 w 184"/>
                <a:gd name="T27" fmla="*/ 7 h 68"/>
                <a:gd name="T28" fmla="*/ 88 w 184"/>
                <a:gd name="T29" fmla="*/ 7 h 68"/>
                <a:gd name="T30" fmla="*/ 63 w 184"/>
                <a:gd name="T31" fmla="*/ 7 h 68"/>
                <a:gd name="T32" fmla="*/ 40 w 184"/>
                <a:gd name="T33" fmla="*/ 7 h 68"/>
                <a:gd name="T34" fmla="*/ 22 w 184"/>
                <a:gd name="T35" fmla="*/ 7 h 68"/>
                <a:gd name="T36" fmla="*/ 7 w 184"/>
                <a:gd name="T37" fmla="*/ 5 h 68"/>
                <a:gd name="T38" fmla="*/ 7 w 184"/>
                <a:gd name="T39" fmla="*/ 5 h 68"/>
                <a:gd name="T40" fmla="*/ 0 w 184"/>
                <a:gd name="T41"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 h="68">
                  <a:moveTo>
                    <a:pt x="0" y="66"/>
                  </a:moveTo>
                  <a:lnTo>
                    <a:pt x="0" y="66"/>
                  </a:lnTo>
                  <a:lnTo>
                    <a:pt x="18" y="66"/>
                  </a:lnTo>
                  <a:lnTo>
                    <a:pt x="38" y="68"/>
                  </a:lnTo>
                  <a:lnTo>
                    <a:pt x="63" y="68"/>
                  </a:lnTo>
                  <a:lnTo>
                    <a:pt x="88" y="68"/>
                  </a:lnTo>
                  <a:lnTo>
                    <a:pt x="115" y="68"/>
                  </a:lnTo>
                  <a:lnTo>
                    <a:pt x="139" y="66"/>
                  </a:lnTo>
                  <a:lnTo>
                    <a:pt x="164" y="63"/>
                  </a:lnTo>
                  <a:lnTo>
                    <a:pt x="184" y="59"/>
                  </a:lnTo>
                  <a:lnTo>
                    <a:pt x="166" y="0"/>
                  </a:lnTo>
                  <a:lnTo>
                    <a:pt x="153" y="5"/>
                  </a:lnTo>
                  <a:lnTo>
                    <a:pt x="135" y="7"/>
                  </a:lnTo>
                  <a:lnTo>
                    <a:pt x="112" y="7"/>
                  </a:lnTo>
                  <a:lnTo>
                    <a:pt x="88" y="7"/>
                  </a:lnTo>
                  <a:lnTo>
                    <a:pt x="63" y="7"/>
                  </a:lnTo>
                  <a:lnTo>
                    <a:pt x="40" y="7"/>
                  </a:lnTo>
                  <a:lnTo>
                    <a:pt x="22" y="7"/>
                  </a:lnTo>
                  <a:lnTo>
                    <a:pt x="7" y="5"/>
                  </a:lnTo>
                  <a:lnTo>
                    <a:pt x="7" y="5"/>
                  </a:lnTo>
                  <a:lnTo>
                    <a:pt x="0" y="66"/>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30" name="Freeform 612">
              <a:extLst>
                <a:ext uri="{FF2B5EF4-FFF2-40B4-BE49-F238E27FC236}">
                  <a16:creationId xmlns:a16="http://schemas.microsoft.com/office/drawing/2014/main" id="{0335F2E7-F74E-ABC6-6AF1-5F6B9456CD5A}"/>
                </a:ext>
              </a:extLst>
            </p:cNvPr>
            <p:cNvSpPr>
              <a:spLocks/>
            </p:cNvSpPr>
            <p:nvPr/>
          </p:nvSpPr>
          <p:spPr bwMode="auto">
            <a:xfrm>
              <a:off x="6415385" y="4729633"/>
              <a:ext cx="265113" cy="125412"/>
            </a:xfrm>
            <a:custGeom>
              <a:avLst/>
              <a:gdLst>
                <a:gd name="T0" fmla="*/ 0 w 167"/>
                <a:gd name="T1" fmla="*/ 61 h 79"/>
                <a:gd name="T2" fmla="*/ 0 w 167"/>
                <a:gd name="T3" fmla="*/ 61 h 79"/>
                <a:gd name="T4" fmla="*/ 20 w 167"/>
                <a:gd name="T5" fmla="*/ 63 h 79"/>
                <a:gd name="T6" fmla="*/ 40 w 167"/>
                <a:gd name="T7" fmla="*/ 65 h 79"/>
                <a:gd name="T8" fmla="*/ 63 w 167"/>
                <a:gd name="T9" fmla="*/ 67 h 79"/>
                <a:gd name="T10" fmla="*/ 83 w 167"/>
                <a:gd name="T11" fmla="*/ 70 h 79"/>
                <a:gd name="T12" fmla="*/ 104 w 167"/>
                <a:gd name="T13" fmla="*/ 72 h 79"/>
                <a:gd name="T14" fmla="*/ 124 w 167"/>
                <a:gd name="T15" fmla="*/ 74 h 79"/>
                <a:gd name="T16" fmla="*/ 142 w 167"/>
                <a:gd name="T17" fmla="*/ 76 h 79"/>
                <a:gd name="T18" fmla="*/ 160 w 167"/>
                <a:gd name="T19" fmla="*/ 79 h 79"/>
                <a:gd name="T20" fmla="*/ 167 w 167"/>
                <a:gd name="T21" fmla="*/ 18 h 79"/>
                <a:gd name="T22" fmla="*/ 149 w 167"/>
                <a:gd name="T23" fmla="*/ 16 h 79"/>
                <a:gd name="T24" fmla="*/ 128 w 167"/>
                <a:gd name="T25" fmla="*/ 13 h 79"/>
                <a:gd name="T26" fmla="*/ 108 w 167"/>
                <a:gd name="T27" fmla="*/ 13 h 79"/>
                <a:gd name="T28" fmla="*/ 88 w 167"/>
                <a:gd name="T29" fmla="*/ 11 h 79"/>
                <a:gd name="T30" fmla="*/ 70 w 167"/>
                <a:gd name="T31" fmla="*/ 9 h 79"/>
                <a:gd name="T32" fmla="*/ 49 w 167"/>
                <a:gd name="T33" fmla="*/ 7 h 79"/>
                <a:gd name="T34" fmla="*/ 29 w 167"/>
                <a:gd name="T35" fmla="*/ 4 h 79"/>
                <a:gd name="T36" fmla="*/ 9 w 167"/>
                <a:gd name="T37" fmla="*/ 0 h 79"/>
                <a:gd name="T38" fmla="*/ 9 w 167"/>
                <a:gd name="T39" fmla="*/ 0 h 79"/>
                <a:gd name="T40" fmla="*/ 0 w 167"/>
                <a:gd name="T41" fmla="*/ 6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7" h="79">
                  <a:moveTo>
                    <a:pt x="0" y="61"/>
                  </a:moveTo>
                  <a:lnTo>
                    <a:pt x="0" y="61"/>
                  </a:lnTo>
                  <a:lnTo>
                    <a:pt x="20" y="63"/>
                  </a:lnTo>
                  <a:lnTo>
                    <a:pt x="40" y="65"/>
                  </a:lnTo>
                  <a:lnTo>
                    <a:pt x="63" y="67"/>
                  </a:lnTo>
                  <a:lnTo>
                    <a:pt x="83" y="70"/>
                  </a:lnTo>
                  <a:lnTo>
                    <a:pt x="104" y="72"/>
                  </a:lnTo>
                  <a:lnTo>
                    <a:pt x="124" y="74"/>
                  </a:lnTo>
                  <a:lnTo>
                    <a:pt x="142" y="76"/>
                  </a:lnTo>
                  <a:lnTo>
                    <a:pt x="160" y="79"/>
                  </a:lnTo>
                  <a:lnTo>
                    <a:pt x="167" y="18"/>
                  </a:lnTo>
                  <a:lnTo>
                    <a:pt x="149" y="16"/>
                  </a:lnTo>
                  <a:lnTo>
                    <a:pt x="128" y="13"/>
                  </a:lnTo>
                  <a:lnTo>
                    <a:pt x="108" y="13"/>
                  </a:lnTo>
                  <a:lnTo>
                    <a:pt x="88" y="11"/>
                  </a:lnTo>
                  <a:lnTo>
                    <a:pt x="70" y="9"/>
                  </a:lnTo>
                  <a:lnTo>
                    <a:pt x="49" y="7"/>
                  </a:lnTo>
                  <a:lnTo>
                    <a:pt x="29" y="4"/>
                  </a:lnTo>
                  <a:lnTo>
                    <a:pt x="9" y="0"/>
                  </a:lnTo>
                  <a:lnTo>
                    <a:pt x="9" y="0"/>
                  </a:lnTo>
                  <a:lnTo>
                    <a:pt x="0" y="6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31" name="Freeform 613">
              <a:extLst>
                <a:ext uri="{FF2B5EF4-FFF2-40B4-BE49-F238E27FC236}">
                  <a16:creationId xmlns:a16="http://schemas.microsoft.com/office/drawing/2014/main" id="{399F0E69-156C-CF32-6DFA-37F3EF68C8CC}"/>
                </a:ext>
              </a:extLst>
            </p:cNvPr>
            <p:cNvSpPr>
              <a:spLocks/>
            </p:cNvSpPr>
            <p:nvPr/>
          </p:nvSpPr>
          <p:spPr bwMode="auto">
            <a:xfrm>
              <a:off x="6147098" y="4640733"/>
              <a:ext cx="282575" cy="185737"/>
            </a:xfrm>
            <a:custGeom>
              <a:avLst/>
              <a:gdLst>
                <a:gd name="T0" fmla="*/ 0 w 178"/>
                <a:gd name="T1" fmla="*/ 22 h 117"/>
                <a:gd name="T2" fmla="*/ 9 w 178"/>
                <a:gd name="T3" fmla="*/ 45 h 117"/>
                <a:gd name="T4" fmla="*/ 27 w 178"/>
                <a:gd name="T5" fmla="*/ 58 h 117"/>
                <a:gd name="T6" fmla="*/ 45 w 178"/>
                <a:gd name="T7" fmla="*/ 72 h 117"/>
                <a:gd name="T8" fmla="*/ 63 w 178"/>
                <a:gd name="T9" fmla="*/ 83 h 117"/>
                <a:gd name="T10" fmla="*/ 83 w 178"/>
                <a:gd name="T11" fmla="*/ 92 h 117"/>
                <a:gd name="T12" fmla="*/ 104 w 178"/>
                <a:gd name="T13" fmla="*/ 99 h 117"/>
                <a:gd name="T14" fmla="*/ 126 w 178"/>
                <a:gd name="T15" fmla="*/ 105 h 117"/>
                <a:gd name="T16" fmla="*/ 146 w 178"/>
                <a:gd name="T17" fmla="*/ 112 h 117"/>
                <a:gd name="T18" fmla="*/ 169 w 178"/>
                <a:gd name="T19" fmla="*/ 117 h 117"/>
                <a:gd name="T20" fmla="*/ 178 w 178"/>
                <a:gd name="T21" fmla="*/ 56 h 117"/>
                <a:gd name="T22" fmla="*/ 160 w 178"/>
                <a:gd name="T23" fmla="*/ 54 h 117"/>
                <a:gd name="T24" fmla="*/ 142 w 178"/>
                <a:gd name="T25" fmla="*/ 47 h 117"/>
                <a:gd name="T26" fmla="*/ 124 w 178"/>
                <a:gd name="T27" fmla="*/ 42 h 117"/>
                <a:gd name="T28" fmla="*/ 108 w 178"/>
                <a:gd name="T29" fmla="*/ 36 h 117"/>
                <a:gd name="T30" fmla="*/ 90 w 178"/>
                <a:gd name="T31" fmla="*/ 29 h 117"/>
                <a:gd name="T32" fmla="*/ 77 w 178"/>
                <a:gd name="T33" fmla="*/ 20 h 117"/>
                <a:gd name="T34" fmla="*/ 63 w 178"/>
                <a:gd name="T35" fmla="*/ 11 h 117"/>
                <a:gd name="T36" fmla="*/ 50 w 178"/>
                <a:gd name="T37" fmla="*/ 0 h 117"/>
                <a:gd name="T38" fmla="*/ 59 w 178"/>
                <a:gd name="T39" fmla="*/ 22 h 117"/>
                <a:gd name="T40" fmla="*/ 0 w 178"/>
                <a:gd name="T41" fmla="*/ 22 h 117"/>
                <a:gd name="T42" fmla="*/ 0 w 178"/>
                <a:gd name="T43" fmla="*/ 36 h 117"/>
                <a:gd name="T44" fmla="*/ 9 w 178"/>
                <a:gd name="T45" fmla="*/ 45 h 117"/>
                <a:gd name="T46" fmla="*/ 0 w 178"/>
                <a:gd name="T47" fmla="*/ 2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 h="117">
                  <a:moveTo>
                    <a:pt x="0" y="22"/>
                  </a:moveTo>
                  <a:lnTo>
                    <a:pt x="9" y="45"/>
                  </a:lnTo>
                  <a:lnTo>
                    <a:pt x="27" y="58"/>
                  </a:lnTo>
                  <a:lnTo>
                    <a:pt x="45" y="72"/>
                  </a:lnTo>
                  <a:lnTo>
                    <a:pt x="63" y="83"/>
                  </a:lnTo>
                  <a:lnTo>
                    <a:pt x="83" y="92"/>
                  </a:lnTo>
                  <a:lnTo>
                    <a:pt x="104" y="99"/>
                  </a:lnTo>
                  <a:lnTo>
                    <a:pt x="126" y="105"/>
                  </a:lnTo>
                  <a:lnTo>
                    <a:pt x="146" y="112"/>
                  </a:lnTo>
                  <a:lnTo>
                    <a:pt x="169" y="117"/>
                  </a:lnTo>
                  <a:lnTo>
                    <a:pt x="178" y="56"/>
                  </a:lnTo>
                  <a:lnTo>
                    <a:pt x="160" y="54"/>
                  </a:lnTo>
                  <a:lnTo>
                    <a:pt x="142" y="47"/>
                  </a:lnTo>
                  <a:lnTo>
                    <a:pt x="124" y="42"/>
                  </a:lnTo>
                  <a:lnTo>
                    <a:pt x="108" y="36"/>
                  </a:lnTo>
                  <a:lnTo>
                    <a:pt x="90" y="29"/>
                  </a:lnTo>
                  <a:lnTo>
                    <a:pt x="77" y="20"/>
                  </a:lnTo>
                  <a:lnTo>
                    <a:pt x="63" y="11"/>
                  </a:lnTo>
                  <a:lnTo>
                    <a:pt x="50" y="0"/>
                  </a:lnTo>
                  <a:lnTo>
                    <a:pt x="59" y="22"/>
                  </a:lnTo>
                  <a:lnTo>
                    <a:pt x="0" y="22"/>
                  </a:lnTo>
                  <a:lnTo>
                    <a:pt x="0" y="36"/>
                  </a:lnTo>
                  <a:lnTo>
                    <a:pt x="9" y="45"/>
                  </a:lnTo>
                  <a:lnTo>
                    <a:pt x="0" y="22"/>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32" name="Freeform 614">
              <a:extLst>
                <a:ext uri="{FF2B5EF4-FFF2-40B4-BE49-F238E27FC236}">
                  <a16:creationId xmlns:a16="http://schemas.microsoft.com/office/drawing/2014/main" id="{4EDA52EE-7416-E059-CDEF-DD96931D045D}"/>
                </a:ext>
              </a:extLst>
            </p:cNvPr>
            <p:cNvSpPr>
              <a:spLocks/>
            </p:cNvSpPr>
            <p:nvPr/>
          </p:nvSpPr>
          <p:spPr bwMode="auto">
            <a:xfrm>
              <a:off x="6147098" y="4615333"/>
              <a:ext cx="93663" cy="96837"/>
            </a:xfrm>
            <a:custGeom>
              <a:avLst/>
              <a:gdLst>
                <a:gd name="T0" fmla="*/ 29 w 59"/>
                <a:gd name="T1" fmla="*/ 61 h 61"/>
                <a:gd name="T2" fmla="*/ 0 w 59"/>
                <a:gd name="T3" fmla="*/ 29 h 61"/>
                <a:gd name="T4" fmla="*/ 0 w 59"/>
                <a:gd name="T5" fmla="*/ 31 h 61"/>
                <a:gd name="T6" fmla="*/ 0 w 59"/>
                <a:gd name="T7" fmla="*/ 31 h 61"/>
                <a:gd name="T8" fmla="*/ 0 w 59"/>
                <a:gd name="T9" fmla="*/ 34 h 61"/>
                <a:gd name="T10" fmla="*/ 0 w 59"/>
                <a:gd name="T11" fmla="*/ 34 h 61"/>
                <a:gd name="T12" fmla="*/ 0 w 59"/>
                <a:gd name="T13" fmla="*/ 34 h 61"/>
                <a:gd name="T14" fmla="*/ 0 w 59"/>
                <a:gd name="T15" fmla="*/ 36 h 61"/>
                <a:gd name="T16" fmla="*/ 0 w 59"/>
                <a:gd name="T17" fmla="*/ 36 h 61"/>
                <a:gd name="T18" fmla="*/ 0 w 59"/>
                <a:gd name="T19" fmla="*/ 38 h 61"/>
                <a:gd name="T20" fmla="*/ 59 w 59"/>
                <a:gd name="T21" fmla="*/ 38 h 61"/>
                <a:gd name="T22" fmla="*/ 59 w 59"/>
                <a:gd name="T23" fmla="*/ 36 h 61"/>
                <a:gd name="T24" fmla="*/ 59 w 59"/>
                <a:gd name="T25" fmla="*/ 36 h 61"/>
                <a:gd name="T26" fmla="*/ 59 w 59"/>
                <a:gd name="T27" fmla="*/ 34 h 61"/>
                <a:gd name="T28" fmla="*/ 59 w 59"/>
                <a:gd name="T29" fmla="*/ 34 h 61"/>
                <a:gd name="T30" fmla="*/ 59 w 59"/>
                <a:gd name="T31" fmla="*/ 34 h 61"/>
                <a:gd name="T32" fmla="*/ 59 w 59"/>
                <a:gd name="T33" fmla="*/ 31 h 61"/>
                <a:gd name="T34" fmla="*/ 59 w 59"/>
                <a:gd name="T35" fmla="*/ 31 h 61"/>
                <a:gd name="T36" fmla="*/ 59 w 59"/>
                <a:gd name="T37" fmla="*/ 29 h 61"/>
                <a:gd name="T38" fmla="*/ 29 w 59"/>
                <a:gd name="T39" fmla="*/ 0 h 61"/>
                <a:gd name="T40" fmla="*/ 59 w 59"/>
                <a:gd name="T41" fmla="*/ 29 h 61"/>
                <a:gd name="T42" fmla="*/ 59 w 59"/>
                <a:gd name="T43" fmla="*/ 0 h 61"/>
                <a:gd name="T44" fmla="*/ 29 w 59"/>
                <a:gd name="T45" fmla="*/ 0 h 61"/>
                <a:gd name="T46" fmla="*/ 29 w 59"/>
                <a:gd name="T4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61">
                  <a:moveTo>
                    <a:pt x="29" y="61"/>
                  </a:moveTo>
                  <a:lnTo>
                    <a:pt x="0" y="29"/>
                  </a:lnTo>
                  <a:lnTo>
                    <a:pt x="0" y="31"/>
                  </a:lnTo>
                  <a:lnTo>
                    <a:pt x="0" y="31"/>
                  </a:lnTo>
                  <a:lnTo>
                    <a:pt x="0" y="34"/>
                  </a:lnTo>
                  <a:lnTo>
                    <a:pt x="0" y="34"/>
                  </a:lnTo>
                  <a:lnTo>
                    <a:pt x="0" y="34"/>
                  </a:lnTo>
                  <a:lnTo>
                    <a:pt x="0" y="36"/>
                  </a:lnTo>
                  <a:lnTo>
                    <a:pt x="0" y="36"/>
                  </a:lnTo>
                  <a:lnTo>
                    <a:pt x="0" y="38"/>
                  </a:lnTo>
                  <a:lnTo>
                    <a:pt x="59" y="38"/>
                  </a:lnTo>
                  <a:lnTo>
                    <a:pt x="59" y="36"/>
                  </a:lnTo>
                  <a:lnTo>
                    <a:pt x="59" y="36"/>
                  </a:lnTo>
                  <a:lnTo>
                    <a:pt x="59" y="34"/>
                  </a:lnTo>
                  <a:lnTo>
                    <a:pt x="59" y="34"/>
                  </a:lnTo>
                  <a:lnTo>
                    <a:pt x="59" y="34"/>
                  </a:lnTo>
                  <a:lnTo>
                    <a:pt x="59" y="31"/>
                  </a:lnTo>
                  <a:lnTo>
                    <a:pt x="59" y="31"/>
                  </a:lnTo>
                  <a:lnTo>
                    <a:pt x="59" y="29"/>
                  </a:lnTo>
                  <a:lnTo>
                    <a:pt x="29" y="0"/>
                  </a:lnTo>
                  <a:lnTo>
                    <a:pt x="59" y="29"/>
                  </a:lnTo>
                  <a:lnTo>
                    <a:pt x="59" y="0"/>
                  </a:lnTo>
                  <a:lnTo>
                    <a:pt x="29" y="0"/>
                  </a:lnTo>
                  <a:lnTo>
                    <a:pt x="29" y="6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33" name="Freeform 615">
              <a:extLst>
                <a:ext uri="{FF2B5EF4-FFF2-40B4-BE49-F238E27FC236}">
                  <a16:creationId xmlns:a16="http://schemas.microsoft.com/office/drawing/2014/main" id="{8FD8B54E-BA06-637B-57B8-7327EF810D59}"/>
                </a:ext>
              </a:extLst>
            </p:cNvPr>
            <p:cNvSpPr>
              <a:spLocks/>
            </p:cNvSpPr>
            <p:nvPr/>
          </p:nvSpPr>
          <p:spPr bwMode="auto">
            <a:xfrm>
              <a:off x="6175673" y="4615333"/>
              <a:ext cx="31750" cy="96837"/>
            </a:xfrm>
            <a:custGeom>
              <a:avLst/>
              <a:gdLst>
                <a:gd name="T0" fmla="*/ 14 w 20"/>
                <a:gd name="T1" fmla="*/ 58 h 61"/>
                <a:gd name="T2" fmla="*/ 14 w 20"/>
                <a:gd name="T3" fmla="*/ 58 h 61"/>
                <a:gd name="T4" fmla="*/ 7 w 20"/>
                <a:gd name="T5" fmla="*/ 58 h 61"/>
                <a:gd name="T6" fmla="*/ 2 w 20"/>
                <a:gd name="T7" fmla="*/ 58 h 61"/>
                <a:gd name="T8" fmla="*/ 0 w 20"/>
                <a:gd name="T9" fmla="*/ 58 h 61"/>
                <a:gd name="T10" fmla="*/ 0 w 20"/>
                <a:gd name="T11" fmla="*/ 58 h 61"/>
                <a:gd name="T12" fmla="*/ 0 w 20"/>
                <a:gd name="T13" fmla="*/ 58 h 61"/>
                <a:gd name="T14" fmla="*/ 2 w 20"/>
                <a:gd name="T15" fmla="*/ 58 h 61"/>
                <a:gd name="T16" fmla="*/ 5 w 20"/>
                <a:gd name="T17" fmla="*/ 61 h 61"/>
                <a:gd name="T18" fmla="*/ 11 w 20"/>
                <a:gd name="T19" fmla="*/ 61 h 61"/>
                <a:gd name="T20" fmla="*/ 11 w 20"/>
                <a:gd name="T21" fmla="*/ 0 h 61"/>
                <a:gd name="T22" fmla="*/ 16 w 20"/>
                <a:gd name="T23" fmla="*/ 0 h 61"/>
                <a:gd name="T24" fmla="*/ 18 w 20"/>
                <a:gd name="T25" fmla="*/ 2 h 61"/>
                <a:gd name="T26" fmla="*/ 20 w 20"/>
                <a:gd name="T27" fmla="*/ 2 h 61"/>
                <a:gd name="T28" fmla="*/ 18 w 20"/>
                <a:gd name="T29" fmla="*/ 2 h 61"/>
                <a:gd name="T30" fmla="*/ 16 w 20"/>
                <a:gd name="T31" fmla="*/ 0 h 61"/>
                <a:gd name="T32" fmla="*/ 14 w 20"/>
                <a:gd name="T33" fmla="*/ 0 h 61"/>
                <a:gd name="T34" fmla="*/ 9 w 20"/>
                <a:gd name="T35" fmla="*/ 0 h 61"/>
                <a:gd name="T36" fmla="*/ 0 w 20"/>
                <a:gd name="T37" fmla="*/ 0 h 61"/>
                <a:gd name="T38" fmla="*/ 0 w 20"/>
                <a:gd name="T39" fmla="*/ 0 h 61"/>
                <a:gd name="T40" fmla="*/ 14 w 20"/>
                <a:gd name="T41"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61">
                  <a:moveTo>
                    <a:pt x="14" y="58"/>
                  </a:moveTo>
                  <a:lnTo>
                    <a:pt x="14" y="58"/>
                  </a:lnTo>
                  <a:lnTo>
                    <a:pt x="7" y="58"/>
                  </a:lnTo>
                  <a:lnTo>
                    <a:pt x="2" y="58"/>
                  </a:lnTo>
                  <a:lnTo>
                    <a:pt x="0" y="58"/>
                  </a:lnTo>
                  <a:lnTo>
                    <a:pt x="0" y="58"/>
                  </a:lnTo>
                  <a:lnTo>
                    <a:pt x="0" y="58"/>
                  </a:lnTo>
                  <a:lnTo>
                    <a:pt x="2" y="58"/>
                  </a:lnTo>
                  <a:lnTo>
                    <a:pt x="5" y="61"/>
                  </a:lnTo>
                  <a:lnTo>
                    <a:pt x="11" y="61"/>
                  </a:lnTo>
                  <a:lnTo>
                    <a:pt x="11" y="0"/>
                  </a:lnTo>
                  <a:lnTo>
                    <a:pt x="16" y="0"/>
                  </a:lnTo>
                  <a:lnTo>
                    <a:pt x="18" y="2"/>
                  </a:lnTo>
                  <a:lnTo>
                    <a:pt x="20" y="2"/>
                  </a:lnTo>
                  <a:lnTo>
                    <a:pt x="18" y="2"/>
                  </a:lnTo>
                  <a:lnTo>
                    <a:pt x="16" y="0"/>
                  </a:lnTo>
                  <a:lnTo>
                    <a:pt x="14" y="0"/>
                  </a:lnTo>
                  <a:lnTo>
                    <a:pt x="9" y="0"/>
                  </a:lnTo>
                  <a:lnTo>
                    <a:pt x="0" y="0"/>
                  </a:lnTo>
                  <a:lnTo>
                    <a:pt x="0" y="0"/>
                  </a:lnTo>
                  <a:lnTo>
                    <a:pt x="14" y="58"/>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34" name="Freeform 616">
              <a:extLst>
                <a:ext uri="{FF2B5EF4-FFF2-40B4-BE49-F238E27FC236}">
                  <a16:creationId xmlns:a16="http://schemas.microsoft.com/office/drawing/2014/main" id="{E2E81418-8285-FA84-8555-3A36469007A7}"/>
                </a:ext>
              </a:extLst>
            </p:cNvPr>
            <p:cNvSpPr>
              <a:spLocks/>
            </p:cNvSpPr>
            <p:nvPr/>
          </p:nvSpPr>
          <p:spPr bwMode="auto">
            <a:xfrm>
              <a:off x="6112173" y="4615333"/>
              <a:ext cx="106363" cy="92075"/>
            </a:xfrm>
            <a:custGeom>
              <a:avLst/>
              <a:gdLst>
                <a:gd name="T0" fmla="*/ 15 w 67"/>
                <a:gd name="T1" fmla="*/ 13 h 58"/>
                <a:gd name="T2" fmla="*/ 29 w 67"/>
                <a:gd name="T3" fmla="*/ 56 h 58"/>
                <a:gd name="T4" fmla="*/ 33 w 67"/>
                <a:gd name="T5" fmla="*/ 56 h 58"/>
                <a:gd name="T6" fmla="*/ 36 w 67"/>
                <a:gd name="T7" fmla="*/ 58 h 58"/>
                <a:gd name="T8" fmla="*/ 38 w 67"/>
                <a:gd name="T9" fmla="*/ 58 h 58"/>
                <a:gd name="T10" fmla="*/ 40 w 67"/>
                <a:gd name="T11" fmla="*/ 58 h 58"/>
                <a:gd name="T12" fmla="*/ 42 w 67"/>
                <a:gd name="T13" fmla="*/ 58 h 58"/>
                <a:gd name="T14" fmla="*/ 45 w 67"/>
                <a:gd name="T15" fmla="*/ 58 h 58"/>
                <a:gd name="T16" fmla="*/ 49 w 67"/>
                <a:gd name="T17" fmla="*/ 58 h 58"/>
                <a:gd name="T18" fmla="*/ 54 w 67"/>
                <a:gd name="T19" fmla="*/ 58 h 58"/>
                <a:gd name="T20" fmla="*/ 40 w 67"/>
                <a:gd name="T21" fmla="*/ 0 h 58"/>
                <a:gd name="T22" fmla="*/ 42 w 67"/>
                <a:gd name="T23" fmla="*/ 0 h 58"/>
                <a:gd name="T24" fmla="*/ 45 w 67"/>
                <a:gd name="T25" fmla="*/ 0 h 58"/>
                <a:gd name="T26" fmla="*/ 47 w 67"/>
                <a:gd name="T27" fmla="*/ 0 h 58"/>
                <a:gd name="T28" fmla="*/ 47 w 67"/>
                <a:gd name="T29" fmla="*/ 0 h 58"/>
                <a:gd name="T30" fmla="*/ 49 w 67"/>
                <a:gd name="T31" fmla="*/ 0 h 58"/>
                <a:gd name="T32" fmla="*/ 49 w 67"/>
                <a:gd name="T33" fmla="*/ 0 h 58"/>
                <a:gd name="T34" fmla="*/ 51 w 67"/>
                <a:gd name="T35" fmla="*/ 0 h 58"/>
                <a:gd name="T36" fmla="*/ 54 w 67"/>
                <a:gd name="T37" fmla="*/ 2 h 58"/>
                <a:gd name="T38" fmla="*/ 67 w 67"/>
                <a:gd name="T39" fmla="*/ 43 h 58"/>
                <a:gd name="T40" fmla="*/ 15 w 67"/>
                <a:gd name="T41" fmla="*/ 13 h 58"/>
                <a:gd name="T42" fmla="*/ 0 w 67"/>
                <a:gd name="T43" fmla="*/ 43 h 58"/>
                <a:gd name="T44" fmla="*/ 29 w 67"/>
                <a:gd name="T45" fmla="*/ 56 h 58"/>
                <a:gd name="T46" fmla="*/ 15 w 67"/>
                <a:gd name="T4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58">
                  <a:moveTo>
                    <a:pt x="15" y="13"/>
                  </a:moveTo>
                  <a:lnTo>
                    <a:pt x="29" y="56"/>
                  </a:lnTo>
                  <a:lnTo>
                    <a:pt x="33" y="56"/>
                  </a:lnTo>
                  <a:lnTo>
                    <a:pt x="36" y="58"/>
                  </a:lnTo>
                  <a:lnTo>
                    <a:pt x="38" y="58"/>
                  </a:lnTo>
                  <a:lnTo>
                    <a:pt x="40" y="58"/>
                  </a:lnTo>
                  <a:lnTo>
                    <a:pt x="42" y="58"/>
                  </a:lnTo>
                  <a:lnTo>
                    <a:pt x="45" y="58"/>
                  </a:lnTo>
                  <a:lnTo>
                    <a:pt x="49" y="58"/>
                  </a:lnTo>
                  <a:lnTo>
                    <a:pt x="54" y="58"/>
                  </a:lnTo>
                  <a:lnTo>
                    <a:pt x="40" y="0"/>
                  </a:lnTo>
                  <a:lnTo>
                    <a:pt x="42" y="0"/>
                  </a:lnTo>
                  <a:lnTo>
                    <a:pt x="45" y="0"/>
                  </a:lnTo>
                  <a:lnTo>
                    <a:pt x="47" y="0"/>
                  </a:lnTo>
                  <a:lnTo>
                    <a:pt x="47" y="0"/>
                  </a:lnTo>
                  <a:lnTo>
                    <a:pt x="49" y="0"/>
                  </a:lnTo>
                  <a:lnTo>
                    <a:pt x="49" y="0"/>
                  </a:lnTo>
                  <a:lnTo>
                    <a:pt x="51" y="0"/>
                  </a:lnTo>
                  <a:lnTo>
                    <a:pt x="54" y="2"/>
                  </a:lnTo>
                  <a:lnTo>
                    <a:pt x="67" y="43"/>
                  </a:lnTo>
                  <a:lnTo>
                    <a:pt x="15" y="13"/>
                  </a:lnTo>
                  <a:lnTo>
                    <a:pt x="0" y="43"/>
                  </a:lnTo>
                  <a:lnTo>
                    <a:pt x="29" y="56"/>
                  </a:lnTo>
                  <a:lnTo>
                    <a:pt x="15" y="13"/>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36" name="Freeform 617">
              <a:extLst>
                <a:ext uri="{FF2B5EF4-FFF2-40B4-BE49-F238E27FC236}">
                  <a16:creationId xmlns:a16="http://schemas.microsoft.com/office/drawing/2014/main" id="{985D3C2E-3596-3D07-035F-915AB7521427}"/>
                </a:ext>
              </a:extLst>
            </p:cNvPr>
            <p:cNvSpPr>
              <a:spLocks/>
            </p:cNvSpPr>
            <p:nvPr/>
          </p:nvSpPr>
          <p:spPr bwMode="auto">
            <a:xfrm>
              <a:off x="6132810" y="4604221"/>
              <a:ext cx="93663" cy="93662"/>
            </a:xfrm>
            <a:custGeom>
              <a:avLst/>
              <a:gdLst>
                <a:gd name="T0" fmla="*/ 25 w 59"/>
                <a:gd name="T1" fmla="*/ 59 h 59"/>
                <a:gd name="T2" fmla="*/ 0 w 59"/>
                <a:gd name="T3" fmla="*/ 29 h 59"/>
                <a:gd name="T4" fmla="*/ 0 w 59"/>
                <a:gd name="T5" fmla="*/ 29 h 59"/>
                <a:gd name="T6" fmla="*/ 0 w 59"/>
                <a:gd name="T7" fmla="*/ 29 h 59"/>
                <a:gd name="T8" fmla="*/ 0 w 59"/>
                <a:gd name="T9" fmla="*/ 29 h 59"/>
                <a:gd name="T10" fmla="*/ 0 w 59"/>
                <a:gd name="T11" fmla="*/ 27 h 59"/>
                <a:gd name="T12" fmla="*/ 0 w 59"/>
                <a:gd name="T13" fmla="*/ 27 h 59"/>
                <a:gd name="T14" fmla="*/ 0 w 59"/>
                <a:gd name="T15" fmla="*/ 25 h 59"/>
                <a:gd name="T16" fmla="*/ 2 w 59"/>
                <a:gd name="T17" fmla="*/ 23 h 59"/>
                <a:gd name="T18" fmla="*/ 2 w 59"/>
                <a:gd name="T19" fmla="*/ 20 h 59"/>
                <a:gd name="T20" fmla="*/ 54 w 59"/>
                <a:gd name="T21" fmla="*/ 50 h 59"/>
                <a:gd name="T22" fmla="*/ 56 w 59"/>
                <a:gd name="T23" fmla="*/ 45 h 59"/>
                <a:gd name="T24" fmla="*/ 59 w 59"/>
                <a:gd name="T25" fmla="*/ 43 h 59"/>
                <a:gd name="T26" fmla="*/ 59 w 59"/>
                <a:gd name="T27" fmla="*/ 38 h 59"/>
                <a:gd name="T28" fmla="*/ 59 w 59"/>
                <a:gd name="T29" fmla="*/ 36 h 59"/>
                <a:gd name="T30" fmla="*/ 59 w 59"/>
                <a:gd name="T31" fmla="*/ 34 h 59"/>
                <a:gd name="T32" fmla="*/ 59 w 59"/>
                <a:gd name="T33" fmla="*/ 32 h 59"/>
                <a:gd name="T34" fmla="*/ 59 w 59"/>
                <a:gd name="T35" fmla="*/ 29 h 59"/>
                <a:gd name="T36" fmla="*/ 59 w 59"/>
                <a:gd name="T37" fmla="*/ 29 h 59"/>
                <a:gd name="T38" fmla="*/ 34 w 59"/>
                <a:gd name="T39" fmla="*/ 0 h 59"/>
                <a:gd name="T40" fmla="*/ 59 w 59"/>
                <a:gd name="T41" fmla="*/ 29 h 59"/>
                <a:gd name="T42" fmla="*/ 59 w 59"/>
                <a:gd name="T43" fmla="*/ 2 h 59"/>
                <a:gd name="T44" fmla="*/ 34 w 59"/>
                <a:gd name="T45" fmla="*/ 0 h 59"/>
                <a:gd name="T46" fmla="*/ 25 w 59"/>
                <a:gd name="T4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59">
                  <a:moveTo>
                    <a:pt x="25" y="59"/>
                  </a:moveTo>
                  <a:lnTo>
                    <a:pt x="0" y="29"/>
                  </a:lnTo>
                  <a:lnTo>
                    <a:pt x="0" y="29"/>
                  </a:lnTo>
                  <a:lnTo>
                    <a:pt x="0" y="29"/>
                  </a:lnTo>
                  <a:lnTo>
                    <a:pt x="0" y="29"/>
                  </a:lnTo>
                  <a:lnTo>
                    <a:pt x="0" y="27"/>
                  </a:lnTo>
                  <a:lnTo>
                    <a:pt x="0" y="27"/>
                  </a:lnTo>
                  <a:lnTo>
                    <a:pt x="0" y="25"/>
                  </a:lnTo>
                  <a:lnTo>
                    <a:pt x="2" y="23"/>
                  </a:lnTo>
                  <a:lnTo>
                    <a:pt x="2" y="20"/>
                  </a:lnTo>
                  <a:lnTo>
                    <a:pt x="54" y="50"/>
                  </a:lnTo>
                  <a:lnTo>
                    <a:pt x="56" y="45"/>
                  </a:lnTo>
                  <a:lnTo>
                    <a:pt x="59" y="43"/>
                  </a:lnTo>
                  <a:lnTo>
                    <a:pt x="59" y="38"/>
                  </a:lnTo>
                  <a:lnTo>
                    <a:pt x="59" y="36"/>
                  </a:lnTo>
                  <a:lnTo>
                    <a:pt x="59" y="34"/>
                  </a:lnTo>
                  <a:lnTo>
                    <a:pt x="59" y="32"/>
                  </a:lnTo>
                  <a:lnTo>
                    <a:pt x="59" y="29"/>
                  </a:lnTo>
                  <a:lnTo>
                    <a:pt x="59" y="29"/>
                  </a:lnTo>
                  <a:lnTo>
                    <a:pt x="34" y="0"/>
                  </a:lnTo>
                  <a:lnTo>
                    <a:pt x="59" y="29"/>
                  </a:lnTo>
                  <a:lnTo>
                    <a:pt x="59" y="2"/>
                  </a:lnTo>
                  <a:lnTo>
                    <a:pt x="34" y="0"/>
                  </a:lnTo>
                  <a:lnTo>
                    <a:pt x="25" y="5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37" name="Freeform 618">
              <a:extLst>
                <a:ext uri="{FF2B5EF4-FFF2-40B4-BE49-F238E27FC236}">
                  <a16:creationId xmlns:a16="http://schemas.microsoft.com/office/drawing/2014/main" id="{70E75563-0C33-F387-992F-30E0D31D42BE}"/>
                </a:ext>
              </a:extLst>
            </p:cNvPr>
            <p:cNvSpPr>
              <a:spLocks/>
            </p:cNvSpPr>
            <p:nvPr/>
          </p:nvSpPr>
          <p:spPr bwMode="auto">
            <a:xfrm>
              <a:off x="6115348" y="4601046"/>
              <a:ext cx="96838" cy="96837"/>
            </a:xfrm>
            <a:custGeom>
              <a:avLst/>
              <a:gdLst>
                <a:gd name="T0" fmla="*/ 0 w 61"/>
                <a:gd name="T1" fmla="*/ 29 h 61"/>
                <a:gd name="T2" fmla="*/ 31 w 61"/>
                <a:gd name="T3" fmla="*/ 61 h 61"/>
                <a:gd name="T4" fmla="*/ 31 w 61"/>
                <a:gd name="T5" fmla="*/ 61 h 61"/>
                <a:gd name="T6" fmla="*/ 31 w 61"/>
                <a:gd name="T7" fmla="*/ 61 h 61"/>
                <a:gd name="T8" fmla="*/ 31 w 61"/>
                <a:gd name="T9" fmla="*/ 61 h 61"/>
                <a:gd name="T10" fmla="*/ 31 w 61"/>
                <a:gd name="T11" fmla="*/ 61 h 61"/>
                <a:gd name="T12" fmla="*/ 31 w 61"/>
                <a:gd name="T13" fmla="*/ 61 h 61"/>
                <a:gd name="T14" fmla="*/ 34 w 61"/>
                <a:gd name="T15" fmla="*/ 61 h 61"/>
                <a:gd name="T16" fmla="*/ 34 w 61"/>
                <a:gd name="T17" fmla="*/ 61 h 61"/>
                <a:gd name="T18" fmla="*/ 36 w 61"/>
                <a:gd name="T19" fmla="*/ 61 h 61"/>
                <a:gd name="T20" fmla="*/ 45 w 61"/>
                <a:gd name="T21" fmla="*/ 2 h 61"/>
                <a:gd name="T22" fmla="*/ 45 w 61"/>
                <a:gd name="T23" fmla="*/ 2 h 61"/>
                <a:gd name="T24" fmla="*/ 43 w 61"/>
                <a:gd name="T25" fmla="*/ 0 h 61"/>
                <a:gd name="T26" fmla="*/ 40 w 61"/>
                <a:gd name="T27" fmla="*/ 0 h 61"/>
                <a:gd name="T28" fmla="*/ 40 w 61"/>
                <a:gd name="T29" fmla="*/ 0 h 61"/>
                <a:gd name="T30" fmla="*/ 38 w 61"/>
                <a:gd name="T31" fmla="*/ 0 h 61"/>
                <a:gd name="T32" fmla="*/ 36 w 61"/>
                <a:gd name="T33" fmla="*/ 0 h 61"/>
                <a:gd name="T34" fmla="*/ 34 w 61"/>
                <a:gd name="T35" fmla="*/ 0 h 61"/>
                <a:gd name="T36" fmla="*/ 31 w 61"/>
                <a:gd name="T37" fmla="*/ 0 h 61"/>
                <a:gd name="T38" fmla="*/ 61 w 61"/>
                <a:gd name="T39" fmla="*/ 29 h 61"/>
                <a:gd name="T40" fmla="*/ 0 w 61"/>
                <a:gd name="T41" fmla="*/ 29 h 61"/>
                <a:gd name="T42" fmla="*/ 0 w 61"/>
                <a:gd name="T43" fmla="*/ 61 h 61"/>
                <a:gd name="T44" fmla="*/ 31 w 61"/>
                <a:gd name="T45" fmla="*/ 61 h 61"/>
                <a:gd name="T46" fmla="*/ 0 w 61"/>
                <a:gd name="T47"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61">
                  <a:moveTo>
                    <a:pt x="0" y="29"/>
                  </a:moveTo>
                  <a:lnTo>
                    <a:pt x="31" y="61"/>
                  </a:lnTo>
                  <a:lnTo>
                    <a:pt x="31" y="61"/>
                  </a:lnTo>
                  <a:lnTo>
                    <a:pt x="31" y="61"/>
                  </a:lnTo>
                  <a:lnTo>
                    <a:pt x="31" y="61"/>
                  </a:lnTo>
                  <a:lnTo>
                    <a:pt x="31" y="61"/>
                  </a:lnTo>
                  <a:lnTo>
                    <a:pt x="31" y="61"/>
                  </a:lnTo>
                  <a:lnTo>
                    <a:pt x="34" y="61"/>
                  </a:lnTo>
                  <a:lnTo>
                    <a:pt x="34" y="61"/>
                  </a:lnTo>
                  <a:lnTo>
                    <a:pt x="36" y="61"/>
                  </a:lnTo>
                  <a:lnTo>
                    <a:pt x="45" y="2"/>
                  </a:lnTo>
                  <a:lnTo>
                    <a:pt x="45" y="2"/>
                  </a:lnTo>
                  <a:lnTo>
                    <a:pt x="43" y="0"/>
                  </a:lnTo>
                  <a:lnTo>
                    <a:pt x="40" y="0"/>
                  </a:lnTo>
                  <a:lnTo>
                    <a:pt x="40" y="0"/>
                  </a:lnTo>
                  <a:lnTo>
                    <a:pt x="38" y="0"/>
                  </a:lnTo>
                  <a:lnTo>
                    <a:pt x="36" y="0"/>
                  </a:lnTo>
                  <a:lnTo>
                    <a:pt x="34" y="0"/>
                  </a:lnTo>
                  <a:lnTo>
                    <a:pt x="31" y="0"/>
                  </a:lnTo>
                  <a:lnTo>
                    <a:pt x="61" y="29"/>
                  </a:lnTo>
                  <a:lnTo>
                    <a:pt x="0" y="29"/>
                  </a:lnTo>
                  <a:lnTo>
                    <a:pt x="0" y="61"/>
                  </a:lnTo>
                  <a:lnTo>
                    <a:pt x="31" y="61"/>
                  </a:lnTo>
                  <a:lnTo>
                    <a:pt x="0" y="2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38" name="Freeform 619">
              <a:extLst>
                <a:ext uri="{FF2B5EF4-FFF2-40B4-BE49-F238E27FC236}">
                  <a16:creationId xmlns:a16="http://schemas.microsoft.com/office/drawing/2014/main" id="{69A25C5B-2947-66DD-84BD-4230AABC6FD2}"/>
                </a:ext>
              </a:extLst>
            </p:cNvPr>
            <p:cNvSpPr>
              <a:spLocks/>
            </p:cNvSpPr>
            <p:nvPr/>
          </p:nvSpPr>
          <p:spPr bwMode="auto">
            <a:xfrm>
              <a:off x="6101060" y="4564533"/>
              <a:ext cx="111125" cy="104775"/>
            </a:xfrm>
            <a:custGeom>
              <a:avLst/>
              <a:gdLst>
                <a:gd name="T0" fmla="*/ 27 w 70"/>
                <a:gd name="T1" fmla="*/ 59 h 66"/>
                <a:gd name="T2" fmla="*/ 0 w 70"/>
                <a:gd name="T3" fmla="*/ 30 h 66"/>
                <a:gd name="T4" fmla="*/ 0 w 70"/>
                <a:gd name="T5" fmla="*/ 39 h 66"/>
                <a:gd name="T6" fmla="*/ 4 w 70"/>
                <a:gd name="T7" fmla="*/ 50 h 66"/>
                <a:gd name="T8" fmla="*/ 7 w 70"/>
                <a:gd name="T9" fmla="*/ 57 h 66"/>
                <a:gd name="T10" fmla="*/ 11 w 70"/>
                <a:gd name="T11" fmla="*/ 63 h 66"/>
                <a:gd name="T12" fmla="*/ 13 w 70"/>
                <a:gd name="T13" fmla="*/ 66 h 66"/>
                <a:gd name="T14" fmla="*/ 13 w 70"/>
                <a:gd name="T15" fmla="*/ 66 h 66"/>
                <a:gd name="T16" fmla="*/ 11 w 70"/>
                <a:gd name="T17" fmla="*/ 59 h 66"/>
                <a:gd name="T18" fmla="*/ 9 w 70"/>
                <a:gd name="T19" fmla="*/ 52 h 66"/>
                <a:gd name="T20" fmla="*/ 70 w 70"/>
                <a:gd name="T21" fmla="*/ 52 h 66"/>
                <a:gd name="T22" fmla="*/ 67 w 70"/>
                <a:gd name="T23" fmla="*/ 41 h 66"/>
                <a:gd name="T24" fmla="*/ 63 w 70"/>
                <a:gd name="T25" fmla="*/ 32 h 66"/>
                <a:gd name="T26" fmla="*/ 58 w 70"/>
                <a:gd name="T27" fmla="*/ 27 h 66"/>
                <a:gd name="T28" fmla="*/ 58 w 70"/>
                <a:gd name="T29" fmla="*/ 25 h 66"/>
                <a:gd name="T30" fmla="*/ 58 w 70"/>
                <a:gd name="T31" fmla="*/ 25 h 66"/>
                <a:gd name="T32" fmla="*/ 58 w 70"/>
                <a:gd name="T33" fmla="*/ 27 h 66"/>
                <a:gd name="T34" fmla="*/ 61 w 70"/>
                <a:gd name="T35" fmla="*/ 30 h 66"/>
                <a:gd name="T36" fmla="*/ 61 w 70"/>
                <a:gd name="T37" fmla="*/ 30 h 66"/>
                <a:gd name="T38" fmla="*/ 34 w 70"/>
                <a:gd name="T39" fmla="*/ 0 h 66"/>
                <a:gd name="T40" fmla="*/ 61 w 70"/>
                <a:gd name="T41" fmla="*/ 30 h 66"/>
                <a:gd name="T42" fmla="*/ 61 w 70"/>
                <a:gd name="T43" fmla="*/ 3 h 66"/>
                <a:gd name="T44" fmla="*/ 34 w 70"/>
                <a:gd name="T45" fmla="*/ 0 h 66"/>
                <a:gd name="T46" fmla="*/ 27 w 70"/>
                <a:gd name="T4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66">
                  <a:moveTo>
                    <a:pt x="27" y="59"/>
                  </a:moveTo>
                  <a:lnTo>
                    <a:pt x="0" y="30"/>
                  </a:lnTo>
                  <a:lnTo>
                    <a:pt x="0" y="39"/>
                  </a:lnTo>
                  <a:lnTo>
                    <a:pt x="4" y="50"/>
                  </a:lnTo>
                  <a:lnTo>
                    <a:pt x="7" y="57"/>
                  </a:lnTo>
                  <a:lnTo>
                    <a:pt x="11" y="63"/>
                  </a:lnTo>
                  <a:lnTo>
                    <a:pt x="13" y="66"/>
                  </a:lnTo>
                  <a:lnTo>
                    <a:pt x="13" y="66"/>
                  </a:lnTo>
                  <a:lnTo>
                    <a:pt x="11" y="59"/>
                  </a:lnTo>
                  <a:lnTo>
                    <a:pt x="9" y="52"/>
                  </a:lnTo>
                  <a:lnTo>
                    <a:pt x="70" y="52"/>
                  </a:lnTo>
                  <a:lnTo>
                    <a:pt x="67" y="41"/>
                  </a:lnTo>
                  <a:lnTo>
                    <a:pt x="63" y="32"/>
                  </a:lnTo>
                  <a:lnTo>
                    <a:pt x="58" y="27"/>
                  </a:lnTo>
                  <a:lnTo>
                    <a:pt x="58" y="25"/>
                  </a:lnTo>
                  <a:lnTo>
                    <a:pt x="58" y="25"/>
                  </a:lnTo>
                  <a:lnTo>
                    <a:pt x="58" y="27"/>
                  </a:lnTo>
                  <a:lnTo>
                    <a:pt x="61" y="30"/>
                  </a:lnTo>
                  <a:lnTo>
                    <a:pt x="61" y="30"/>
                  </a:lnTo>
                  <a:lnTo>
                    <a:pt x="34" y="0"/>
                  </a:lnTo>
                  <a:lnTo>
                    <a:pt x="61" y="30"/>
                  </a:lnTo>
                  <a:lnTo>
                    <a:pt x="61" y="3"/>
                  </a:lnTo>
                  <a:lnTo>
                    <a:pt x="34" y="0"/>
                  </a:lnTo>
                  <a:lnTo>
                    <a:pt x="27" y="5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39" name="Freeform 620">
              <a:extLst>
                <a:ext uri="{FF2B5EF4-FFF2-40B4-BE49-F238E27FC236}">
                  <a16:creationId xmlns:a16="http://schemas.microsoft.com/office/drawing/2014/main" id="{E624CD0B-B844-3869-310D-751DF405454E}"/>
                </a:ext>
              </a:extLst>
            </p:cNvPr>
            <p:cNvSpPr>
              <a:spLocks/>
            </p:cNvSpPr>
            <p:nvPr/>
          </p:nvSpPr>
          <p:spPr bwMode="auto">
            <a:xfrm>
              <a:off x="6086773" y="4550246"/>
              <a:ext cx="100013" cy="107950"/>
            </a:xfrm>
            <a:custGeom>
              <a:avLst/>
              <a:gdLst>
                <a:gd name="T0" fmla="*/ 0 w 63"/>
                <a:gd name="T1" fmla="*/ 39 h 68"/>
                <a:gd name="T2" fmla="*/ 22 w 63"/>
                <a:gd name="T3" fmla="*/ 59 h 68"/>
                <a:gd name="T4" fmla="*/ 18 w 63"/>
                <a:gd name="T5" fmla="*/ 59 h 68"/>
                <a:gd name="T6" fmla="*/ 11 w 63"/>
                <a:gd name="T7" fmla="*/ 52 h 68"/>
                <a:gd name="T8" fmla="*/ 4 w 63"/>
                <a:gd name="T9" fmla="*/ 41 h 68"/>
                <a:gd name="T10" fmla="*/ 4 w 63"/>
                <a:gd name="T11" fmla="*/ 36 h 68"/>
                <a:gd name="T12" fmla="*/ 4 w 63"/>
                <a:gd name="T13" fmla="*/ 45 h 68"/>
                <a:gd name="T14" fmla="*/ 13 w 63"/>
                <a:gd name="T15" fmla="*/ 59 h 68"/>
                <a:gd name="T16" fmla="*/ 27 w 63"/>
                <a:gd name="T17" fmla="*/ 66 h 68"/>
                <a:gd name="T18" fmla="*/ 36 w 63"/>
                <a:gd name="T19" fmla="*/ 68 h 68"/>
                <a:gd name="T20" fmla="*/ 43 w 63"/>
                <a:gd name="T21" fmla="*/ 9 h 68"/>
                <a:gd name="T22" fmla="*/ 45 w 63"/>
                <a:gd name="T23" fmla="*/ 9 h 68"/>
                <a:gd name="T24" fmla="*/ 54 w 63"/>
                <a:gd name="T25" fmla="*/ 14 h 68"/>
                <a:gd name="T26" fmla="*/ 63 w 63"/>
                <a:gd name="T27" fmla="*/ 27 h 68"/>
                <a:gd name="T28" fmla="*/ 63 w 63"/>
                <a:gd name="T29" fmla="*/ 32 h 68"/>
                <a:gd name="T30" fmla="*/ 63 w 63"/>
                <a:gd name="T31" fmla="*/ 25 h 68"/>
                <a:gd name="T32" fmla="*/ 56 w 63"/>
                <a:gd name="T33" fmla="*/ 12 h 68"/>
                <a:gd name="T34" fmla="*/ 45 w 63"/>
                <a:gd name="T35" fmla="*/ 5 h 68"/>
                <a:gd name="T36" fmla="*/ 36 w 63"/>
                <a:gd name="T37" fmla="*/ 0 h 68"/>
                <a:gd name="T38" fmla="*/ 58 w 63"/>
                <a:gd name="T39" fmla="*/ 23 h 68"/>
                <a:gd name="T40" fmla="*/ 0 w 63"/>
                <a:gd name="T41" fmla="*/ 39 h 68"/>
                <a:gd name="T42" fmla="*/ 4 w 63"/>
                <a:gd name="T43" fmla="*/ 57 h 68"/>
                <a:gd name="T44" fmla="*/ 22 w 63"/>
                <a:gd name="T45" fmla="*/ 59 h 68"/>
                <a:gd name="T46" fmla="*/ 0 w 63"/>
                <a:gd name="T47" fmla="*/ 3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68">
                  <a:moveTo>
                    <a:pt x="0" y="39"/>
                  </a:moveTo>
                  <a:lnTo>
                    <a:pt x="22" y="59"/>
                  </a:lnTo>
                  <a:lnTo>
                    <a:pt x="18" y="59"/>
                  </a:lnTo>
                  <a:lnTo>
                    <a:pt x="11" y="52"/>
                  </a:lnTo>
                  <a:lnTo>
                    <a:pt x="4" y="41"/>
                  </a:lnTo>
                  <a:lnTo>
                    <a:pt x="4" y="36"/>
                  </a:lnTo>
                  <a:lnTo>
                    <a:pt x="4" y="45"/>
                  </a:lnTo>
                  <a:lnTo>
                    <a:pt x="13" y="59"/>
                  </a:lnTo>
                  <a:lnTo>
                    <a:pt x="27" y="66"/>
                  </a:lnTo>
                  <a:lnTo>
                    <a:pt x="36" y="68"/>
                  </a:lnTo>
                  <a:lnTo>
                    <a:pt x="43" y="9"/>
                  </a:lnTo>
                  <a:lnTo>
                    <a:pt x="45" y="9"/>
                  </a:lnTo>
                  <a:lnTo>
                    <a:pt x="54" y="14"/>
                  </a:lnTo>
                  <a:lnTo>
                    <a:pt x="63" y="27"/>
                  </a:lnTo>
                  <a:lnTo>
                    <a:pt x="63" y="32"/>
                  </a:lnTo>
                  <a:lnTo>
                    <a:pt x="63" y="25"/>
                  </a:lnTo>
                  <a:lnTo>
                    <a:pt x="56" y="12"/>
                  </a:lnTo>
                  <a:lnTo>
                    <a:pt x="45" y="5"/>
                  </a:lnTo>
                  <a:lnTo>
                    <a:pt x="36" y="0"/>
                  </a:lnTo>
                  <a:lnTo>
                    <a:pt x="58" y="23"/>
                  </a:lnTo>
                  <a:lnTo>
                    <a:pt x="0" y="39"/>
                  </a:lnTo>
                  <a:lnTo>
                    <a:pt x="4" y="57"/>
                  </a:lnTo>
                  <a:lnTo>
                    <a:pt x="22" y="59"/>
                  </a:lnTo>
                  <a:lnTo>
                    <a:pt x="0" y="3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40" name="Freeform 621">
              <a:extLst>
                <a:ext uri="{FF2B5EF4-FFF2-40B4-BE49-F238E27FC236}">
                  <a16:creationId xmlns:a16="http://schemas.microsoft.com/office/drawing/2014/main" id="{E16DD72E-1BA5-3FCD-F217-FC8780C4ED15}"/>
                </a:ext>
              </a:extLst>
            </p:cNvPr>
            <p:cNvSpPr>
              <a:spLocks/>
            </p:cNvSpPr>
            <p:nvPr/>
          </p:nvSpPr>
          <p:spPr bwMode="auto">
            <a:xfrm>
              <a:off x="6064548" y="4467696"/>
              <a:ext cx="114300" cy="144462"/>
            </a:xfrm>
            <a:custGeom>
              <a:avLst/>
              <a:gdLst>
                <a:gd name="T0" fmla="*/ 30 w 72"/>
                <a:gd name="T1" fmla="*/ 59 h 91"/>
                <a:gd name="T2" fmla="*/ 0 w 72"/>
                <a:gd name="T3" fmla="*/ 39 h 91"/>
                <a:gd name="T4" fmla="*/ 3 w 72"/>
                <a:gd name="T5" fmla="*/ 43 h 91"/>
                <a:gd name="T6" fmla="*/ 3 w 72"/>
                <a:gd name="T7" fmla="*/ 50 h 91"/>
                <a:gd name="T8" fmla="*/ 5 w 72"/>
                <a:gd name="T9" fmla="*/ 57 h 91"/>
                <a:gd name="T10" fmla="*/ 7 w 72"/>
                <a:gd name="T11" fmla="*/ 64 h 91"/>
                <a:gd name="T12" fmla="*/ 9 w 72"/>
                <a:gd name="T13" fmla="*/ 70 h 91"/>
                <a:gd name="T14" fmla="*/ 9 w 72"/>
                <a:gd name="T15" fmla="*/ 77 h 91"/>
                <a:gd name="T16" fmla="*/ 12 w 72"/>
                <a:gd name="T17" fmla="*/ 84 h 91"/>
                <a:gd name="T18" fmla="*/ 14 w 72"/>
                <a:gd name="T19" fmla="*/ 91 h 91"/>
                <a:gd name="T20" fmla="*/ 72 w 72"/>
                <a:gd name="T21" fmla="*/ 75 h 91"/>
                <a:gd name="T22" fmla="*/ 70 w 72"/>
                <a:gd name="T23" fmla="*/ 68 h 91"/>
                <a:gd name="T24" fmla="*/ 68 w 72"/>
                <a:gd name="T25" fmla="*/ 61 h 91"/>
                <a:gd name="T26" fmla="*/ 66 w 72"/>
                <a:gd name="T27" fmla="*/ 54 h 91"/>
                <a:gd name="T28" fmla="*/ 66 w 72"/>
                <a:gd name="T29" fmla="*/ 50 h 91"/>
                <a:gd name="T30" fmla="*/ 63 w 72"/>
                <a:gd name="T31" fmla="*/ 43 h 91"/>
                <a:gd name="T32" fmla="*/ 61 w 72"/>
                <a:gd name="T33" fmla="*/ 36 h 91"/>
                <a:gd name="T34" fmla="*/ 59 w 72"/>
                <a:gd name="T35" fmla="*/ 30 h 91"/>
                <a:gd name="T36" fmla="*/ 57 w 72"/>
                <a:gd name="T37" fmla="*/ 21 h 91"/>
                <a:gd name="T38" fmla="*/ 30 w 72"/>
                <a:gd name="T39" fmla="*/ 0 h 91"/>
                <a:gd name="T40" fmla="*/ 57 w 72"/>
                <a:gd name="T41" fmla="*/ 21 h 91"/>
                <a:gd name="T42" fmla="*/ 52 w 72"/>
                <a:gd name="T43" fmla="*/ 0 h 91"/>
                <a:gd name="T44" fmla="*/ 30 w 72"/>
                <a:gd name="T45" fmla="*/ 0 h 91"/>
                <a:gd name="T46" fmla="*/ 30 w 72"/>
                <a:gd name="T47" fmla="*/ 5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91">
                  <a:moveTo>
                    <a:pt x="30" y="59"/>
                  </a:moveTo>
                  <a:lnTo>
                    <a:pt x="0" y="39"/>
                  </a:lnTo>
                  <a:lnTo>
                    <a:pt x="3" y="43"/>
                  </a:lnTo>
                  <a:lnTo>
                    <a:pt x="3" y="50"/>
                  </a:lnTo>
                  <a:lnTo>
                    <a:pt x="5" y="57"/>
                  </a:lnTo>
                  <a:lnTo>
                    <a:pt x="7" y="64"/>
                  </a:lnTo>
                  <a:lnTo>
                    <a:pt x="9" y="70"/>
                  </a:lnTo>
                  <a:lnTo>
                    <a:pt x="9" y="77"/>
                  </a:lnTo>
                  <a:lnTo>
                    <a:pt x="12" y="84"/>
                  </a:lnTo>
                  <a:lnTo>
                    <a:pt x="14" y="91"/>
                  </a:lnTo>
                  <a:lnTo>
                    <a:pt x="72" y="75"/>
                  </a:lnTo>
                  <a:lnTo>
                    <a:pt x="70" y="68"/>
                  </a:lnTo>
                  <a:lnTo>
                    <a:pt x="68" y="61"/>
                  </a:lnTo>
                  <a:lnTo>
                    <a:pt x="66" y="54"/>
                  </a:lnTo>
                  <a:lnTo>
                    <a:pt x="66" y="50"/>
                  </a:lnTo>
                  <a:lnTo>
                    <a:pt x="63" y="43"/>
                  </a:lnTo>
                  <a:lnTo>
                    <a:pt x="61" y="36"/>
                  </a:lnTo>
                  <a:lnTo>
                    <a:pt x="59" y="30"/>
                  </a:lnTo>
                  <a:lnTo>
                    <a:pt x="57" y="21"/>
                  </a:lnTo>
                  <a:lnTo>
                    <a:pt x="30" y="0"/>
                  </a:lnTo>
                  <a:lnTo>
                    <a:pt x="57" y="21"/>
                  </a:lnTo>
                  <a:lnTo>
                    <a:pt x="52" y="0"/>
                  </a:lnTo>
                  <a:lnTo>
                    <a:pt x="30" y="0"/>
                  </a:lnTo>
                  <a:lnTo>
                    <a:pt x="30" y="5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41" name="Freeform 622">
              <a:extLst>
                <a:ext uri="{FF2B5EF4-FFF2-40B4-BE49-F238E27FC236}">
                  <a16:creationId xmlns:a16="http://schemas.microsoft.com/office/drawing/2014/main" id="{B945406C-C2D9-CC7C-5BA2-F51E4D945FF4}"/>
                </a:ext>
              </a:extLst>
            </p:cNvPr>
            <p:cNvSpPr>
              <a:spLocks/>
            </p:cNvSpPr>
            <p:nvPr/>
          </p:nvSpPr>
          <p:spPr bwMode="auto">
            <a:xfrm>
              <a:off x="6055023" y="4467696"/>
              <a:ext cx="95250" cy="93662"/>
            </a:xfrm>
            <a:custGeom>
              <a:avLst/>
              <a:gdLst>
                <a:gd name="T0" fmla="*/ 0 w 60"/>
                <a:gd name="T1" fmla="*/ 30 h 59"/>
                <a:gd name="T2" fmla="*/ 18 w 60"/>
                <a:gd name="T3" fmla="*/ 57 h 59"/>
                <a:gd name="T4" fmla="*/ 22 w 60"/>
                <a:gd name="T5" fmla="*/ 59 h 59"/>
                <a:gd name="T6" fmla="*/ 24 w 60"/>
                <a:gd name="T7" fmla="*/ 59 h 59"/>
                <a:gd name="T8" fmla="*/ 29 w 60"/>
                <a:gd name="T9" fmla="*/ 59 h 59"/>
                <a:gd name="T10" fmla="*/ 31 w 60"/>
                <a:gd name="T11" fmla="*/ 59 h 59"/>
                <a:gd name="T12" fmla="*/ 31 w 60"/>
                <a:gd name="T13" fmla="*/ 59 h 59"/>
                <a:gd name="T14" fmla="*/ 33 w 60"/>
                <a:gd name="T15" fmla="*/ 59 h 59"/>
                <a:gd name="T16" fmla="*/ 33 w 60"/>
                <a:gd name="T17" fmla="*/ 59 h 59"/>
                <a:gd name="T18" fmla="*/ 36 w 60"/>
                <a:gd name="T19" fmla="*/ 59 h 59"/>
                <a:gd name="T20" fmla="*/ 36 w 60"/>
                <a:gd name="T21" fmla="*/ 0 h 59"/>
                <a:gd name="T22" fmla="*/ 33 w 60"/>
                <a:gd name="T23" fmla="*/ 0 h 59"/>
                <a:gd name="T24" fmla="*/ 33 w 60"/>
                <a:gd name="T25" fmla="*/ 0 h 59"/>
                <a:gd name="T26" fmla="*/ 33 w 60"/>
                <a:gd name="T27" fmla="*/ 0 h 59"/>
                <a:gd name="T28" fmla="*/ 36 w 60"/>
                <a:gd name="T29" fmla="*/ 0 h 59"/>
                <a:gd name="T30" fmla="*/ 36 w 60"/>
                <a:gd name="T31" fmla="*/ 0 h 59"/>
                <a:gd name="T32" fmla="*/ 36 w 60"/>
                <a:gd name="T33" fmla="*/ 0 h 59"/>
                <a:gd name="T34" fmla="*/ 38 w 60"/>
                <a:gd name="T35" fmla="*/ 0 h 59"/>
                <a:gd name="T36" fmla="*/ 42 w 60"/>
                <a:gd name="T37" fmla="*/ 3 h 59"/>
                <a:gd name="T38" fmla="*/ 60 w 60"/>
                <a:gd name="T39" fmla="*/ 30 h 59"/>
                <a:gd name="T40" fmla="*/ 0 w 60"/>
                <a:gd name="T41" fmla="*/ 30 h 59"/>
                <a:gd name="T42" fmla="*/ 0 w 60"/>
                <a:gd name="T43" fmla="*/ 48 h 59"/>
                <a:gd name="T44" fmla="*/ 18 w 60"/>
                <a:gd name="T45" fmla="*/ 57 h 59"/>
                <a:gd name="T46" fmla="*/ 0 w 60"/>
                <a:gd name="T4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59">
                  <a:moveTo>
                    <a:pt x="0" y="30"/>
                  </a:moveTo>
                  <a:lnTo>
                    <a:pt x="18" y="57"/>
                  </a:lnTo>
                  <a:lnTo>
                    <a:pt x="22" y="59"/>
                  </a:lnTo>
                  <a:lnTo>
                    <a:pt x="24" y="59"/>
                  </a:lnTo>
                  <a:lnTo>
                    <a:pt x="29" y="59"/>
                  </a:lnTo>
                  <a:lnTo>
                    <a:pt x="31" y="59"/>
                  </a:lnTo>
                  <a:lnTo>
                    <a:pt x="31" y="59"/>
                  </a:lnTo>
                  <a:lnTo>
                    <a:pt x="33" y="59"/>
                  </a:lnTo>
                  <a:lnTo>
                    <a:pt x="33" y="59"/>
                  </a:lnTo>
                  <a:lnTo>
                    <a:pt x="36" y="59"/>
                  </a:lnTo>
                  <a:lnTo>
                    <a:pt x="36" y="0"/>
                  </a:lnTo>
                  <a:lnTo>
                    <a:pt x="33" y="0"/>
                  </a:lnTo>
                  <a:lnTo>
                    <a:pt x="33" y="0"/>
                  </a:lnTo>
                  <a:lnTo>
                    <a:pt x="33" y="0"/>
                  </a:lnTo>
                  <a:lnTo>
                    <a:pt x="36" y="0"/>
                  </a:lnTo>
                  <a:lnTo>
                    <a:pt x="36" y="0"/>
                  </a:lnTo>
                  <a:lnTo>
                    <a:pt x="36" y="0"/>
                  </a:lnTo>
                  <a:lnTo>
                    <a:pt x="38" y="0"/>
                  </a:lnTo>
                  <a:lnTo>
                    <a:pt x="42" y="3"/>
                  </a:lnTo>
                  <a:lnTo>
                    <a:pt x="60" y="30"/>
                  </a:lnTo>
                  <a:lnTo>
                    <a:pt x="0" y="30"/>
                  </a:lnTo>
                  <a:lnTo>
                    <a:pt x="0" y="48"/>
                  </a:lnTo>
                  <a:lnTo>
                    <a:pt x="18" y="57"/>
                  </a:lnTo>
                  <a:lnTo>
                    <a:pt x="0" y="3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42" name="Freeform 623">
              <a:extLst>
                <a:ext uri="{FF2B5EF4-FFF2-40B4-BE49-F238E27FC236}">
                  <a16:creationId xmlns:a16="http://schemas.microsoft.com/office/drawing/2014/main" id="{F4F1DC41-3448-B04E-5281-948C1420647A}"/>
                </a:ext>
              </a:extLst>
            </p:cNvPr>
            <p:cNvSpPr>
              <a:spLocks/>
            </p:cNvSpPr>
            <p:nvPr/>
          </p:nvSpPr>
          <p:spPr bwMode="auto">
            <a:xfrm>
              <a:off x="6055023" y="4439121"/>
              <a:ext cx="103188" cy="85725"/>
            </a:xfrm>
            <a:custGeom>
              <a:avLst/>
              <a:gdLst>
                <a:gd name="T0" fmla="*/ 18 w 65"/>
                <a:gd name="T1" fmla="*/ 54 h 54"/>
                <a:gd name="T2" fmla="*/ 2 w 65"/>
                <a:gd name="T3" fmla="*/ 21 h 54"/>
                <a:gd name="T4" fmla="*/ 2 w 65"/>
                <a:gd name="T5" fmla="*/ 25 h 54"/>
                <a:gd name="T6" fmla="*/ 0 w 65"/>
                <a:gd name="T7" fmla="*/ 30 h 54"/>
                <a:gd name="T8" fmla="*/ 0 w 65"/>
                <a:gd name="T9" fmla="*/ 32 h 54"/>
                <a:gd name="T10" fmla="*/ 0 w 65"/>
                <a:gd name="T11" fmla="*/ 36 h 54"/>
                <a:gd name="T12" fmla="*/ 0 w 65"/>
                <a:gd name="T13" fmla="*/ 39 h 54"/>
                <a:gd name="T14" fmla="*/ 0 w 65"/>
                <a:gd name="T15" fmla="*/ 41 h 54"/>
                <a:gd name="T16" fmla="*/ 0 w 65"/>
                <a:gd name="T17" fmla="*/ 45 h 54"/>
                <a:gd name="T18" fmla="*/ 0 w 65"/>
                <a:gd name="T19" fmla="*/ 48 h 54"/>
                <a:gd name="T20" fmla="*/ 60 w 65"/>
                <a:gd name="T21" fmla="*/ 48 h 54"/>
                <a:gd name="T22" fmla="*/ 60 w 65"/>
                <a:gd name="T23" fmla="*/ 45 h 54"/>
                <a:gd name="T24" fmla="*/ 60 w 65"/>
                <a:gd name="T25" fmla="*/ 43 h 54"/>
                <a:gd name="T26" fmla="*/ 60 w 65"/>
                <a:gd name="T27" fmla="*/ 41 h 54"/>
                <a:gd name="T28" fmla="*/ 60 w 65"/>
                <a:gd name="T29" fmla="*/ 39 h 54"/>
                <a:gd name="T30" fmla="*/ 60 w 65"/>
                <a:gd name="T31" fmla="*/ 36 h 54"/>
                <a:gd name="T32" fmla="*/ 60 w 65"/>
                <a:gd name="T33" fmla="*/ 34 h 54"/>
                <a:gd name="T34" fmla="*/ 60 w 65"/>
                <a:gd name="T35" fmla="*/ 34 h 54"/>
                <a:gd name="T36" fmla="*/ 60 w 65"/>
                <a:gd name="T37" fmla="*/ 32 h 54"/>
                <a:gd name="T38" fmla="*/ 45 w 65"/>
                <a:gd name="T39" fmla="*/ 0 h 54"/>
                <a:gd name="T40" fmla="*/ 60 w 65"/>
                <a:gd name="T41" fmla="*/ 32 h 54"/>
                <a:gd name="T42" fmla="*/ 65 w 65"/>
                <a:gd name="T43" fmla="*/ 9 h 54"/>
                <a:gd name="T44" fmla="*/ 45 w 65"/>
                <a:gd name="T45" fmla="*/ 0 h 54"/>
                <a:gd name="T46" fmla="*/ 18 w 65"/>
                <a:gd name="T4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54">
                  <a:moveTo>
                    <a:pt x="18" y="54"/>
                  </a:moveTo>
                  <a:lnTo>
                    <a:pt x="2" y="21"/>
                  </a:lnTo>
                  <a:lnTo>
                    <a:pt x="2" y="25"/>
                  </a:lnTo>
                  <a:lnTo>
                    <a:pt x="0" y="30"/>
                  </a:lnTo>
                  <a:lnTo>
                    <a:pt x="0" y="32"/>
                  </a:lnTo>
                  <a:lnTo>
                    <a:pt x="0" y="36"/>
                  </a:lnTo>
                  <a:lnTo>
                    <a:pt x="0" y="39"/>
                  </a:lnTo>
                  <a:lnTo>
                    <a:pt x="0" y="41"/>
                  </a:lnTo>
                  <a:lnTo>
                    <a:pt x="0" y="45"/>
                  </a:lnTo>
                  <a:lnTo>
                    <a:pt x="0" y="48"/>
                  </a:lnTo>
                  <a:lnTo>
                    <a:pt x="60" y="48"/>
                  </a:lnTo>
                  <a:lnTo>
                    <a:pt x="60" y="45"/>
                  </a:lnTo>
                  <a:lnTo>
                    <a:pt x="60" y="43"/>
                  </a:lnTo>
                  <a:lnTo>
                    <a:pt x="60" y="41"/>
                  </a:lnTo>
                  <a:lnTo>
                    <a:pt x="60" y="39"/>
                  </a:lnTo>
                  <a:lnTo>
                    <a:pt x="60" y="36"/>
                  </a:lnTo>
                  <a:lnTo>
                    <a:pt x="60" y="34"/>
                  </a:lnTo>
                  <a:lnTo>
                    <a:pt x="60" y="34"/>
                  </a:lnTo>
                  <a:lnTo>
                    <a:pt x="60" y="32"/>
                  </a:lnTo>
                  <a:lnTo>
                    <a:pt x="45" y="0"/>
                  </a:lnTo>
                  <a:lnTo>
                    <a:pt x="60" y="32"/>
                  </a:lnTo>
                  <a:lnTo>
                    <a:pt x="65" y="9"/>
                  </a:lnTo>
                  <a:lnTo>
                    <a:pt x="45" y="0"/>
                  </a:lnTo>
                  <a:lnTo>
                    <a:pt x="18" y="54"/>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43" name="Freeform 624">
              <a:extLst>
                <a:ext uri="{FF2B5EF4-FFF2-40B4-BE49-F238E27FC236}">
                  <a16:creationId xmlns:a16="http://schemas.microsoft.com/office/drawing/2014/main" id="{8C505023-F370-05AC-1603-5339B6CBE60F}"/>
                </a:ext>
              </a:extLst>
            </p:cNvPr>
            <p:cNvSpPr>
              <a:spLocks/>
            </p:cNvSpPr>
            <p:nvPr/>
          </p:nvSpPr>
          <p:spPr bwMode="auto">
            <a:xfrm>
              <a:off x="6047085" y="4432771"/>
              <a:ext cx="96838" cy="96837"/>
            </a:xfrm>
            <a:custGeom>
              <a:avLst/>
              <a:gdLst>
                <a:gd name="T0" fmla="*/ 0 w 61"/>
                <a:gd name="T1" fmla="*/ 31 h 61"/>
                <a:gd name="T2" fmla="*/ 32 w 61"/>
                <a:gd name="T3" fmla="*/ 61 h 61"/>
                <a:gd name="T4" fmla="*/ 34 w 61"/>
                <a:gd name="T5" fmla="*/ 61 h 61"/>
                <a:gd name="T6" fmla="*/ 34 w 61"/>
                <a:gd name="T7" fmla="*/ 61 h 61"/>
                <a:gd name="T8" fmla="*/ 36 w 61"/>
                <a:gd name="T9" fmla="*/ 61 h 61"/>
                <a:gd name="T10" fmla="*/ 36 w 61"/>
                <a:gd name="T11" fmla="*/ 61 h 61"/>
                <a:gd name="T12" fmla="*/ 34 w 61"/>
                <a:gd name="T13" fmla="*/ 61 h 61"/>
                <a:gd name="T14" fmla="*/ 34 w 61"/>
                <a:gd name="T15" fmla="*/ 61 h 61"/>
                <a:gd name="T16" fmla="*/ 29 w 61"/>
                <a:gd name="T17" fmla="*/ 61 h 61"/>
                <a:gd name="T18" fmla="*/ 23 w 61"/>
                <a:gd name="T19" fmla="*/ 58 h 61"/>
                <a:gd name="T20" fmla="*/ 50 w 61"/>
                <a:gd name="T21" fmla="*/ 4 h 61"/>
                <a:gd name="T22" fmla="*/ 41 w 61"/>
                <a:gd name="T23" fmla="*/ 2 h 61"/>
                <a:gd name="T24" fmla="*/ 36 w 61"/>
                <a:gd name="T25" fmla="*/ 0 h 61"/>
                <a:gd name="T26" fmla="*/ 34 w 61"/>
                <a:gd name="T27" fmla="*/ 0 h 61"/>
                <a:gd name="T28" fmla="*/ 32 w 61"/>
                <a:gd name="T29" fmla="*/ 0 h 61"/>
                <a:gd name="T30" fmla="*/ 29 w 61"/>
                <a:gd name="T31" fmla="*/ 0 h 61"/>
                <a:gd name="T32" fmla="*/ 29 w 61"/>
                <a:gd name="T33" fmla="*/ 0 h 61"/>
                <a:gd name="T34" fmla="*/ 29 w 61"/>
                <a:gd name="T35" fmla="*/ 0 h 61"/>
                <a:gd name="T36" fmla="*/ 32 w 61"/>
                <a:gd name="T37" fmla="*/ 0 h 61"/>
                <a:gd name="T38" fmla="*/ 61 w 61"/>
                <a:gd name="T39" fmla="*/ 31 h 61"/>
                <a:gd name="T40" fmla="*/ 0 w 61"/>
                <a:gd name="T41" fmla="*/ 31 h 61"/>
                <a:gd name="T42" fmla="*/ 0 w 61"/>
                <a:gd name="T43" fmla="*/ 61 h 61"/>
                <a:gd name="T44" fmla="*/ 32 w 61"/>
                <a:gd name="T45" fmla="*/ 61 h 61"/>
                <a:gd name="T46" fmla="*/ 0 w 61"/>
                <a:gd name="T47"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61">
                  <a:moveTo>
                    <a:pt x="0" y="31"/>
                  </a:moveTo>
                  <a:lnTo>
                    <a:pt x="32" y="61"/>
                  </a:lnTo>
                  <a:lnTo>
                    <a:pt x="34" y="61"/>
                  </a:lnTo>
                  <a:lnTo>
                    <a:pt x="34" y="61"/>
                  </a:lnTo>
                  <a:lnTo>
                    <a:pt x="36" y="61"/>
                  </a:lnTo>
                  <a:lnTo>
                    <a:pt x="36" y="61"/>
                  </a:lnTo>
                  <a:lnTo>
                    <a:pt x="34" y="61"/>
                  </a:lnTo>
                  <a:lnTo>
                    <a:pt x="34" y="61"/>
                  </a:lnTo>
                  <a:lnTo>
                    <a:pt x="29" y="61"/>
                  </a:lnTo>
                  <a:lnTo>
                    <a:pt x="23" y="58"/>
                  </a:lnTo>
                  <a:lnTo>
                    <a:pt x="50" y="4"/>
                  </a:lnTo>
                  <a:lnTo>
                    <a:pt x="41" y="2"/>
                  </a:lnTo>
                  <a:lnTo>
                    <a:pt x="36" y="0"/>
                  </a:lnTo>
                  <a:lnTo>
                    <a:pt x="34" y="0"/>
                  </a:lnTo>
                  <a:lnTo>
                    <a:pt x="32" y="0"/>
                  </a:lnTo>
                  <a:lnTo>
                    <a:pt x="29" y="0"/>
                  </a:lnTo>
                  <a:lnTo>
                    <a:pt x="29" y="0"/>
                  </a:lnTo>
                  <a:lnTo>
                    <a:pt x="29" y="0"/>
                  </a:lnTo>
                  <a:lnTo>
                    <a:pt x="32" y="0"/>
                  </a:lnTo>
                  <a:lnTo>
                    <a:pt x="61" y="31"/>
                  </a:lnTo>
                  <a:lnTo>
                    <a:pt x="0" y="31"/>
                  </a:lnTo>
                  <a:lnTo>
                    <a:pt x="0" y="61"/>
                  </a:lnTo>
                  <a:lnTo>
                    <a:pt x="32" y="61"/>
                  </a:lnTo>
                  <a:lnTo>
                    <a:pt x="0" y="3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44" name="Freeform 625">
              <a:extLst>
                <a:ext uri="{FF2B5EF4-FFF2-40B4-BE49-F238E27FC236}">
                  <a16:creationId xmlns:a16="http://schemas.microsoft.com/office/drawing/2014/main" id="{DAC160D3-55BF-BC4F-DFD0-634111C75BE9}"/>
                </a:ext>
              </a:extLst>
            </p:cNvPr>
            <p:cNvSpPr>
              <a:spLocks/>
            </p:cNvSpPr>
            <p:nvPr/>
          </p:nvSpPr>
          <p:spPr bwMode="auto">
            <a:xfrm>
              <a:off x="6047085" y="4467696"/>
              <a:ext cx="96838" cy="14287"/>
            </a:xfrm>
            <a:custGeom>
              <a:avLst/>
              <a:gdLst>
                <a:gd name="T0" fmla="*/ 0 w 61"/>
                <a:gd name="T1" fmla="*/ 0 h 9"/>
                <a:gd name="T2" fmla="*/ 0 w 61"/>
                <a:gd name="T3" fmla="*/ 0 h 9"/>
                <a:gd name="T4" fmla="*/ 0 w 61"/>
                <a:gd name="T5" fmla="*/ 3 h 9"/>
                <a:gd name="T6" fmla="*/ 0 w 61"/>
                <a:gd name="T7" fmla="*/ 3 h 9"/>
                <a:gd name="T8" fmla="*/ 0 w 61"/>
                <a:gd name="T9" fmla="*/ 3 h 9"/>
                <a:gd name="T10" fmla="*/ 0 w 61"/>
                <a:gd name="T11" fmla="*/ 5 h 9"/>
                <a:gd name="T12" fmla="*/ 0 w 61"/>
                <a:gd name="T13" fmla="*/ 5 h 9"/>
                <a:gd name="T14" fmla="*/ 0 w 61"/>
                <a:gd name="T15" fmla="*/ 7 h 9"/>
                <a:gd name="T16" fmla="*/ 0 w 61"/>
                <a:gd name="T17" fmla="*/ 7 h 9"/>
                <a:gd name="T18" fmla="*/ 0 w 61"/>
                <a:gd name="T19" fmla="*/ 9 h 9"/>
                <a:gd name="T20" fmla="*/ 61 w 61"/>
                <a:gd name="T21" fmla="*/ 9 h 9"/>
                <a:gd name="T22" fmla="*/ 61 w 61"/>
                <a:gd name="T23" fmla="*/ 7 h 9"/>
                <a:gd name="T24" fmla="*/ 61 w 61"/>
                <a:gd name="T25" fmla="*/ 7 h 9"/>
                <a:gd name="T26" fmla="*/ 61 w 61"/>
                <a:gd name="T27" fmla="*/ 5 h 9"/>
                <a:gd name="T28" fmla="*/ 61 w 61"/>
                <a:gd name="T29" fmla="*/ 5 h 9"/>
                <a:gd name="T30" fmla="*/ 61 w 61"/>
                <a:gd name="T31" fmla="*/ 3 h 9"/>
                <a:gd name="T32" fmla="*/ 61 w 61"/>
                <a:gd name="T33" fmla="*/ 3 h 9"/>
                <a:gd name="T34" fmla="*/ 61 w 61"/>
                <a:gd name="T35" fmla="*/ 3 h 9"/>
                <a:gd name="T36" fmla="*/ 61 w 61"/>
                <a:gd name="T37" fmla="*/ 0 h 9"/>
                <a:gd name="T38" fmla="*/ 61 w 61"/>
                <a:gd name="T39" fmla="*/ 0 h 9"/>
                <a:gd name="T40" fmla="*/ 0 w 61"/>
                <a:gd name="T4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9">
                  <a:moveTo>
                    <a:pt x="0" y="0"/>
                  </a:moveTo>
                  <a:lnTo>
                    <a:pt x="0" y="0"/>
                  </a:lnTo>
                  <a:lnTo>
                    <a:pt x="0" y="3"/>
                  </a:lnTo>
                  <a:lnTo>
                    <a:pt x="0" y="3"/>
                  </a:lnTo>
                  <a:lnTo>
                    <a:pt x="0" y="3"/>
                  </a:lnTo>
                  <a:lnTo>
                    <a:pt x="0" y="5"/>
                  </a:lnTo>
                  <a:lnTo>
                    <a:pt x="0" y="5"/>
                  </a:lnTo>
                  <a:lnTo>
                    <a:pt x="0" y="7"/>
                  </a:lnTo>
                  <a:lnTo>
                    <a:pt x="0" y="7"/>
                  </a:lnTo>
                  <a:lnTo>
                    <a:pt x="0" y="9"/>
                  </a:lnTo>
                  <a:lnTo>
                    <a:pt x="61" y="9"/>
                  </a:lnTo>
                  <a:lnTo>
                    <a:pt x="61" y="7"/>
                  </a:lnTo>
                  <a:lnTo>
                    <a:pt x="61" y="7"/>
                  </a:lnTo>
                  <a:lnTo>
                    <a:pt x="61" y="5"/>
                  </a:lnTo>
                  <a:lnTo>
                    <a:pt x="61" y="5"/>
                  </a:lnTo>
                  <a:lnTo>
                    <a:pt x="61" y="3"/>
                  </a:lnTo>
                  <a:lnTo>
                    <a:pt x="61" y="3"/>
                  </a:lnTo>
                  <a:lnTo>
                    <a:pt x="61" y="3"/>
                  </a:lnTo>
                  <a:lnTo>
                    <a:pt x="61" y="0"/>
                  </a:lnTo>
                  <a:lnTo>
                    <a:pt x="61" y="0"/>
                  </a:lnTo>
                  <a:lnTo>
                    <a:pt x="0"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45" name="Freeform 626">
              <a:extLst>
                <a:ext uri="{FF2B5EF4-FFF2-40B4-BE49-F238E27FC236}">
                  <a16:creationId xmlns:a16="http://schemas.microsoft.com/office/drawing/2014/main" id="{A20FAA03-31D4-1DCF-C994-6550A5195522}"/>
                </a:ext>
              </a:extLst>
            </p:cNvPr>
            <p:cNvSpPr>
              <a:spLocks/>
            </p:cNvSpPr>
            <p:nvPr/>
          </p:nvSpPr>
          <p:spPr bwMode="auto">
            <a:xfrm>
              <a:off x="6047085" y="4415308"/>
              <a:ext cx="96838" cy="85725"/>
            </a:xfrm>
            <a:custGeom>
              <a:avLst/>
              <a:gdLst>
                <a:gd name="T0" fmla="*/ 18 w 61"/>
                <a:gd name="T1" fmla="*/ 54 h 54"/>
                <a:gd name="T2" fmla="*/ 0 w 61"/>
                <a:gd name="T3" fmla="*/ 27 h 54"/>
                <a:gd name="T4" fmla="*/ 0 w 61"/>
                <a:gd name="T5" fmla="*/ 27 h 54"/>
                <a:gd name="T6" fmla="*/ 0 w 61"/>
                <a:gd name="T7" fmla="*/ 29 h 54"/>
                <a:gd name="T8" fmla="*/ 0 w 61"/>
                <a:gd name="T9" fmla="*/ 29 h 54"/>
                <a:gd name="T10" fmla="*/ 0 w 61"/>
                <a:gd name="T11" fmla="*/ 31 h 54"/>
                <a:gd name="T12" fmla="*/ 0 w 61"/>
                <a:gd name="T13" fmla="*/ 31 h 54"/>
                <a:gd name="T14" fmla="*/ 0 w 61"/>
                <a:gd name="T15" fmla="*/ 33 h 54"/>
                <a:gd name="T16" fmla="*/ 0 w 61"/>
                <a:gd name="T17" fmla="*/ 33 h 54"/>
                <a:gd name="T18" fmla="*/ 0 w 61"/>
                <a:gd name="T19" fmla="*/ 33 h 54"/>
                <a:gd name="T20" fmla="*/ 61 w 61"/>
                <a:gd name="T21" fmla="*/ 33 h 54"/>
                <a:gd name="T22" fmla="*/ 61 w 61"/>
                <a:gd name="T23" fmla="*/ 33 h 54"/>
                <a:gd name="T24" fmla="*/ 61 w 61"/>
                <a:gd name="T25" fmla="*/ 33 h 54"/>
                <a:gd name="T26" fmla="*/ 61 w 61"/>
                <a:gd name="T27" fmla="*/ 31 h 54"/>
                <a:gd name="T28" fmla="*/ 61 w 61"/>
                <a:gd name="T29" fmla="*/ 31 h 54"/>
                <a:gd name="T30" fmla="*/ 61 w 61"/>
                <a:gd name="T31" fmla="*/ 29 h 54"/>
                <a:gd name="T32" fmla="*/ 61 w 61"/>
                <a:gd name="T33" fmla="*/ 29 h 54"/>
                <a:gd name="T34" fmla="*/ 61 w 61"/>
                <a:gd name="T35" fmla="*/ 27 h 54"/>
                <a:gd name="T36" fmla="*/ 61 w 61"/>
                <a:gd name="T37" fmla="*/ 27 h 54"/>
                <a:gd name="T38" fmla="*/ 43 w 61"/>
                <a:gd name="T39" fmla="*/ 0 h 54"/>
                <a:gd name="T40" fmla="*/ 61 w 61"/>
                <a:gd name="T41" fmla="*/ 27 h 54"/>
                <a:gd name="T42" fmla="*/ 61 w 61"/>
                <a:gd name="T43" fmla="*/ 6 h 54"/>
                <a:gd name="T44" fmla="*/ 43 w 61"/>
                <a:gd name="T45" fmla="*/ 0 h 54"/>
                <a:gd name="T46" fmla="*/ 18 w 61"/>
                <a:gd name="T4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4">
                  <a:moveTo>
                    <a:pt x="18" y="54"/>
                  </a:moveTo>
                  <a:lnTo>
                    <a:pt x="0" y="27"/>
                  </a:lnTo>
                  <a:lnTo>
                    <a:pt x="0" y="27"/>
                  </a:lnTo>
                  <a:lnTo>
                    <a:pt x="0" y="29"/>
                  </a:lnTo>
                  <a:lnTo>
                    <a:pt x="0" y="29"/>
                  </a:lnTo>
                  <a:lnTo>
                    <a:pt x="0" y="31"/>
                  </a:lnTo>
                  <a:lnTo>
                    <a:pt x="0" y="31"/>
                  </a:lnTo>
                  <a:lnTo>
                    <a:pt x="0" y="33"/>
                  </a:lnTo>
                  <a:lnTo>
                    <a:pt x="0" y="33"/>
                  </a:lnTo>
                  <a:lnTo>
                    <a:pt x="0" y="33"/>
                  </a:lnTo>
                  <a:lnTo>
                    <a:pt x="61" y="33"/>
                  </a:lnTo>
                  <a:lnTo>
                    <a:pt x="61" y="33"/>
                  </a:lnTo>
                  <a:lnTo>
                    <a:pt x="61" y="33"/>
                  </a:lnTo>
                  <a:lnTo>
                    <a:pt x="61" y="31"/>
                  </a:lnTo>
                  <a:lnTo>
                    <a:pt x="61" y="31"/>
                  </a:lnTo>
                  <a:lnTo>
                    <a:pt x="61" y="29"/>
                  </a:lnTo>
                  <a:lnTo>
                    <a:pt x="61" y="29"/>
                  </a:lnTo>
                  <a:lnTo>
                    <a:pt x="61" y="27"/>
                  </a:lnTo>
                  <a:lnTo>
                    <a:pt x="61" y="27"/>
                  </a:lnTo>
                  <a:lnTo>
                    <a:pt x="43" y="0"/>
                  </a:lnTo>
                  <a:lnTo>
                    <a:pt x="61" y="27"/>
                  </a:lnTo>
                  <a:lnTo>
                    <a:pt x="61" y="6"/>
                  </a:lnTo>
                  <a:lnTo>
                    <a:pt x="43" y="0"/>
                  </a:lnTo>
                  <a:lnTo>
                    <a:pt x="18" y="54"/>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46" name="Freeform 627">
              <a:extLst>
                <a:ext uri="{FF2B5EF4-FFF2-40B4-BE49-F238E27FC236}">
                  <a16:creationId xmlns:a16="http://schemas.microsoft.com/office/drawing/2014/main" id="{6F91EEA1-5140-708C-5361-7557EF3CFF1F}"/>
                </a:ext>
              </a:extLst>
            </p:cNvPr>
            <p:cNvSpPr>
              <a:spLocks/>
            </p:cNvSpPr>
            <p:nvPr/>
          </p:nvSpPr>
          <p:spPr bwMode="auto">
            <a:xfrm>
              <a:off x="6043910" y="4407371"/>
              <a:ext cx="88900" cy="96837"/>
            </a:xfrm>
            <a:custGeom>
              <a:avLst/>
              <a:gdLst>
                <a:gd name="T0" fmla="*/ 0 w 56"/>
                <a:gd name="T1" fmla="*/ 38 h 61"/>
                <a:gd name="T2" fmla="*/ 27 w 56"/>
                <a:gd name="T3" fmla="*/ 61 h 61"/>
                <a:gd name="T4" fmla="*/ 29 w 56"/>
                <a:gd name="T5" fmla="*/ 61 h 61"/>
                <a:gd name="T6" fmla="*/ 29 w 56"/>
                <a:gd name="T7" fmla="*/ 61 h 61"/>
                <a:gd name="T8" fmla="*/ 29 w 56"/>
                <a:gd name="T9" fmla="*/ 61 h 61"/>
                <a:gd name="T10" fmla="*/ 29 w 56"/>
                <a:gd name="T11" fmla="*/ 61 h 61"/>
                <a:gd name="T12" fmla="*/ 27 w 56"/>
                <a:gd name="T13" fmla="*/ 61 h 61"/>
                <a:gd name="T14" fmla="*/ 25 w 56"/>
                <a:gd name="T15" fmla="*/ 61 h 61"/>
                <a:gd name="T16" fmla="*/ 22 w 56"/>
                <a:gd name="T17" fmla="*/ 59 h 61"/>
                <a:gd name="T18" fmla="*/ 20 w 56"/>
                <a:gd name="T19" fmla="*/ 59 h 61"/>
                <a:gd name="T20" fmla="*/ 45 w 56"/>
                <a:gd name="T21" fmla="*/ 5 h 61"/>
                <a:gd name="T22" fmla="*/ 43 w 56"/>
                <a:gd name="T23" fmla="*/ 2 h 61"/>
                <a:gd name="T24" fmla="*/ 38 w 56"/>
                <a:gd name="T25" fmla="*/ 2 h 61"/>
                <a:gd name="T26" fmla="*/ 36 w 56"/>
                <a:gd name="T27" fmla="*/ 2 h 61"/>
                <a:gd name="T28" fmla="*/ 34 w 56"/>
                <a:gd name="T29" fmla="*/ 0 h 61"/>
                <a:gd name="T30" fmla="*/ 31 w 56"/>
                <a:gd name="T31" fmla="*/ 0 h 61"/>
                <a:gd name="T32" fmla="*/ 29 w 56"/>
                <a:gd name="T33" fmla="*/ 0 h 61"/>
                <a:gd name="T34" fmla="*/ 29 w 56"/>
                <a:gd name="T35" fmla="*/ 0 h 61"/>
                <a:gd name="T36" fmla="*/ 27 w 56"/>
                <a:gd name="T37" fmla="*/ 0 h 61"/>
                <a:gd name="T38" fmla="*/ 56 w 56"/>
                <a:gd name="T39" fmla="*/ 23 h 61"/>
                <a:gd name="T40" fmla="*/ 0 w 56"/>
                <a:gd name="T41" fmla="*/ 38 h 61"/>
                <a:gd name="T42" fmla="*/ 4 w 56"/>
                <a:gd name="T43" fmla="*/ 61 h 61"/>
                <a:gd name="T44" fmla="*/ 27 w 56"/>
                <a:gd name="T45" fmla="*/ 61 h 61"/>
                <a:gd name="T46" fmla="*/ 0 w 56"/>
                <a:gd name="T47"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61">
                  <a:moveTo>
                    <a:pt x="0" y="38"/>
                  </a:moveTo>
                  <a:lnTo>
                    <a:pt x="27" y="61"/>
                  </a:lnTo>
                  <a:lnTo>
                    <a:pt x="29" y="61"/>
                  </a:lnTo>
                  <a:lnTo>
                    <a:pt x="29" y="61"/>
                  </a:lnTo>
                  <a:lnTo>
                    <a:pt x="29" y="61"/>
                  </a:lnTo>
                  <a:lnTo>
                    <a:pt x="29" y="61"/>
                  </a:lnTo>
                  <a:lnTo>
                    <a:pt x="27" y="61"/>
                  </a:lnTo>
                  <a:lnTo>
                    <a:pt x="25" y="61"/>
                  </a:lnTo>
                  <a:lnTo>
                    <a:pt x="22" y="59"/>
                  </a:lnTo>
                  <a:lnTo>
                    <a:pt x="20" y="59"/>
                  </a:lnTo>
                  <a:lnTo>
                    <a:pt x="45" y="5"/>
                  </a:lnTo>
                  <a:lnTo>
                    <a:pt x="43" y="2"/>
                  </a:lnTo>
                  <a:lnTo>
                    <a:pt x="38" y="2"/>
                  </a:lnTo>
                  <a:lnTo>
                    <a:pt x="36" y="2"/>
                  </a:lnTo>
                  <a:lnTo>
                    <a:pt x="34" y="0"/>
                  </a:lnTo>
                  <a:lnTo>
                    <a:pt x="31" y="0"/>
                  </a:lnTo>
                  <a:lnTo>
                    <a:pt x="29" y="0"/>
                  </a:lnTo>
                  <a:lnTo>
                    <a:pt x="29" y="0"/>
                  </a:lnTo>
                  <a:lnTo>
                    <a:pt x="27" y="0"/>
                  </a:lnTo>
                  <a:lnTo>
                    <a:pt x="56" y="23"/>
                  </a:lnTo>
                  <a:lnTo>
                    <a:pt x="0" y="38"/>
                  </a:lnTo>
                  <a:lnTo>
                    <a:pt x="4" y="61"/>
                  </a:lnTo>
                  <a:lnTo>
                    <a:pt x="27" y="61"/>
                  </a:lnTo>
                  <a:lnTo>
                    <a:pt x="0" y="38"/>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47" name="Freeform 628">
              <a:extLst>
                <a:ext uri="{FF2B5EF4-FFF2-40B4-BE49-F238E27FC236}">
                  <a16:creationId xmlns:a16="http://schemas.microsoft.com/office/drawing/2014/main" id="{1F64F4DE-77D7-2685-5287-9FF64A05908B}"/>
                </a:ext>
              </a:extLst>
            </p:cNvPr>
            <p:cNvSpPr>
              <a:spLocks/>
            </p:cNvSpPr>
            <p:nvPr/>
          </p:nvSpPr>
          <p:spPr bwMode="auto">
            <a:xfrm>
              <a:off x="6026448" y="4247033"/>
              <a:ext cx="106363" cy="220662"/>
            </a:xfrm>
            <a:custGeom>
              <a:avLst/>
              <a:gdLst>
                <a:gd name="T0" fmla="*/ 0 w 67"/>
                <a:gd name="T1" fmla="*/ 0 h 139"/>
                <a:gd name="T2" fmla="*/ 0 w 67"/>
                <a:gd name="T3" fmla="*/ 0 h 139"/>
                <a:gd name="T4" fmla="*/ 0 w 67"/>
                <a:gd name="T5" fmla="*/ 22 h 139"/>
                <a:gd name="T6" fmla="*/ 0 w 67"/>
                <a:gd name="T7" fmla="*/ 45 h 139"/>
                <a:gd name="T8" fmla="*/ 2 w 67"/>
                <a:gd name="T9" fmla="*/ 65 h 139"/>
                <a:gd name="T10" fmla="*/ 4 w 67"/>
                <a:gd name="T11" fmla="*/ 85 h 139"/>
                <a:gd name="T12" fmla="*/ 4 w 67"/>
                <a:gd name="T13" fmla="*/ 103 h 139"/>
                <a:gd name="T14" fmla="*/ 6 w 67"/>
                <a:gd name="T15" fmla="*/ 117 h 139"/>
                <a:gd name="T16" fmla="*/ 9 w 67"/>
                <a:gd name="T17" fmla="*/ 130 h 139"/>
                <a:gd name="T18" fmla="*/ 11 w 67"/>
                <a:gd name="T19" fmla="*/ 139 h 139"/>
                <a:gd name="T20" fmla="*/ 67 w 67"/>
                <a:gd name="T21" fmla="*/ 124 h 139"/>
                <a:gd name="T22" fmla="*/ 67 w 67"/>
                <a:gd name="T23" fmla="*/ 119 h 139"/>
                <a:gd name="T24" fmla="*/ 65 w 67"/>
                <a:gd name="T25" fmla="*/ 110 h 139"/>
                <a:gd name="T26" fmla="*/ 65 w 67"/>
                <a:gd name="T27" fmla="*/ 97 h 139"/>
                <a:gd name="T28" fmla="*/ 63 w 67"/>
                <a:gd name="T29" fmla="*/ 81 h 139"/>
                <a:gd name="T30" fmla="*/ 63 w 67"/>
                <a:gd name="T31" fmla="*/ 63 h 139"/>
                <a:gd name="T32" fmla="*/ 60 w 67"/>
                <a:gd name="T33" fmla="*/ 43 h 139"/>
                <a:gd name="T34" fmla="*/ 60 w 67"/>
                <a:gd name="T35" fmla="*/ 20 h 139"/>
                <a:gd name="T36" fmla="*/ 58 w 67"/>
                <a:gd name="T37" fmla="*/ 0 h 139"/>
                <a:gd name="T38" fmla="*/ 58 w 67"/>
                <a:gd name="T39" fmla="*/ 0 h 139"/>
                <a:gd name="T40" fmla="*/ 0 w 67"/>
                <a:gd name="T4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139">
                  <a:moveTo>
                    <a:pt x="0" y="0"/>
                  </a:moveTo>
                  <a:lnTo>
                    <a:pt x="0" y="0"/>
                  </a:lnTo>
                  <a:lnTo>
                    <a:pt x="0" y="22"/>
                  </a:lnTo>
                  <a:lnTo>
                    <a:pt x="0" y="45"/>
                  </a:lnTo>
                  <a:lnTo>
                    <a:pt x="2" y="65"/>
                  </a:lnTo>
                  <a:lnTo>
                    <a:pt x="4" y="85"/>
                  </a:lnTo>
                  <a:lnTo>
                    <a:pt x="4" y="103"/>
                  </a:lnTo>
                  <a:lnTo>
                    <a:pt x="6" y="117"/>
                  </a:lnTo>
                  <a:lnTo>
                    <a:pt x="9" y="130"/>
                  </a:lnTo>
                  <a:lnTo>
                    <a:pt x="11" y="139"/>
                  </a:lnTo>
                  <a:lnTo>
                    <a:pt x="67" y="124"/>
                  </a:lnTo>
                  <a:lnTo>
                    <a:pt x="67" y="119"/>
                  </a:lnTo>
                  <a:lnTo>
                    <a:pt x="65" y="110"/>
                  </a:lnTo>
                  <a:lnTo>
                    <a:pt x="65" y="97"/>
                  </a:lnTo>
                  <a:lnTo>
                    <a:pt x="63" y="81"/>
                  </a:lnTo>
                  <a:lnTo>
                    <a:pt x="63" y="63"/>
                  </a:lnTo>
                  <a:lnTo>
                    <a:pt x="60" y="43"/>
                  </a:lnTo>
                  <a:lnTo>
                    <a:pt x="60" y="20"/>
                  </a:lnTo>
                  <a:lnTo>
                    <a:pt x="58" y="0"/>
                  </a:lnTo>
                  <a:lnTo>
                    <a:pt x="58" y="0"/>
                  </a:lnTo>
                  <a:lnTo>
                    <a:pt x="0"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48" name="Freeform 629">
              <a:extLst>
                <a:ext uri="{FF2B5EF4-FFF2-40B4-BE49-F238E27FC236}">
                  <a16:creationId xmlns:a16="http://schemas.microsoft.com/office/drawing/2014/main" id="{4B319F46-6150-B36A-88D2-D5E0F800FBA6}"/>
                </a:ext>
              </a:extLst>
            </p:cNvPr>
            <p:cNvSpPr>
              <a:spLocks/>
            </p:cNvSpPr>
            <p:nvPr/>
          </p:nvSpPr>
          <p:spPr bwMode="auto">
            <a:xfrm>
              <a:off x="6026448" y="3978746"/>
              <a:ext cx="100013" cy="268287"/>
            </a:xfrm>
            <a:custGeom>
              <a:avLst/>
              <a:gdLst>
                <a:gd name="T0" fmla="*/ 42 w 63"/>
                <a:gd name="T1" fmla="*/ 7 h 169"/>
                <a:gd name="T2" fmla="*/ 9 w 63"/>
                <a:gd name="T3" fmla="*/ 23 h 169"/>
                <a:gd name="T4" fmla="*/ 4 w 63"/>
                <a:gd name="T5" fmla="*/ 36 h 169"/>
                <a:gd name="T6" fmla="*/ 2 w 63"/>
                <a:gd name="T7" fmla="*/ 52 h 169"/>
                <a:gd name="T8" fmla="*/ 0 w 63"/>
                <a:gd name="T9" fmla="*/ 68 h 169"/>
                <a:gd name="T10" fmla="*/ 0 w 63"/>
                <a:gd name="T11" fmla="*/ 86 h 169"/>
                <a:gd name="T12" fmla="*/ 0 w 63"/>
                <a:gd name="T13" fmla="*/ 106 h 169"/>
                <a:gd name="T14" fmla="*/ 0 w 63"/>
                <a:gd name="T15" fmla="*/ 126 h 169"/>
                <a:gd name="T16" fmla="*/ 0 w 63"/>
                <a:gd name="T17" fmla="*/ 149 h 169"/>
                <a:gd name="T18" fmla="*/ 0 w 63"/>
                <a:gd name="T19" fmla="*/ 169 h 169"/>
                <a:gd name="T20" fmla="*/ 58 w 63"/>
                <a:gd name="T21" fmla="*/ 169 h 169"/>
                <a:gd name="T22" fmla="*/ 58 w 63"/>
                <a:gd name="T23" fmla="*/ 146 h 169"/>
                <a:gd name="T24" fmla="*/ 58 w 63"/>
                <a:gd name="T25" fmla="*/ 126 h 169"/>
                <a:gd name="T26" fmla="*/ 58 w 63"/>
                <a:gd name="T27" fmla="*/ 106 h 169"/>
                <a:gd name="T28" fmla="*/ 60 w 63"/>
                <a:gd name="T29" fmla="*/ 88 h 169"/>
                <a:gd name="T30" fmla="*/ 60 w 63"/>
                <a:gd name="T31" fmla="*/ 72 h 169"/>
                <a:gd name="T32" fmla="*/ 63 w 63"/>
                <a:gd name="T33" fmla="*/ 59 h 169"/>
                <a:gd name="T34" fmla="*/ 63 w 63"/>
                <a:gd name="T35" fmla="*/ 50 h 169"/>
                <a:gd name="T36" fmla="*/ 63 w 63"/>
                <a:gd name="T37" fmla="*/ 47 h 169"/>
                <a:gd name="T38" fmla="*/ 29 w 63"/>
                <a:gd name="T39" fmla="*/ 65 h 169"/>
                <a:gd name="T40" fmla="*/ 42 w 63"/>
                <a:gd name="T41" fmla="*/ 7 h 169"/>
                <a:gd name="T42" fmla="*/ 20 w 63"/>
                <a:gd name="T43" fmla="*/ 0 h 169"/>
                <a:gd name="T44" fmla="*/ 9 w 63"/>
                <a:gd name="T45" fmla="*/ 23 h 169"/>
                <a:gd name="T46" fmla="*/ 42 w 63"/>
                <a:gd name="T47"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69">
                  <a:moveTo>
                    <a:pt x="42" y="7"/>
                  </a:moveTo>
                  <a:lnTo>
                    <a:pt x="9" y="23"/>
                  </a:lnTo>
                  <a:lnTo>
                    <a:pt x="4" y="36"/>
                  </a:lnTo>
                  <a:lnTo>
                    <a:pt x="2" y="52"/>
                  </a:lnTo>
                  <a:lnTo>
                    <a:pt x="0" y="68"/>
                  </a:lnTo>
                  <a:lnTo>
                    <a:pt x="0" y="86"/>
                  </a:lnTo>
                  <a:lnTo>
                    <a:pt x="0" y="106"/>
                  </a:lnTo>
                  <a:lnTo>
                    <a:pt x="0" y="126"/>
                  </a:lnTo>
                  <a:lnTo>
                    <a:pt x="0" y="149"/>
                  </a:lnTo>
                  <a:lnTo>
                    <a:pt x="0" y="169"/>
                  </a:lnTo>
                  <a:lnTo>
                    <a:pt x="58" y="169"/>
                  </a:lnTo>
                  <a:lnTo>
                    <a:pt x="58" y="146"/>
                  </a:lnTo>
                  <a:lnTo>
                    <a:pt x="58" y="126"/>
                  </a:lnTo>
                  <a:lnTo>
                    <a:pt x="58" y="106"/>
                  </a:lnTo>
                  <a:lnTo>
                    <a:pt x="60" y="88"/>
                  </a:lnTo>
                  <a:lnTo>
                    <a:pt x="60" y="72"/>
                  </a:lnTo>
                  <a:lnTo>
                    <a:pt x="63" y="59"/>
                  </a:lnTo>
                  <a:lnTo>
                    <a:pt x="63" y="50"/>
                  </a:lnTo>
                  <a:lnTo>
                    <a:pt x="63" y="47"/>
                  </a:lnTo>
                  <a:lnTo>
                    <a:pt x="29" y="65"/>
                  </a:lnTo>
                  <a:lnTo>
                    <a:pt x="42" y="7"/>
                  </a:lnTo>
                  <a:lnTo>
                    <a:pt x="20" y="0"/>
                  </a:lnTo>
                  <a:lnTo>
                    <a:pt x="9" y="23"/>
                  </a:lnTo>
                  <a:lnTo>
                    <a:pt x="42" y="7"/>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49" name="Freeform 630">
              <a:extLst>
                <a:ext uri="{FF2B5EF4-FFF2-40B4-BE49-F238E27FC236}">
                  <a16:creationId xmlns:a16="http://schemas.microsoft.com/office/drawing/2014/main" id="{913EC2B0-AEAF-032B-AC12-2CDE73BDCA0A}"/>
                </a:ext>
              </a:extLst>
            </p:cNvPr>
            <p:cNvSpPr>
              <a:spLocks/>
            </p:cNvSpPr>
            <p:nvPr/>
          </p:nvSpPr>
          <p:spPr bwMode="auto">
            <a:xfrm>
              <a:off x="6047085" y="3989858"/>
              <a:ext cx="93663" cy="96837"/>
            </a:xfrm>
            <a:custGeom>
              <a:avLst/>
              <a:gdLst>
                <a:gd name="T0" fmla="*/ 0 w 59"/>
                <a:gd name="T1" fmla="*/ 29 h 61"/>
                <a:gd name="T2" fmla="*/ 29 w 59"/>
                <a:gd name="T3" fmla="*/ 0 h 61"/>
                <a:gd name="T4" fmla="*/ 32 w 59"/>
                <a:gd name="T5" fmla="*/ 0 h 61"/>
                <a:gd name="T6" fmla="*/ 32 w 59"/>
                <a:gd name="T7" fmla="*/ 0 h 61"/>
                <a:gd name="T8" fmla="*/ 32 w 59"/>
                <a:gd name="T9" fmla="*/ 0 h 61"/>
                <a:gd name="T10" fmla="*/ 34 w 59"/>
                <a:gd name="T11" fmla="*/ 0 h 61"/>
                <a:gd name="T12" fmla="*/ 34 w 59"/>
                <a:gd name="T13" fmla="*/ 0 h 61"/>
                <a:gd name="T14" fmla="*/ 34 w 59"/>
                <a:gd name="T15" fmla="*/ 0 h 61"/>
                <a:gd name="T16" fmla="*/ 32 w 59"/>
                <a:gd name="T17" fmla="*/ 0 h 61"/>
                <a:gd name="T18" fmla="*/ 29 w 59"/>
                <a:gd name="T19" fmla="*/ 0 h 61"/>
                <a:gd name="T20" fmla="*/ 16 w 59"/>
                <a:gd name="T21" fmla="*/ 58 h 61"/>
                <a:gd name="T22" fmla="*/ 18 w 59"/>
                <a:gd name="T23" fmla="*/ 58 h 61"/>
                <a:gd name="T24" fmla="*/ 18 w 59"/>
                <a:gd name="T25" fmla="*/ 58 h 61"/>
                <a:gd name="T26" fmla="*/ 18 w 59"/>
                <a:gd name="T27" fmla="*/ 58 h 61"/>
                <a:gd name="T28" fmla="*/ 20 w 59"/>
                <a:gd name="T29" fmla="*/ 58 h 61"/>
                <a:gd name="T30" fmla="*/ 23 w 59"/>
                <a:gd name="T31" fmla="*/ 58 h 61"/>
                <a:gd name="T32" fmla="*/ 25 w 59"/>
                <a:gd name="T33" fmla="*/ 61 h 61"/>
                <a:gd name="T34" fmla="*/ 27 w 59"/>
                <a:gd name="T35" fmla="*/ 61 h 61"/>
                <a:gd name="T36" fmla="*/ 29 w 59"/>
                <a:gd name="T37" fmla="*/ 61 h 61"/>
                <a:gd name="T38" fmla="*/ 59 w 59"/>
                <a:gd name="T39" fmla="*/ 29 h 61"/>
                <a:gd name="T40" fmla="*/ 29 w 59"/>
                <a:gd name="T41" fmla="*/ 61 h 61"/>
                <a:gd name="T42" fmla="*/ 59 w 59"/>
                <a:gd name="T43" fmla="*/ 61 h 61"/>
                <a:gd name="T44" fmla="*/ 59 w 59"/>
                <a:gd name="T45" fmla="*/ 29 h 61"/>
                <a:gd name="T46" fmla="*/ 0 w 59"/>
                <a:gd name="T47"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61">
                  <a:moveTo>
                    <a:pt x="0" y="29"/>
                  </a:moveTo>
                  <a:lnTo>
                    <a:pt x="29" y="0"/>
                  </a:lnTo>
                  <a:lnTo>
                    <a:pt x="32" y="0"/>
                  </a:lnTo>
                  <a:lnTo>
                    <a:pt x="32" y="0"/>
                  </a:lnTo>
                  <a:lnTo>
                    <a:pt x="32" y="0"/>
                  </a:lnTo>
                  <a:lnTo>
                    <a:pt x="34" y="0"/>
                  </a:lnTo>
                  <a:lnTo>
                    <a:pt x="34" y="0"/>
                  </a:lnTo>
                  <a:lnTo>
                    <a:pt x="34" y="0"/>
                  </a:lnTo>
                  <a:lnTo>
                    <a:pt x="32" y="0"/>
                  </a:lnTo>
                  <a:lnTo>
                    <a:pt x="29" y="0"/>
                  </a:lnTo>
                  <a:lnTo>
                    <a:pt x="16" y="58"/>
                  </a:lnTo>
                  <a:lnTo>
                    <a:pt x="18" y="58"/>
                  </a:lnTo>
                  <a:lnTo>
                    <a:pt x="18" y="58"/>
                  </a:lnTo>
                  <a:lnTo>
                    <a:pt x="18" y="58"/>
                  </a:lnTo>
                  <a:lnTo>
                    <a:pt x="20" y="58"/>
                  </a:lnTo>
                  <a:lnTo>
                    <a:pt x="23" y="58"/>
                  </a:lnTo>
                  <a:lnTo>
                    <a:pt x="25" y="61"/>
                  </a:lnTo>
                  <a:lnTo>
                    <a:pt x="27" y="61"/>
                  </a:lnTo>
                  <a:lnTo>
                    <a:pt x="29" y="61"/>
                  </a:lnTo>
                  <a:lnTo>
                    <a:pt x="59" y="29"/>
                  </a:lnTo>
                  <a:lnTo>
                    <a:pt x="29" y="61"/>
                  </a:lnTo>
                  <a:lnTo>
                    <a:pt x="59" y="61"/>
                  </a:lnTo>
                  <a:lnTo>
                    <a:pt x="59" y="29"/>
                  </a:lnTo>
                  <a:lnTo>
                    <a:pt x="0" y="2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50" name="Freeform 631">
              <a:extLst>
                <a:ext uri="{FF2B5EF4-FFF2-40B4-BE49-F238E27FC236}">
                  <a16:creationId xmlns:a16="http://schemas.microsoft.com/office/drawing/2014/main" id="{0FDFCB84-A469-8A79-3C32-C216C36B9A13}"/>
                </a:ext>
              </a:extLst>
            </p:cNvPr>
            <p:cNvSpPr>
              <a:spLocks/>
            </p:cNvSpPr>
            <p:nvPr/>
          </p:nvSpPr>
          <p:spPr bwMode="auto">
            <a:xfrm>
              <a:off x="6047085" y="3953346"/>
              <a:ext cx="93663" cy="96837"/>
            </a:xfrm>
            <a:custGeom>
              <a:avLst/>
              <a:gdLst>
                <a:gd name="T0" fmla="*/ 29 w 59"/>
                <a:gd name="T1" fmla="*/ 0 h 61"/>
                <a:gd name="T2" fmla="*/ 0 w 59"/>
                <a:gd name="T3" fmla="*/ 30 h 61"/>
                <a:gd name="T4" fmla="*/ 0 w 59"/>
                <a:gd name="T5" fmla="*/ 34 h 61"/>
                <a:gd name="T6" fmla="*/ 0 w 59"/>
                <a:gd name="T7" fmla="*/ 36 h 61"/>
                <a:gd name="T8" fmla="*/ 0 w 59"/>
                <a:gd name="T9" fmla="*/ 39 h 61"/>
                <a:gd name="T10" fmla="*/ 0 w 59"/>
                <a:gd name="T11" fmla="*/ 41 h 61"/>
                <a:gd name="T12" fmla="*/ 0 w 59"/>
                <a:gd name="T13" fmla="*/ 45 h 61"/>
                <a:gd name="T14" fmla="*/ 0 w 59"/>
                <a:gd name="T15" fmla="*/ 48 h 61"/>
                <a:gd name="T16" fmla="*/ 0 w 59"/>
                <a:gd name="T17" fmla="*/ 50 h 61"/>
                <a:gd name="T18" fmla="*/ 0 w 59"/>
                <a:gd name="T19" fmla="*/ 52 h 61"/>
                <a:gd name="T20" fmla="*/ 59 w 59"/>
                <a:gd name="T21" fmla="*/ 52 h 61"/>
                <a:gd name="T22" fmla="*/ 59 w 59"/>
                <a:gd name="T23" fmla="*/ 50 h 61"/>
                <a:gd name="T24" fmla="*/ 59 w 59"/>
                <a:gd name="T25" fmla="*/ 48 h 61"/>
                <a:gd name="T26" fmla="*/ 59 w 59"/>
                <a:gd name="T27" fmla="*/ 45 h 61"/>
                <a:gd name="T28" fmla="*/ 59 w 59"/>
                <a:gd name="T29" fmla="*/ 41 h 61"/>
                <a:gd name="T30" fmla="*/ 59 w 59"/>
                <a:gd name="T31" fmla="*/ 39 h 61"/>
                <a:gd name="T32" fmla="*/ 59 w 59"/>
                <a:gd name="T33" fmla="*/ 36 h 61"/>
                <a:gd name="T34" fmla="*/ 59 w 59"/>
                <a:gd name="T35" fmla="*/ 34 h 61"/>
                <a:gd name="T36" fmla="*/ 59 w 59"/>
                <a:gd name="T37" fmla="*/ 30 h 61"/>
                <a:gd name="T38" fmla="*/ 29 w 59"/>
                <a:gd name="T39" fmla="*/ 61 h 61"/>
                <a:gd name="T40" fmla="*/ 29 w 59"/>
                <a:gd name="T41" fmla="*/ 0 h 61"/>
                <a:gd name="T42" fmla="*/ 0 w 59"/>
                <a:gd name="T43" fmla="*/ 0 h 61"/>
                <a:gd name="T44" fmla="*/ 0 w 59"/>
                <a:gd name="T45" fmla="*/ 30 h 61"/>
                <a:gd name="T46" fmla="*/ 29 w 59"/>
                <a:gd name="T4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61">
                  <a:moveTo>
                    <a:pt x="29" y="0"/>
                  </a:moveTo>
                  <a:lnTo>
                    <a:pt x="0" y="30"/>
                  </a:lnTo>
                  <a:lnTo>
                    <a:pt x="0" y="34"/>
                  </a:lnTo>
                  <a:lnTo>
                    <a:pt x="0" y="36"/>
                  </a:lnTo>
                  <a:lnTo>
                    <a:pt x="0" y="39"/>
                  </a:lnTo>
                  <a:lnTo>
                    <a:pt x="0" y="41"/>
                  </a:lnTo>
                  <a:lnTo>
                    <a:pt x="0" y="45"/>
                  </a:lnTo>
                  <a:lnTo>
                    <a:pt x="0" y="48"/>
                  </a:lnTo>
                  <a:lnTo>
                    <a:pt x="0" y="50"/>
                  </a:lnTo>
                  <a:lnTo>
                    <a:pt x="0" y="52"/>
                  </a:lnTo>
                  <a:lnTo>
                    <a:pt x="59" y="52"/>
                  </a:lnTo>
                  <a:lnTo>
                    <a:pt x="59" y="50"/>
                  </a:lnTo>
                  <a:lnTo>
                    <a:pt x="59" y="48"/>
                  </a:lnTo>
                  <a:lnTo>
                    <a:pt x="59" y="45"/>
                  </a:lnTo>
                  <a:lnTo>
                    <a:pt x="59" y="41"/>
                  </a:lnTo>
                  <a:lnTo>
                    <a:pt x="59" y="39"/>
                  </a:lnTo>
                  <a:lnTo>
                    <a:pt x="59" y="36"/>
                  </a:lnTo>
                  <a:lnTo>
                    <a:pt x="59" y="34"/>
                  </a:lnTo>
                  <a:lnTo>
                    <a:pt x="59" y="30"/>
                  </a:lnTo>
                  <a:lnTo>
                    <a:pt x="29" y="61"/>
                  </a:lnTo>
                  <a:lnTo>
                    <a:pt x="29" y="0"/>
                  </a:lnTo>
                  <a:lnTo>
                    <a:pt x="0" y="0"/>
                  </a:lnTo>
                  <a:lnTo>
                    <a:pt x="0" y="30"/>
                  </a:lnTo>
                  <a:lnTo>
                    <a:pt x="29"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51" name="Freeform 632">
              <a:extLst>
                <a:ext uri="{FF2B5EF4-FFF2-40B4-BE49-F238E27FC236}">
                  <a16:creationId xmlns:a16="http://schemas.microsoft.com/office/drawing/2014/main" id="{9F5B15D0-0BDA-2F47-B031-B0E1C4C49824}"/>
                </a:ext>
              </a:extLst>
            </p:cNvPr>
            <p:cNvSpPr>
              <a:spLocks/>
            </p:cNvSpPr>
            <p:nvPr/>
          </p:nvSpPr>
          <p:spPr bwMode="auto">
            <a:xfrm>
              <a:off x="6055023" y="3953346"/>
              <a:ext cx="95250" cy="96837"/>
            </a:xfrm>
            <a:custGeom>
              <a:avLst/>
              <a:gdLst>
                <a:gd name="T0" fmla="*/ 0 w 60"/>
                <a:gd name="T1" fmla="*/ 30 h 61"/>
                <a:gd name="T2" fmla="*/ 29 w 60"/>
                <a:gd name="T3" fmla="*/ 0 h 61"/>
                <a:gd name="T4" fmla="*/ 29 w 60"/>
                <a:gd name="T5" fmla="*/ 0 h 61"/>
                <a:gd name="T6" fmla="*/ 29 w 60"/>
                <a:gd name="T7" fmla="*/ 0 h 61"/>
                <a:gd name="T8" fmla="*/ 29 w 60"/>
                <a:gd name="T9" fmla="*/ 0 h 61"/>
                <a:gd name="T10" fmla="*/ 27 w 60"/>
                <a:gd name="T11" fmla="*/ 0 h 61"/>
                <a:gd name="T12" fmla="*/ 27 w 60"/>
                <a:gd name="T13" fmla="*/ 0 h 61"/>
                <a:gd name="T14" fmla="*/ 27 w 60"/>
                <a:gd name="T15" fmla="*/ 0 h 61"/>
                <a:gd name="T16" fmla="*/ 24 w 60"/>
                <a:gd name="T17" fmla="*/ 0 h 61"/>
                <a:gd name="T18" fmla="*/ 24 w 60"/>
                <a:gd name="T19" fmla="*/ 0 h 61"/>
                <a:gd name="T20" fmla="*/ 24 w 60"/>
                <a:gd name="T21" fmla="*/ 61 h 61"/>
                <a:gd name="T22" fmla="*/ 24 w 60"/>
                <a:gd name="T23" fmla="*/ 61 h 61"/>
                <a:gd name="T24" fmla="*/ 27 w 60"/>
                <a:gd name="T25" fmla="*/ 61 h 61"/>
                <a:gd name="T26" fmla="*/ 27 w 60"/>
                <a:gd name="T27" fmla="*/ 61 h 61"/>
                <a:gd name="T28" fmla="*/ 27 w 60"/>
                <a:gd name="T29" fmla="*/ 61 h 61"/>
                <a:gd name="T30" fmla="*/ 29 w 60"/>
                <a:gd name="T31" fmla="*/ 61 h 61"/>
                <a:gd name="T32" fmla="*/ 29 w 60"/>
                <a:gd name="T33" fmla="*/ 61 h 61"/>
                <a:gd name="T34" fmla="*/ 29 w 60"/>
                <a:gd name="T35" fmla="*/ 61 h 61"/>
                <a:gd name="T36" fmla="*/ 29 w 60"/>
                <a:gd name="T37" fmla="*/ 61 h 61"/>
                <a:gd name="T38" fmla="*/ 60 w 60"/>
                <a:gd name="T39" fmla="*/ 30 h 61"/>
                <a:gd name="T40" fmla="*/ 29 w 60"/>
                <a:gd name="T41" fmla="*/ 61 h 61"/>
                <a:gd name="T42" fmla="*/ 60 w 60"/>
                <a:gd name="T43" fmla="*/ 61 h 61"/>
                <a:gd name="T44" fmla="*/ 60 w 60"/>
                <a:gd name="T45" fmla="*/ 30 h 61"/>
                <a:gd name="T46" fmla="*/ 0 w 60"/>
                <a:gd name="T47"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61">
                  <a:moveTo>
                    <a:pt x="0" y="30"/>
                  </a:moveTo>
                  <a:lnTo>
                    <a:pt x="29" y="0"/>
                  </a:lnTo>
                  <a:lnTo>
                    <a:pt x="29" y="0"/>
                  </a:lnTo>
                  <a:lnTo>
                    <a:pt x="29" y="0"/>
                  </a:lnTo>
                  <a:lnTo>
                    <a:pt x="29" y="0"/>
                  </a:lnTo>
                  <a:lnTo>
                    <a:pt x="27" y="0"/>
                  </a:lnTo>
                  <a:lnTo>
                    <a:pt x="27" y="0"/>
                  </a:lnTo>
                  <a:lnTo>
                    <a:pt x="27" y="0"/>
                  </a:lnTo>
                  <a:lnTo>
                    <a:pt x="24" y="0"/>
                  </a:lnTo>
                  <a:lnTo>
                    <a:pt x="24" y="0"/>
                  </a:lnTo>
                  <a:lnTo>
                    <a:pt x="24" y="61"/>
                  </a:lnTo>
                  <a:lnTo>
                    <a:pt x="24" y="61"/>
                  </a:lnTo>
                  <a:lnTo>
                    <a:pt x="27" y="61"/>
                  </a:lnTo>
                  <a:lnTo>
                    <a:pt x="27" y="61"/>
                  </a:lnTo>
                  <a:lnTo>
                    <a:pt x="27" y="61"/>
                  </a:lnTo>
                  <a:lnTo>
                    <a:pt x="29" y="61"/>
                  </a:lnTo>
                  <a:lnTo>
                    <a:pt x="29" y="61"/>
                  </a:lnTo>
                  <a:lnTo>
                    <a:pt x="29" y="61"/>
                  </a:lnTo>
                  <a:lnTo>
                    <a:pt x="29" y="61"/>
                  </a:lnTo>
                  <a:lnTo>
                    <a:pt x="60" y="30"/>
                  </a:lnTo>
                  <a:lnTo>
                    <a:pt x="29" y="61"/>
                  </a:lnTo>
                  <a:lnTo>
                    <a:pt x="60" y="61"/>
                  </a:lnTo>
                  <a:lnTo>
                    <a:pt x="60" y="30"/>
                  </a:lnTo>
                  <a:lnTo>
                    <a:pt x="0" y="3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52" name="Freeform 633">
              <a:extLst>
                <a:ext uri="{FF2B5EF4-FFF2-40B4-BE49-F238E27FC236}">
                  <a16:creationId xmlns:a16="http://schemas.microsoft.com/office/drawing/2014/main" id="{DBBC1482-0029-198B-DF65-C634C824051D}"/>
                </a:ext>
              </a:extLst>
            </p:cNvPr>
            <p:cNvSpPr>
              <a:spLocks/>
            </p:cNvSpPr>
            <p:nvPr/>
          </p:nvSpPr>
          <p:spPr bwMode="auto">
            <a:xfrm>
              <a:off x="6055023" y="3889846"/>
              <a:ext cx="103188" cy="114300"/>
            </a:xfrm>
            <a:custGeom>
              <a:avLst/>
              <a:gdLst>
                <a:gd name="T0" fmla="*/ 42 w 65"/>
                <a:gd name="T1" fmla="*/ 0 h 72"/>
                <a:gd name="T2" fmla="*/ 20 w 65"/>
                <a:gd name="T3" fmla="*/ 9 h 72"/>
                <a:gd name="T4" fmla="*/ 13 w 65"/>
                <a:gd name="T5" fmla="*/ 18 h 72"/>
                <a:gd name="T6" fmla="*/ 11 w 65"/>
                <a:gd name="T7" fmla="*/ 27 h 72"/>
                <a:gd name="T8" fmla="*/ 6 w 65"/>
                <a:gd name="T9" fmla="*/ 34 h 72"/>
                <a:gd name="T10" fmla="*/ 4 w 65"/>
                <a:gd name="T11" fmla="*/ 43 h 72"/>
                <a:gd name="T12" fmla="*/ 2 w 65"/>
                <a:gd name="T13" fmla="*/ 49 h 72"/>
                <a:gd name="T14" fmla="*/ 2 w 65"/>
                <a:gd name="T15" fmla="*/ 56 h 72"/>
                <a:gd name="T16" fmla="*/ 0 w 65"/>
                <a:gd name="T17" fmla="*/ 63 h 72"/>
                <a:gd name="T18" fmla="*/ 0 w 65"/>
                <a:gd name="T19" fmla="*/ 70 h 72"/>
                <a:gd name="T20" fmla="*/ 60 w 65"/>
                <a:gd name="T21" fmla="*/ 70 h 72"/>
                <a:gd name="T22" fmla="*/ 60 w 65"/>
                <a:gd name="T23" fmla="*/ 72 h 72"/>
                <a:gd name="T24" fmla="*/ 60 w 65"/>
                <a:gd name="T25" fmla="*/ 67 h 72"/>
                <a:gd name="T26" fmla="*/ 60 w 65"/>
                <a:gd name="T27" fmla="*/ 63 h 72"/>
                <a:gd name="T28" fmla="*/ 63 w 65"/>
                <a:gd name="T29" fmla="*/ 58 h 72"/>
                <a:gd name="T30" fmla="*/ 65 w 65"/>
                <a:gd name="T31" fmla="*/ 54 h 72"/>
                <a:gd name="T32" fmla="*/ 65 w 65"/>
                <a:gd name="T33" fmla="*/ 49 h 72"/>
                <a:gd name="T34" fmla="*/ 65 w 65"/>
                <a:gd name="T35" fmla="*/ 49 h 72"/>
                <a:gd name="T36" fmla="*/ 63 w 65"/>
                <a:gd name="T37" fmla="*/ 52 h 72"/>
                <a:gd name="T38" fmla="*/ 42 w 65"/>
                <a:gd name="T39" fmla="*/ 61 h 72"/>
                <a:gd name="T40" fmla="*/ 42 w 65"/>
                <a:gd name="T41" fmla="*/ 0 h 72"/>
                <a:gd name="T42" fmla="*/ 29 w 65"/>
                <a:gd name="T43" fmla="*/ 0 h 72"/>
                <a:gd name="T44" fmla="*/ 22 w 65"/>
                <a:gd name="T45" fmla="*/ 9 h 72"/>
                <a:gd name="T46" fmla="*/ 42 w 65"/>
                <a:gd name="T4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72">
                  <a:moveTo>
                    <a:pt x="42" y="0"/>
                  </a:moveTo>
                  <a:lnTo>
                    <a:pt x="20" y="9"/>
                  </a:lnTo>
                  <a:lnTo>
                    <a:pt x="13" y="18"/>
                  </a:lnTo>
                  <a:lnTo>
                    <a:pt x="11" y="27"/>
                  </a:lnTo>
                  <a:lnTo>
                    <a:pt x="6" y="34"/>
                  </a:lnTo>
                  <a:lnTo>
                    <a:pt x="4" y="43"/>
                  </a:lnTo>
                  <a:lnTo>
                    <a:pt x="2" y="49"/>
                  </a:lnTo>
                  <a:lnTo>
                    <a:pt x="2" y="56"/>
                  </a:lnTo>
                  <a:lnTo>
                    <a:pt x="0" y="63"/>
                  </a:lnTo>
                  <a:lnTo>
                    <a:pt x="0" y="70"/>
                  </a:lnTo>
                  <a:lnTo>
                    <a:pt x="60" y="70"/>
                  </a:lnTo>
                  <a:lnTo>
                    <a:pt x="60" y="72"/>
                  </a:lnTo>
                  <a:lnTo>
                    <a:pt x="60" y="67"/>
                  </a:lnTo>
                  <a:lnTo>
                    <a:pt x="60" y="63"/>
                  </a:lnTo>
                  <a:lnTo>
                    <a:pt x="63" y="58"/>
                  </a:lnTo>
                  <a:lnTo>
                    <a:pt x="65" y="54"/>
                  </a:lnTo>
                  <a:lnTo>
                    <a:pt x="65" y="49"/>
                  </a:lnTo>
                  <a:lnTo>
                    <a:pt x="65" y="49"/>
                  </a:lnTo>
                  <a:lnTo>
                    <a:pt x="63" y="52"/>
                  </a:lnTo>
                  <a:lnTo>
                    <a:pt x="42" y="61"/>
                  </a:lnTo>
                  <a:lnTo>
                    <a:pt x="42" y="0"/>
                  </a:lnTo>
                  <a:lnTo>
                    <a:pt x="29" y="0"/>
                  </a:lnTo>
                  <a:lnTo>
                    <a:pt x="22" y="9"/>
                  </a:lnTo>
                  <a:lnTo>
                    <a:pt x="42"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53" name="Freeform 634">
              <a:extLst>
                <a:ext uri="{FF2B5EF4-FFF2-40B4-BE49-F238E27FC236}">
                  <a16:creationId xmlns:a16="http://schemas.microsoft.com/office/drawing/2014/main" id="{49E31B43-5689-9EA2-FB96-AEC0DDE4C3CA}"/>
                </a:ext>
              </a:extLst>
            </p:cNvPr>
            <p:cNvSpPr>
              <a:spLocks/>
            </p:cNvSpPr>
            <p:nvPr/>
          </p:nvSpPr>
          <p:spPr bwMode="auto">
            <a:xfrm>
              <a:off x="6086773" y="3889846"/>
              <a:ext cx="88900" cy="96837"/>
            </a:xfrm>
            <a:custGeom>
              <a:avLst/>
              <a:gdLst>
                <a:gd name="T0" fmla="*/ 0 w 56"/>
                <a:gd name="T1" fmla="*/ 20 h 61"/>
                <a:gd name="T2" fmla="*/ 16 w 56"/>
                <a:gd name="T3" fmla="*/ 2 h 61"/>
                <a:gd name="T4" fmla="*/ 20 w 56"/>
                <a:gd name="T5" fmla="*/ 2 h 61"/>
                <a:gd name="T6" fmla="*/ 25 w 56"/>
                <a:gd name="T7" fmla="*/ 0 h 61"/>
                <a:gd name="T8" fmla="*/ 27 w 56"/>
                <a:gd name="T9" fmla="*/ 0 h 61"/>
                <a:gd name="T10" fmla="*/ 27 w 56"/>
                <a:gd name="T11" fmla="*/ 0 h 61"/>
                <a:gd name="T12" fmla="*/ 27 w 56"/>
                <a:gd name="T13" fmla="*/ 0 h 61"/>
                <a:gd name="T14" fmla="*/ 27 w 56"/>
                <a:gd name="T15" fmla="*/ 0 h 61"/>
                <a:gd name="T16" fmla="*/ 25 w 56"/>
                <a:gd name="T17" fmla="*/ 0 h 61"/>
                <a:gd name="T18" fmla="*/ 22 w 56"/>
                <a:gd name="T19" fmla="*/ 0 h 61"/>
                <a:gd name="T20" fmla="*/ 22 w 56"/>
                <a:gd name="T21" fmla="*/ 61 h 61"/>
                <a:gd name="T22" fmla="*/ 20 w 56"/>
                <a:gd name="T23" fmla="*/ 61 h 61"/>
                <a:gd name="T24" fmla="*/ 20 w 56"/>
                <a:gd name="T25" fmla="*/ 61 h 61"/>
                <a:gd name="T26" fmla="*/ 20 w 56"/>
                <a:gd name="T27" fmla="*/ 61 h 61"/>
                <a:gd name="T28" fmla="*/ 22 w 56"/>
                <a:gd name="T29" fmla="*/ 61 h 61"/>
                <a:gd name="T30" fmla="*/ 25 w 56"/>
                <a:gd name="T31" fmla="*/ 61 h 61"/>
                <a:gd name="T32" fmla="*/ 29 w 56"/>
                <a:gd name="T33" fmla="*/ 61 h 61"/>
                <a:gd name="T34" fmla="*/ 34 w 56"/>
                <a:gd name="T35" fmla="*/ 61 h 61"/>
                <a:gd name="T36" fmla="*/ 40 w 56"/>
                <a:gd name="T37" fmla="*/ 58 h 61"/>
                <a:gd name="T38" fmla="*/ 56 w 56"/>
                <a:gd name="T39" fmla="*/ 40 h 61"/>
                <a:gd name="T40" fmla="*/ 0 w 56"/>
                <a:gd name="T4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61">
                  <a:moveTo>
                    <a:pt x="0" y="20"/>
                  </a:moveTo>
                  <a:lnTo>
                    <a:pt x="16" y="2"/>
                  </a:lnTo>
                  <a:lnTo>
                    <a:pt x="20" y="2"/>
                  </a:lnTo>
                  <a:lnTo>
                    <a:pt x="25" y="0"/>
                  </a:lnTo>
                  <a:lnTo>
                    <a:pt x="27" y="0"/>
                  </a:lnTo>
                  <a:lnTo>
                    <a:pt x="27" y="0"/>
                  </a:lnTo>
                  <a:lnTo>
                    <a:pt x="27" y="0"/>
                  </a:lnTo>
                  <a:lnTo>
                    <a:pt x="27" y="0"/>
                  </a:lnTo>
                  <a:lnTo>
                    <a:pt x="25" y="0"/>
                  </a:lnTo>
                  <a:lnTo>
                    <a:pt x="22" y="0"/>
                  </a:lnTo>
                  <a:lnTo>
                    <a:pt x="22" y="61"/>
                  </a:lnTo>
                  <a:lnTo>
                    <a:pt x="20" y="61"/>
                  </a:lnTo>
                  <a:lnTo>
                    <a:pt x="20" y="61"/>
                  </a:lnTo>
                  <a:lnTo>
                    <a:pt x="20" y="61"/>
                  </a:lnTo>
                  <a:lnTo>
                    <a:pt x="22" y="61"/>
                  </a:lnTo>
                  <a:lnTo>
                    <a:pt x="25" y="61"/>
                  </a:lnTo>
                  <a:lnTo>
                    <a:pt x="29" y="61"/>
                  </a:lnTo>
                  <a:lnTo>
                    <a:pt x="34" y="61"/>
                  </a:lnTo>
                  <a:lnTo>
                    <a:pt x="40" y="58"/>
                  </a:lnTo>
                  <a:lnTo>
                    <a:pt x="56" y="40"/>
                  </a:lnTo>
                  <a:lnTo>
                    <a:pt x="0" y="2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54" name="Freeform 635">
              <a:extLst>
                <a:ext uri="{FF2B5EF4-FFF2-40B4-BE49-F238E27FC236}">
                  <a16:creationId xmlns:a16="http://schemas.microsoft.com/office/drawing/2014/main" id="{14222C22-3963-1276-E758-CC3225BAA7B2}"/>
                </a:ext>
              </a:extLst>
            </p:cNvPr>
            <p:cNvSpPr>
              <a:spLocks/>
            </p:cNvSpPr>
            <p:nvPr/>
          </p:nvSpPr>
          <p:spPr bwMode="auto">
            <a:xfrm>
              <a:off x="6086773" y="3875558"/>
              <a:ext cx="100013" cy="77787"/>
            </a:xfrm>
            <a:custGeom>
              <a:avLst/>
              <a:gdLst>
                <a:gd name="T0" fmla="*/ 9 w 63"/>
                <a:gd name="T1" fmla="*/ 0 h 49"/>
                <a:gd name="T2" fmla="*/ 4 w 63"/>
                <a:gd name="T3" fmla="*/ 9 h 49"/>
                <a:gd name="T4" fmla="*/ 4 w 63"/>
                <a:gd name="T5" fmla="*/ 13 h 49"/>
                <a:gd name="T6" fmla="*/ 2 w 63"/>
                <a:gd name="T7" fmla="*/ 16 h 49"/>
                <a:gd name="T8" fmla="*/ 2 w 63"/>
                <a:gd name="T9" fmla="*/ 18 h 49"/>
                <a:gd name="T10" fmla="*/ 2 w 63"/>
                <a:gd name="T11" fmla="*/ 22 h 49"/>
                <a:gd name="T12" fmla="*/ 2 w 63"/>
                <a:gd name="T13" fmla="*/ 25 h 49"/>
                <a:gd name="T14" fmla="*/ 0 w 63"/>
                <a:gd name="T15" fmla="*/ 25 h 49"/>
                <a:gd name="T16" fmla="*/ 0 w 63"/>
                <a:gd name="T17" fmla="*/ 27 h 49"/>
                <a:gd name="T18" fmla="*/ 0 w 63"/>
                <a:gd name="T19" fmla="*/ 29 h 49"/>
                <a:gd name="T20" fmla="*/ 56 w 63"/>
                <a:gd name="T21" fmla="*/ 49 h 49"/>
                <a:gd name="T22" fmla="*/ 56 w 63"/>
                <a:gd name="T23" fmla="*/ 47 h 49"/>
                <a:gd name="T24" fmla="*/ 58 w 63"/>
                <a:gd name="T25" fmla="*/ 43 h 49"/>
                <a:gd name="T26" fmla="*/ 58 w 63"/>
                <a:gd name="T27" fmla="*/ 40 h 49"/>
                <a:gd name="T28" fmla="*/ 58 w 63"/>
                <a:gd name="T29" fmla="*/ 38 h 49"/>
                <a:gd name="T30" fmla="*/ 61 w 63"/>
                <a:gd name="T31" fmla="*/ 34 h 49"/>
                <a:gd name="T32" fmla="*/ 61 w 63"/>
                <a:gd name="T33" fmla="*/ 31 h 49"/>
                <a:gd name="T34" fmla="*/ 61 w 63"/>
                <a:gd name="T35" fmla="*/ 29 h 49"/>
                <a:gd name="T36" fmla="*/ 63 w 63"/>
                <a:gd name="T37" fmla="*/ 27 h 49"/>
                <a:gd name="T38" fmla="*/ 58 w 63"/>
                <a:gd name="T39" fmla="*/ 36 h 49"/>
                <a:gd name="T40" fmla="*/ 9 w 63"/>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49">
                  <a:moveTo>
                    <a:pt x="9" y="0"/>
                  </a:moveTo>
                  <a:lnTo>
                    <a:pt x="4" y="9"/>
                  </a:lnTo>
                  <a:lnTo>
                    <a:pt x="4" y="13"/>
                  </a:lnTo>
                  <a:lnTo>
                    <a:pt x="2" y="16"/>
                  </a:lnTo>
                  <a:lnTo>
                    <a:pt x="2" y="18"/>
                  </a:lnTo>
                  <a:lnTo>
                    <a:pt x="2" y="22"/>
                  </a:lnTo>
                  <a:lnTo>
                    <a:pt x="2" y="25"/>
                  </a:lnTo>
                  <a:lnTo>
                    <a:pt x="0" y="25"/>
                  </a:lnTo>
                  <a:lnTo>
                    <a:pt x="0" y="27"/>
                  </a:lnTo>
                  <a:lnTo>
                    <a:pt x="0" y="29"/>
                  </a:lnTo>
                  <a:lnTo>
                    <a:pt x="56" y="49"/>
                  </a:lnTo>
                  <a:lnTo>
                    <a:pt x="56" y="47"/>
                  </a:lnTo>
                  <a:lnTo>
                    <a:pt x="58" y="43"/>
                  </a:lnTo>
                  <a:lnTo>
                    <a:pt x="58" y="40"/>
                  </a:lnTo>
                  <a:lnTo>
                    <a:pt x="58" y="38"/>
                  </a:lnTo>
                  <a:lnTo>
                    <a:pt x="61" y="34"/>
                  </a:lnTo>
                  <a:lnTo>
                    <a:pt x="61" y="31"/>
                  </a:lnTo>
                  <a:lnTo>
                    <a:pt x="61" y="29"/>
                  </a:lnTo>
                  <a:lnTo>
                    <a:pt x="63" y="27"/>
                  </a:lnTo>
                  <a:lnTo>
                    <a:pt x="58" y="36"/>
                  </a:lnTo>
                  <a:lnTo>
                    <a:pt x="9"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55" name="Freeform 636">
              <a:extLst>
                <a:ext uri="{FF2B5EF4-FFF2-40B4-BE49-F238E27FC236}">
                  <a16:creationId xmlns:a16="http://schemas.microsoft.com/office/drawing/2014/main" id="{A2C12046-3E98-8D84-3B8F-9ECF6CEBD7F8}"/>
                </a:ext>
              </a:extLst>
            </p:cNvPr>
            <p:cNvSpPr>
              <a:spLocks/>
            </p:cNvSpPr>
            <p:nvPr/>
          </p:nvSpPr>
          <p:spPr bwMode="auto">
            <a:xfrm>
              <a:off x="6101060" y="3846983"/>
              <a:ext cx="88900" cy="96837"/>
            </a:xfrm>
            <a:custGeom>
              <a:avLst/>
              <a:gdLst>
                <a:gd name="T0" fmla="*/ 29 w 56"/>
                <a:gd name="T1" fmla="*/ 0 h 61"/>
                <a:gd name="T2" fmla="*/ 4 w 56"/>
                <a:gd name="T3" fmla="*/ 16 h 61"/>
                <a:gd name="T4" fmla="*/ 4 w 56"/>
                <a:gd name="T5" fmla="*/ 13 h 61"/>
                <a:gd name="T6" fmla="*/ 4 w 56"/>
                <a:gd name="T7" fmla="*/ 13 h 61"/>
                <a:gd name="T8" fmla="*/ 7 w 56"/>
                <a:gd name="T9" fmla="*/ 13 h 61"/>
                <a:gd name="T10" fmla="*/ 7 w 56"/>
                <a:gd name="T11" fmla="*/ 13 h 61"/>
                <a:gd name="T12" fmla="*/ 4 w 56"/>
                <a:gd name="T13" fmla="*/ 13 h 61"/>
                <a:gd name="T14" fmla="*/ 4 w 56"/>
                <a:gd name="T15" fmla="*/ 13 h 61"/>
                <a:gd name="T16" fmla="*/ 2 w 56"/>
                <a:gd name="T17" fmla="*/ 16 h 61"/>
                <a:gd name="T18" fmla="*/ 0 w 56"/>
                <a:gd name="T19" fmla="*/ 18 h 61"/>
                <a:gd name="T20" fmla="*/ 49 w 56"/>
                <a:gd name="T21" fmla="*/ 54 h 61"/>
                <a:gd name="T22" fmla="*/ 47 w 56"/>
                <a:gd name="T23" fmla="*/ 56 h 61"/>
                <a:gd name="T24" fmla="*/ 47 w 56"/>
                <a:gd name="T25" fmla="*/ 56 h 61"/>
                <a:gd name="T26" fmla="*/ 47 w 56"/>
                <a:gd name="T27" fmla="*/ 56 h 61"/>
                <a:gd name="T28" fmla="*/ 49 w 56"/>
                <a:gd name="T29" fmla="*/ 54 h 61"/>
                <a:gd name="T30" fmla="*/ 49 w 56"/>
                <a:gd name="T31" fmla="*/ 54 h 61"/>
                <a:gd name="T32" fmla="*/ 52 w 56"/>
                <a:gd name="T33" fmla="*/ 52 h 61"/>
                <a:gd name="T34" fmla="*/ 54 w 56"/>
                <a:gd name="T35" fmla="*/ 49 h 61"/>
                <a:gd name="T36" fmla="*/ 56 w 56"/>
                <a:gd name="T37" fmla="*/ 45 h 61"/>
                <a:gd name="T38" fmla="*/ 29 w 56"/>
                <a:gd name="T39" fmla="*/ 61 h 61"/>
                <a:gd name="T40" fmla="*/ 29 w 56"/>
                <a:gd name="T41" fmla="*/ 0 h 61"/>
                <a:gd name="T42" fmla="*/ 11 w 56"/>
                <a:gd name="T43" fmla="*/ 0 h 61"/>
                <a:gd name="T44" fmla="*/ 4 w 56"/>
                <a:gd name="T45" fmla="*/ 16 h 61"/>
                <a:gd name="T46" fmla="*/ 29 w 56"/>
                <a:gd name="T4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61">
                  <a:moveTo>
                    <a:pt x="29" y="0"/>
                  </a:moveTo>
                  <a:lnTo>
                    <a:pt x="4" y="16"/>
                  </a:lnTo>
                  <a:lnTo>
                    <a:pt x="4" y="13"/>
                  </a:lnTo>
                  <a:lnTo>
                    <a:pt x="4" y="13"/>
                  </a:lnTo>
                  <a:lnTo>
                    <a:pt x="7" y="13"/>
                  </a:lnTo>
                  <a:lnTo>
                    <a:pt x="7" y="13"/>
                  </a:lnTo>
                  <a:lnTo>
                    <a:pt x="4" y="13"/>
                  </a:lnTo>
                  <a:lnTo>
                    <a:pt x="4" y="13"/>
                  </a:lnTo>
                  <a:lnTo>
                    <a:pt x="2" y="16"/>
                  </a:lnTo>
                  <a:lnTo>
                    <a:pt x="0" y="18"/>
                  </a:lnTo>
                  <a:lnTo>
                    <a:pt x="49" y="54"/>
                  </a:lnTo>
                  <a:lnTo>
                    <a:pt x="47" y="56"/>
                  </a:lnTo>
                  <a:lnTo>
                    <a:pt x="47" y="56"/>
                  </a:lnTo>
                  <a:lnTo>
                    <a:pt x="47" y="56"/>
                  </a:lnTo>
                  <a:lnTo>
                    <a:pt x="49" y="54"/>
                  </a:lnTo>
                  <a:lnTo>
                    <a:pt x="49" y="54"/>
                  </a:lnTo>
                  <a:lnTo>
                    <a:pt x="52" y="52"/>
                  </a:lnTo>
                  <a:lnTo>
                    <a:pt x="54" y="49"/>
                  </a:lnTo>
                  <a:lnTo>
                    <a:pt x="56" y="45"/>
                  </a:lnTo>
                  <a:lnTo>
                    <a:pt x="29" y="61"/>
                  </a:lnTo>
                  <a:lnTo>
                    <a:pt x="29" y="0"/>
                  </a:lnTo>
                  <a:lnTo>
                    <a:pt x="11" y="0"/>
                  </a:lnTo>
                  <a:lnTo>
                    <a:pt x="4" y="16"/>
                  </a:lnTo>
                  <a:lnTo>
                    <a:pt x="29"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56" name="Freeform 637">
              <a:extLst>
                <a:ext uri="{FF2B5EF4-FFF2-40B4-BE49-F238E27FC236}">
                  <a16:creationId xmlns:a16="http://schemas.microsoft.com/office/drawing/2014/main" id="{18807179-2EAD-F03E-496D-15E702CE749C}"/>
                </a:ext>
              </a:extLst>
            </p:cNvPr>
            <p:cNvSpPr>
              <a:spLocks/>
            </p:cNvSpPr>
            <p:nvPr/>
          </p:nvSpPr>
          <p:spPr bwMode="auto">
            <a:xfrm>
              <a:off x="6112173" y="3846983"/>
              <a:ext cx="92075" cy="96837"/>
            </a:xfrm>
            <a:custGeom>
              <a:avLst/>
              <a:gdLst>
                <a:gd name="T0" fmla="*/ 0 w 58"/>
                <a:gd name="T1" fmla="*/ 31 h 61"/>
                <a:gd name="T2" fmla="*/ 29 w 58"/>
                <a:gd name="T3" fmla="*/ 2 h 61"/>
                <a:gd name="T4" fmla="*/ 29 w 58"/>
                <a:gd name="T5" fmla="*/ 2 h 61"/>
                <a:gd name="T6" fmla="*/ 31 w 58"/>
                <a:gd name="T7" fmla="*/ 2 h 61"/>
                <a:gd name="T8" fmla="*/ 31 w 58"/>
                <a:gd name="T9" fmla="*/ 2 h 61"/>
                <a:gd name="T10" fmla="*/ 31 w 58"/>
                <a:gd name="T11" fmla="*/ 2 h 61"/>
                <a:gd name="T12" fmla="*/ 29 w 58"/>
                <a:gd name="T13" fmla="*/ 0 h 61"/>
                <a:gd name="T14" fmla="*/ 27 w 58"/>
                <a:gd name="T15" fmla="*/ 0 h 61"/>
                <a:gd name="T16" fmla="*/ 24 w 58"/>
                <a:gd name="T17" fmla="*/ 0 h 61"/>
                <a:gd name="T18" fmla="*/ 22 w 58"/>
                <a:gd name="T19" fmla="*/ 0 h 61"/>
                <a:gd name="T20" fmla="*/ 22 w 58"/>
                <a:gd name="T21" fmla="*/ 61 h 61"/>
                <a:gd name="T22" fmla="*/ 22 w 58"/>
                <a:gd name="T23" fmla="*/ 61 h 61"/>
                <a:gd name="T24" fmla="*/ 22 w 58"/>
                <a:gd name="T25" fmla="*/ 61 h 61"/>
                <a:gd name="T26" fmla="*/ 22 w 58"/>
                <a:gd name="T27" fmla="*/ 61 h 61"/>
                <a:gd name="T28" fmla="*/ 22 w 58"/>
                <a:gd name="T29" fmla="*/ 61 h 61"/>
                <a:gd name="T30" fmla="*/ 22 w 58"/>
                <a:gd name="T31" fmla="*/ 61 h 61"/>
                <a:gd name="T32" fmla="*/ 24 w 58"/>
                <a:gd name="T33" fmla="*/ 61 h 61"/>
                <a:gd name="T34" fmla="*/ 27 w 58"/>
                <a:gd name="T35" fmla="*/ 61 h 61"/>
                <a:gd name="T36" fmla="*/ 29 w 58"/>
                <a:gd name="T37" fmla="*/ 61 h 61"/>
                <a:gd name="T38" fmla="*/ 58 w 58"/>
                <a:gd name="T39" fmla="*/ 31 h 61"/>
                <a:gd name="T40" fmla="*/ 29 w 58"/>
                <a:gd name="T41" fmla="*/ 61 h 61"/>
                <a:gd name="T42" fmla="*/ 58 w 58"/>
                <a:gd name="T43" fmla="*/ 61 h 61"/>
                <a:gd name="T44" fmla="*/ 58 w 58"/>
                <a:gd name="T45" fmla="*/ 31 h 61"/>
                <a:gd name="T46" fmla="*/ 0 w 58"/>
                <a:gd name="T47"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1">
                  <a:moveTo>
                    <a:pt x="0" y="31"/>
                  </a:moveTo>
                  <a:lnTo>
                    <a:pt x="29" y="2"/>
                  </a:lnTo>
                  <a:lnTo>
                    <a:pt x="29" y="2"/>
                  </a:lnTo>
                  <a:lnTo>
                    <a:pt x="31" y="2"/>
                  </a:lnTo>
                  <a:lnTo>
                    <a:pt x="31" y="2"/>
                  </a:lnTo>
                  <a:lnTo>
                    <a:pt x="31" y="2"/>
                  </a:lnTo>
                  <a:lnTo>
                    <a:pt x="29" y="0"/>
                  </a:lnTo>
                  <a:lnTo>
                    <a:pt x="27" y="0"/>
                  </a:lnTo>
                  <a:lnTo>
                    <a:pt x="24" y="0"/>
                  </a:lnTo>
                  <a:lnTo>
                    <a:pt x="22" y="0"/>
                  </a:lnTo>
                  <a:lnTo>
                    <a:pt x="22" y="61"/>
                  </a:lnTo>
                  <a:lnTo>
                    <a:pt x="22" y="61"/>
                  </a:lnTo>
                  <a:lnTo>
                    <a:pt x="22" y="61"/>
                  </a:lnTo>
                  <a:lnTo>
                    <a:pt x="22" y="61"/>
                  </a:lnTo>
                  <a:lnTo>
                    <a:pt x="22" y="61"/>
                  </a:lnTo>
                  <a:lnTo>
                    <a:pt x="22" y="61"/>
                  </a:lnTo>
                  <a:lnTo>
                    <a:pt x="24" y="61"/>
                  </a:lnTo>
                  <a:lnTo>
                    <a:pt x="27" y="61"/>
                  </a:lnTo>
                  <a:lnTo>
                    <a:pt x="29" y="61"/>
                  </a:lnTo>
                  <a:lnTo>
                    <a:pt x="58" y="31"/>
                  </a:lnTo>
                  <a:lnTo>
                    <a:pt x="29" y="61"/>
                  </a:lnTo>
                  <a:lnTo>
                    <a:pt x="58" y="61"/>
                  </a:lnTo>
                  <a:lnTo>
                    <a:pt x="58" y="31"/>
                  </a:lnTo>
                  <a:lnTo>
                    <a:pt x="0" y="3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57" name="Freeform 638">
              <a:extLst>
                <a:ext uri="{FF2B5EF4-FFF2-40B4-BE49-F238E27FC236}">
                  <a16:creationId xmlns:a16="http://schemas.microsoft.com/office/drawing/2014/main" id="{AFE66764-69F6-F670-E76A-EBB99685ABE2}"/>
                </a:ext>
              </a:extLst>
            </p:cNvPr>
            <p:cNvSpPr>
              <a:spLocks/>
            </p:cNvSpPr>
            <p:nvPr/>
          </p:nvSpPr>
          <p:spPr bwMode="auto">
            <a:xfrm>
              <a:off x="6112173" y="3858096"/>
              <a:ext cx="92075" cy="52387"/>
            </a:xfrm>
            <a:custGeom>
              <a:avLst/>
              <a:gdLst>
                <a:gd name="T0" fmla="*/ 4 w 58"/>
                <a:gd name="T1" fmla="*/ 0 h 33"/>
                <a:gd name="T2" fmla="*/ 0 w 58"/>
                <a:gd name="T3" fmla="*/ 18 h 33"/>
                <a:gd name="T4" fmla="*/ 0 w 58"/>
                <a:gd name="T5" fmla="*/ 18 h 33"/>
                <a:gd name="T6" fmla="*/ 0 w 58"/>
                <a:gd name="T7" fmla="*/ 18 h 33"/>
                <a:gd name="T8" fmla="*/ 0 w 58"/>
                <a:gd name="T9" fmla="*/ 20 h 33"/>
                <a:gd name="T10" fmla="*/ 0 w 58"/>
                <a:gd name="T11" fmla="*/ 20 h 33"/>
                <a:gd name="T12" fmla="*/ 0 w 58"/>
                <a:gd name="T13" fmla="*/ 22 h 33"/>
                <a:gd name="T14" fmla="*/ 0 w 58"/>
                <a:gd name="T15" fmla="*/ 22 h 33"/>
                <a:gd name="T16" fmla="*/ 0 w 58"/>
                <a:gd name="T17" fmla="*/ 22 h 33"/>
                <a:gd name="T18" fmla="*/ 0 w 58"/>
                <a:gd name="T19" fmla="*/ 24 h 33"/>
                <a:gd name="T20" fmla="*/ 58 w 58"/>
                <a:gd name="T21" fmla="*/ 24 h 33"/>
                <a:gd name="T22" fmla="*/ 58 w 58"/>
                <a:gd name="T23" fmla="*/ 22 h 33"/>
                <a:gd name="T24" fmla="*/ 58 w 58"/>
                <a:gd name="T25" fmla="*/ 22 h 33"/>
                <a:gd name="T26" fmla="*/ 58 w 58"/>
                <a:gd name="T27" fmla="*/ 22 h 33"/>
                <a:gd name="T28" fmla="*/ 58 w 58"/>
                <a:gd name="T29" fmla="*/ 20 h 33"/>
                <a:gd name="T30" fmla="*/ 58 w 58"/>
                <a:gd name="T31" fmla="*/ 20 h 33"/>
                <a:gd name="T32" fmla="*/ 58 w 58"/>
                <a:gd name="T33" fmla="*/ 18 h 33"/>
                <a:gd name="T34" fmla="*/ 58 w 58"/>
                <a:gd name="T35" fmla="*/ 18 h 33"/>
                <a:gd name="T36" fmla="*/ 58 w 58"/>
                <a:gd name="T37" fmla="*/ 18 h 33"/>
                <a:gd name="T38" fmla="*/ 54 w 58"/>
                <a:gd name="T39" fmla="*/ 33 h 33"/>
                <a:gd name="T40" fmla="*/ 4 w 58"/>
                <a:gd name="T4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3">
                  <a:moveTo>
                    <a:pt x="4" y="0"/>
                  </a:moveTo>
                  <a:lnTo>
                    <a:pt x="0" y="18"/>
                  </a:lnTo>
                  <a:lnTo>
                    <a:pt x="0" y="18"/>
                  </a:lnTo>
                  <a:lnTo>
                    <a:pt x="0" y="18"/>
                  </a:lnTo>
                  <a:lnTo>
                    <a:pt x="0" y="20"/>
                  </a:lnTo>
                  <a:lnTo>
                    <a:pt x="0" y="20"/>
                  </a:lnTo>
                  <a:lnTo>
                    <a:pt x="0" y="22"/>
                  </a:lnTo>
                  <a:lnTo>
                    <a:pt x="0" y="22"/>
                  </a:lnTo>
                  <a:lnTo>
                    <a:pt x="0" y="22"/>
                  </a:lnTo>
                  <a:lnTo>
                    <a:pt x="0" y="24"/>
                  </a:lnTo>
                  <a:lnTo>
                    <a:pt x="58" y="24"/>
                  </a:lnTo>
                  <a:lnTo>
                    <a:pt x="58" y="22"/>
                  </a:lnTo>
                  <a:lnTo>
                    <a:pt x="58" y="22"/>
                  </a:lnTo>
                  <a:lnTo>
                    <a:pt x="58" y="22"/>
                  </a:lnTo>
                  <a:lnTo>
                    <a:pt x="58" y="20"/>
                  </a:lnTo>
                  <a:lnTo>
                    <a:pt x="58" y="20"/>
                  </a:lnTo>
                  <a:lnTo>
                    <a:pt x="58" y="18"/>
                  </a:lnTo>
                  <a:lnTo>
                    <a:pt x="58" y="18"/>
                  </a:lnTo>
                  <a:lnTo>
                    <a:pt x="58" y="18"/>
                  </a:lnTo>
                  <a:lnTo>
                    <a:pt x="54" y="33"/>
                  </a:lnTo>
                  <a:lnTo>
                    <a:pt x="4"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58" name="Freeform 639">
              <a:extLst>
                <a:ext uri="{FF2B5EF4-FFF2-40B4-BE49-F238E27FC236}">
                  <a16:creationId xmlns:a16="http://schemas.microsoft.com/office/drawing/2014/main" id="{D954C0F1-776F-BA59-D5BF-711F7E6023C6}"/>
                </a:ext>
              </a:extLst>
            </p:cNvPr>
            <p:cNvSpPr>
              <a:spLocks/>
            </p:cNvSpPr>
            <p:nvPr/>
          </p:nvSpPr>
          <p:spPr bwMode="auto">
            <a:xfrm>
              <a:off x="6118523" y="3824758"/>
              <a:ext cx="85725" cy="96837"/>
            </a:xfrm>
            <a:custGeom>
              <a:avLst/>
              <a:gdLst>
                <a:gd name="T0" fmla="*/ 34 w 54"/>
                <a:gd name="T1" fmla="*/ 3 h 61"/>
                <a:gd name="T2" fmla="*/ 5 w 54"/>
                <a:gd name="T3" fmla="*/ 14 h 61"/>
                <a:gd name="T4" fmla="*/ 7 w 54"/>
                <a:gd name="T5" fmla="*/ 14 h 61"/>
                <a:gd name="T6" fmla="*/ 7 w 54"/>
                <a:gd name="T7" fmla="*/ 14 h 61"/>
                <a:gd name="T8" fmla="*/ 7 w 54"/>
                <a:gd name="T9" fmla="*/ 14 h 61"/>
                <a:gd name="T10" fmla="*/ 5 w 54"/>
                <a:gd name="T11" fmla="*/ 14 h 61"/>
                <a:gd name="T12" fmla="*/ 5 w 54"/>
                <a:gd name="T13" fmla="*/ 16 h 61"/>
                <a:gd name="T14" fmla="*/ 5 w 54"/>
                <a:gd name="T15" fmla="*/ 16 h 61"/>
                <a:gd name="T16" fmla="*/ 2 w 54"/>
                <a:gd name="T17" fmla="*/ 18 h 61"/>
                <a:gd name="T18" fmla="*/ 0 w 54"/>
                <a:gd name="T19" fmla="*/ 21 h 61"/>
                <a:gd name="T20" fmla="*/ 50 w 54"/>
                <a:gd name="T21" fmla="*/ 54 h 61"/>
                <a:gd name="T22" fmla="*/ 50 w 54"/>
                <a:gd name="T23" fmla="*/ 57 h 61"/>
                <a:gd name="T24" fmla="*/ 50 w 54"/>
                <a:gd name="T25" fmla="*/ 57 h 61"/>
                <a:gd name="T26" fmla="*/ 50 w 54"/>
                <a:gd name="T27" fmla="*/ 57 h 61"/>
                <a:gd name="T28" fmla="*/ 50 w 54"/>
                <a:gd name="T29" fmla="*/ 54 h 61"/>
                <a:gd name="T30" fmla="*/ 50 w 54"/>
                <a:gd name="T31" fmla="*/ 54 h 61"/>
                <a:gd name="T32" fmla="*/ 52 w 54"/>
                <a:gd name="T33" fmla="*/ 52 h 61"/>
                <a:gd name="T34" fmla="*/ 52 w 54"/>
                <a:gd name="T35" fmla="*/ 52 h 61"/>
                <a:gd name="T36" fmla="*/ 54 w 54"/>
                <a:gd name="T37" fmla="*/ 50 h 61"/>
                <a:gd name="T38" fmla="*/ 27 w 54"/>
                <a:gd name="T39" fmla="*/ 61 h 61"/>
                <a:gd name="T40" fmla="*/ 34 w 54"/>
                <a:gd name="T41" fmla="*/ 3 h 61"/>
                <a:gd name="T42" fmla="*/ 16 w 54"/>
                <a:gd name="T43" fmla="*/ 0 h 61"/>
                <a:gd name="T44" fmla="*/ 5 w 54"/>
                <a:gd name="T45" fmla="*/ 14 h 61"/>
                <a:gd name="T46" fmla="*/ 34 w 54"/>
                <a:gd name="T47"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61">
                  <a:moveTo>
                    <a:pt x="34" y="3"/>
                  </a:moveTo>
                  <a:lnTo>
                    <a:pt x="5" y="14"/>
                  </a:lnTo>
                  <a:lnTo>
                    <a:pt x="7" y="14"/>
                  </a:lnTo>
                  <a:lnTo>
                    <a:pt x="7" y="14"/>
                  </a:lnTo>
                  <a:lnTo>
                    <a:pt x="7" y="14"/>
                  </a:lnTo>
                  <a:lnTo>
                    <a:pt x="5" y="14"/>
                  </a:lnTo>
                  <a:lnTo>
                    <a:pt x="5" y="16"/>
                  </a:lnTo>
                  <a:lnTo>
                    <a:pt x="5" y="16"/>
                  </a:lnTo>
                  <a:lnTo>
                    <a:pt x="2" y="18"/>
                  </a:lnTo>
                  <a:lnTo>
                    <a:pt x="0" y="21"/>
                  </a:lnTo>
                  <a:lnTo>
                    <a:pt x="50" y="54"/>
                  </a:lnTo>
                  <a:lnTo>
                    <a:pt x="50" y="57"/>
                  </a:lnTo>
                  <a:lnTo>
                    <a:pt x="50" y="57"/>
                  </a:lnTo>
                  <a:lnTo>
                    <a:pt x="50" y="57"/>
                  </a:lnTo>
                  <a:lnTo>
                    <a:pt x="50" y="54"/>
                  </a:lnTo>
                  <a:lnTo>
                    <a:pt x="50" y="54"/>
                  </a:lnTo>
                  <a:lnTo>
                    <a:pt x="52" y="52"/>
                  </a:lnTo>
                  <a:lnTo>
                    <a:pt x="52" y="52"/>
                  </a:lnTo>
                  <a:lnTo>
                    <a:pt x="54" y="50"/>
                  </a:lnTo>
                  <a:lnTo>
                    <a:pt x="27" y="61"/>
                  </a:lnTo>
                  <a:lnTo>
                    <a:pt x="34" y="3"/>
                  </a:lnTo>
                  <a:lnTo>
                    <a:pt x="16" y="0"/>
                  </a:lnTo>
                  <a:lnTo>
                    <a:pt x="5" y="14"/>
                  </a:lnTo>
                  <a:lnTo>
                    <a:pt x="34" y="3"/>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59" name="Freeform 640">
              <a:extLst>
                <a:ext uri="{FF2B5EF4-FFF2-40B4-BE49-F238E27FC236}">
                  <a16:creationId xmlns:a16="http://schemas.microsoft.com/office/drawing/2014/main" id="{F101DD8F-3760-6059-FD83-CEBD3DEC5514}"/>
                </a:ext>
              </a:extLst>
            </p:cNvPr>
            <p:cNvSpPr>
              <a:spLocks/>
            </p:cNvSpPr>
            <p:nvPr/>
          </p:nvSpPr>
          <p:spPr bwMode="auto">
            <a:xfrm>
              <a:off x="6161385" y="3829521"/>
              <a:ext cx="200025" cy="114300"/>
            </a:xfrm>
            <a:custGeom>
              <a:avLst/>
              <a:gdLst>
                <a:gd name="T0" fmla="*/ 126 w 126"/>
                <a:gd name="T1" fmla="*/ 11 h 72"/>
                <a:gd name="T2" fmla="*/ 126 w 126"/>
                <a:gd name="T3" fmla="*/ 11 h 72"/>
                <a:gd name="T4" fmla="*/ 110 w 126"/>
                <a:gd name="T5" fmla="*/ 9 h 72"/>
                <a:gd name="T6" fmla="*/ 95 w 126"/>
                <a:gd name="T7" fmla="*/ 9 h 72"/>
                <a:gd name="T8" fmla="*/ 81 w 126"/>
                <a:gd name="T9" fmla="*/ 6 h 72"/>
                <a:gd name="T10" fmla="*/ 65 w 126"/>
                <a:gd name="T11" fmla="*/ 4 h 72"/>
                <a:gd name="T12" fmla="*/ 50 w 126"/>
                <a:gd name="T13" fmla="*/ 4 h 72"/>
                <a:gd name="T14" fmla="*/ 36 w 126"/>
                <a:gd name="T15" fmla="*/ 2 h 72"/>
                <a:gd name="T16" fmla="*/ 20 w 126"/>
                <a:gd name="T17" fmla="*/ 0 h 72"/>
                <a:gd name="T18" fmla="*/ 7 w 126"/>
                <a:gd name="T19" fmla="*/ 0 h 72"/>
                <a:gd name="T20" fmla="*/ 0 w 126"/>
                <a:gd name="T21" fmla="*/ 58 h 72"/>
                <a:gd name="T22" fmla="*/ 16 w 126"/>
                <a:gd name="T23" fmla="*/ 60 h 72"/>
                <a:gd name="T24" fmla="*/ 29 w 126"/>
                <a:gd name="T25" fmla="*/ 63 h 72"/>
                <a:gd name="T26" fmla="*/ 45 w 126"/>
                <a:gd name="T27" fmla="*/ 63 h 72"/>
                <a:gd name="T28" fmla="*/ 61 w 126"/>
                <a:gd name="T29" fmla="*/ 65 h 72"/>
                <a:gd name="T30" fmla="*/ 74 w 126"/>
                <a:gd name="T31" fmla="*/ 67 h 72"/>
                <a:gd name="T32" fmla="*/ 90 w 126"/>
                <a:gd name="T33" fmla="*/ 67 h 72"/>
                <a:gd name="T34" fmla="*/ 104 w 126"/>
                <a:gd name="T35" fmla="*/ 69 h 72"/>
                <a:gd name="T36" fmla="*/ 119 w 126"/>
                <a:gd name="T37" fmla="*/ 72 h 72"/>
                <a:gd name="T38" fmla="*/ 119 w 126"/>
                <a:gd name="T39" fmla="*/ 72 h 72"/>
                <a:gd name="T40" fmla="*/ 126 w 126"/>
                <a:gd name="T41"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72">
                  <a:moveTo>
                    <a:pt x="126" y="11"/>
                  </a:moveTo>
                  <a:lnTo>
                    <a:pt x="126" y="11"/>
                  </a:lnTo>
                  <a:lnTo>
                    <a:pt x="110" y="9"/>
                  </a:lnTo>
                  <a:lnTo>
                    <a:pt x="95" y="9"/>
                  </a:lnTo>
                  <a:lnTo>
                    <a:pt x="81" y="6"/>
                  </a:lnTo>
                  <a:lnTo>
                    <a:pt x="65" y="4"/>
                  </a:lnTo>
                  <a:lnTo>
                    <a:pt x="50" y="4"/>
                  </a:lnTo>
                  <a:lnTo>
                    <a:pt x="36" y="2"/>
                  </a:lnTo>
                  <a:lnTo>
                    <a:pt x="20" y="0"/>
                  </a:lnTo>
                  <a:lnTo>
                    <a:pt x="7" y="0"/>
                  </a:lnTo>
                  <a:lnTo>
                    <a:pt x="0" y="58"/>
                  </a:lnTo>
                  <a:lnTo>
                    <a:pt x="16" y="60"/>
                  </a:lnTo>
                  <a:lnTo>
                    <a:pt x="29" y="63"/>
                  </a:lnTo>
                  <a:lnTo>
                    <a:pt x="45" y="63"/>
                  </a:lnTo>
                  <a:lnTo>
                    <a:pt x="61" y="65"/>
                  </a:lnTo>
                  <a:lnTo>
                    <a:pt x="74" y="67"/>
                  </a:lnTo>
                  <a:lnTo>
                    <a:pt x="90" y="67"/>
                  </a:lnTo>
                  <a:lnTo>
                    <a:pt x="104" y="69"/>
                  </a:lnTo>
                  <a:lnTo>
                    <a:pt x="119" y="72"/>
                  </a:lnTo>
                  <a:lnTo>
                    <a:pt x="119" y="72"/>
                  </a:lnTo>
                  <a:lnTo>
                    <a:pt x="126" y="1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60" name="Freeform 641">
              <a:extLst>
                <a:ext uri="{FF2B5EF4-FFF2-40B4-BE49-F238E27FC236}">
                  <a16:creationId xmlns:a16="http://schemas.microsoft.com/office/drawing/2014/main" id="{AE99679B-0218-2F51-10EB-C6A013C777A4}"/>
                </a:ext>
              </a:extLst>
            </p:cNvPr>
            <p:cNvSpPr>
              <a:spLocks/>
            </p:cNvSpPr>
            <p:nvPr/>
          </p:nvSpPr>
          <p:spPr bwMode="auto">
            <a:xfrm>
              <a:off x="3907135" y="4918546"/>
              <a:ext cx="836613" cy="1076325"/>
            </a:xfrm>
            <a:custGeom>
              <a:avLst/>
              <a:gdLst>
                <a:gd name="T0" fmla="*/ 488 w 527"/>
                <a:gd name="T1" fmla="*/ 489 h 678"/>
                <a:gd name="T2" fmla="*/ 495 w 527"/>
                <a:gd name="T3" fmla="*/ 408 h 678"/>
                <a:gd name="T4" fmla="*/ 506 w 527"/>
                <a:gd name="T5" fmla="*/ 385 h 678"/>
                <a:gd name="T6" fmla="*/ 511 w 527"/>
                <a:gd name="T7" fmla="*/ 385 h 678"/>
                <a:gd name="T8" fmla="*/ 515 w 527"/>
                <a:gd name="T9" fmla="*/ 378 h 678"/>
                <a:gd name="T10" fmla="*/ 515 w 527"/>
                <a:gd name="T11" fmla="*/ 338 h 678"/>
                <a:gd name="T12" fmla="*/ 506 w 527"/>
                <a:gd name="T13" fmla="*/ 275 h 678"/>
                <a:gd name="T14" fmla="*/ 513 w 527"/>
                <a:gd name="T15" fmla="*/ 252 h 678"/>
                <a:gd name="T16" fmla="*/ 515 w 527"/>
                <a:gd name="T17" fmla="*/ 252 h 678"/>
                <a:gd name="T18" fmla="*/ 520 w 527"/>
                <a:gd name="T19" fmla="*/ 250 h 678"/>
                <a:gd name="T20" fmla="*/ 527 w 527"/>
                <a:gd name="T21" fmla="*/ 205 h 678"/>
                <a:gd name="T22" fmla="*/ 527 w 527"/>
                <a:gd name="T23" fmla="*/ 144 h 678"/>
                <a:gd name="T24" fmla="*/ 524 w 527"/>
                <a:gd name="T25" fmla="*/ 90 h 678"/>
                <a:gd name="T26" fmla="*/ 520 w 527"/>
                <a:gd name="T27" fmla="*/ 74 h 678"/>
                <a:gd name="T28" fmla="*/ 518 w 527"/>
                <a:gd name="T29" fmla="*/ 74 h 678"/>
                <a:gd name="T30" fmla="*/ 515 w 527"/>
                <a:gd name="T31" fmla="*/ 70 h 678"/>
                <a:gd name="T32" fmla="*/ 509 w 527"/>
                <a:gd name="T33" fmla="*/ 38 h 678"/>
                <a:gd name="T34" fmla="*/ 491 w 527"/>
                <a:gd name="T35" fmla="*/ 18 h 678"/>
                <a:gd name="T36" fmla="*/ 452 w 527"/>
                <a:gd name="T37" fmla="*/ 2 h 678"/>
                <a:gd name="T38" fmla="*/ 396 w 527"/>
                <a:gd name="T39" fmla="*/ 5 h 678"/>
                <a:gd name="T40" fmla="*/ 338 w 527"/>
                <a:gd name="T41" fmla="*/ 18 h 678"/>
                <a:gd name="T42" fmla="*/ 293 w 527"/>
                <a:gd name="T43" fmla="*/ 29 h 678"/>
                <a:gd name="T44" fmla="*/ 252 w 527"/>
                <a:gd name="T45" fmla="*/ 36 h 678"/>
                <a:gd name="T46" fmla="*/ 207 w 527"/>
                <a:gd name="T47" fmla="*/ 38 h 678"/>
                <a:gd name="T48" fmla="*/ 167 w 527"/>
                <a:gd name="T49" fmla="*/ 41 h 678"/>
                <a:gd name="T50" fmla="*/ 113 w 527"/>
                <a:gd name="T51" fmla="*/ 47 h 678"/>
                <a:gd name="T52" fmla="*/ 27 w 527"/>
                <a:gd name="T53" fmla="*/ 72 h 678"/>
                <a:gd name="T54" fmla="*/ 2 w 527"/>
                <a:gd name="T55" fmla="*/ 106 h 678"/>
                <a:gd name="T56" fmla="*/ 9 w 527"/>
                <a:gd name="T57" fmla="*/ 151 h 678"/>
                <a:gd name="T58" fmla="*/ 14 w 527"/>
                <a:gd name="T59" fmla="*/ 185 h 678"/>
                <a:gd name="T60" fmla="*/ 18 w 527"/>
                <a:gd name="T61" fmla="*/ 236 h 678"/>
                <a:gd name="T62" fmla="*/ 9 w 527"/>
                <a:gd name="T63" fmla="*/ 306 h 678"/>
                <a:gd name="T64" fmla="*/ 11 w 527"/>
                <a:gd name="T65" fmla="*/ 378 h 678"/>
                <a:gd name="T66" fmla="*/ 9 w 527"/>
                <a:gd name="T67" fmla="*/ 430 h 678"/>
                <a:gd name="T68" fmla="*/ 9 w 527"/>
                <a:gd name="T69" fmla="*/ 493 h 678"/>
                <a:gd name="T70" fmla="*/ 27 w 527"/>
                <a:gd name="T71" fmla="*/ 552 h 678"/>
                <a:gd name="T72" fmla="*/ 56 w 527"/>
                <a:gd name="T73" fmla="*/ 608 h 678"/>
                <a:gd name="T74" fmla="*/ 68 w 527"/>
                <a:gd name="T75" fmla="*/ 630 h 678"/>
                <a:gd name="T76" fmla="*/ 88 w 527"/>
                <a:gd name="T77" fmla="*/ 642 h 678"/>
                <a:gd name="T78" fmla="*/ 115 w 527"/>
                <a:gd name="T79" fmla="*/ 653 h 678"/>
                <a:gd name="T80" fmla="*/ 155 w 527"/>
                <a:gd name="T81" fmla="*/ 664 h 678"/>
                <a:gd name="T82" fmla="*/ 196 w 527"/>
                <a:gd name="T83" fmla="*/ 669 h 678"/>
                <a:gd name="T84" fmla="*/ 266 w 527"/>
                <a:gd name="T85" fmla="*/ 678 h 678"/>
                <a:gd name="T86" fmla="*/ 335 w 527"/>
                <a:gd name="T87" fmla="*/ 678 h 678"/>
                <a:gd name="T88" fmla="*/ 389 w 527"/>
                <a:gd name="T89" fmla="*/ 675 h 678"/>
                <a:gd name="T90" fmla="*/ 439 w 527"/>
                <a:gd name="T91" fmla="*/ 664 h 678"/>
                <a:gd name="T92" fmla="*/ 473 w 527"/>
                <a:gd name="T93" fmla="*/ 648 h 678"/>
                <a:gd name="T94" fmla="*/ 482 w 527"/>
                <a:gd name="T95" fmla="*/ 639 h 678"/>
                <a:gd name="T96" fmla="*/ 488 w 527"/>
                <a:gd name="T97" fmla="*/ 637 h 678"/>
                <a:gd name="T98" fmla="*/ 493 w 527"/>
                <a:gd name="T99" fmla="*/ 601 h 678"/>
                <a:gd name="T100" fmla="*/ 493 w 527"/>
                <a:gd name="T101" fmla="*/ 554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7" h="678">
                  <a:moveTo>
                    <a:pt x="491" y="543"/>
                  </a:moveTo>
                  <a:lnTo>
                    <a:pt x="491" y="529"/>
                  </a:lnTo>
                  <a:lnTo>
                    <a:pt x="491" y="511"/>
                  </a:lnTo>
                  <a:lnTo>
                    <a:pt x="488" y="489"/>
                  </a:lnTo>
                  <a:lnTo>
                    <a:pt x="488" y="464"/>
                  </a:lnTo>
                  <a:lnTo>
                    <a:pt x="491" y="439"/>
                  </a:lnTo>
                  <a:lnTo>
                    <a:pt x="493" y="417"/>
                  </a:lnTo>
                  <a:lnTo>
                    <a:pt x="495" y="408"/>
                  </a:lnTo>
                  <a:lnTo>
                    <a:pt x="497" y="399"/>
                  </a:lnTo>
                  <a:lnTo>
                    <a:pt x="502" y="392"/>
                  </a:lnTo>
                  <a:lnTo>
                    <a:pt x="506" y="385"/>
                  </a:lnTo>
                  <a:lnTo>
                    <a:pt x="506" y="385"/>
                  </a:lnTo>
                  <a:lnTo>
                    <a:pt x="509" y="385"/>
                  </a:lnTo>
                  <a:lnTo>
                    <a:pt x="509" y="385"/>
                  </a:lnTo>
                  <a:lnTo>
                    <a:pt x="509" y="385"/>
                  </a:lnTo>
                  <a:lnTo>
                    <a:pt x="511" y="385"/>
                  </a:lnTo>
                  <a:lnTo>
                    <a:pt x="511" y="385"/>
                  </a:lnTo>
                  <a:lnTo>
                    <a:pt x="511" y="385"/>
                  </a:lnTo>
                  <a:lnTo>
                    <a:pt x="513" y="385"/>
                  </a:lnTo>
                  <a:lnTo>
                    <a:pt x="515" y="378"/>
                  </a:lnTo>
                  <a:lnTo>
                    <a:pt x="518" y="372"/>
                  </a:lnTo>
                  <a:lnTo>
                    <a:pt x="520" y="365"/>
                  </a:lnTo>
                  <a:lnTo>
                    <a:pt x="520" y="356"/>
                  </a:lnTo>
                  <a:lnTo>
                    <a:pt x="515" y="338"/>
                  </a:lnTo>
                  <a:lnTo>
                    <a:pt x="511" y="320"/>
                  </a:lnTo>
                  <a:lnTo>
                    <a:pt x="509" y="302"/>
                  </a:lnTo>
                  <a:lnTo>
                    <a:pt x="506" y="284"/>
                  </a:lnTo>
                  <a:lnTo>
                    <a:pt x="506" y="275"/>
                  </a:lnTo>
                  <a:lnTo>
                    <a:pt x="506" y="266"/>
                  </a:lnTo>
                  <a:lnTo>
                    <a:pt x="509" y="259"/>
                  </a:lnTo>
                  <a:lnTo>
                    <a:pt x="513" y="252"/>
                  </a:lnTo>
                  <a:lnTo>
                    <a:pt x="513" y="252"/>
                  </a:lnTo>
                  <a:lnTo>
                    <a:pt x="515" y="252"/>
                  </a:lnTo>
                  <a:lnTo>
                    <a:pt x="515" y="252"/>
                  </a:lnTo>
                  <a:lnTo>
                    <a:pt x="515" y="252"/>
                  </a:lnTo>
                  <a:lnTo>
                    <a:pt x="515" y="252"/>
                  </a:lnTo>
                  <a:lnTo>
                    <a:pt x="518" y="252"/>
                  </a:lnTo>
                  <a:lnTo>
                    <a:pt x="518" y="252"/>
                  </a:lnTo>
                  <a:lnTo>
                    <a:pt x="518" y="252"/>
                  </a:lnTo>
                  <a:lnTo>
                    <a:pt x="520" y="250"/>
                  </a:lnTo>
                  <a:lnTo>
                    <a:pt x="522" y="241"/>
                  </a:lnTo>
                  <a:lnTo>
                    <a:pt x="524" y="232"/>
                  </a:lnTo>
                  <a:lnTo>
                    <a:pt x="524" y="221"/>
                  </a:lnTo>
                  <a:lnTo>
                    <a:pt x="527" y="205"/>
                  </a:lnTo>
                  <a:lnTo>
                    <a:pt x="527" y="191"/>
                  </a:lnTo>
                  <a:lnTo>
                    <a:pt x="527" y="176"/>
                  </a:lnTo>
                  <a:lnTo>
                    <a:pt x="527" y="160"/>
                  </a:lnTo>
                  <a:lnTo>
                    <a:pt x="527" y="144"/>
                  </a:lnTo>
                  <a:lnTo>
                    <a:pt x="527" y="128"/>
                  </a:lnTo>
                  <a:lnTo>
                    <a:pt x="524" y="113"/>
                  </a:lnTo>
                  <a:lnTo>
                    <a:pt x="524" y="101"/>
                  </a:lnTo>
                  <a:lnTo>
                    <a:pt x="524" y="90"/>
                  </a:lnTo>
                  <a:lnTo>
                    <a:pt x="522" y="81"/>
                  </a:lnTo>
                  <a:lnTo>
                    <a:pt x="522" y="77"/>
                  </a:lnTo>
                  <a:lnTo>
                    <a:pt x="520" y="74"/>
                  </a:lnTo>
                  <a:lnTo>
                    <a:pt x="520" y="74"/>
                  </a:lnTo>
                  <a:lnTo>
                    <a:pt x="520" y="74"/>
                  </a:lnTo>
                  <a:lnTo>
                    <a:pt x="520" y="74"/>
                  </a:lnTo>
                  <a:lnTo>
                    <a:pt x="518" y="74"/>
                  </a:lnTo>
                  <a:lnTo>
                    <a:pt x="518" y="74"/>
                  </a:lnTo>
                  <a:lnTo>
                    <a:pt x="518" y="74"/>
                  </a:lnTo>
                  <a:lnTo>
                    <a:pt x="518" y="74"/>
                  </a:lnTo>
                  <a:lnTo>
                    <a:pt x="518" y="74"/>
                  </a:lnTo>
                  <a:lnTo>
                    <a:pt x="515" y="70"/>
                  </a:lnTo>
                  <a:lnTo>
                    <a:pt x="513" y="63"/>
                  </a:lnTo>
                  <a:lnTo>
                    <a:pt x="513" y="54"/>
                  </a:lnTo>
                  <a:lnTo>
                    <a:pt x="511" y="45"/>
                  </a:lnTo>
                  <a:lnTo>
                    <a:pt x="509" y="38"/>
                  </a:lnTo>
                  <a:lnTo>
                    <a:pt x="504" y="32"/>
                  </a:lnTo>
                  <a:lnTo>
                    <a:pt x="500" y="27"/>
                  </a:lnTo>
                  <a:lnTo>
                    <a:pt x="495" y="25"/>
                  </a:lnTo>
                  <a:lnTo>
                    <a:pt x="491" y="18"/>
                  </a:lnTo>
                  <a:lnTo>
                    <a:pt x="484" y="11"/>
                  </a:lnTo>
                  <a:lnTo>
                    <a:pt x="475" y="7"/>
                  </a:lnTo>
                  <a:lnTo>
                    <a:pt x="464" y="2"/>
                  </a:lnTo>
                  <a:lnTo>
                    <a:pt x="452" y="2"/>
                  </a:lnTo>
                  <a:lnTo>
                    <a:pt x="439" y="0"/>
                  </a:lnTo>
                  <a:lnTo>
                    <a:pt x="425" y="0"/>
                  </a:lnTo>
                  <a:lnTo>
                    <a:pt x="412" y="2"/>
                  </a:lnTo>
                  <a:lnTo>
                    <a:pt x="396" y="5"/>
                  </a:lnTo>
                  <a:lnTo>
                    <a:pt x="380" y="7"/>
                  </a:lnTo>
                  <a:lnTo>
                    <a:pt x="367" y="11"/>
                  </a:lnTo>
                  <a:lnTo>
                    <a:pt x="351" y="14"/>
                  </a:lnTo>
                  <a:lnTo>
                    <a:pt x="338" y="18"/>
                  </a:lnTo>
                  <a:lnTo>
                    <a:pt x="324" y="23"/>
                  </a:lnTo>
                  <a:lnTo>
                    <a:pt x="313" y="25"/>
                  </a:lnTo>
                  <a:lnTo>
                    <a:pt x="302" y="27"/>
                  </a:lnTo>
                  <a:lnTo>
                    <a:pt x="293" y="29"/>
                  </a:lnTo>
                  <a:lnTo>
                    <a:pt x="284" y="32"/>
                  </a:lnTo>
                  <a:lnTo>
                    <a:pt x="272" y="34"/>
                  </a:lnTo>
                  <a:lnTo>
                    <a:pt x="263" y="36"/>
                  </a:lnTo>
                  <a:lnTo>
                    <a:pt x="252" y="36"/>
                  </a:lnTo>
                  <a:lnTo>
                    <a:pt x="241" y="38"/>
                  </a:lnTo>
                  <a:lnTo>
                    <a:pt x="230" y="38"/>
                  </a:lnTo>
                  <a:lnTo>
                    <a:pt x="218" y="38"/>
                  </a:lnTo>
                  <a:lnTo>
                    <a:pt x="207" y="38"/>
                  </a:lnTo>
                  <a:lnTo>
                    <a:pt x="196" y="41"/>
                  </a:lnTo>
                  <a:lnTo>
                    <a:pt x="187" y="41"/>
                  </a:lnTo>
                  <a:lnTo>
                    <a:pt x="176" y="41"/>
                  </a:lnTo>
                  <a:lnTo>
                    <a:pt x="167" y="41"/>
                  </a:lnTo>
                  <a:lnTo>
                    <a:pt x="160" y="43"/>
                  </a:lnTo>
                  <a:lnTo>
                    <a:pt x="151" y="43"/>
                  </a:lnTo>
                  <a:lnTo>
                    <a:pt x="144" y="45"/>
                  </a:lnTo>
                  <a:lnTo>
                    <a:pt x="113" y="47"/>
                  </a:lnTo>
                  <a:lnTo>
                    <a:pt x="83" y="52"/>
                  </a:lnTo>
                  <a:lnTo>
                    <a:pt x="61" y="59"/>
                  </a:lnTo>
                  <a:lnTo>
                    <a:pt x="43" y="65"/>
                  </a:lnTo>
                  <a:lnTo>
                    <a:pt x="27" y="72"/>
                  </a:lnTo>
                  <a:lnTo>
                    <a:pt x="18" y="79"/>
                  </a:lnTo>
                  <a:lnTo>
                    <a:pt x="9" y="88"/>
                  </a:lnTo>
                  <a:lnTo>
                    <a:pt x="5" y="97"/>
                  </a:lnTo>
                  <a:lnTo>
                    <a:pt x="2" y="106"/>
                  </a:lnTo>
                  <a:lnTo>
                    <a:pt x="0" y="115"/>
                  </a:lnTo>
                  <a:lnTo>
                    <a:pt x="2" y="124"/>
                  </a:lnTo>
                  <a:lnTo>
                    <a:pt x="5" y="133"/>
                  </a:lnTo>
                  <a:lnTo>
                    <a:pt x="9" y="151"/>
                  </a:lnTo>
                  <a:lnTo>
                    <a:pt x="14" y="169"/>
                  </a:lnTo>
                  <a:lnTo>
                    <a:pt x="14" y="169"/>
                  </a:lnTo>
                  <a:lnTo>
                    <a:pt x="11" y="176"/>
                  </a:lnTo>
                  <a:lnTo>
                    <a:pt x="14" y="185"/>
                  </a:lnTo>
                  <a:lnTo>
                    <a:pt x="14" y="196"/>
                  </a:lnTo>
                  <a:lnTo>
                    <a:pt x="14" y="207"/>
                  </a:lnTo>
                  <a:lnTo>
                    <a:pt x="16" y="223"/>
                  </a:lnTo>
                  <a:lnTo>
                    <a:pt x="18" y="236"/>
                  </a:lnTo>
                  <a:lnTo>
                    <a:pt x="20" y="252"/>
                  </a:lnTo>
                  <a:lnTo>
                    <a:pt x="14" y="268"/>
                  </a:lnTo>
                  <a:lnTo>
                    <a:pt x="9" y="286"/>
                  </a:lnTo>
                  <a:lnTo>
                    <a:pt x="9" y="306"/>
                  </a:lnTo>
                  <a:lnTo>
                    <a:pt x="9" y="327"/>
                  </a:lnTo>
                  <a:lnTo>
                    <a:pt x="9" y="347"/>
                  </a:lnTo>
                  <a:lnTo>
                    <a:pt x="11" y="365"/>
                  </a:lnTo>
                  <a:lnTo>
                    <a:pt x="11" y="378"/>
                  </a:lnTo>
                  <a:lnTo>
                    <a:pt x="11" y="387"/>
                  </a:lnTo>
                  <a:lnTo>
                    <a:pt x="11" y="401"/>
                  </a:lnTo>
                  <a:lnTo>
                    <a:pt x="11" y="417"/>
                  </a:lnTo>
                  <a:lnTo>
                    <a:pt x="9" y="430"/>
                  </a:lnTo>
                  <a:lnTo>
                    <a:pt x="9" y="446"/>
                  </a:lnTo>
                  <a:lnTo>
                    <a:pt x="9" y="462"/>
                  </a:lnTo>
                  <a:lnTo>
                    <a:pt x="9" y="477"/>
                  </a:lnTo>
                  <a:lnTo>
                    <a:pt x="9" y="493"/>
                  </a:lnTo>
                  <a:lnTo>
                    <a:pt x="11" y="507"/>
                  </a:lnTo>
                  <a:lnTo>
                    <a:pt x="14" y="522"/>
                  </a:lnTo>
                  <a:lnTo>
                    <a:pt x="20" y="536"/>
                  </a:lnTo>
                  <a:lnTo>
                    <a:pt x="27" y="552"/>
                  </a:lnTo>
                  <a:lnTo>
                    <a:pt x="36" y="567"/>
                  </a:lnTo>
                  <a:lnTo>
                    <a:pt x="45" y="581"/>
                  </a:lnTo>
                  <a:lnTo>
                    <a:pt x="52" y="597"/>
                  </a:lnTo>
                  <a:lnTo>
                    <a:pt x="56" y="608"/>
                  </a:lnTo>
                  <a:lnTo>
                    <a:pt x="59" y="619"/>
                  </a:lnTo>
                  <a:lnTo>
                    <a:pt x="61" y="624"/>
                  </a:lnTo>
                  <a:lnTo>
                    <a:pt x="63" y="628"/>
                  </a:lnTo>
                  <a:lnTo>
                    <a:pt x="68" y="630"/>
                  </a:lnTo>
                  <a:lnTo>
                    <a:pt x="74" y="635"/>
                  </a:lnTo>
                  <a:lnTo>
                    <a:pt x="79" y="637"/>
                  </a:lnTo>
                  <a:lnTo>
                    <a:pt x="86" y="639"/>
                  </a:lnTo>
                  <a:lnTo>
                    <a:pt x="88" y="642"/>
                  </a:lnTo>
                  <a:lnTo>
                    <a:pt x="90" y="646"/>
                  </a:lnTo>
                  <a:lnTo>
                    <a:pt x="97" y="646"/>
                  </a:lnTo>
                  <a:lnTo>
                    <a:pt x="106" y="651"/>
                  </a:lnTo>
                  <a:lnTo>
                    <a:pt x="115" y="653"/>
                  </a:lnTo>
                  <a:lnTo>
                    <a:pt x="126" y="655"/>
                  </a:lnTo>
                  <a:lnTo>
                    <a:pt x="137" y="660"/>
                  </a:lnTo>
                  <a:lnTo>
                    <a:pt x="146" y="662"/>
                  </a:lnTo>
                  <a:lnTo>
                    <a:pt x="155" y="664"/>
                  </a:lnTo>
                  <a:lnTo>
                    <a:pt x="160" y="664"/>
                  </a:lnTo>
                  <a:lnTo>
                    <a:pt x="169" y="664"/>
                  </a:lnTo>
                  <a:lnTo>
                    <a:pt x="180" y="666"/>
                  </a:lnTo>
                  <a:lnTo>
                    <a:pt x="196" y="669"/>
                  </a:lnTo>
                  <a:lnTo>
                    <a:pt x="214" y="671"/>
                  </a:lnTo>
                  <a:lnTo>
                    <a:pt x="232" y="673"/>
                  </a:lnTo>
                  <a:lnTo>
                    <a:pt x="250" y="675"/>
                  </a:lnTo>
                  <a:lnTo>
                    <a:pt x="266" y="678"/>
                  </a:lnTo>
                  <a:lnTo>
                    <a:pt x="279" y="678"/>
                  </a:lnTo>
                  <a:lnTo>
                    <a:pt x="299" y="678"/>
                  </a:lnTo>
                  <a:lnTo>
                    <a:pt x="317" y="678"/>
                  </a:lnTo>
                  <a:lnTo>
                    <a:pt x="335" y="678"/>
                  </a:lnTo>
                  <a:lnTo>
                    <a:pt x="351" y="678"/>
                  </a:lnTo>
                  <a:lnTo>
                    <a:pt x="367" y="678"/>
                  </a:lnTo>
                  <a:lnTo>
                    <a:pt x="380" y="675"/>
                  </a:lnTo>
                  <a:lnTo>
                    <a:pt x="389" y="675"/>
                  </a:lnTo>
                  <a:lnTo>
                    <a:pt x="398" y="673"/>
                  </a:lnTo>
                  <a:lnTo>
                    <a:pt x="414" y="671"/>
                  </a:lnTo>
                  <a:lnTo>
                    <a:pt x="428" y="669"/>
                  </a:lnTo>
                  <a:lnTo>
                    <a:pt x="439" y="664"/>
                  </a:lnTo>
                  <a:lnTo>
                    <a:pt x="450" y="660"/>
                  </a:lnTo>
                  <a:lnTo>
                    <a:pt x="459" y="657"/>
                  </a:lnTo>
                  <a:lnTo>
                    <a:pt x="466" y="653"/>
                  </a:lnTo>
                  <a:lnTo>
                    <a:pt x="473" y="648"/>
                  </a:lnTo>
                  <a:lnTo>
                    <a:pt x="479" y="644"/>
                  </a:lnTo>
                  <a:lnTo>
                    <a:pt x="479" y="642"/>
                  </a:lnTo>
                  <a:lnTo>
                    <a:pt x="479" y="639"/>
                  </a:lnTo>
                  <a:lnTo>
                    <a:pt x="482" y="639"/>
                  </a:lnTo>
                  <a:lnTo>
                    <a:pt x="482" y="639"/>
                  </a:lnTo>
                  <a:lnTo>
                    <a:pt x="484" y="639"/>
                  </a:lnTo>
                  <a:lnTo>
                    <a:pt x="486" y="637"/>
                  </a:lnTo>
                  <a:lnTo>
                    <a:pt x="488" y="637"/>
                  </a:lnTo>
                  <a:lnTo>
                    <a:pt x="491" y="635"/>
                  </a:lnTo>
                  <a:lnTo>
                    <a:pt x="493" y="624"/>
                  </a:lnTo>
                  <a:lnTo>
                    <a:pt x="493" y="612"/>
                  </a:lnTo>
                  <a:lnTo>
                    <a:pt x="493" y="601"/>
                  </a:lnTo>
                  <a:lnTo>
                    <a:pt x="493" y="590"/>
                  </a:lnTo>
                  <a:lnTo>
                    <a:pt x="493" y="576"/>
                  </a:lnTo>
                  <a:lnTo>
                    <a:pt x="493" y="565"/>
                  </a:lnTo>
                  <a:lnTo>
                    <a:pt x="493" y="554"/>
                  </a:lnTo>
                  <a:lnTo>
                    <a:pt x="491" y="543"/>
                  </a:lnTo>
                  <a:close/>
                </a:path>
              </a:pathLst>
            </a:custGeom>
            <a:solidFill>
              <a:srgbClr val="F0C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61" name="Freeform 642">
              <a:extLst>
                <a:ext uri="{FF2B5EF4-FFF2-40B4-BE49-F238E27FC236}">
                  <a16:creationId xmlns:a16="http://schemas.microsoft.com/office/drawing/2014/main" id="{BE314649-AD8A-E146-ABDE-DD12DD6DCDFB}"/>
                </a:ext>
              </a:extLst>
            </p:cNvPr>
            <p:cNvSpPr>
              <a:spLocks/>
            </p:cNvSpPr>
            <p:nvPr/>
          </p:nvSpPr>
          <p:spPr bwMode="auto">
            <a:xfrm>
              <a:off x="4635798" y="5483696"/>
              <a:ext cx="111125" cy="296862"/>
            </a:xfrm>
            <a:custGeom>
              <a:avLst/>
              <a:gdLst>
                <a:gd name="T0" fmla="*/ 47 w 70"/>
                <a:gd name="T1" fmla="*/ 58 h 187"/>
                <a:gd name="T2" fmla="*/ 70 w 70"/>
                <a:gd name="T3" fmla="*/ 49 h 187"/>
                <a:gd name="T4" fmla="*/ 68 w 70"/>
                <a:gd name="T5" fmla="*/ 52 h 187"/>
                <a:gd name="T6" fmla="*/ 68 w 70"/>
                <a:gd name="T7" fmla="*/ 54 h 187"/>
                <a:gd name="T8" fmla="*/ 65 w 70"/>
                <a:gd name="T9" fmla="*/ 58 h 187"/>
                <a:gd name="T10" fmla="*/ 63 w 70"/>
                <a:gd name="T11" fmla="*/ 65 h 187"/>
                <a:gd name="T12" fmla="*/ 61 w 70"/>
                <a:gd name="T13" fmla="*/ 85 h 187"/>
                <a:gd name="T14" fmla="*/ 61 w 70"/>
                <a:gd name="T15" fmla="*/ 108 h 187"/>
                <a:gd name="T16" fmla="*/ 61 w 70"/>
                <a:gd name="T17" fmla="*/ 133 h 187"/>
                <a:gd name="T18" fmla="*/ 61 w 70"/>
                <a:gd name="T19" fmla="*/ 153 h 187"/>
                <a:gd name="T20" fmla="*/ 63 w 70"/>
                <a:gd name="T21" fmla="*/ 171 h 187"/>
                <a:gd name="T22" fmla="*/ 63 w 70"/>
                <a:gd name="T23" fmla="*/ 187 h 187"/>
                <a:gd name="T24" fmla="*/ 2 w 70"/>
                <a:gd name="T25" fmla="*/ 187 h 187"/>
                <a:gd name="T26" fmla="*/ 2 w 70"/>
                <a:gd name="T27" fmla="*/ 175 h 187"/>
                <a:gd name="T28" fmla="*/ 0 w 70"/>
                <a:gd name="T29" fmla="*/ 155 h 187"/>
                <a:gd name="T30" fmla="*/ 0 w 70"/>
                <a:gd name="T31" fmla="*/ 133 h 187"/>
                <a:gd name="T32" fmla="*/ 0 w 70"/>
                <a:gd name="T33" fmla="*/ 108 h 187"/>
                <a:gd name="T34" fmla="*/ 2 w 70"/>
                <a:gd name="T35" fmla="*/ 81 h 187"/>
                <a:gd name="T36" fmla="*/ 5 w 70"/>
                <a:gd name="T37" fmla="*/ 56 h 187"/>
                <a:gd name="T38" fmla="*/ 7 w 70"/>
                <a:gd name="T39" fmla="*/ 43 h 187"/>
                <a:gd name="T40" fmla="*/ 11 w 70"/>
                <a:gd name="T41" fmla="*/ 31 h 187"/>
                <a:gd name="T42" fmla="*/ 18 w 70"/>
                <a:gd name="T43" fmla="*/ 20 h 187"/>
                <a:gd name="T44" fmla="*/ 27 w 70"/>
                <a:gd name="T45" fmla="*/ 9 h 187"/>
                <a:gd name="T46" fmla="*/ 47 w 70"/>
                <a:gd name="T47" fmla="*/ 0 h 187"/>
                <a:gd name="T48" fmla="*/ 27 w 70"/>
                <a:gd name="T49" fmla="*/ 9 h 187"/>
                <a:gd name="T50" fmla="*/ 36 w 70"/>
                <a:gd name="T51" fmla="*/ 0 h 187"/>
                <a:gd name="T52" fmla="*/ 47 w 70"/>
                <a:gd name="T53" fmla="*/ 0 h 187"/>
                <a:gd name="T54" fmla="*/ 47 w 70"/>
                <a:gd name="T55" fmla="*/ 5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 h="187">
                  <a:moveTo>
                    <a:pt x="47" y="58"/>
                  </a:moveTo>
                  <a:lnTo>
                    <a:pt x="70" y="49"/>
                  </a:lnTo>
                  <a:lnTo>
                    <a:pt x="68" y="52"/>
                  </a:lnTo>
                  <a:lnTo>
                    <a:pt x="68" y="54"/>
                  </a:lnTo>
                  <a:lnTo>
                    <a:pt x="65" y="58"/>
                  </a:lnTo>
                  <a:lnTo>
                    <a:pt x="63" y="65"/>
                  </a:lnTo>
                  <a:lnTo>
                    <a:pt x="61" y="85"/>
                  </a:lnTo>
                  <a:lnTo>
                    <a:pt x="61" y="108"/>
                  </a:lnTo>
                  <a:lnTo>
                    <a:pt x="61" y="133"/>
                  </a:lnTo>
                  <a:lnTo>
                    <a:pt x="61" y="153"/>
                  </a:lnTo>
                  <a:lnTo>
                    <a:pt x="63" y="171"/>
                  </a:lnTo>
                  <a:lnTo>
                    <a:pt x="63" y="187"/>
                  </a:lnTo>
                  <a:lnTo>
                    <a:pt x="2" y="187"/>
                  </a:lnTo>
                  <a:lnTo>
                    <a:pt x="2" y="175"/>
                  </a:lnTo>
                  <a:lnTo>
                    <a:pt x="0" y="155"/>
                  </a:lnTo>
                  <a:lnTo>
                    <a:pt x="0" y="133"/>
                  </a:lnTo>
                  <a:lnTo>
                    <a:pt x="0" y="108"/>
                  </a:lnTo>
                  <a:lnTo>
                    <a:pt x="2" y="81"/>
                  </a:lnTo>
                  <a:lnTo>
                    <a:pt x="5" y="56"/>
                  </a:lnTo>
                  <a:lnTo>
                    <a:pt x="7" y="43"/>
                  </a:lnTo>
                  <a:lnTo>
                    <a:pt x="11" y="31"/>
                  </a:lnTo>
                  <a:lnTo>
                    <a:pt x="18" y="20"/>
                  </a:lnTo>
                  <a:lnTo>
                    <a:pt x="27" y="9"/>
                  </a:lnTo>
                  <a:lnTo>
                    <a:pt x="47" y="0"/>
                  </a:lnTo>
                  <a:lnTo>
                    <a:pt x="27" y="9"/>
                  </a:lnTo>
                  <a:lnTo>
                    <a:pt x="36" y="0"/>
                  </a:lnTo>
                  <a:lnTo>
                    <a:pt x="47" y="0"/>
                  </a:lnTo>
                  <a:lnTo>
                    <a:pt x="47" y="58"/>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62" name="Freeform 643">
              <a:extLst>
                <a:ext uri="{FF2B5EF4-FFF2-40B4-BE49-F238E27FC236}">
                  <a16:creationId xmlns:a16="http://schemas.microsoft.com/office/drawing/2014/main" id="{3C2350DA-7262-465B-29F6-04AC0B31FDCA}"/>
                </a:ext>
              </a:extLst>
            </p:cNvPr>
            <p:cNvSpPr>
              <a:spLocks/>
            </p:cNvSpPr>
            <p:nvPr/>
          </p:nvSpPr>
          <p:spPr bwMode="auto">
            <a:xfrm>
              <a:off x="4681835" y="5483696"/>
              <a:ext cx="79375" cy="92075"/>
            </a:xfrm>
            <a:custGeom>
              <a:avLst/>
              <a:gdLst>
                <a:gd name="T0" fmla="*/ 50 w 50"/>
                <a:gd name="T1" fmla="*/ 47 h 58"/>
                <a:gd name="T2" fmla="*/ 25 w 50"/>
                <a:gd name="T3" fmla="*/ 58 h 58"/>
                <a:gd name="T4" fmla="*/ 23 w 50"/>
                <a:gd name="T5" fmla="*/ 58 h 58"/>
                <a:gd name="T6" fmla="*/ 23 w 50"/>
                <a:gd name="T7" fmla="*/ 58 h 58"/>
                <a:gd name="T8" fmla="*/ 23 w 50"/>
                <a:gd name="T9" fmla="*/ 58 h 58"/>
                <a:gd name="T10" fmla="*/ 21 w 50"/>
                <a:gd name="T11" fmla="*/ 58 h 58"/>
                <a:gd name="T12" fmla="*/ 21 w 50"/>
                <a:gd name="T13" fmla="*/ 58 h 58"/>
                <a:gd name="T14" fmla="*/ 21 w 50"/>
                <a:gd name="T15" fmla="*/ 58 h 58"/>
                <a:gd name="T16" fmla="*/ 18 w 50"/>
                <a:gd name="T17" fmla="*/ 58 h 58"/>
                <a:gd name="T18" fmla="*/ 18 w 50"/>
                <a:gd name="T19" fmla="*/ 58 h 58"/>
                <a:gd name="T20" fmla="*/ 18 w 50"/>
                <a:gd name="T21" fmla="*/ 0 h 58"/>
                <a:gd name="T22" fmla="*/ 18 w 50"/>
                <a:gd name="T23" fmla="*/ 0 h 58"/>
                <a:gd name="T24" fmla="*/ 21 w 50"/>
                <a:gd name="T25" fmla="*/ 0 h 58"/>
                <a:gd name="T26" fmla="*/ 21 w 50"/>
                <a:gd name="T27" fmla="*/ 0 h 58"/>
                <a:gd name="T28" fmla="*/ 21 w 50"/>
                <a:gd name="T29" fmla="*/ 0 h 58"/>
                <a:gd name="T30" fmla="*/ 23 w 50"/>
                <a:gd name="T31" fmla="*/ 0 h 58"/>
                <a:gd name="T32" fmla="*/ 23 w 50"/>
                <a:gd name="T33" fmla="*/ 0 h 58"/>
                <a:gd name="T34" fmla="*/ 23 w 50"/>
                <a:gd name="T35" fmla="*/ 0 h 58"/>
                <a:gd name="T36" fmla="*/ 25 w 50"/>
                <a:gd name="T37" fmla="*/ 0 h 58"/>
                <a:gd name="T38" fmla="*/ 0 w 50"/>
                <a:gd name="T39" fmla="*/ 11 h 58"/>
                <a:gd name="T40" fmla="*/ 50 w 50"/>
                <a:gd name="T41" fmla="*/ 47 h 58"/>
                <a:gd name="T42" fmla="*/ 41 w 50"/>
                <a:gd name="T43" fmla="*/ 58 h 58"/>
                <a:gd name="T44" fmla="*/ 25 w 50"/>
                <a:gd name="T45" fmla="*/ 58 h 58"/>
                <a:gd name="T46" fmla="*/ 50 w 50"/>
                <a:gd name="T47"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58">
                  <a:moveTo>
                    <a:pt x="50" y="47"/>
                  </a:moveTo>
                  <a:lnTo>
                    <a:pt x="25" y="58"/>
                  </a:lnTo>
                  <a:lnTo>
                    <a:pt x="23" y="58"/>
                  </a:lnTo>
                  <a:lnTo>
                    <a:pt x="23" y="58"/>
                  </a:lnTo>
                  <a:lnTo>
                    <a:pt x="23" y="58"/>
                  </a:lnTo>
                  <a:lnTo>
                    <a:pt x="21" y="58"/>
                  </a:lnTo>
                  <a:lnTo>
                    <a:pt x="21" y="58"/>
                  </a:lnTo>
                  <a:lnTo>
                    <a:pt x="21" y="58"/>
                  </a:lnTo>
                  <a:lnTo>
                    <a:pt x="18" y="58"/>
                  </a:lnTo>
                  <a:lnTo>
                    <a:pt x="18" y="58"/>
                  </a:lnTo>
                  <a:lnTo>
                    <a:pt x="18" y="0"/>
                  </a:lnTo>
                  <a:lnTo>
                    <a:pt x="18" y="0"/>
                  </a:lnTo>
                  <a:lnTo>
                    <a:pt x="21" y="0"/>
                  </a:lnTo>
                  <a:lnTo>
                    <a:pt x="21" y="0"/>
                  </a:lnTo>
                  <a:lnTo>
                    <a:pt x="21" y="0"/>
                  </a:lnTo>
                  <a:lnTo>
                    <a:pt x="23" y="0"/>
                  </a:lnTo>
                  <a:lnTo>
                    <a:pt x="23" y="0"/>
                  </a:lnTo>
                  <a:lnTo>
                    <a:pt x="23" y="0"/>
                  </a:lnTo>
                  <a:lnTo>
                    <a:pt x="25" y="0"/>
                  </a:lnTo>
                  <a:lnTo>
                    <a:pt x="0" y="11"/>
                  </a:lnTo>
                  <a:lnTo>
                    <a:pt x="50" y="47"/>
                  </a:lnTo>
                  <a:lnTo>
                    <a:pt x="41" y="58"/>
                  </a:lnTo>
                  <a:lnTo>
                    <a:pt x="25" y="58"/>
                  </a:lnTo>
                  <a:lnTo>
                    <a:pt x="50" y="4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63" name="Freeform 644">
              <a:extLst>
                <a:ext uri="{FF2B5EF4-FFF2-40B4-BE49-F238E27FC236}">
                  <a16:creationId xmlns:a16="http://schemas.microsoft.com/office/drawing/2014/main" id="{760B154F-3613-DD8F-8AAB-600D75270F9F}"/>
                </a:ext>
              </a:extLst>
            </p:cNvPr>
            <p:cNvSpPr>
              <a:spLocks/>
            </p:cNvSpPr>
            <p:nvPr/>
          </p:nvSpPr>
          <p:spPr bwMode="auto">
            <a:xfrm>
              <a:off x="4661198" y="5272558"/>
              <a:ext cx="117475" cy="285750"/>
            </a:xfrm>
            <a:custGeom>
              <a:avLst/>
              <a:gdLst>
                <a:gd name="T0" fmla="*/ 38 w 74"/>
                <a:gd name="T1" fmla="*/ 61 h 180"/>
                <a:gd name="T2" fmla="*/ 61 w 74"/>
                <a:gd name="T3" fmla="*/ 50 h 180"/>
                <a:gd name="T4" fmla="*/ 61 w 74"/>
                <a:gd name="T5" fmla="*/ 50 h 180"/>
                <a:gd name="T6" fmla="*/ 61 w 74"/>
                <a:gd name="T7" fmla="*/ 50 h 180"/>
                <a:gd name="T8" fmla="*/ 61 w 74"/>
                <a:gd name="T9" fmla="*/ 54 h 180"/>
                <a:gd name="T10" fmla="*/ 61 w 74"/>
                <a:gd name="T11" fmla="*/ 59 h 180"/>
                <a:gd name="T12" fmla="*/ 63 w 74"/>
                <a:gd name="T13" fmla="*/ 72 h 180"/>
                <a:gd name="T14" fmla="*/ 65 w 74"/>
                <a:gd name="T15" fmla="*/ 90 h 180"/>
                <a:gd name="T16" fmla="*/ 70 w 74"/>
                <a:gd name="T17" fmla="*/ 110 h 180"/>
                <a:gd name="T18" fmla="*/ 74 w 74"/>
                <a:gd name="T19" fmla="*/ 131 h 180"/>
                <a:gd name="T20" fmla="*/ 74 w 74"/>
                <a:gd name="T21" fmla="*/ 142 h 180"/>
                <a:gd name="T22" fmla="*/ 72 w 74"/>
                <a:gd name="T23" fmla="*/ 155 h 180"/>
                <a:gd name="T24" fmla="*/ 70 w 74"/>
                <a:gd name="T25" fmla="*/ 167 h 180"/>
                <a:gd name="T26" fmla="*/ 63 w 74"/>
                <a:gd name="T27" fmla="*/ 180 h 180"/>
                <a:gd name="T28" fmla="*/ 13 w 74"/>
                <a:gd name="T29" fmla="*/ 144 h 180"/>
                <a:gd name="T30" fmla="*/ 13 w 74"/>
                <a:gd name="T31" fmla="*/ 144 h 180"/>
                <a:gd name="T32" fmla="*/ 13 w 74"/>
                <a:gd name="T33" fmla="*/ 144 h 180"/>
                <a:gd name="T34" fmla="*/ 13 w 74"/>
                <a:gd name="T35" fmla="*/ 140 h 180"/>
                <a:gd name="T36" fmla="*/ 13 w 74"/>
                <a:gd name="T37" fmla="*/ 137 h 180"/>
                <a:gd name="T38" fmla="*/ 11 w 74"/>
                <a:gd name="T39" fmla="*/ 122 h 180"/>
                <a:gd name="T40" fmla="*/ 7 w 74"/>
                <a:gd name="T41" fmla="*/ 104 h 180"/>
                <a:gd name="T42" fmla="*/ 2 w 74"/>
                <a:gd name="T43" fmla="*/ 83 h 180"/>
                <a:gd name="T44" fmla="*/ 0 w 74"/>
                <a:gd name="T45" fmla="*/ 63 h 180"/>
                <a:gd name="T46" fmla="*/ 0 w 74"/>
                <a:gd name="T47" fmla="*/ 50 h 180"/>
                <a:gd name="T48" fmla="*/ 2 w 74"/>
                <a:gd name="T49" fmla="*/ 36 h 180"/>
                <a:gd name="T50" fmla="*/ 7 w 74"/>
                <a:gd name="T51" fmla="*/ 25 h 180"/>
                <a:gd name="T52" fmla="*/ 13 w 74"/>
                <a:gd name="T53" fmla="*/ 11 h 180"/>
                <a:gd name="T54" fmla="*/ 38 w 74"/>
                <a:gd name="T55" fmla="*/ 0 h 180"/>
                <a:gd name="T56" fmla="*/ 13 w 74"/>
                <a:gd name="T57" fmla="*/ 11 h 180"/>
                <a:gd name="T58" fmla="*/ 22 w 74"/>
                <a:gd name="T59" fmla="*/ 0 h 180"/>
                <a:gd name="T60" fmla="*/ 38 w 74"/>
                <a:gd name="T61" fmla="*/ 0 h 180"/>
                <a:gd name="T62" fmla="*/ 38 w 74"/>
                <a:gd name="T63" fmla="*/ 6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180">
                  <a:moveTo>
                    <a:pt x="38" y="61"/>
                  </a:moveTo>
                  <a:lnTo>
                    <a:pt x="61" y="50"/>
                  </a:lnTo>
                  <a:lnTo>
                    <a:pt x="61" y="50"/>
                  </a:lnTo>
                  <a:lnTo>
                    <a:pt x="61" y="50"/>
                  </a:lnTo>
                  <a:lnTo>
                    <a:pt x="61" y="54"/>
                  </a:lnTo>
                  <a:lnTo>
                    <a:pt x="61" y="59"/>
                  </a:lnTo>
                  <a:lnTo>
                    <a:pt x="63" y="72"/>
                  </a:lnTo>
                  <a:lnTo>
                    <a:pt x="65" y="90"/>
                  </a:lnTo>
                  <a:lnTo>
                    <a:pt x="70" y="110"/>
                  </a:lnTo>
                  <a:lnTo>
                    <a:pt x="74" y="131"/>
                  </a:lnTo>
                  <a:lnTo>
                    <a:pt x="74" y="142"/>
                  </a:lnTo>
                  <a:lnTo>
                    <a:pt x="72" y="155"/>
                  </a:lnTo>
                  <a:lnTo>
                    <a:pt x="70" y="167"/>
                  </a:lnTo>
                  <a:lnTo>
                    <a:pt x="63" y="180"/>
                  </a:lnTo>
                  <a:lnTo>
                    <a:pt x="13" y="144"/>
                  </a:lnTo>
                  <a:lnTo>
                    <a:pt x="13" y="144"/>
                  </a:lnTo>
                  <a:lnTo>
                    <a:pt x="13" y="144"/>
                  </a:lnTo>
                  <a:lnTo>
                    <a:pt x="13" y="140"/>
                  </a:lnTo>
                  <a:lnTo>
                    <a:pt x="13" y="137"/>
                  </a:lnTo>
                  <a:lnTo>
                    <a:pt x="11" y="122"/>
                  </a:lnTo>
                  <a:lnTo>
                    <a:pt x="7" y="104"/>
                  </a:lnTo>
                  <a:lnTo>
                    <a:pt x="2" y="83"/>
                  </a:lnTo>
                  <a:lnTo>
                    <a:pt x="0" y="63"/>
                  </a:lnTo>
                  <a:lnTo>
                    <a:pt x="0" y="50"/>
                  </a:lnTo>
                  <a:lnTo>
                    <a:pt x="2" y="36"/>
                  </a:lnTo>
                  <a:lnTo>
                    <a:pt x="7" y="25"/>
                  </a:lnTo>
                  <a:lnTo>
                    <a:pt x="13" y="11"/>
                  </a:lnTo>
                  <a:lnTo>
                    <a:pt x="38" y="0"/>
                  </a:lnTo>
                  <a:lnTo>
                    <a:pt x="13" y="11"/>
                  </a:lnTo>
                  <a:lnTo>
                    <a:pt x="22" y="0"/>
                  </a:lnTo>
                  <a:lnTo>
                    <a:pt x="38" y="0"/>
                  </a:lnTo>
                  <a:lnTo>
                    <a:pt x="38" y="61"/>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64" name="Freeform 645">
              <a:extLst>
                <a:ext uri="{FF2B5EF4-FFF2-40B4-BE49-F238E27FC236}">
                  <a16:creationId xmlns:a16="http://schemas.microsoft.com/office/drawing/2014/main" id="{776F5A8E-1BD9-3A6C-3DDE-25FB34D769D5}"/>
                </a:ext>
              </a:extLst>
            </p:cNvPr>
            <p:cNvSpPr>
              <a:spLocks/>
            </p:cNvSpPr>
            <p:nvPr/>
          </p:nvSpPr>
          <p:spPr bwMode="auto">
            <a:xfrm>
              <a:off x="4692948" y="5272558"/>
              <a:ext cx="71438" cy="96837"/>
            </a:xfrm>
            <a:custGeom>
              <a:avLst/>
              <a:gdLst>
                <a:gd name="T0" fmla="*/ 45 w 45"/>
                <a:gd name="T1" fmla="*/ 50 h 61"/>
                <a:gd name="T2" fmla="*/ 23 w 45"/>
                <a:gd name="T3" fmla="*/ 61 h 61"/>
                <a:gd name="T4" fmla="*/ 23 w 45"/>
                <a:gd name="T5" fmla="*/ 61 h 61"/>
                <a:gd name="T6" fmla="*/ 23 w 45"/>
                <a:gd name="T7" fmla="*/ 61 h 61"/>
                <a:gd name="T8" fmla="*/ 20 w 45"/>
                <a:gd name="T9" fmla="*/ 61 h 61"/>
                <a:gd name="T10" fmla="*/ 20 w 45"/>
                <a:gd name="T11" fmla="*/ 61 h 61"/>
                <a:gd name="T12" fmla="*/ 20 w 45"/>
                <a:gd name="T13" fmla="*/ 61 h 61"/>
                <a:gd name="T14" fmla="*/ 20 w 45"/>
                <a:gd name="T15" fmla="*/ 61 h 61"/>
                <a:gd name="T16" fmla="*/ 18 w 45"/>
                <a:gd name="T17" fmla="*/ 61 h 61"/>
                <a:gd name="T18" fmla="*/ 18 w 45"/>
                <a:gd name="T19" fmla="*/ 61 h 61"/>
                <a:gd name="T20" fmla="*/ 18 w 45"/>
                <a:gd name="T21" fmla="*/ 0 h 61"/>
                <a:gd name="T22" fmla="*/ 18 w 45"/>
                <a:gd name="T23" fmla="*/ 0 h 61"/>
                <a:gd name="T24" fmla="*/ 20 w 45"/>
                <a:gd name="T25" fmla="*/ 0 h 61"/>
                <a:gd name="T26" fmla="*/ 20 w 45"/>
                <a:gd name="T27" fmla="*/ 0 h 61"/>
                <a:gd name="T28" fmla="*/ 20 w 45"/>
                <a:gd name="T29" fmla="*/ 0 h 61"/>
                <a:gd name="T30" fmla="*/ 20 w 45"/>
                <a:gd name="T31" fmla="*/ 0 h 61"/>
                <a:gd name="T32" fmla="*/ 23 w 45"/>
                <a:gd name="T33" fmla="*/ 0 h 61"/>
                <a:gd name="T34" fmla="*/ 23 w 45"/>
                <a:gd name="T35" fmla="*/ 0 h 61"/>
                <a:gd name="T36" fmla="*/ 23 w 45"/>
                <a:gd name="T37" fmla="*/ 0 h 61"/>
                <a:gd name="T38" fmla="*/ 0 w 45"/>
                <a:gd name="T39" fmla="*/ 11 h 61"/>
                <a:gd name="T40" fmla="*/ 45 w 45"/>
                <a:gd name="T41" fmla="*/ 50 h 61"/>
                <a:gd name="T42" fmla="*/ 36 w 45"/>
                <a:gd name="T43" fmla="*/ 61 h 61"/>
                <a:gd name="T44" fmla="*/ 23 w 45"/>
                <a:gd name="T45" fmla="*/ 61 h 61"/>
                <a:gd name="T46" fmla="*/ 45 w 45"/>
                <a:gd name="T47" fmla="*/ 5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61">
                  <a:moveTo>
                    <a:pt x="45" y="50"/>
                  </a:moveTo>
                  <a:lnTo>
                    <a:pt x="23" y="61"/>
                  </a:lnTo>
                  <a:lnTo>
                    <a:pt x="23" y="61"/>
                  </a:lnTo>
                  <a:lnTo>
                    <a:pt x="23" y="61"/>
                  </a:lnTo>
                  <a:lnTo>
                    <a:pt x="20" y="61"/>
                  </a:lnTo>
                  <a:lnTo>
                    <a:pt x="20" y="61"/>
                  </a:lnTo>
                  <a:lnTo>
                    <a:pt x="20" y="61"/>
                  </a:lnTo>
                  <a:lnTo>
                    <a:pt x="20" y="61"/>
                  </a:lnTo>
                  <a:lnTo>
                    <a:pt x="18" y="61"/>
                  </a:lnTo>
                  <a:lnTo>
                    <a:pt x="18" y="61"/>
                  </a:lnTo>
                  <a:lnTo>
                    <a:pt x="18" y="0"/>
                  </a:lnTo>
                  <a:lnTo>
                    <a:pt x="18" y="0"/>
                  </a:lnTo>
                  <a:lnTo>
                    <a:pt x="20" y="0"/>
                  </a:lnTo>
                  <a:lnTo>
                    <a:pt x="20" y="0"/>
                  </a:lnTo>
                  <a:lnTo>
                    <a:pt x="20" y="0"/>
                  </a:lnTo>
                  <a:lnTo>
                    <a:pt x="20" y="0"/>
                  </a:lnTo>
                  <a:lnTo>
                    <a:pt x="23" y="0"/>
                  </a:lnTo>
                  <a:lnTo>
                    <a:pt x="23" y="0"/>
                  </a:lnTo>
                  <a:lnTo>
                    <a:pt x="23" y="0"/>
                  </a:lnTo>
                  <a:lnTo>
                    <a:pt x="0" y="11"/>
                  </a:lnTo>
                  <a:lnTo>
                    <a:pt x="45" y="50"/>
                  </a:lnTo>
                  <a:lnTo>
                    <a:pt x="36" y="61"/>
                  </a:lnTo>
                  <a:lnTo>
                    <a:pt x="23" y="61"/>
                  </a:lnTo>
                  <a:lnTo>
                    <a:pt x="45" y="5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65" name="Freeform 646">
              <a:extLst>
                <a:ext uri="{FF2B5EF4-FFF2-40B4-BE49-F238E27FC236}">
                  <a16:creationId xmlns:a16="http://schemas.microsoft.com/office/drawing/2014/main" id="{706164DA-6A94-C373-19A6-78B020E3F39C}"/>
                </a:ext>
              </a:extLst>
            </p:cNvPr>
            <p:cNvSpPr>
              <a:spLocks/>
            </p:cNvSpPr>
            <p:nvPr/>
          </p:nvSpPr>
          <p:spPr bwMode="auto">
            <a:xfrm>
              <a:off x="4689773" y="5172546"/>
              <a:ext cx="100013" cy="179387"/>
            </a:xfrm>
            <a:custGeom>
              <a:avLst/>
              <a:gdLst>
                <a:gd name="T0" fmla="*/ 63 w 63"/>
                <a:gd name="T1" fmla="*/ 0 h 113"/>
                <a:gd name="T2" fmla="*/ 63 w 63"/>
                <a:gd name="T3" fmla="*/ 0 h 113"/>
                <a:gd name="T4" fmla="*/ 63 w 63"/>
                <a:gd name="T5" fmla="*/ 16 h 113"/>
                <a:gd name="T6" fmla="*/ 63 w 63"/>
                <a:gd name="T7" fmla="*/ 31 h 113"/>
                <a:gd name="T8" fmla="*/ 63 w 63"/>
                <a:gd name="T9" fmla="*/ 47 h 113"/>
                <a:gd name="T10" fmla="*/ 63 w 63"/>
                <a:gd name="T11" fmla="*/ 63 h 113"/>
                <a:gd name="T12" fmla="*/ 61 w 63"/>
                <a:gd name="T13" fmla="*/ 76 h 113"/>
                <a:gd name="T14" fmla="*/ 58 w 63"/>
                <a:gd name="T15" fmla="*/ 88 h 113"/>
                <a:gd name="T16" fmla="*/ 56 w 63"/>
                <a:gd name="T17" fmla="*/ 99 h 113"/>
                <a:gd name="T18" fmla="*/ 47 w 63"/>
                <a:gd name="T19" fmla="*/ 113 h 113"/>
                <a:gd name="T20" fmla="*/ 2 w 63"/>
                <a:gd name="T21" fmla="*/ 74 h 113"/>
                <a:gd name="T22" fmla="*/ 0 w 63"/>
                <a:gd name="T23" fmla="*/ 79 h 113"/>
                <a:gd name="T24" fmla="*/ 0 w 63"/>
                <a:gd name="T25" fmla="*/ 76 h 113"/>
                <a:gd name="T26" fmla="*/ 0 w 63"/>
                <a:gd name="T27" fmla="*/ 67 h 113"/>
                <a:gd name="T28" fmla="*/ 2 w 63"/>
                <a:gd name="T29" fmla="*/ 56 h 113"/>
                <a:gd name="T30" fmla="*/ 2 w 63"/>
                <a:gd name="T31" fmla="*/ 45 h 113"/>
                <a:gd name="T32" fmla="*/ 4 w 63"/>
                <a:gd name="T33" fmla="*/ 29 h 113"/>
                <a:gd name="T34" fmla="*/ 4 w 63"/>
                <a:gd name="T35" fmla="*/ 16 h 113"/>
                <a:gd name="T36" fmla="*/ 4 w 63"/>
                <a:gd name="T37" fmla="*/ 0 h 113"/>
                <a:gd name="T38" fmla="*/ 4 w 63"/>
                <a:gd name="T39" fmla="*/ 0 h 113"/>
                <a:gd name="T40" fmla="*/ 63 w 63"/>
                <a:gd name="T4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13">
                  <a:moveTo>
                    <a:pt x="63" y="0"/>
                  </a:moveTo>
                  <a:lnTo>
                    <a:pt x="63" y="0"/>
                  </a:lnTo>
                  <a:lnTo>
                    <a:pt x="63" y="16"/>
                  </a:lnTo>
                  <a:lnTo>
                    <a:pt x="63" y="31"/>
                  </a:lnTo>
                  <a:lnTo>
                    <a:pt x="63" y="47"/>
                  </a:lnTo>
                  <a:lnTo>
                    <a:pt x="63" y="63"/>
                  </a:lnTo>
                  <a:lnTo>
                    <a:pt x="61" y="76"/>
                  </a:lnTo>
                  <a:lnTo>
                    <a:pt x="58" y="88"/>
                  </a:lnTo>
                  <a:lnTo>
                    <a:pt x="56" y="99"/>
                  </a:lnTo>
                  <a:lnTo>
                    <a:pt x="47" y="113"/>
                  </a:lnTo>
                  <a:lnTo>
                    <a:pt x="2" y="74"/>
                  </a:lnTo>
                  <a:lnTo>
                    <a:pt x="0" y="79"/>
                  </a:lnTo>
                  <a:lnTo>
                    <a:pt x="0" y="76"/>
                  </a:lnTo>
                  <a:lnTo>
                    <a:pt x="0" y="67"/>
                  </a:lnTo>
                  <a:lnTo>
                    <a:pt x="2" y="56"/>
                  </a:lnTo>
                  <a:lnTo>
                    <a:pt x="2" y="45"/>
                  </a:lnTo>
                  <a:lnTo>
                    <a:pt x="4" y="29"/>
                  </a:lnTo>
                  <a:lnTo>
                    <a:pt x="4" y="16"/>
                  </a:lnTo>
                  <a:lnTo>
                    <a:pt x="4" y="0"/>
                  </a:lnTo>
                  <a:lnTo>
                    <a:pt x="4" y="0"/>
                  </a:lnTo>
                  <a:lnTo>
                    <a:pt x="63"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66" name="Freeform 647">
              <a:extLst>
                <a:ext uri="{FF2B5EF4-FFF2-40B4-BE49-F238E27FC236}">
                  <a16:creationId xmlns:a16="http://schemas.microsoft.com/office/drawing/2014/main" id="{78416F73-FC53-5D5F-9924-78E3267CDC4F}"/>
                </a:ext>
              </a:extLst>
            </p:cNvPr>
            <p:cNvSpPr>
              <a:spLocks/>
            </p:cNvSpPr>
            <p:nvPr/>
          </p:nvSpPr>
          <p:spPr bwMode="auto">
            <a:xfrm>
              <a:off x="4689773" y="4986808"/>
              <a:ext cx="100013" cy="185737"/>
            </a:xfrm>
            <a:custGeom>
              <a:avLst/>
              <a:gdLst>
                <a:gd name="T0" fmla="*/ 27 w 63"/>
                <a:gd name="T1" fmla="*/ 0 h 117"/>
                <a:gd name="T2" fmla="*/ 40 w 63"/>
                <a:gd name="T3" fmla="*/ 4 h 117"/>
                <a:gd name="T4" fmla="*/ 58 w 63"/>
                <a:gd name="T5" fmla="*/ 25 h 117"/>
                <a:gd name="T6" fmla="*/ 58 w 63"/>
                <a:gd name="T7" fmla="*/ 34 h 117"/>
                <a:gd name="T8" fmla="*/ 61 w 63"/>
                <a:gd name="T9" fmla="*/ 45 h 117"/>
                <a:gd name="T10" fmla="*/ 61 w 63"/>
                <a:gd name="T11" fmla="*/ 56 h 117"/>
                <a:gd name="T12" fmla="*/ 63 w 63"/>
                <a:gd name="T13" fmla="*/ 70 h 117"/>
                <a:gd name="T14" fmla="*/ 63 w 63"/>
                <a:gd name="T15" fmla="*/ 83 h 117"/>
                <a:gd name="T16" fmla="*/ 63 w 63"/>
                <a:gd name="T17" fmla="*/ 99 h 117"/>
                <a:gd name="T18" fmla="*/ 63 w 63"/>
                <a:gd name="T19" fmla="*/ 117 h 117"/>
                <a:gd name="T20" fmla="*/ 4 w 63"/>
                <a:gd name="T21" fmla="*/ 117 h 117"/>
                <a:gd name="T22" fmla="*/ 4 w 63"/>
                <a:gd name="T23" fmla="*/ 101 h 117"/>
                <a:gd name="T24" fmla="*/ 2 w 63"/>
                <a:gd name="T25" fmla="*/ 85 h 117"/>
                <a:gd name="T26" fmla="*/ 2 w 63"/>
                <a:gd name="T27" fmla="*/ 72 h 117"/>
                <a:gd name="T28" fmla="*/ 2 w 63"/>
                <a:gd name="T29" fmla="*/ 61 h 117"/>
                <a:gd name="T30" fmla="*/ 0 w 63"/>
                <a:gd name="T31" fmla="*/ 49 h 117"/>
                <a:gd name="T32" fmla="*/ 0 w 63"/>
                <a:gd name="T33" fmla="*/ 43 h 117"/>
                <a:gd name="T34" fmla="*/ 0 w 63"/>
                <a:gd name="T35" fmla="*/ 40 h 117"/>
                <a:gd name="T36" fmla="*/ 16 w 63"/>
                <a:gd name="T37" fmla="*/ 58 h 117"/>
                <a:gd name="T38" fmla="*/ 27 w 63"/>
                <a:gd name="T39" fmla="*/ 61 h 117"/>
                <a:gd name="T40" fmla="*/ 27 w 63"/>
                <a:gd name="T4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17">
                  <a:moveTo>
                    <a:pt x="27" y="0"/>
                  </a:moveTo>
                  <a:lnTo>
                    <a:pt x="40" y="4"/>
                  </a:lnTo>
                  <a:lnTo>
                    <a:pt x="58" y="25"/>
                  </a:lnTo>
                  <a:lnTo>
                    <a:pt x="58" y="34"/>
                  </a:lnTo>
                  <a:lnTo>
                    <a:pt x="61" y="45"/>
                  </a:lnTo>
                  <a:lnTo>
                    <a:pt x="61" y="56"/>
                  </a:lnTo>
                  <a:lnTo>
                    <a:pt x="63" y="70"/>
                  </a:lnTo>
                  <a:lnTo>
                    <a:pt x="63" y="83"/>
                  </a:lnTo>
                  <a:lnTo>
                    <a:pt x="63" y="99"/>
                  </a:lnTo>
                  <a:lnTo>
                    <a:pt x="63" y="117"/>
                  </a:lnTo>
                  <a:lnTo>
                    <a:pt x="4" y="117"/>
                  </a:lnTo>
                  <a:lnTo>
                    <a:pt x="4" y="101"/>
                  </a:lnTo>
                  <a:lnTo>
                    <a:pt x="2" y="85"/>
                  </a:lnTo>
                  <a:lnTo>
                    <a:pt x="2" y="72"/>
                  </a:lnTo>
                  <a:lnTo>
                    <a:pt x="2" y="61"/>
                  </a:lnTo>
                  <a:lnTo>
                    <a:pt x="0" y="49"/>
                  </a:lnTo>
                  <a:lnTo>
                    <a:pt x="0" y="43"/>
                  </a:lnTo>
                  <a:lnTo>
                    <a:pt x="0" y="40"/>
                  </a:lnTo>
                  <a:lnTo>
                    <a:pt x="16" y="58"/>
                  </a:lnTo>
                  <a:lnTo>
                    <a:pt x="27" y="61"/>
                  </a:lnTo>
                  <a:lnTo>
                    <a:pt x="27"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67" name="Freeform 648">
              <a:extLst>
                <a:ext uri="{FF2B5EF4-FFF2-40B4-BE49-F238E27FC236}">
                  <a16:creationId xmlns:a16="http://schemas.microsoft.com/office/drawing/2014/main" id="{85EC5194-8A5F-7E31-D4E9-CAEBA63AF0C4}"/>
                </a:ext>
              </a:extLst>
            </p:cNvPr>
            <p:cNvSpPr>
              <a:spLocks/>
            </p:cNvSpPr>
            <p:nvPr/>
          </p:nvSpPr>
          <p:spPr bwMode="auto">
            <a:xfrm>
              <a:off x="4681835" y="4986808"/>
              <a:ext cx="90488" cy="96837"/>
            </a:xfrm>
            <a:custGeom>
              <a:avLst/>
              <a:gdLst>
                <a:gd name="T0" fmla="*/ 57 w 57"/>
                <a:gd name="T1" fmla="*/ 18 h 61"/>
                <a:gd name="T2" fmla="*/ 30 w 57"/>
                <a:gd name="T3" fmla="*/ 2 h 61"/>
                <a:gd name="T4" fmla="*/ 27 w 57"/>
                <a:gd name="T5" fmla="*/ 2 h 61"/>
                <a:gd name="T6" fmla="*/ 25 w 57"/>
                <a:gd name="T7" fmla="*/ 2 h 61"/>
                <a:gd name="T8" fmla="*/ 23 w 57"/>
                <a:gd name="T9" fmla="*/ 2 h 61"/>
                <a:gd name="T10" fmla="*/ 23 w 57"/>
                <a:gd name="T11" fmla="*/ 2 h 61"/>
                <a:gd name="T12" fmla="*/ 25 w 57"/>
                <a:gd name="T13" fmla="*/ 2 h 61"/>
                <a:gd name="T14" fmla="*/ 27 w 57"/>
                <a:gd name="T15" fmla="*/ 2 h 61"/>
                <a:gd name="T16" fmla="*/ 30 w 57"/>
                <a:gd name="T17" fmla="*/ 0 h 61"/>
                <a:gd name="T18" fmla="*/ 32 w 57"/>
                <a:gd name="T19" fmla="*/ 0 h 61"/>
                <a:gd name="T20" fmla="*/ 32 w 57"/>
                <a:gd name="T21" fmla="*/ 61 h 61"/>
                <a:gd name="T22" fmla="*/ 34 w 57"/>
                <a:gd name="T23" fmla="*/ 61 h 61"/>
                <a:gd name="T24" fmla="*/ 36 w 57"/>
                <a:gd name="T25" fmla="*/ 61 h 61"/>
                <a:gd name="T26" fmla="*/ 36 w 57"/>
                <a:gd name="T27" fmla="*/ 61 h 61"/>
                <a:gd name="T28" fmla="*/ 36 w 57"/>
                <a:gd name="T29" fmla="*/ 61 h 61"/>
                <a:gd name="T30" fmla="*/ 36 w 57"/>
                <a:gd name="T31" fmla="*/ 61 h 61"/>
                <a:gd name="T32" fmla="*/ 34 w 57"/>
                <a:gd name="T33" fmla="*/ 61 h 61"/>
                <a:gd name="T34" fmla="*/ 32 w 57"/>
                <a:gd name="T35" fmla="*/ 61 h 61"/>
                <a:gd name="T36" fmla="*/ 30 w 57"/>
                <a:gd name="T37" fmla="*/ 61 h 61"/>
                <a:gd name="T38" fmla="*/ 0 w 57"/>
                <a:gd name="T39" fmla="*/ 43 h 61"/>
                <a:gd name="T40" fmla="*/ 30 w 57"/>
                <a:gd name="T41" fmla="*/ 61 h 61"/>
                <a:gd name="T42" fmla="*/ 9 w 57"/>
                <a:gd name="T43" fmla="*/ 61 h 61"/>
                <a:gd name="T44" fmla="*/ 0 w 57"/>
                <a:gd name="T45" fmla="*/ 43 h 61"/>
                <a:gd name="T46" fmla="*/ 57 w 57"/>
                <a:gd name="T47"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61">
                  <a:moveTo>
                    <a:pt x="57" y="18"/>
                  </a:moveTo>
                  <a:lnTo>
                    <a:pt x="30" y="2"/>
                  </a:lnTo>
                  <a:lnTo>
                    <a:pt x="27" y="2"/>
                  </a:lnTo>
                  <a:lnTo>
                    <a:pt x="25" y="2"/>
                  </a:lnTo>
                  <a:lnTo>
                    <a:pt x="23" y="2"/>
                  </a:lnTo>
                  <a:lnTo>
                    <a:pt x="23" y="2"/>
                  </a:lnTo>
                  <a:lnTo>
                    <a:pt x="25" y="2"/>
                  </a:lnTo>
                  <a:lnTo>
                    <a:pt x="27" y="2"/>
                  </a:lnTo>
                  <a:lnTo>
                    <a:pt x="30" y="0"/>
                  </a:lnTo>
                  <a:lnTo>
                    <a:pt x="32" y="0"/>
                  </a:lnTo>
                  <a:lnTo>
                    <a:pt x="32" y="61"/>
                  </a:lnTo>
                  <a:lnTo>
                    <a:pt x="34" y="61"/>
                  </a:lnTo>
                  <a:lnTo>
                    <a:pt x="36" y="61"/>
                  </a:lnTo>
                  <a:lnTo>
                    <a:pt x="36" y="61"/>
                  </a:lnTo>
                  <a:lnTo>
                    <a:pt x="36" y="61"/>
                  </a:lnTo>
                  <a:lnTo>
                    <a:pt x="36" y="61"/>
                  </a:lnTo>
                  <a:lnTo>
                    <a:pt x="34" y="61"/>
                  </a:lnTo>
                  <a:lnTo>
                    <a:pt x="32" y="61"/>
                  </a:lnTo>
                  <a:lnTo>
                    <a:pt x="30" y="61"/>
                  </a:lnTo>
                  <a:lnTo>
                    <a:pt x="0" y="43"/>
                  </a:lnTo>
                  <a:lnTo>
                    <a:pt x="30" y="61"/>
                  </a:lnTo>
                  <a:lnTo>
                    <a:pt x="9" y="61"/>
                  </a:lnTo>
                  <a:lnTo>
                    <a:pt x="0" y="43"/>
                  </a:lnTo>
                  <a:lnTo>
                    <a:pt x="57" y="18"/>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68" name="Freeform 649">
              <a:extLst>
                <a:ext uri="{FF2B5EF4-FFF2-40B4-BE49-F238E27FC236}">
                  <a16:creationId xmlns:a16="http://schemas.microsoft.com/office/drawing/2014/main" id="{B88F24A9-17D7-D116-D93D-F90C267F8894}"/>
                </a:ext>
              </a:extLst>
            </p:cNvPr>
            <p:cNvSpPr>
              <a:spLocks/>
            </p:cNvSpPr>
            <p:nvPr/>
          </p:nvSpPr>
          <p:spPr bwMode="auto">
            <a:xfrm>
              <a:off x="4646910" y="4912196"/>
              <a:ext cx="125413" cy="142875"/>
            </a:xfrm>
            <a:custGeom>
              <a:avLst/>
              <a:gdLst>
                <a:gd name="T0" fmla="*/ 56 w 79"/>
                <a:gd name="T1" fmla="*/ 18 h 90"/>
                <a:gd name="T2" fmla="*/ 27 w 79"/>
                <a:gd name="T3" fmla="*/ 0 h 90"/>
                <a:gd name="T4" fmla="*/ 49 w 79"/>
                <a:gd name="T5" fmla="*/ 4 h 90"/>
                <a:gd name="T6" fmla="*/ 63 w 79"/>
                <a:gd name="T7" fmla="*/ 18 h 90"/>
                <a:gd name="T8" fmla="*/ 70 w 79"/>
                <a:gd name="T9" fmla="*/ 31 h 90"/>
                <a:gd name="T10" fmla="*/ 74 w 79"/>
                <a:gd name="T11" fmla="*/ 42 h 90"/>
                <a:gd name="T12" fmla="*/ 76 w 79"/>
                <a:gd name="T13" fmla="*/ 54 h 90"/>
                <a:gd name="T14" fmla="*/ 79 w 79"/>
                <a:gd name="T15" fmla="*/ 60 h 90"/>
                <a:gd name="T16" fmla="*/ 79 w 79"/>
                <a:gd name="T17" fmla="*/ 67 h 90"/>
                <a:gd name="T18" fmla="*/ 79 w 79"/>
                <a:gd name="T19" fmla="*/ 65 h 90"/>
                <a:gd name="T20" fmla="*/ 22 w 79"/>
                <a:gd name="T21" fmla="*/ 90 h 90"/>
                <a:gd name="T22" fmla="*/ 20 w 79"/>
                <a:gd name="T23" fmla="*/ 81 h 90"/>
                <a:gd name="T24" fmla="*/ 18 w 79"/>
                <a:gd name="T25" fmla="*/ 72 h 90"/>
                <a:gd name="T26" fmla="*/ 18 w 79"/>
                <a:gd name="T27" fmla="*/ 65 h 90"/>
                <a:gd name="T28" fmla="*/ 16 w 79"/>
                <a:gd name="T29" fmla="*/ 58 h 90"/>
                <a:gd name="T30" fmla="*/ 13 w 79"/>
                <a:gd name="T31" fmla="*/ 54 h 90"/>
                <a:gd name="T32" fmla="*/ 13 w 79"/>
                <a:gd name="T33" fmla="*/ 51 h 90"/>
                <a:gd name="T34" fmla="*/ 18 w 79"/>
                <a:gd name="T35" fmla="*/ 56 h 90"/>
                <a:gd name="T36" fmla="*/ 29 w 79"/>
                <a:gd name="T37" fmla="*/ 58 h 90"/>
                <a:gd name="T38" fmla="*/ 0 w 79"/>
                <a:gd name="T39" fmla="*/ 40 h 90"/>
                <a:gd name="T40" fmla="*/ 29 w 79"/>
                <a:gd name="T41" fmla="*/ 58 h 90"/>
                <a:gd name="T42" fmla="*/ 9 w 79"/>
                <a:gd name="T43" fmla="*/ 60 h 90"/>
                <a:gd name="T44" fmla="*/ 0 w 79"/>
                <a:gd name="T45" fmla="*/ 40 h 90"/>
                <a:gd name="T46" fmla="*/ 56 w 79"/>
                <a:gd name="T47"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90">
                  <a:moveTo>
                    <a:pt x="56" y="18"/>
                  </a:moveTo>
                  <a:lnTo>
                    <a:pt x="27" y="0"/>
                  </a:lnTo>
                  <a:lnTo>
                    <a:pt x="49" y="4"/>
                  </a:lnTo>
                  <a:lnTo>
                    <a:pt x="63" y="18"/>
                  </a:lnTo>
                  <a:lnTo>
                    <a:pt x="70" y="31"/>
                  </a:lnTo>
                  <a:lnTo>
                    <a:pt x="74" y="42"/>
                  </a:lnTo>
                  <a:lnTo>
                    <a:pt x="76" y="54"/>
                  </a:lnTo>
                  <a:lnTo>
                    <a:pt x="79" y="60"/>
                  </a:lnTo>
                  <a:lnTo>
                    <a:pt x="79" y="67"/>
                  </a:lnTo>
                  <a:lnTo>
                    <a:pt x="79" y="65"/>
                  </a:lnTo>
                  <a:lnTo>
                    <a:pt x="22" y="90"/>
                  </a:lnTo>
                  <a:lnTo>
                    <a:pt x="20" y="81"/>
                  </a:lnTo>
                  <a:lnTo>
                    <a:pt x="18" y="72"/>
                  </a:lnTo>
                  <a:lnTo>
                    <a:pt x="18" y="65"/>
                  </a:lnTo>
                  <a:lnTo>
                    <a:pt x="16" y="58"/>
                  </a:lnTo>
                  <a:lnTo>
                    <a:pt x="13" y="54"/>
                  </a:lnTo>
                  <a:lnTo>
                    <a:pt x="13" y="51"/>
                  </a:lnTo>
                  <a:lnTo>
                    <a:pt x="18" y="56"/>
                  </a:lnTo>
                  <a:lnTo>
                    <a:pt x="29" y="58"/>
                  </a:lnTo>
                  <a:lnTo>
                    <a:pt x="0" y="40"/>
                  </a:lnTo>
                  <a:lnTo>
                    <a:pt x="29" y="58"/>
                  </a:lnTo>
                  <a:lnTo>
                    <a:pt x="9" y="60"/>
                  </a:lnTo>
                  <a:lnTo>
                    <a:pt x="0" y="40"/>
                  </a:lnTo>
                  <a:lnTo>
                    <a:pt x="56" y="18"/>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69" name="Freeform 650">
              <a:extLst>
                <a:ext uri="{FF2B5EF4-FFF2-40B4-BE49-F238E27FC236}">
                  <a16:creationId xmlns:a16="http://schemas.microsoft.com/office/drawing/2014/main" id="{71AAD0BD-0FE3-C8AB-2852-79B84871C166}"/>
                </a:ext>
              </a:extLst>
            </p:cNvPr>
            <p:cNvSpPr>
              <a:spLocks/>
            </p:cNvSpPr>
            <p:nvPr/>
          </p:nvSpPr>
          <p:spPr bwMode="auto">
            <a:xfrm>
              <a:off x="4553248" y="4872508"/>
              <a:ext cx="182563" cy="103187"/>
            </a:xfrm>
            <a:custGeom>
              <a:avLst/>
              <a:gdLst>
                <a:gd name="T0" fmla="*/ 0 w 115"/>
                <a:gd name="T1" fmla="*/ 2 h 65"/>
                <a:gd name="T2" fmla="*/ 0 w 115"/>
                <a:gd name="T3" fmla="*/ 2 h 65"/>
                <a:gd name="T4" fmla="*/ 18 w 115"/>
                <a:gd name="T5" fmla="*/ 0 h 65"/>
                <a:gd name="T6" fmla="*/ 34 w 115"/>
                <a:gd name="T7" fmla="*/ 0 h 65"/>
                <a:gd name="T8" fmla="*/ 50 w 115"/>
                <a:gd name="T9" fmla="*/ 0 h 65"/>
                <a:gd name="T10" fmla="*/ 63 w 115"/>
                <a:gd name="T11" fmla="*/ 4 h 65"/>
                <a:gd name="T12" fmla="*/ 79 w 115"/>
                <a:gd name="T13" fmla="*/ 9 h 65"/>
                <a:gd name="T14" fmla="*/ 93 w 115"/>
                <a:gd name="T15" fmla="*/ 16 h 65"/>
                <a:gd name="T16" fmla="*/ 106 w 115"/>
                <a:gd name="T17" fmla="*/ 27 h 65"/>
                <a:gd name="T18" fmla="*/ 115 w 115"/>
                <a:gd name="T19" fmla="*/ 43 h 65"/>
                <a:gd name="T20" fmla="*/ 59 w 115"/>
                <a:gd name="T21" fmla="*/ 65 h 65"/>
                <a:gd name="T22" fmla="*/ 59 w 115"/>
                <a:gd name="T23" fmla="*/ 65 h 65"/>
                <a:gd name="T24" fmla="*/ 59 w 115"/>
                <a:gd name="T25" fmla="*/ 65 h 65"/>
                <a:gd name="T26" fmla="*/ 57 w 115"/>
                <a:gd name="T27" fmla="*/ 63 h 65"/>
                <a:gd name="T28" fmla="*/ 50 w 115"/>
                <a:gd name="T29" fmla="*/ 61 h 65"/>
                <a:gd name="T30" fmla="*/ 43 w 115"/>
                <a:gd name="T31" fmla="*/ 61 h 65"/>
                <a:gd name="T32" fmla="*/ 32 w 115"/>
                <a:gd name="T33" fmla="*/ 61 h 65"/>
                <a:gd name="T34" fmla="*/ 21 w 115"/>
                <a:gd name="T35" fmla="*/ 61 h 65"/>
                <a:gd name="T36" fmla="*/ 7 w 115"/>
                <a:gd name="T37" fmla="*/ 61 h 65"/>
                <a:gd name="T38" fmla="*/ 7 w 115"/>
                <a:gd name="T39" fmla="*/ 61 h 65"/>
                <a:gd name="T40" fmla="*/ 0 w 115"/>
                <a:gd name="T41"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65">
                  <a:moveTo>
                    <a:pt x="0" y="2"/>
                  </a:moveTo>
                  <a:lnTo>
                    <a:pt x="0" y="2"/>
                  </a:lnTo>
                  <a:lnTo>
                    <a:pt x="18" y="0"/>
                  </a:lnTo>
                  <a:lnTo>
                    <a:pt x="34" y="0"/>
                  </a:lnTo>
                  <a:lnTo>
                    <a:pt x="50" y="0"/>
                  </a:lnTo>
                  <a:lnTo>
                    <a:pt x="63" y="4"/>
                  </a:lnTo>
                  <a:lnTo>
                    <a:pt x="79" y="9"/>
                  </a:lnTo>
                  <a:lnTo>
                    <a:pt x="93" y="16"/>
                  </a:lnTo>
                  <a:lnTo>
                    <a:pt x="106" y="27"/>
                  </a:lnTo>
                  <a:lnTo>
                    <a:pt x="115" y="43"/>
                  </a:lnTo>
                  <a:lnTo>
                    <a:pt x="59" y="65"/>
                  </a:lnTo>
                  <a:lnTo>
                    <a:pt x="59" y="65"/>
                  </a:lnTo>
                  <a:lnTo>
                    <a:pt x="59" y="65"/>
                  </a:lnTo>
                  <a:lnTo>
                    <a:pt x="57" y="63"/>
                  </a:lnTo>
                  <a:lnTo>
                    <a:pt x="50" y="61"/>
                  </a:lnTo>
                  <a:lnTo>
                    <a:pt x="43" y="61"/>
                  </a:lnTo>
                  <a:lnTo>
                    <a:pt x="32" y="61"/>
                  </a:lnTo>
                  <a:lnTo>
                    <a:pt x="21" y="61"/>
                  </a:lnTo>
                  <a:lnTo>
                    <a:pt x="7" y="61"/>
                  </a:lnTo>
                  <a:lnTo>
                    <a:pt x="7" y="61"/>
                  </a:lnTo>
                  <a:lnTo>
                    <a:pt x="0" y="2"/>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70" name="Freeform 651">
              <a:extLst>
                <a:ext uri="{FF2B5EF4-FFF2-40B4-BE49-F238E27FC236}">
                  <a16:creationId xmlns:a16="http://schemas.microsoft.com/office/drawing/2014/main" id="{6E59877C-4C55-3B5A-C7A1-F57D70F3B880}"/>
                </a:ext>
              </a:extLst>
            </p:cNvPr>
            <p:cNvSpPr>
              <a:spLocks/>
            </p:cNvSpPr>
            <p:nvPr/>
          </p:nvSpPr>
          <p:spPr bwMode="auto">
            <a:xfrm>
              <a:off x="4372273" y="4875683"/>
              <a:ext cx="192088" cy="131762"/>
            </a:xfrm>
            <a:custGeom>
              <a:avLst/>
              <a:gdLst>
                <a:gd name="T0" fmla="*/ 0 w 121"/>
                <a:gd name="T1" fmla="*/ 27 h 83"/>
                <a:gd name="T2" fmla="*/ 0 w 121"/>
                <a:gd name="T3" fmla="*/ 27 h 83"/>
                <a:gd name="T4" fmla="*/ 11 w 121"/>
                <a:gd name="T5" fmla="*/ 23 h 83"/>
                <a:gd name="T6" fmla="*/ 22 w 121"/>
                <a:gd name="T7" fmla="*/ 20 h 83"/>
                <a:gd name="T8" fmla="*/ 38 w 121"/>
                <a:gd name="T9" fmla="*/ 16 h 83"/>
                <a:gd name="T10" fmla="*/ 51 w 121"/>
                <a:gd name="T11" fmla="*/ 11 h 83"/>
                <a:gd name="T12" fmla="*/ 67 w 121"/>
                <a:gd name="T13" fmla="*/ 9 h 83"/>
                <a:gd name="T14" fmla="*/ 83 w 121"/>
                <a:gd name="T15" fmla="*/ 5 h 83"/>
                <a:gd name="T16" fmla="*/ 99 w 121"/>
                <a:gd name="T17" fmla="*/ 2 h 83"/>
                <a:gd name="T18" fmla="*/ 114 w 121"/>
                <a:gd name="T19" fmla="*/ 0 h 83"/>
                <a:gd name="T20" fmla="*/ 121 w 121"/>
                <a:gd name="T21" fmla="*/ 59 h 83"/>
                <a:gd name="T22" fmla="*/ 108 w 121"/>
                <a:gd name="T23" fmla="*/ 61 h 83"/>
                <a:gd name="T24" fmla="*/ 94 w 121"/>
                <a:gd name="T25" fmla="*/ 63 h 83"/>
                <a:gd name="T26" fmla="*/ 81 w 121"/>
                <a:gd name="T27" fmla="*/ 68 h 83"/>
                <a:gd name="T28" fmla="*/ 67 w 121"/>
                <a:gd name="T29" fmla="*/ 70 h 83"/>
                <a:gd name="T30" fmla="*/ 51 w 121"/>
                <a:gd name="T31" fmla="*/ 74 h 83"/>
                <a:gd name="T32" fmla="*/ 40 w 121"/>
                <a:gd name="T33" fmla="*/ 77 h 83"/>
                <a:gd name="T34" fmla="*/ 27 w 121"/>
                <a:gd name="T35" fmla="*/ 81 h 83"/>
                <a:gd name="T36" fmla="*/ 15 w 121"/>
                <a:gd name="T37" fmla="*/ 83 h 83"/>
                <a:gd name="T38" fmla="*/ 15 w 121"/>
                <a:gd name="T39" fmla="*/ 83 h 83"/>
                <a:gd name="T40" fmla="*/ 0 w 121"/>
                <a:gd name="T41"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83">
                  <a:moveTo>
                    <a:pt x="0" y="27"/>
                  </a:moveTo>
                  <a:lnTo>
                    <a:pt x="0" y="27"/>
                  </a:lnTo>
                  <a:lnTo>
                    <a:pt x="11" y="23"/>
                  </a:lnTo>
                  <a:lnTo>
                    <a:pt x="22" y="20"/>
                  </a:lnTo>
                  <a:lnTo>
                    <a:pt x="38" y="16"/>
                  </a:lnTo>
                  <a:lnTo>
                    <a:pt x="51" y="11"/>
                  </a:lnTo>
                  <a:lnTo>
                    <a:pt x="67" y="9"/>
                  </a:lnTo>
                  <a:lnTo>
                    <a:pt x="83" y="5"/>
                  </a:lnTo>
                  <a:lnTo>
                    <a:pt x="99" y="2"/>
                  </a:lnTo>
                  <a:lnTo>
                    <a:pt x="114" y="0"/>
                  </a:lnTo>
                  <a:lnTo>
                    <a:pt x="121" y="59"/>
                  </a:lnTo>
                  <a:lnTo>
                    <a:pt x="108" y="61"/>
                  </a:lnTo>
                  <a:lnTo>
                    <a:pt x="94" y="63"/>
                  </a:lnTo>
                  <a:lnTo>
                    <a:pt x="81" y="68"/>
                  </a:lnTo>
                  <a:lnTo>
                    <a:pt x="67" y="70"/>
                  </a:lnTo>
                  <a:lnTo>
                    <a:pt x="51" y="74"/>
                  </a:lnTo>
                  <a:lnTo>
                    <a:pt x="40" y="77"/>
                  </a:lnTo>
                  <a:lnTo>
                    <a:pt x="27" y="81"/>
                  </a:lnTo>
                  <a:lnTo>
                    <a:pt x="15" y="83"/>
                  </a:lnTo>
                  <a:lnTo>
                    <a:pt x="15" y="83"/>
                  </a:lnTo>
                  <a:lnTo>
                    <a:pt x="0" y="2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71" name="Freeform 652">
              <a:extLst>
                <a:ext uri="{FF2B5EF4-FFF2-40B4-BE49-F238E27FC236}">
                  <a16:creationId xmlns:a16="http://schemas.microsoft.com/office/drawing/2014/main" id="{540134BA-035E-1C25-8D64-D28EB278CBEF}"/>
                </a:ext>
              </a:extLst>
            </p:cNvPr>
            <p:cNvSpPr>
              <a:spLocks/>
            </p:cNvSpPr>
            <p:nvPr/>
          </p:nvSpPr>
          <p:spPr bwMode="auto">
            <a:xfrm>
              <a:off x="4253210" y="4918546"/>
              <a:ext cx="142875" cy="107950"/>
            </a:xfrm>
            <a:custGeom>
              <a:avLst/>
              <a:gdLst>
                <a:gd name="T0" fmla="*/ 0 w 90"/>
                <a:gd name="T1" fmla="*/ 9 h 68"/>
                <a:gd name="T2" fmla="*/ 0 w 90"/>
                <a:gd name="T3" fmla="*/ 9 h 68"/>
                <a:gd name="T4" fmla="*/ 9 w 90"/>
                <a:gd name="T5" fmla="*/ 9 h 68"/>
                <a:gd name="T6" fmla="*/ 21 w 90"/>
                <a:gd name="T7" fmla="*/ 7 h 68"/>
                <a:gd name="T8" fmla="*/ 30 w 90"/>
                <a:gd name="T9" fmla="*/ 7 h 68"/>
                <a:gd name="T10" fmla="*/ 41 w 90"/>
                <a:gd name="T11" fmla="*/ 5 h 68"/>
                <a:gd name="T12" fmla="*/ 50 w 90"/>
                <a:gd name="T13" fmla="*/ 5 h 68"/>
                <a:gd name="T14" fmla="*/ 59 w 90"/>
                <a:gd name="T15" fmla="*/ 2 h 68"/>
                <a:gd name="T16" fmla="*/ 68 w 90"/>
                <a:gd name="T17" fmla="*/ 0 h 68"/>
                <a:gd name="T18" fmla="*/ 75 w 90"/>
                <a:gd name="T19" fmla="*/ 0 h 68"/>
                <a:gd name="T20" fmla="*/ 90 w 90"/>
                <a:gd name="T21" fmla="*/ 56 h 68"/>
                <a:gd name="T22" fmla="*/ 81 w 90"/>
                <a:gd name="T23" fmla="*/ 59 h 68"/>
                <a:gd name="T24" fmla="*/ 70 w 90"/>
                <a:gd name="T25" fmla="*/ 61 h 68"/>
                <a:gd name="T26" fmla="*/ 59 w 90"/>
                <a:gd name="T27" fmla="*/ 63 h 68"/>
                <a:gd name="T28" fmla="*/ 48 w 90"/>
                <a:gd name="T29" fmla="*/ 65 h 68"/>
                <a:gd name="T30" fmla="*/ 36 w 90"/>
                <a:gd name="T31" fmla="*/ 65 h 68"/>
                <a:gd name="T32" fmla="*/ 25 w 90"/>
                <a:gd name="T33" fmla="*/ 68 h 68"/>
                <a:gd name="T34" fmla="*/ 14 w 90"/>
                <a:gd name="T35" fmla="*/ 68 h 68"/>
                <a:gd name="T36" fmla="*/ 3 w 90"/>
                <a:gd name="T37" fmla="*/ 68 h 68"/>
                <a:gd name="T38" fmla="*/ 3 w 90"/>
                <a:gd name="T39" fmla="*/ 68 h 68"/>
                <a:gd name="T40" fmla="*/ 0 w 90"/>
                <a:gd name="T41"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8">
                  <a:moveTo>
                    <a:pt x="0" y="9"/>
                  </a:moveTo>
                  <a:lnTo>
                    <a:pt x="0" y="9"/>
                  </a:lnTo>
                  <a:lnTo>
                    <a:pt x="9" y="9"/>
                  </a:lnTo>
                  <a:lnTo>
                    <a:pt x="21" y="7"/>
                  </a:lnTo>
                  <a:lnTo>
                    <a:pt x="30" y="7"/>
                  </a:lnTo>
                  <a:lnTo>
                    <a:pt x="41" y="5"/>
                  </a:lnTo>
                  <a:lnTo>
                    <a:pt x="50" y="5"/>
                  </a:lnTo>
                  <a:lnTo>
                    <a:pt x="59" y="2"/>
                  </a:lnTo>
                  <a:lnTo>
                    <a:pt x="68" y="0"/>
                  </a:lnTo>
                  <a:lnTo>
                    <a:pt x="75" y="0"/>
                  </a:lnTo>
                  <a:lnTo>
                    <a:pt x="90" y="56"/>
                  </a:lnTo>
                  <a:lnTo>
                    <a:pt x="81" y="59"/>
                  </a:lnTo>
                  <a:lnTo>
                    <a:pt x="70" y="61"/>
                  </a:lnTo>
                  <a:lnTo>
                    <a:pt x="59" y="63"/>
                  </a:lnTo>
                  <a:lnTo>
                    <a:pt x="48" y="65"/>
                  </a:lnTo>
                  <a:lnTo>
                    <a:pt x="36" y="65"/>
                  </a:lnTo>
                  <a:lnTo>
                    <a:pt x="25" y="68"/>
                  </a:lnTo>
                  <a:lnTo>
                    <a:pt x="14" y="68"/>
                  </a:lnTo>
                  <a:lnTo>
                    <a:pt x="3" y="68"/>
                  </a:lnTo>
                  <a:lnTo>
                    <a:pt x="3" y="68"/>
                  </a:lnTo>
                  <a:lnTo>
                    <a:pt x="0" y="9"/>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72" name="Freeform 653">
              <a:extLst>
                <a:ext uri="{FF2B5EF4-FFF2-40B4-BE49-F238E27FC236}">
                  <a16:creationId xmlns:a16="http://schemas.microsoft.com/office/drawing/2014/main" id="{734A44DD-DC86-54D6-97A0-78F01D4097AF}"/>
                </a:ext>
              </a:extLst>
            </p:cNvPr>
            <p:cNvSpPr>
              <a:spLocks/>
            </p:cNvSpPr>
            <p:nvPr/>
          </p:nvSpPr>
          <p:spPr bwMode="auto">
            <a:xfrm>
              <a:off x="4129385" y="4932833"/>
              <a:ext cx="128588" cy="103187"/>
            </a:xfrm>
            <a:custGeom>
              <a:avLst/>
              <a:gdLst>
                <a:gd name="T0" fmla="*/ 2 w 81"/>
                <a:gd name="T1" fmla="*/ 5 h 65"/>
                <a:gd name="T2" fmla="*/ 0 w 81"/>
                <a:gd name="T3" fmla="*/ 7 h 65"/>
                <a:gd name="T4" fmla="*/ 6 w 81"/>
                <a:gd name="T5" fmla="*/ 5 h 65"/>
                <a:gd name="T6" fmla="*/ 15 w 81"/>
                <a:gd name="T7" fmla="*/ 5 h 65"/>
                <a:gd name="T8" fmla="*/ 24 w 81"/>
                <a:gd name="T9" fmla="*/ 2 h 65"/>
                <a:gd name="T10" fmla="*/ 36 w 81"/>
                <a:gd name="T11" fmla="*/ 2 h 65"/>
                <a:gd name="T12" fmla="*/ 45 w 81"/>
                <a:gd name="T13" fmla="*/ 0 h 65"/>
                <a:gd name="T14" fmla="*/ 56 w 81"/>
                <a:gd name="T15" fmla="*/ 0 h 65"/>
                <a:gd name="T16" fmla="*/ 67 w 81"/>
                <a:gd name="T17" fmla="*/ 0 h 65"/>
                <a:gd name="T18" fmla="*/ 78 w 81"/>
                <a:gd name="T19" fmla="*/ 0 h 65"/>
                <a:gd name="T20" fmla="*/ 81 w 81"/>
                <a:gd name="T21" fmla="*/ 59 h 65"/>
                <a:gd name="T22" fmla="*/ 69 w 81"/>
                <a:gd name="T23" fmla="*/ 61 h 65"/>
                <a:gd name="T24" fmla="*/ 58 w 81"/>
                <a:gd name="T25" fmla="*/ 61 h 65"/>
                <a:gd name="T26" fmla="*/ 47 w 81"/>
                <a:gd name="T27" fmla="*/ 61 h 65"/>
                <a:gd name="T28" fmla="*/ 38 w 81"/>
                <a:gd name="T29" fmla="*/ 61 h 65"/>
                <a:gd name="T30" fmla="*/ 31 w 81"/>
                <a:gd name="T31" fmla="*/ 63 h 65"/>
                <a:gd name="T32" fmla="*/ 22 w 81"/>
                <a:gd name="T33" fmla="*/ 63 h 65"/>
                <a:gd name="T34" fmla="*/ 15 w 81"/>
                <a:gd name="T35" fmla="*/ 63 h 65"/>
                <a:gd name="T36" fmla="*/ 11 w 81"/>
                <a:gd name="T37" fmla="*/ 65 h 65"/>
                <a:gd name="T38" fmla="*/ 6 w 81"/>
                <a:gd name="T39" fmla="*/ 65 h 65"/>
                <a:gd name="T40" fmla="*/ 2 w 81"/>
                <a:gd name="T41"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65">
                  <a:moveTo>
                    <a:pt x="2" y="5"/>
                  </a:moveTo>
                  <a:lnTo>
                    <a:pt x="0" y="7"/>
                  </a:lnTo>
                  <a:lnTo>
                    <a:pt x="6" y="5"/>
                  </a:lnTo>
                  <a:lnTo>
                    <a:pt x="15" y="5"/>
                  </a:lnTo>
                  <a:lnTo>
                    <a:pt x="24" y="2"/>
                  </a:lnTo>
                  <a:lnTo>
                    <a:pt x="36" y="2"/>
                  </a:lnTo>
                  <a:lnTo>
                    <a:pt x="45" y="0"/>
                  </a:lnTo>
                  <a:lnTo>
                    <a:pt x="56" y="0"/>
                  </a:lnTo>
                  <a:lnTo>
                    <a:pt x="67" y="0"/>
                  </a:lnTo>
                  <a:lnTo>
                    <a:pt x="78" y="0"/>
                  </a:lnTo>
                  <a:lnTo>
                    <a:pt x="81" y="59"/>
                  </a:lnTo>
                  <a:lnTo>
                    <a:pt x="69" y="61"/>
                  </a:lnTo>
                  <a:lnTo>
                    <a:pt x="58" y="61"/>
                  </a:lnTo>
                  <a:lnTo>
                    <a:pt x="47" y="61"/>
                  </a:lnTo>
                  <a:lnTo>
                    <a:pt x="38" y="61"/>
                  </a:lnTo>
                  <a:lnTo>
                    <a:pt x="31" y="63"/>
                  </a:lnTo>
                  <a:lnTo>
                    <a:pt x="22" y="63"/>
                  </a:lnTo>
                  <a:lnTo>
                    <a:pt x="15" y="63"/>
                  </a:lnTo>
                  <a:lnTo>
                    <a:pt x="11" y="65"/>
                  </a:lnTo>
                  <a:lnTo>
                    <a:pt x="6" y="65"/>
                  </a:lnTo>
                  <a:lnTo>
                    <a:pt x="2" y="5"/>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73" name="Freeform 654">
              <a:extLst>
                <a:ext uri="{FF2B5EF4-FFF2-40B4-BE49-F238E27FC236}">
                  <a16:creationId xmlns:a16="http://schemas.microsoft.com/office/drawing/2014/main" id="{7161FA29-B301-0C95-2F1C-D2D9FAA922D7}"/>
                </a:ext>
              </a:extLst>
            </p:cNvPr>
            <p:cNvSpPr>
              <a:spLocks/>
            </p:cNvSpPr>
            <p:nvPr/>
          </p:nvSpPr>
          <p:spPr bwMode="auto">
            <a:xfrm>
              <a:off x="3861097" y="4940771"/>
              <a:ext cx="277813" cy="292100"/>
            </a:xfrm>
            <a:custGeom>
              <a:avLst/>
              <a:gdLst>
                <a:gd name="T0" fmla="*/ 43 w 175"/>
                <a:gd name="T1" fmla="*/ 123 h 184"/>
                <a:gd name="T2" fmla="*/ 13 w 175"/>
                <a:gd name="T3" fmla="*/ 159 h 184"/>
                <a:gd name="T4" fmla="*/ 9 w 175"/>
                <a:gd name="T5" fmla="*/ 146 h 184"/>
                <a:gd name="T6" fmla="*/ 4 w 175"/>
                <a:gd name="T7" fmla="*/ 126 h 184"/>
                <a:gd name="T8" fmla="*/ 2 w 175"/>
                <a:gd name="T9" fmla="*/ 114 h 184"/>
                <a:gd name="T10" fmla="*/ 0 w 175"/>
                <a:gd name="T11" fmla="*/ 101 h 184"/>
                <a:gd name="T12" fmla="*/ 2 w 175"/>
                <a:gd name="T13" fmla="*/ 85 h 184"/>
                <a:gd name="T14" fmla="*/ 7 w 175"/>
                <a:gd name="T15" fmla="*/ 72 h 184"/>
                <a:gd name="T16" fmla="*/ 13 w 175"/>
                <a:gd name="T17" fmla="*/ 56 h 184"/>
                <a:gd name="T18" fmla="*/ 27 w 175"/>
                <a:gd name="T19" fmla="*/ 42 h 184"/>
                <a:gd name="T20" fmla="*/ 43 w 175"/>
                <a:gd name="T21" fmla="*/ 31 h 184"/>
                <a:gd name="T22" fmla="*/ 61 w 175"/>
                <a:gd name="T23" fmla="*/ 22 h 184"/>
                <a:gd name="T24" fmla="*/ 81 w 175"/>
                <a:gd name="T25" fmla="*/ 15 h 184"/>
                <a:gd name="T26" fmla="*/ 108 w 175"/>
                <a:gd name="T27" fmla="*/ 9 h 184"/>
                <a:gd name="T28" fmla="*/ 137 w 175"/>
                <a:gd name="T29" fmla="*/ 4 h 184"/>
                <a:gd name="T30" fmla="*/ 171 w 175"/>
                <a:gd name="T31" fmla="*/ 0 h 184"/>
                <a:gd name="T32" fmla="*/ 175 w 175"/>
                <a:gd name="T33" fmla="*/ 60 h 184"/>
                <a:gd name="T34" fmla="*/ 144 w 175"/>
                <a:gd name="T35" fmla="*/ 63 h 184"/>
                <a:gd name="T36" fmla="*/ 119 w 175"/>
                <a:gd name="T37" fmla="*/ 67 h 184"/>
                <a:gd name="T38" fmla="*/ 99 w 175"/>
                <a:gd name="T39" fmla="*/ 72 h 184"/>
                <a:gd name="T40" fmla="*/ 83 w 175"/>
                <a:gd name="T41" fmla="*/ 78 h 184"/>
                <a:gd name="T42" fmla="*/ 72 w 175"/>
                <a:gd name="T43" fmla="*/ 83 h 184"/>
                <a:gd name="T44" fmla="*/ 65 w 175"/>
                <a:gd name="T45" fmla="*/ 87 h 184"/>
                <a:gd name="T46" fmla="*/ 63 w 175"/>
                <a:gd name="T47" fmla="*/ 92 h 184"/>
                <a:gd name="T48" fmla="*/ 61 w 175"/>
                <a:gd name="T49" fmla="*/ 94 h 184"/>
                <a:gd name="T50" fmla="*/ 61 w 175"/>
                <a:gd name="T51" fmla="*/ 96 h 184"/>
                <a:gd name="T52" fmla="*/ 61 w 175"/>
                <a:gd name="T53" fmla="*/ 101 h 184"/>
                <a:gd name="T54" fmla="*/ 61 w 175"/>
                <a:gd name="T55" fmla="*/ 105 h 184"/>
                <a:gd name="T56" fmla="*/ 63 w 175"/>
                <a:gd name="T57" fmla="*/ 112 h 184"/>
                <a:gd name="T58" fmla="*/ 67 w 175"/>
                <a:gd name="T59" fmla="*/ 130 h 184"/>
                <a:gd name="T60" fmla="*/ 72 w 175"/>
                <a:gd name="T61" fmla="*/ 148 h 184"/>
                <a:gd name="T62" fmla="*/ 43 w 175"/>
                <a:gd name="T63" fmla="*/ 184 h 184"/>
                <a:gd name="T64" fmla="*/ 72 w 175"/>
                <a:gd name="T65" fmla="*/ 148 h 184"/>
                <a:gd name="T66" fmla="*/ 79 w 175"/>
                <a:gd name="T67" fmla="*/ 184 h 184"/>
                <a:gd name="T68" fmla="*/ 43 w 175"/>
                <a:gd name="T69" fmla="*/ 184 h 184"/>
                <a:gd name="T70" fmla="*/ 43 w 175"/>
                <a:gd name="T71" fmla="*/ 12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184">
                  <a:moveTo>
                    <a:pt x="43" y="123"/>
                  </a:moveTo>
                  <a:lnTo>
                    <a:pt x="13" y="159"/>
                  </a:lnTo>
                  <a:lnTo>
                    <a:pt x="9" y="146"/>
                  </a:lnTo>
                  <a:lnTo>
                    <a:pt x="4" y="126"/>
                  </a:lnTo>
                  <a:lnTo>
                    <a:pt x="2" y="114"/>
                  </a:lnTo>
                  <a:lnTo>
                    <a:pt x="0" y="101"/>
                  </a:lnTo>
                  <a:lnTo>
                    <a:pt x="2" y="85"/>
                  </a:lnTo>
                  <a:lnTo>
                    <a:pt x="7" y="72"/>
                  </a:lnTo>
                  <a:lnTo>
                    <a:pt x="13" y="56"/>
                  </a:lnTo>
                  <a:lnTo>
                    <a:pt x="27" y="42"/>
                  </a:lnTo>
                  <a:lnTo>
                    <a:pt x="43" y="31"/>
                  </a:lnTo>
                  <a:lnTo>
                    <a:pt x="61" y="22"/>
                  </a:lnTo>
                  <a:lnTo>
                    <a:pt x="81" y="15"/>
                  </a:lnTo>
                  <a:lnTo>
                    <a:pt x="108" y="9"/>
                  </a:lnTo>
                  <a:lnTo>
                    <a:pt x="137" y="4"/>
                  </a:lnTo>
                  <a:lnTo>
                    <a:pt x="171" y="0"/>
                  </a:lnTo>
                  <a:lnTo>
                    <a:pt x="175" y="60"/>
                  </a:lnTo>
                  <a:lnTo>
                    <a:pt x="144" y="63"/>
                  </a:lnTo>
                  <a:lnTo>
                    <a:pt x="119" y="67"/>
                  </a:lnTo>
                  <a:lnTo>
                    <a:pt x="99" y="72"/>
                  </a:lnTo>
                  <a:lnTo>
                    <a:pt x="83" y="78"/>
                  </a:lnTo>
                  <a:lnTo>
                    <a:pt x="72" y="83"/>
                  </a:lnTo>
                  <a:lnTo>
                    <a:pt x="65" y="87"/>
                  </a:lnTo>
                  <a:lnTo>
                    <a:pt x="63" y="92"/>
                  </a:lnTo>
                  <a:lnTo>
                    <a:pt x="61" y="94"/>
                  </a:lnTo>
                  <a:lnTo>
                    <a:pt x="61" y="96"/>
                  </a:lnTo>
                  <a:lnTo>
                    <a:pt x="61" y="101"/>
                  </a:lnTo>
                  <a:lnTo>
                    <a:pt x="61" y="105"/>
                  </a:lnTo>
                  <a:lnTo>
                    <a:pt x="63" y="112"/>
                  </a:lnTo>
                  <a:lnTo>
                    <a:pt x="67" y="130"/>
                  </a:lnTo>
                  <a:lnTo>
                    <a:pt x="72" y="148"/>
                  </a:lnTo>
                  <a:lnTo>
                    <a:pt x="43" y="184"/>
                  </a:lnTo>
                  <a:lnTo>
                    <a:pt x="72" y="148"/>
                  </a:lnTo>
                  <a:lnTo>
                    <a:pt x="79" y="184"/>
                  </a:lnTo>
                  <a:lnTo>
                    <a:pt x="43" y="184"/>
                  </a:lnTo>
                  <a:lnTo>
                    <a:pt x="43" y="123"/>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74" name="Freeform 655">
              <a:extLst>
                <a:ext uri="{FF2B5EF4-FFF2-40B4-BE49-F238E27FC236}">
                  <a16:creationId xmlns:a16="http://schemas.microsoft.com/office/drawing/2014/main" id="{3A12C867-DF3B-6751-4C90-196167C6E9F0}"/>
                </a:ext>
              </a:extLst>
            </p:cNvPr>
            <p:cNvSpPr>
              <a:spLocks/>
            </p:cNvSpPr>
            <p:nvPr/>
          </p:nvSpPr>
          <p:spPr bwMode="auto">
            <a:xfrm>
              <a:off x="3878560" y="5136033"/>
              <a:ext cx="107950" cy="207962"/>
            </a:xfrm>
            <a:custGeom>
              <a:avLst/>
              <a:gdLst>
                <a:gd name="T0" fmla="*/ 11 w 68"/>
                <a:gd name="T1" fmla="*/ 99 h 131"/>
                <a:gd name="T2" fmla="*/ 7 w 68"/>
                <a:gd name="T3" fmla="*/ 120 h 131"/>
                <a:gd name="T4" fmla="*/ 5 w 68"/>
                <a:gd name="T5" fmla="*/ 104 h 131"/>
                <a:gd name="T6" fmla="*/ 5 w 68"/>
                <a:gd name="T7" fmla="*/ 88 h 131"/>
                <a:gd name="T8" fmla="*/ 2 w 68"/>
                <a:gd name="T9" fmla="*/ 75 h 131"/>
                <a:gd name="T10" fmla="*/ 0 w 68"/>
                <a:gd name="T11" fmla="*/ 61 h 131"/>
                <a:gd name="T12" fmla="*/ 0 w 68"/>
                <a:gd name="T13" fmla="*/ 48 h 131"/>
                <a:gd name="T14" fmla="*/ 0 w 68"/>
                <a:gd name="T15" fmla="*/ 39 h 131"/>
                <a:gd name="T16" fmla="*/ 0 w 68"/>
                <a:gd name="T17" fmla="*/ 30 h 131"/>
                <a:gd name="T18" fmla="*/ 32 w 68"/>
                <a:gd name="T19" fmla="*/ 0 h 131"/>
                <a:gd name="T20" fmla="*/ 32 w 68"/>
                <a:gd name="T21" fmla="*/ 61 h 131"/>
                <a:gd name="T22" fmla="*/ 61 w 68"/>
                <a:gd name="T23" fmla="*/ 36 h 131"/>
                <a:gd name="T24" fmla="*/ 61 w 68"/>
                <a:gd name="T25" fmla="*/ 39 h 131"/>
                <a:gd name="T26" fmla="*/ 61 w 68"/>
                <a:gd name="T27" fmla="*/ 45 h 131"/>
                <a:gd name="T28" fmla="*/ 61 w 68"/>
                <a:gd name="T29" fmla="*/ 57 h 131"/>
                <a:gd name="T30" fmla="*/ 63 w 68"/>
                <a:gd name="T31" fmla="*/ 68 h 131"/>
                <a:gd name="T32" fmla="*/ 63 w 68"/>
                <a:gd name="T33" fmla="*/ 81 h 131"/>
                <a:gd name="T34" fmla="*/ 65 w 68"/>
                <a:gd name="T35" fmla="*/ 97 h 131"/>
                <a:gd name="T36" fmla="*/ 68 w 68"/>
                <a:gd name="T37" fmla="*/ 111 h 131"/>
                <a:gd name="T38" fmla="*/ 63 w 68"/>
                <a:gd name="T39" fmla="*/ 131 h 131"/>
                <a:gd name="T40" fmla="*/ 11 w 68"/>
                <a:gd name="T41" fmla="*/ 9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131">
                  <a:moveTo>
                    <a:pt x="11" y="99"/>
                  </a:moveTo>
                  <a:lnTo>
                    <a:pt x="7" y="120"/>
                  </a:lnTo>
                  <a:lnTo>
                    <a:pt x="5" y="104"/>
                  </a:lnTo>
                  <a:lnTo>
                    <a:pt x="5" y="88"/>
                  </a:lnTo>
                  <a:lnTo>
                    <a:pt x="2" y="75"/>
                  </a:lnTo>
                  <a:lnTo>
                    <a:pt x="0" y="61"/>
                  </a:lnTo>
                  <a:lnTo>
                    <a:pt x="0" y="48"/>
                  </a:lnTo>
                  <a:lnTo>
                    <a:pt x="0" y="39"/>
                  </a:lnTo>
                  <a:lnTo>
                    <a:pt x="0" y="30"/>
                  </a:lnTo>
                  <a:lnTo>
                    <a:pt x="32" y="0"/>
                  </a:lnTo>
                  <a:lnTo>
                    <a:pt x="32" y="61"/>
                  </a:lnTo>
                  <a:lnTo>
                    <a:pt x="61" y="36"/>
                  </a:lnTo>
                  <a:lnTo>
                    <a:pt x="61" y="39"/>
                  </a:lnTo>
                  <a:lnTo>
                    <a:pt x="61" y="45"/>
                  </a:lnTo>
                  <a:lnTo>
                    <a:pt x="61" y="57"/>
                  </a:lnTo>
                  <a:lnTo>
                    <a:pt x="63" y="68"/>
                  </a:lnTo>
                  <a:lnTo>
                    <a:pt x="63" y="81"/>
                  </a:lnTo>
                  <a:lnTo>
                    <a:pt x="65" y="97"/>
                  </a:lnTo>
                  <a:lnTo>
                    <a:pt x="68" y="111"/>
                  </a:lnTo>
                  <a:lnTo>
                    <a:pt x="63" y="131"/>
                  </a:lnTo>
                  <a:lnTo>
                    <a:pt x="11" y="99"/>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75" name="Freeform 656">
              <a:extLst>
                <a:ext uri="{FF2B5EF4-FFF2-40B4-BE49-F238E27FC236}">
                  <a16:creationId xmlns:a16="http://schemas.microsoft.com/office/drawing/2014/main" id="{34B49980-F766-767C-05CE-5B539DB04A44}"/>
                </a:ext>
              </a:extLst>
            </p:cNvPr>
            <p:cNvSpPr>
              <a:spLocks/>
            </p:cNvSpPr>
            <p:nvPr/>
          </p:nvSpPr>
          <p:spPr bwMode="auto">
            <a:xfrm>
              <a:off x="3872210" y="5293196"/>
              <a:ext cx="106363" cy="239712"/>
            </a:xfrm>
            <a:custGeom>
              <a:avLst/>
              <a:gdLst>
                <a:gd name="T0" fmla="*/ 4 w 67"/>
                <a:gd name="T1" fmla="*/ 151 h 151"/>
                <a:gd name="T2" fmla="*/ 4 w 67"/>
                <a:gd name="T3" fmla="*/ 151 h 151"/>
                <a:gd name="T4" fmla="*/ 4 w 67"/>
                <a:gd name="T5" fmla="*/ 145 h 151"/>
                <a:gd name="T6" fmla="*/ 2 w 67"/>
                <a:gd name="T7" fmla="*/ 131 h 151"/>
                <a:gd name="T8" fmla="*/ 2 w 67"/>
                <a:gd name="T9" fmla="*/ 113 h 151"/>
                <a:gd name="T10" fmla="*/ 0 w 67"/>
                <a:gd name="T11" fmla="*/ 91 h 151"/>
                <a:gd name="T12" fmla="*/ 0 w 67"/>
                <a:gd name="T13" fmla="*/ 68 h 151"/>
                <a:gd name="T14" fmla="*/ 2 w 67"/>
                <a:gd name="T15" fmla="*/ 46 h 151"/>
                <a:gd name="T16" fmla="*/ 6 w 67"/>
                <a:gd name="T17" fmla="*/ 23 h 151"/>
                <a:gd name="T18" fmla="*/ 15 w 67"/>
                <a:gd name="T19" fmla="*/ 0 h 151"/>
                <a:gd name="T20" fmla="*/ 67 w 67"/>
                <a:gd name="T21" fmla="*/ 32 h 151"/>
                <a:gd name="T22" fmla="*/ 65 w 67"/>
                <a:gd name="T23" fmla="*/ 39 h 151"/>
                <a:gd name="T24" fmla="*/ 63 w 67"/>
                <a:gd name="T25" fmla="*/ 52 h 151"/>
                <a:gd name="T26" fmla="*/ 60 w 67"/>
                <a:gd name="T27" fmla="*/ 70 h 151"/>
                <a:gd name="T28" fmla="*/ 60 w 67"/>
                <a:gd name="T29" fmla="*/ 91 h 151"/>
                <a:gd name="T30" fmla="*/ 60 w 67"/>
                <a:gd name="T31" fmla="*/ 109 h 151"/>
                <a:gd name="T32" fmla="*/ 63 w 67"/>
                <a:gd name="T33" fmla="*/ 127 h 151"/>
                <a:gd name="T34" fmla="*/ 63 w 67"/>
                <a:gd name="T35" fmla="*/ 140 h 151"/>
                <a:gd name="T36" fmla="*/ 65 w 67"/>
                <a:gd name="T37" fmla="*/ 151 h 151"/>
                <a:gd name="T38" fmla="*/ 65 w 67"/>
                <a:gd name="T39" fmla="*/ 151 h 151"/>
                <a:gd name="T40" fmla="*/ 4 w 67"/>
                <a:gd name="T41"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151">
                  <a:moveTo>
                    <a:pt x="4" y="151"/>
                  </a:moveTo>
                  <a:lnTo>
                    <a:pt x="4" y="151"/>
                  </a:lnTo>
                  <a:lnTo>
                    <a:pt x="4" y="145"/>
                  </a:lnTo>
                  <a:lnTo>
                    <a:pt x="2" y="131"/>
                  </a:lnTo>
                  <a:lnTo>
                    <a:pt x="2" y="113"/>
                  </a:lnTo>
                  <a:lnTo>
                    <a:pt x="0" y="91"/>
                  </a:lnTo>
                  <a:lnTo>
                    <a:pt x="0" y="68"/>
                  </a:lnTo>
                  <a:lnTo>
                    <a:pt x="2" y="46"/>
                  </a:lnTo>
                  <a:lnTo>
                    <a:pt x="6" y="23"/>
                  </a:lnTo>
                  <a:lnTo>
                    <a:pt x="15" y="0"/>
                  </a:lnTo>
                  <a:lnTo>
                    <a:pt x="67" y="32"/>
                  </a:lnTo>
                  <a:lnTo>
                    <a:pt x="65" y="39"/>
                  </a:lnTo>
                  <a:lnTo>
                    <a:pt x="63" y="52"/>
                  </a:lnTo>
                  <a:lnTo>
                    <a:pt x="60" y="70"/>
                  </a:lnTo>
                  <a:lnTo>
                    <a:pt x="60" y="91"/>
                  </a:lnTo>
                  <a:lnTo>
                    <a:pt x="60" y="109"/>
                  </a:lnTo>
                  <a:lnTo>
                    <a:pt x="63" y="127"/>
                  </a:lnTo>
                  <a:lnTo>
                    <a:pt x="63" y="140"/>
                  </a:lnTo>
                  <a:lnTo>
                    <a:pt x="65" y="151"/>
                  </a:lnTo>
                  <a:lnTo>
                    <a:pt x="65" y="151"/>
                  </a:lnTo>
                  <a:lnTo>
                    <a:pt x="4" y="151"/>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76" name="Freeform 657">
              <a:extLst>
                <a:ext uri="{FF2B5EF4-FFF2-40B4-BE49-F238E27FC236}">
                  <a16:creationId xmlns:a16="http://schemas.microsoft.com/office/drawing/2014/main" id="{CBEE4048-7B3D-CF1A-0B96-EF9CB27C6300}"/>
                </a:ext>
              </a:extLst>
            </p:cNvPr>
            <p:cNvSpPr>
              <a:spLocks/>
            </p:cNvSpPr>
            <p:nvPr/>
          </p:nvSpPr>
          <p:spPr bwMode="auto">
            <a:xfrm>
              <a:off x="3875385" y="5532908"/>
              <a:ext cx="100013" cy="196850"/>
            </a:xfrm>
            <a:custGeom>
              <a:avLst/>
              <a:gdLst>
                <a:gd name="T0" fmla="*/ 0 w 63"/>
                <a:gd name="T1" fmla="*/ 124 h 124"/>
                <a:gd name="T2" fmla="*/ 0 w 63"/>
                <a:gd name="T3" fmla="*/ 124 h 124"/>
                <a:gd name="T4" fmla="*/ 0 w 63"/>
                <a:gd name="T5" fmla="*/ 106 h 124"/>
                <a:gd name="T6" fmla="*/ 0 w 63"/>
                <a:gd name="T7" fmla="*/ 90 h 124"/>
                <a:gd name="T8" fmla="*/ 0 w 63"/>
                <a:gd name="T9" fmla="*/ 75 h 124"/>
                <a:gd name="T10" fmla="*/ 0 w 63"/>
                <a:gd name="T11" fmla="*/ 57 h 124"/>
                <a:gd name="T12" fmla="*/ 0 w 63"/>
                <a:gd name="T13" fmla="*/ 43 h 124"/>
                <a:gd name="T14" fmla="*/ 0 w 63"/>
                <a:gd name="T15" fmla="*/ 27 h 124"/>
                <a:gd name="T16" fmla="*/ 2 w 63"/>
                <a:gd name="T17" fmla="*/ 14 h 124"/>
                <a:gd name="T18" fmla="*/ 2 w 63"/>
                <a:gd name="T19" fmla="*/ 0 h 124"/>
                <a:gd name="T20" fmla="*/ 63 w 63"/>
                <a:gd name="T21" fmla="*/ 0 h 124"/>
                <a:gd name="T22" fmla="*/ 61 w 63"/>
                <a:gd name="T23" fmla="*/ 16 h 124"/>
                <a:gd name="T24" fmla="*/ 61 w 63"/>
                <a:gd name="T25" fmla="*/ 30 h 124"/>
                <a:gd name="T26" fmla="*/ 61 w 63"/>
                <a:gd name="T27" fmla="*/ 45 h 124"/>
                <a:gd name="T28" fmla="*/ 61 w 63"/>
                <a:gd name="T29" fmla="*/ 59 h 124"/>
                <a:gd name="T30" fmla="*/ 58 w 63"/>
                <a:gd name="T31" fmla="*/ 75 h 124"/>
                <a:gd name="T32" fmla="*/ 58 w 63"/>
                <a:gd name="T33" fmla="*/ 88 h 124"/>
                <a:gd name="T34" fmla="*/ 61 w 63"/>
                <a:gd name="T35" fmla="*/ 104 h 124"/>
                <a:gd name="T36" fmla="*/ 61 w 63"/>
                <a:gd name="T37" fmla="*/ 117 h 124"/>
                <a:gd name="T38" fmla="*/ 61 w 63"/>
                <a:gd name="T39" fmla="*/ 117 h 124"/>
                <a:gd name="T40" fmla="*/ 0 w 63"/>
                <a:gd name="T41"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24">
                  <a:moveTo>
                    <a:pt x="0" y="124"/>
                  </a:moveTo>
                  <a:lnTo>
                    <a:pt x="0" y="124"/>
                  </a:lnTo>
                  <a:lnTo>
                    <a:pt x="0" y="106"/>
                  </a:lnTo>
                  <a:lnTo>
                    <a:pt x="0" y="90"/>
                  </a:lnTo>
                  <a:lnTo>
                    <a:pt x="0" y="75"/>
                  </a:lnTo>
                  <a:lnTo>
                    <a:pt x="0" y="57"/>
                  </a:lnTo>
                  <a:lnTo>
                    <a:pt x="0" y="43"/>
                  </a:lnTo>
                  <a:lnTo>
                    <a:pt x="0" y="27"/>
                  </a:lnTo>
                  <a:lnTo>
                    <a:pt x="2" y="14"/>
                  </a:lnTo>
                  <a:lnTo>
                    <a:pt x="2" y="0"/>
                  </a:lnTo>
                  <a:lnTo>
                    <a:pt x="63" y="0"/>
                  </a:lnTo>
                  <a:lnTo>
                    <a:pt x="61" y="16"/>
                  </a:lnTo>
                  <a:lnTo>
                    <a:pt x="61" y="30"/>
                  </a:lnTo>
                  <a:lnTo>
                    <a:pt x="61" y="45"/>
                  </a:lnTo>
                  <a:lnTo>
                    <a:pt x="61" y="59"/>
                  </a:lnTo>
                  <a:lnTo>
                    <a:pt x="58" y="75"/>
                  </a:lnTo>
                  <a:lnTo>
                    <a:pt x="58" y="88"/>
                  </a:lnTo>
                  <a:lnTo>
                    <a:pt x="61" y="104"/>
                  </a:lnTo>
                  <a:lnTo>
                    <a:pt x="61" y="117"/>
                  </a:lnTo>
                  <a:lnTo>
                    <a:pt x="61" y="117"/>
                  </a:lnTo>
                  <a:lnTo>
                    <a:pt x="0" y="124"/>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77" name="Freeform 658">
              <a:extLst>
                <a:ext uri="{FF2B5EF4-FFF2-40B4-BE49-F238E27FC236}">
                  <a16:creationId xmlns:a16="http://schemas.microsoft.com/office/drawing/2014/main" id="{F5EEDBA6-3E25-3177-D06D-718F1D09DA51}"/>
                </a:ext>
              </a:extLst>
            </p:cNvPr>
            <p:cNvSpPr>
              <a:spLocks/>
            </p:cNvSpPr>
            <p:nvPr/>
          </p:nvSpPr>
          <p:spPr bwMode="auto">
            <a:xfrm>
              <a:off x="3875385" y="5718646"/>
              <a:ext cx="171450" cy="182562"/>
            </a:xfrm>
            <a:custGeom>
              <a:avLst/>
              <a:gdLst>
                <a:gd name="T0" fmla="*/ 49 w 108"/>
                <a:gd name="T1" fmla="*/ 115 h 115"/>
                <a:gd name="T2" fmla="*/ 49 w 108"/>
                <a:gd name="T3" fmla="*/ 115 h 115"/>
                <a:gd name="T4" fmla="*/ 47 w 108"/>
                <a:gd name="T5" fmla="*/ 113 h 115"/>
                <a:gd name="T6" fmla="*/ 45 w 108"/>
                <a:gd name="T7" fmla="*/ 104 h 115"/>
                <a:gd name="T8" fmla="*/ 38 w 108"/>
                <a:gd name="T9" fmla="*/ 93 h 115"/>
                <a:gd name="T10" fmla="*/ 29 w 108"/>
                <a:gd name="T11" fmla="*/ 77 h 115"/>
                <a:gd name="T12" fmla="*/ 20 w 108"/>
                <a:gd name="T13" fmla="*/ 61 h 115"/>
                <a:gd name="T14" fmla="*/ 13 w 108"/>
                <a:gd name="T15" fmla="*/ 45 h 115"/>
                <a:gd name="T16" fmla="*/ 4 w 108"/>
                <a:gd name="T17" fmla="*/ 27 h 115"/>
                <a:gd name="T18" fmla="*/ 0 w 108"/>
                <a:gd name="T19" fmla="*/ 7 h 115"/>
                <a:gd name="T20" fmla="*/ 61 w 108"/>
                <a:gd name="T21" fmla="*/ 0 h 115"/>
                <a:gd name="T22" fmla="*/ 63 w 108"/>
                <a:gd name="T23" fmla="*/ 9 h 115"/>
                <a:gd name="T24" fmla="*/ 67 w 108"/>
                <a:gd name="T25" fmla="*/ 21 h 115"/>
                <a:gd name="T26" fmla="*/ 74 w 108"/>
                <a:gd name="T27" fmla="*/ 34 h 115"/>
                <a:gd name="T28" fmla="*/ 83 w 108"/>
                <a:gd name="T29" fmla="*/ 48 h 115"/>
                <a:gd name="T30" fmla="*/ 92 w 108"/>
                <a:gd name="T31" fmla="*/ 63 h 115"/>
                <a:gd name="T32" fmla="*/ 99 w 108"/>
                <a:gd name="T33" fmla="*/ 79 h 115"/>
                <a:gd name="T34" fmla="*/ 106 w 108"/>
                <a:gd name="T35" fmla="*/ 97 h 115"/>
                <a:gd name="T36" fmla="*/ 108 w 108"/>
                <a:gd name="T37" fmla="*/ 115 h 115"/>
                <a:gd name="T38" fmla="*/ 108 w 108"/>
                <a:gd name="T39" fmla="*/ 115 h 115"/>
                <a:gd name="T40" fmla="*/ 49 w 108"/>
                <a:gd name="T4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115">
                  <a:moveTo>
                    <a:pt x="49" y="115"/>
                  </a:moveTo>
                  <a:lnTo>
                    <a:pt x="49" y="115"/>
                  </a:lnTo>
                  <a:lnTo>
                    <a:pt x="47" y="113"/>
                  </a:lnTo>
                  <a:lnTo>
                    <a:pt x="45" y="104"/>
                  </a:lnTo>
                  <a:lnTo>
                    <a:pt x="38" y="93"/>
                  </a:lnTo>
                  <a:lnTo>
                    <a:pt x="29" y="77"/>
                  </a:lnTo>
                  <a:lnTo>
                    <a:pt x="20" y="61"/>
                  </a:lnTo>
                  <a:lnTo>
                    <a:pt x="13" y="45"/>
                  </a:lnTo>
                  <a:lnTo>
                    <a:pt x="4" y="27"/>
                  </a:lnTo>
                  <a:lnTo>
                    <a:pt x="0" y="7"/>
                  </a:lnTo>
                  <a:lnTo>
                    <a:pt x="61" y="0"/>
                  </a:lnTo>
                  <a:lnTo>
                    <a:pt x="63" y="9"/>
                  </a:lnTo>
                  <a:lnTo>
                    <a:pt x="67" y="21"/>
                  </a:lnTo>
                  <a:lnTo>
                    <a:pt x="74" y="34"/>
                  </a:lnTo>
                  <a:lnTo>
                    <a:pt x="83" y="48"/>
                  </a:lnTo>
                  <a:lnTo>
                    <a:pt x="92" y="63"/>
                  </a:lnTo>
                  <a:lnTo>
                    <a:pt x="99" y="79"/>
                  </a:lnTo>
                  <a:lnTo>
                    <a:pt x="106" y="97"/>
                  </a:lnTo>
                  <a:lnTo>
                    <a:pt x="108" y="115"/>
                  </a:lnTo>
                  <a:lnTo>
                    <a:pt x="108" y="115"/>
                  </a:lnTo>
                  <a:lnTo>
                    <a:pt x="49" y="115"/>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78" name="Freeform 659">
              <a:extLst>
                <a:ext uri="{FF2B5EF4-FFF2-40B4-BE49-F238E27FC236}">
                  <a16:creationId xmlns:a16="http://schemas.microsoft.com/office/drawing/2014/main" id="{F6336345-4E25-1C85-6393-D5151FA5A169}"/>
                </a:ext>
              </a:extLst>
            </p:cNvPr>
            <p:cNvSpPr>
              <a:spLocks/>
            </p:cNvSpPr>
            <p:nvPr/>
          </p:nvSpPr>
          <p:spPr bwMode="auto">
            <a:xfrm>
              <a:off x="3953172" y="5880571"/>
              <a:ext cx="142875" cy="106362"/>
            </a:xfrm>
            <a:custGeom>
              <a:avLst/>
              <a:gdLst>
                <a:gd name="T0" fmla="*/ 54 w 90"/>
                <a:gd name="T1" fmla="*/ 67 h 67"/>
                <a:gd name="T2" fmla="*/ 32 w 90"/>
                <a:gd name="T3" fmla="*/ 40 h 67"/>
                <a:gd name="T4" fmla="*/ 36 w 90"/>
                <a:gd name="T5" fmla="*/ 56 h 67"/>
                <a:gd name="T6" fmla="*/ 41 w 90"/>
                <a:gd name="T7" fmla="*/ 58 h 67"/>
                <a:gd name="T8" fmla="*/ 36 w 90"/>
                <a:gd name="T9" fmla="*/ 58 h 67"/>
                <a:gd name="T10" fmla="*/ 32 w 90"/>
                <a:gd name="T11" fmla="*/ 54 h 67"/>
                <a:gd name="T12" fmla="*/ 23 w 90"/>
                <a:gd name="T13" fmla="*/ 51 h 67"/>
                <a:gd name="T14" fmla="*/ 14 w 90"/>
                <a:gd name="T15" fmla="*/ 45 h 67"/>
                <a:gd name="T16" fmla="*/ 5 w 90"/>
                <a:gd name="T17" fmla="*/ 31 h 67"/>
                <a:gd name="T18" fmla="*/ 0 w 90"/>
                <a:gd name="T19" fmla="*/ 13 h 67"/>
                <a:gd name="T20" fmla="*/ 59 w 90"/>
                <a:gd name="T21" fmla="*/ 13 h 67"/>
                <a:gd name="T22" fmla="*/ 57 w 90"/>
                <a:gd name="T23" fmla="*/ 2 h 67"/>
                <a:gd name="T24" fmla="*/ 54 w 90"/>
                <a:gd name="T25" fmla="*/ 0 h 67"/>
                <a:gd name="T26" fmla="*/ 54 w 90"/>
                <a:gd name="T27" fmla="*/ 0 h 67"/>
                <a:gd name="T28" fmla="*/ 59 w 90"/>
                <a:gd name="T29" fmla="*/ 2 h 67"/>
                <a:gd name="T30" fmla="*/ 66 w 90"/>
                <a:gd name="T31" fmla="*/ 4 h 67"/>
                <a:gd name="T32" fmla="*/ 72 w 90"/>
                <a:gd name="T33" fmla="*/ 9 h 67"/>
                <a:gd name="T34" fmla="*/ 81 w 90"/>
                <a:gd name="T35" fmla="*/ 15 h 67"/>
                <a:gd name="T36" fmla="*/ 90 w 90"/>
                <a:gd name="T37" fmla="*/ 40 h 67"/>
                <a:gd name="T38" fmla="*/ 68 w 90"/>
                <a:gd name="T39" fmla="*/ 11 h 67"/>
                <a:gd name="T40" fmla="*/ 54 w 90"/>
                <a:gd name="T41" fmla="*/ 67 h 67"/>
                <a:gd name="T42" fmla="*/ 32 w 90"/>
                <a:gd name="T43" fmla="*/ 63 h 67"/>
                <a:gd name="T44" fmla="*/ 32 w 90"/>
                <a:gd name="T45" fmla="*/ 40 h 67"/>
                <a:gd name="T46" fmla="*/ 54 w 90"/>
                <a:gd name="T4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67">
                  <a:moveTo>
                    <a:pt x="54" y="67"/>
                  </a:moveTo>
                  <a:lnTo>
                    <a:pt x="32" y="40"/>
                  </a:lnTo>
                  <a:lnTo>
                    <a:pt x="36" y="56"/>
                  </a:lnTo>
                  <a:lnTo>
                    <a:pt x="41" y="58"/>
                  </a:lnTo>
                  <a:lnTo>
                    <a:pt x="36" y="58"/>
                  </a:lnTo>
                  <a:lnTo>
                    <a:pt x="32" y="54"/>
                  </a:lnTo>
                  <a:lnTo>
                    <a:pt x="23" y="51"/>
                  </a:lnTo>
                  <a:lnTo>
                    <a:pt x="14" y="45"/>
                  </a:lnTo>
                  <a:lnTo>
                    <a:pt x="5" y="31"/>
                  </a:lnTo>
                  <a:lnTo>
                    <a:pt x="0" y="13"/>
                  </a:lnTo>
                  <a:lnTo>
                    <a:pt x="59" y="13"/>
                  </a:lnTo>
                  <a:lnTo>
                    <a:pt x="57" y="2"/>
                  </a:lnTo>
                  <a:lnTo>
                    <a:pt x="54" y="0"/>
                  </a:lnTo>
                  <a:lnTo>
                    <a:pt x="54" y="0"/>
                  </a:lnTo>
                  <a:lnTo>
                    <a:pt x="59" y="2"/>
                  </a:lnTo>
                  <a:lnTo>
                    <a:pt x="66" y="4"/>
                  </a:lnTo>
                  <a:lnTo>
                    <a:pt x="72" y="9"/>
                  </a:lnTo>
                  <a:lnTo>
                    <a:pt x="81" y="15"/>
                  </a:lnTo>
                  <a:lnTo>
                    <a:pt x="90" y="40"/>
                  </a:lnTo>
                  <a:lnTo>
                    <a:pt x="68" y="11"/>
                  </a:lnTo>
                  <a:lnTo>
                    <a:pt x="54" y="67"/>
                  </a:lnTo>
                  <a:lnTo>
                    <a:pt x="32" y="63"/>
                  </a:lnTo>
                  <a:lnTo>
                    <a:pt x="32" y="40"/>
                  </a:lnTo>
                  <a:lnTo>
                    <a:pt x="54" y="6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79" name="Freeform 660">
              <a:extLst>
                <a:ext uri="{FF2B5EF4-FFF2-40B4-BE49-F238E27FC236}">
                  <a16:creationId xmlns:a16="http://schemas.microsoft.com/office/drawing/2014/main" id="{2FCA638D-1D4B-EC3D-BA18-99843E52D1DA}"/>
                </a:ext>
              </a:extLst>
            </p:cNvPr>
            <p:cNvSpPr>
              <a:spLocks/>
            </p:cNvSpPr>
            <p:nvPr/>
          </p:nvSpPr>
          <p:spPr bwMode="auto">
            <a:xfrm>
              <a:off x="4038897" y="5898033"/>
              <a:ext cx="122238" cy="120650"/>
            </a:xfrm>
            <a:custGeom>
              <a:avLst/>
              <a:gdLst>
                <a:gd name="T0" fmla="*/ 77 w 77"/>
                <a:gd name="T1" fmla="*/ 76 h 76"/>
                <a:gd name="T2" fmla="*/ 77 w 77"/>
                <a:gd name="T3" fmla="*/ 76 h 76"/>
                <a:gd name="T4" fmla="*/ 66 w 77"/>
                <a:gd name="T5" fmla="*/ 76 h 76"/>
                <a:gd name="T6" fmla="*/ 57 w 77"/>
                <a:gd name="T7" fmla="*/ 74 h 76"/>
                <a:gd name="T8" fmla="*/ 45 w 77"/>
                <a:gd name="T9" fmla="*/ 72 h 76"/>
                <a:gd name="T10" fmla="*/ 36 w 77"/>
                <a:gd name="T11" fmla="*/ 67 h 76"/>
                <a:gd name="T12" fmla="*/ 25 w 77"/>
                <a:gd name="T13" fmla="*/ 65 h 76"/>
                <a:gd name="T14" fmla="*/ 14 w 77"/>
                <a:gd name="T15" fmla="*/ 61 h 76"/>
                <a:gd name="T16" fmla="*/ 5 w 77"/>
                <a:gd name="T17" fmla="*/ 58 h 76"/>
                <a:gd name="T18" fmla="*/ 0 w 77"/>
                <a:gd name="T19" fmla="*/ 56 h 76"/>
                <a:gd name="T20" fmla="*/ 14 w 77"/>
                <a:gd name="T21" fmla="*/ 0 h 76"/>
                <a:gd name="T22" fmla="*/ 23 w 77"/>
                <a:gd name="T23" fmla="*/ 2 h 76"/>
                <a:gd name="T24" fmla="*/ 32 w 77"/>
                <a:gd name="T25" fmla="*/ 4 h 76"/>
                <a:gd name="T26" fmla="*/ 41 w 77"/>
                <a:gd name="T27" fmla="*/ 7 h 76"/>
                <a:gd name="T28" fmla="*/ 52 w 77"/>
                <a:gd name="T29" fmla="*/ 11 h 76"/>
                <a:gd name="T30" fmla="*/ 63 w 77"/>
                <a:gd name="T31" fmla="*/ 13 h 76"/>
                <a:gd name="T32" fmla="*/ 72 w 77"/>
                <a:gd name="T33" fmla="*/ 16 h 76"/>
                <a:gd name="T34" fmla="*/ 77 w 77"/>
                <a:gd name="T35" fmla="*/ 18 h 76"/>
                <a:gd name="T36" fmla="*/ 77 w 77"/>
                <a:gd name="T37" fmla="*/ 18 h 76"/>
                <a:gd name="T38" fmla="*/ 77 w 77"/>
                <a:gd name="T39" fmla="*/ 18 h 76"/>
                <a:gd name="T40" fmla="*/ 77 w 77"/>
                <a:gd name="T4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 h="76">
                  <a:moveTo>
                    <a:pt x="77" y="76"/>
                  </a:moveTo>
                  <a:lnTo>
                    <a:pt x="77" y="76"/>
                  </a:lnTo>
                  <a:lnTo>
                    <a:pt x="66" y="76"/>
                  </a:lnTo>
                  <a:lnTo>
                    <a:pt x="57" y="74"/>
                  </a:lnTo>
                  <a:lnTo>
                    <a:pt x="45" y="72"/>
                  </a:lnTo>
                  <a:lnTo>
                    <a:pt x="36" y="67"/>
                  </a:lnTo>
                  <a:lnTo>
                    <a:pt x="25" y="65"/>
                  </a:lnTo>
                  <a:lnTo>
                    <a:pt x="14" y="61"/>
                  </a:lnTo>
                  <a:lnTo>
                    <a:pt x="5" y="58"/>
                  </a:lnTo>
                  <a:lnTo>
                    <a:pt x="0" y="56"/>
                  </a:lnTo>
                  <a:lnTo>
                    <a:pt x="14" y="0"/>
                  </a:lnTo>
                  <a:lnTo>
                    <a:pt x="23" y="2"/>
                  </a:lnTo>
                  <a:lnTo>
                    <a:pt x="32" y="4"/>
                  </a:lnTo>
                  <a:lnTo>
                    <a:pt x="41" y="7"/>
                  </a:lnTo>
                  <a:lnTo>
                    <a:pt x="52" y="11"/>
                  </a:lnTo>
                  <a:lnTo>
                    <a:pt x="63" y="13"/>
                  </a:lnTo>
                  <a:lnTo>
                    <a:pt x="72" y="16"/>
                  </a:lnTo>
                  <a:lnTo>
                    <a:pt x="77" y="18"/>
                  </a:lnTo>
                  <a:lnTo>
                    <a:pt x="77" y="18"/>
                  </a:lnTo>
                  <a:lnTo>
                    <a:pt x="77" y="18"/>
                  </a:lnTo>
                  <a:lnTo>
                    <a:pt x="77" y="76"/>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80" name="Freeform 661">
              <a:extLst>
                <a:ext uri="{FF2B5EF4-FFF2-40B4-BE49-F238E27FC236}">
                  <a16:creationId xmlns:a16="http://schemas.microsoft.com/office/drawing/2014/main" id="{123791CB-ECC9-9EF0-419C-F370CDBC7927}"/>
                </a:ext>
              </a:extLst>
            </p:cNvPr>
            <p:cNvSpPr>
              <a:spLocks/>
            </p:cNvSpPr>
            <p:nvPr/>
          </p:nvSpPr>
          <p:spPr bwMode="auto">
            <a:xfrm>
              <a:off x="4161135" y="5926608"/>
              <a:ext cx="188913" cy="114300"/>
            </a:xfrm>
            <a:custGeom>
              <a:avLst/>
              <a:gdLst>
                <a:gd name="T0" fmla="*/ 119 w 119"/>
                <a:gd name="T1" fmla="*/ 72 h 72"/>
                <a:gd name="T2" fmla="*/ 119 w 119"/>
                <a:gd name="T3" fmla="*/ 72 h 72"/>
                <a:gd name="T4" fmla="*/ 103 w 119"/>
                <a:gd name="T5" fmla="*/ 72 h 72"/>
                <a:gd name="T6" fmla="*/ 85 w 119"/>
                <a:gd name="T7" fmla="*/ 70 h 72"/>
                <a:gd name="T8" fmla="*/ 67 w 119"/>
                <a:gd name="T9" fmla="*/ 67 h 72"/>
                <a:gd name="T10" fmla="*/ 49 w 119"/>
                <a:gd name="T11" fmla="*/ 65 h 72"/>
                <a:gd name="T12" fmla="*/ 31 w 119"/>
                <a:gd name="T13" fmla="*/ 63 h 72"/>
                <a:gd name="T14" fmla="*/ 18 w 119"/>
                <a:gd name="T15" fmla="*/ 61 h 72"/>
                <a:gd name="T16" fmla="*/ 7 w 119"/>
                <a:gd name="T17" fmla="*/ 61 h 72"/>
                <a:gd name="T18" fmla="*/ 0 w 119"/>
                <a:gd name="T19" fmla="*/ 58 h 72"/>
                <a:gd name="T20" fmla="*/ 0 w 119"/>
                <a:gd name="T21" fmla="*/ 0 h 72"/>
                <a:gd name="T22" fmla="*/ 11 w 119"/>
                <a:gd name="T23" fmla="*/ 0 h 72"/>
                <a:gd name="T24" fmla="*/ 25 w 119"/>
                <a:gd name="T25" fmla="*/ 2 h 72"/>
                <a:gd name="T26" fmla="*/ 40 w 119"/>
                <a:gd name="T27" fmla="*/ 4 h 72"/>
                <a:gd name="T28" fmla="*/ 58 w 119"/>
                <a:gd name="T29" fmla="*/ 7 h 72"/>
                <a:gd name="T30" fmla="*/ 76 w 119"/>
                <a:gd name="T31" fmla="*/ 9 h 72"/>
                <a:gd name="T32" fmla="*/ 92 w 119"/>
                <a:gd name="T33" fmla="*/ 11 h 72"/>
                <a:gd name="T34" fmla="*/ 108 w 119"/>
                <a:gd name="T35" fmla="*/ 11 h 72"/>
                <a:gd name="T36" fmla="*/ 119 w 119"/>
                <a:gd name="T37" fmla="*/ 13 h 72"/>
                <a:gd name="T38" fmla="*/ 119 w 119"/>
                <a:gd name="T39" fmla="*/ 13 h 72"/>
                <a:gd name="T40" fmla="*/ 119 w 119"/>
                <a:gd name="T4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72">
                  <a:moveTo>
                    <a:pt x="119" y="72"/>
                  </a:moveTo>
                  <a:lnTo>
                    <a:pt x="119" y="72"/>
                  </a:lnTo>
                  <a:lnTo>
                    <a:pt x="103" y="72"/>
                  </a:lnTo>
                  <a:lnTo>
                    <a:pt x="85" y="70"/>
                  </a:lnTo>
                  <a:lnTo>
                    <a:pt x="67" y="67"/>
                  </a:lnTo>
                  <a:lnTo>
                    <a:pt x="49" y="65"/>
                  </a:lnTo>
                  <a:lnTo>
                    <a:pt x="31" y="63"/>
                  </a:lnTo>
                  <a:lnTo>
                    <a:pt x="18" y="61"/>
                  </a:lnTo>
                  <a:lnTo>
                    <a:pt x="7" y="61"/>
                  </a:lnTo>
                  <a:lnTo>
                    <a:pt x="0" y="58"/>
                  </a:lnTo>
                  <a:lnTo>
                    <a:pt x="0" y="0"/>
                  </a:lnTo>
                  <a:lnTo>
                    <a:pt x="11" y="0"/>
                  </a:lnTo>
                  <a:lnTo>
                    <a:pt x="25" y="2"/>
                  </a:lnTo>
                  <a:lnTo>
                    <a:pt x="40" y="4"/>
                  </a:lnTo>
                  <a:lnTo>
                    <a:pt x="58" y="7"/>
                  </a:lnTo>
                  <a:lnTo>
                    <a:pt x="76" y="9"/>
                  </a:lnTo>
                  <a:lnTo>
                    <a:pt x="92" y="11"/>
                  </a:lnTo>
                  <a:lnTo>
                    <a:pt x="108" y="11"/>
                  </a:lnTo>
                  <a:lnTo>
                    <a:pt x="119" y="13"/>
                  </a:lnTo>
                  <a:lnTo>
                    <a:pt x="119" y="13"/>
                  </a:lnTo>
                  <a:lnTo>
                    <a:pt x="119" y="72"/>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81" name="Freeform 662">
              <a:extLst>
                <a:ext uri="{FF2B5EF4-FFF2-40B4-BE49-F238E27FC236}">
                  <a16:creationId xmlns:a16="http://schemas.microsoft.com/office/drawing/2014/main" id="{2C2DD730-06EE-7021-6982-1FC507742553}"/>
                </a:ext>
              </a:extLst>
            </p:cNvPr>
            <p:cNvSpPr>
              <a:spLocks/>
            </p:cNvSpPr>
            <p:nvPr/>
          </p:nvSpPr>
          <p:spPr bwMode="auto">
            <a:xfrm>
              <a:off x="4350048" y="5940896"/>
              <a:ext cx="203200" cy="103187"/>
            </a:xfrm>
            <a:custGeom>
              <a:avLst/>
              <a:gdLst>
                <a:gd name="T0" fmla="*/ 122 w 128"/>
                <a:gd name="T1" fmla="*/ 58 h 65"/>
                <a:gd name="T2" fmla="*/ 128 w 128"/>
                <a:gd name="T3" fmla="*/ 58 h 65"/>
                <a:gd name="T4" fmla="*/ 117 w 128"/>
                <a:gd name="T5" fmla="*/ 61 h 65"/>
                <a:gd name="T6" fmla="*/ 104 w 128"/>
                <a:gd name="T7" fmla="*/ 63 h 65"/>
                <a:gd name="T8" fmla="*/ 90 w 128"/>
                <a:gd name="T9" fmla="*/ 63 h 65"/>
                <a:gd name="T10" fmla="*/ 74 w 128"/>
                <a:gd name="T11" fmla="*/ 63 h 65"/>
                <a:gd name="T12" fmla="*/ 56 w 128"/>
                <a:gd name="T13" fmla="*/ 65 h 65"/>
                <a:gd name="T14" fmla="*/ 38 w 128"/>
                <a:gd name="T15" fmla="*/ 65 h 65"/>
                <a:gd name="T16" fmla="*/ 18 w 128"/>
                <a:gd name="T17" fmla="*/ 65 h 65"/>
                <a:gd name="T18" fmla="*/ 0 w 128"/>
                <a:gd name="T19" fmla="*/ 63 h 65"/>
                <a:gd name="T20" fmla="*/ 0 w 128"/>
                <a:gd name="T21" fmla="*/ 4 h 65"/>
                <a:gd name="T22" fmla="*/ 20 w 128"/>
                <a:gd name="T23" fmla="*/ 4 h 65"/>
                <a:gd name="T24" fmla="*/ 38 w 128"/>
                <a:gd name="T25" fmla="*/ 4 h 65"/>
                <a:gd name="T26" fmla="*/ 56 w 128"/>
                <a:gd name="T27" fmla="*/ 4 h 65"/>
                <a:gd name="T28" fmla="*/ 72 w 128"/>
                <a:gd name="T29" fmla="*/ 4 h 65"/>
                <a:gd name="T30" fmla="*/ 86 w 128"/>
                <a:gd name="T31" fmla="*/ 4 h 65"/>
                <a:gd name="T32" fmla="*/ 97 w 128"/>
                <a:gd name="T33" fmla="*/ 2 h 65"/>
                <a:gd name="T34" fmla="*/ 106 w 128"/>
                <a:gd name="T35" fmla="*/ 2 h 65"/>
                <a:gd name="T36" fmla="*/ 108 w 128"/>
                <a:gd name="T37" fmla="*/ 0 h 65"/>
                <a:gd name="T38" fmla="*/ 115 w 128"/>
                <a:gd name="T39" fmla="*/ 0 h 65"/>
                <a:gd name="T40" fmla="*/ 122 w 128"/>
                <a:gd name="T41"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65">
                  <a:moveTo>
                    <a:pt x="122" y="58"/>
                  </a:moveTo>
                  <a:lnTo>
                    <a:pt x="128" y="58"/>
                  </a:lnTo>
                  <a:lnTo>
                    <a:pt x="117" y="61"/>
                  </a:lnTo>
                  <a:lnTo>
                    <a:pt x="104" y="63"/>
                  </a:lnTo>
                  <a:lnTo>
                    <a:pt x="90" y="63"/>
                  </a:lnTo>
                  <a:lnTo>
                    <a:pt x="74" y="63"/>
                  </a:lnTo>
                  <a:lnTo>
                    <a:pt x="56" y="65"/>
                  </a:lnTo>
                  <a:lnTo>
                    <a:pt x="38" y="65"/>
                  </a:lnTo>
                  <a:lnTo>
                    <a:pt x="18" y="65"/>
                  </a:lnTo>
                  <a:lnTo>
                    <a:pt x="0" y="63"/>
                  </a:lnTo>
                  <a:lnTo>
                    <a:pt x="0" y="4"/>
                  </a:lnTo>
                  <a:lnTo>
                    <a:pt x="20" y="4"/>
                  </a:lnTo>
                  <a:lnTo>
                    <a:pt x="38" y="4"/>
                  </a:lnTo>
                  <a:lnTo>
                    <a:pt x="56" y="4"/>
                  </a:lnTo>
                  <a:lnTo>
                    <a:pt x="72" y="4"/>
                  </a:lnTo>
                  <a:lnTo>
                    <a:pt x="86" y="4"/>
                  </a:lnTo>
                  <a:lnTo>
                    <a:pt x="97" y="2"/>
                  </a:lnTo>
                  <a:lnTo>
                    <a:pt x="106" y="2"/>
                  </a:lnTo>
                  <a:lnTo>
                    <a:pt x="108" y="0"/>
                  </a:lnTo>
                  <a:lnTo>
                    <a:pt x="115" y="0"/>
                  </a:lnTo>
                  <a:lnTo>
                    <a:pt x="122" y="58"/>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82" name="Freeform 663">
              <a:extLst>
                <a:ext uri="{FF2B5EF4-FFF2-40B4-BE49-F238E27FC236}">
                  <a16:creationId xmlns:a16="http://schemas.microsoft.com/office/drawing/2014/main" id="{A0887194-EEC2-02B7-DDAD-9172FB33D9DB}"/>
                </a:ext>
              </a:extLst>
            </p:cNvPr>
            <p:cNvSpPr>
              <a:spLocks/>
            </p:cNvSpPr>
            <p:nvPr/>
          </p:nvSpPr>
          <p:spPr bwMode="auto">
            <a:xfrm>
              <a:off x="4532610" y="5901208"/>
              <a:ext cx="182563" cy="131762"/>
            </a:xfrm>
            <a:custGeom>
              <a:avLst/>
              <a:gdLst>
                <a:gd name="T0" fmla="*/ 115 w 115"/>
                <a:gd name="T1" fmla="*/ 25 h 83"/>
                <a:gd name="T2" fmla="*/ 101 w 115"/>
                <a:gd name="T3" fmla="*/ 50 h 83"/>
                <a:gd name="T4" fmla="*/ 94 w 115"/>
                <a:gd name="T5" fmla="*/ 54 h 83"/>
                <a:gd name="T6" fmla="*/ 88 w 115"/>
                <a:gd name="T7" fmla="*/ 59 h 83"/>
                <a:gd name="T8" fmla="*/ 79 w 115"/>
                <a:gd name="T9" fmla="*/ 63 h 83"/>
                <a:gd name="T10" fmla="*/ 67 w 115"/>
                <a:gd name="T11" fmla="*/ 70 h 83"/>
                <a:gd name="T12" fmla="*/ 56 w 115"/>
                <a:gd name="T13" fmla="*/ 74 h 83"/>
                <a:gd name="T14" fmla="*/ 40 w 115"/>
                <a:gd name="T15" fmla="*/ 79 h 83"/>
                <a:gd name="T16" fmla="*/ 25 w 115"/>
                <a:gd name="T17" fmla="*/ 81 h 83"/>
                <a:gd name="T18" fmla="*/ 7 w 115"/>
                <a:gd name="T19" fmla="*/ 83 h 83"/>
                <a:gd name="T20" fmla="*/ 0 w 115"/>
                <a:gd name="T21" fmla="*/ 25 h 83"/>
                <a:gd name="T22" fmla="*/ 16 w 115"/>
                <a:gd name="T23" fmla="*/ 23 h 83"/>
                <a:gd name="T24" fmla="*/ 27 w 115"/>
                <a:gd name="T25" fmla="*/ 20 h 83"/>
                <a:gd name="T26" fmla="*/ 36 w 115"/>
                <a:gd name="T27" fmla="*/ 18 h 83"/>
                <a:gd name="T28" fmla="*/ 45 w 115"/>
                <a:gd name="T29" fmla="*/ 14 h 83"/>
                <a:gd name="T30" fmla="*/ 52 w 115"/>
                <a:gd name="T31" fmla="*/ 11 h 83"/>
                <a:gd name="T32" fmla="*/ 56 w 115"/>
                <a:gd name="T33" fmla="*/ 7 h 83"/>
                <a:gd name="T34" fmla="*/ 63 w 115"/>
                <a:gd name="T35" fmla="*/ 5 h 83"/>
                <a:gd name="T36" fmla="*/ 67 w 115"/>
                <a:gd name="T37" fmla="*/ 0 h 83"/>
                <a:gd name="T38" fmla="*/ 54 w 115"/>
                <a:gd name="T39" fmla="*/ 25 h 83"/>
                <a:gd name="T40" fmla="*/ 115 w 115"/>
                <a:gd name="T41" fmla="*/ 25 h 83"/>
                <a:gd name="T42" fmla="*/ 115 w 115"/>
                <a:gd name="T43" fmla="*/ 41 h 83"/>
                <a:gd name="T44" fmla="*/ 101 w 115"/>
                <a:gd name="T45" fmla="*/ 50 h 83"/>
                <a:gd name="T46" fmla="*/ 115 w 115"/>
                <a:gd name="T47" fmla="*/ 2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 h="83">
                  <a:moveTo>
                    <a:pt x="115" y="25"/>
                  </a:moveTo>
                  <a:lnTo>
                    <a:pt x="101" y="50"/>
                  </a:lnTo>
                  <a:lnTo>
                    <a:pt x="94" y="54"/>
                  </a:lnTo>
                  <a:lnTo>
                    <a:pt x="88" y="59"/>
                  </a:lnTo>
                  <a:lnTo>
                    <a:pt x="79" y="63"/>
                  </a:lnTo>
                  <a:lnTo>
                    <a:pt x="67" y="70"/>
                  </a:lnTo>
                  <a:lnTo>
                    <a:pt x="56" y="74"/>
                  </a:lnTo>
                  <a:lnTo>
                    <a:pt x="40" y="79"/>
                  </a:lnTo>
                  <a:lnTo>
                    <a:pt x="25" y="81"/>
                  </a:lnTo>
                  <a:lnTo>
                    <a:pt x="7" y="83"/>
                  </a:lnTo>
                  <a:lnTo>
                    <a:pt x="0" y="25"/>
                  </a:lnTo>
                  <a:lnTo>
                    <a:pt x="16" y="23"/>
                  </a:lnTo>
                  <a:lnTo>
                    <a:pt x="27" y="20"/>
                  </a:lnTo>
                  <a:lnTo>
                    <a:pt x="36" y="18"/>
                  </a:lnTo>
                  <a:lnTo>
                    <a:pt x="45" y="14"/>
                  </a:lnTo>
                  <a:lnTo>
                    <a:pt x="52" y="11"/>
                  </a:lnTo>
                  <a:lnTo>
                    <a:pt x="56" y="7"/>
                  </a:lnTo>
                  <a:lnTo>
                    <a:pt x="63" y="5"/>
                  </a:lnTo>
                  <a:lnTo>
                    <a:pt x="67" y="0"/>
                  </a:lnTo>
                  <a:lnTo>
                    <a:pt x="54" y="25"/>
                  </a:lnTo>
                  <a:lnTo>
                    <a:pt x="115" y="25"/>
                  </a:lnTo>
                  <a:lnTo>
                    <a:pt x="115" y="41"/>
                  </a:lnTo>
                  <a:lnTo>
                    <a:pt x="101" y="50"/>
                  </a:lnTo>
                  <a:lnTo>
                    <a:pt x="115" y="25"/>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83" name="Freeform 664">
              <a:extLst>
                <a:ext uri="{FF2B5EF4-FFF2-40B4-BE49-F238E27FC236}">
                  <a16:creationId xmlns:a16="http://schemas.microsoft.com/office/drawing/2014/main" id="{1D0AEADD-EAD0-1415-9BA5-AAB6CBFD24DF}"/>
                </a:ext>
              </a:extLst>
            </p:cNvPr>
            <p:cNvSpPr>
              <a:spLocks/>
            </p:cNvSpPr>
            <p:nvPr/>
          </p:nvSpPr>
          <p:spPr bwMode="auto">
            <a:xfrm>
              <a:off x="4618335" y="5886921"/>
              <a:ext cx="117475" cy="93662"/>
            </a:xfrm>
            <a:custGeom>
              <a:avLst/>
              <a:gdLst>
                <a:gd name="T0" fmla="*/ 74 w 74"/>
                <a:gd name="T1" fmla="*/ 27 h 59"/>
                <a:gd name="T2" fmla="*/ 58 w 74"/>
                <a:gd name="T3" fmla="*/ 52 h 59"/>
                <a:gd name="T4" fmla="*/ 54 w 74"/>
                <a:gd name="T5" fmla="*/ 54 h 59"/>
                <a:gd name="T6" fmla="*/ 47 w 74"/>
                <a:gd name="T7" fmla="*/ 56 h 59"/>
                <a:gd name="T8" fmla="*/ 43 w 74"/>
                <a:gd name="T9" fmla="*/ 59 h 59"/>
                <a:gd name="T10" fmla="*/ 43 w 74"/>
                <a:gd name="T11" fmla="*/ 59 h 59"/>
                <a:gd name="T12" fmla="*/ 47 w 74"/>
                <a:gd name="T13" fmla="*/ 56 h 59"/>
                <a:gd name="T14" fmla="*/ 56 w 74"/>
                <a:gd name="T15" fmla="*/ 50 h 59"/>
                <a:gd name="T16" fmla="*/ 61 w 74"/>
                <a:gd name="T17" fmla="*/ 38 h 59"/>
                <a:gd name="T18" fmla="*/ 61 w 74"/>
                <a:gd name="T19" fmla="*/ 34 h 59"/>
                <a:gd name="T20" fmla="*/ 0 w 74"/>
                <a:gd name="T21" fmla="*/ 34 h 59"/>
                <a:gd name="T22" fmla="*/ 2 w 74"/>
                <a:gd name="T23" fmla="*/ 25 h 59"/>
                <a:gd name="T24" fmla="*/ 9 w 74"/>
                <a:gd name="T25" fmla="*/ 11 h 59"/>
                <a:gd name="T26" fmla="*/ 18 w 74"/>
                <a:gd name="T27" fmla="*/ 2 h 59"/>
                <a:gd name="T28" fmla="*/ 27 w 74"/>
                <a:gd name="T29" fmla="*/ 0 h 59"/>
                <a:gd name="T30" fmla="*/ 29 w 74"/>
                <a:gd name="T31" fmla="*/ 0 h 59"/>
                <a:gd name="T32" fmla="*/ 29 w 74"/>
                <a:gd name="T33" fmla="*/ 0 h 59"/>
                <a:gd name="T34" fmla="*/ 29 w 74"/>
                <a:gd name="T35" fmla="*/ 0 h 59"/>
                <a:gd name="T36" fmla="*/ 27 w 74"/>
                <a:gd name="T37" fmla="*/ 0 h 59"/>
                <a:gd name="T38" fmla="*/ 13 w 74"/>
                <a:gd name="T39" fmla="*/ 25 h 59"/>
                <a:gd name="T40" fmla="*/ 74 w 74"/>
                <a:gd name="T41" fmla="*/ 27 h 59"/>
                <a:gd name="T42" fmla="*/ 72 w 74"/>
                <a:gd name="T43" fmla="*/ 43 h 59"/>
                <a:gd name="T44" fmla="*/ 58 w 74"/>
                <a:gd name="T45" fmla="*/ 52 h 59"/>
                <a:gd name="T46" fmla="*/ 74 w 74"/>
                <a:gd name="T47" fmla="*/ 2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59">
                  <a:moveTo>
                    <a:pt x="74" y="27"/>
                  </a:moveTo>
                  <a:lnTo>
                    <a:pt x="58" y="52"/>
                  </a:lnTo>
                  <a:lnTo>
                    <a:pt x="54" y="54"/>
                  </a:lnTo>
                  <a:lnTo>
                    <a:pt x="47" y="56"/>
                  </a:lnTo>
                  <a:lnTo>
                    <a:pt x="43" y="59"/>
                  </a:lnTo>
                  <a:lnTo>
                    <a:pt x="43" y="59"/>
                  </a:lnTo>
                  <a:lnTo>
                    <a:pt x="47" y="56"/>
                  </a:lnTo>
                  <a:lnTo>
                    <a:pt x="56" y="50"/>
                  </a:lnTo>
                  <a:lnTo>
                    <a:pt x="61" y="38"/>
                  </a:lnTo>
                  <a:lnTo>
                    <a:pt x="61" y="34"/>
                  </a:lnTo>
                  <a:lnTo>
                    <a:pt x="0" y="34"/>
                  </a:lnTo>
                  <a:lnTo>
                    <a:pt x="2" y="25"/>
                  </a:lnTo>
                  <a:lnTo>
                    <a:pt x="9" y="11"/>
                  </a:lnTo>
                  <a:lnTo>
                    <a:pt x="18" y="2"/>
                  </a:lnTo>
                  <a:lnTo>
                    <a:pt x="27" y="0"/>
                  </a:lnTo>
                  <a:lnTo>
                    <a:pt x="29" y="0"/>
                  </a:lnTo>
                  <a:lnTo>
                    <a:pt x="29" y="0"/>
                  </a:lnTo>
                  <a:lnTo>
                    <a:pt x="29" y="0"/>
                  </a:lnTo>
                  <a:lnTo>
                    <a:pt x="27" y="0"/>
                  </a:lnTo>
                  <a:lnTo>
                    <a:pt x="13" y="25"/>
                  </a:lnTo>
                  <a:lnTo>
                    <a:pt x="74" y="27"/>
                  </a:lnTo>
                  <a:lnTo>
                    <a:pt x="72" y="43"/>
                  </a:lnTo>
                  <a:lnTo>
                    <a:pt x="58" y="52"/>
                  </a:lnTo>
                  <a:lnTo>
                    <a:pt x="74" y="2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84" name="Freeform 665">
              <a:extLst>
                <a:ext uri="{FF2B5EF4-FFF2-40B4-BE49-F238E27FC236}">
                  <a16:creationId xmlns:a16="http://schemas.microsoft.com/office/drawing/2014/main" id="{ED250FA3-5448-DC09-EEE6-297A61C71FBB}"/>
                </a:ext>
              </a:extLst>
            </p:cNvPr>
            <p:cNvSpPr>
              <a:spLocks/>
            </p:cNvSpPr>
            <p:nvPr/>
          </p:nvSpPr>
          <p:spPr bwMode="auto">
            <a:xfrm>
              <a:off x="4638973" y="5775796"/>
              <a:ext cx="96838" cy="153987"/>
            </a:xfrm>
            <a:custGeom>
              <a:avLst/>
              <a:gdLst>
                <a:gd name="T0" fmla="*/ 61 w 61"/>
                <a:gd name="T1" fmla="*/ 3 h 97"/>
                <a:gd name="T2" fmla="*/ 61 w 61"/>
                <a:gd name="T3" fmla="*/ 0 h 97"/>
                <a:gd name="T4" fmla="*/ 61 w 61"/>
                <a:gd name="T5" fmla="*/ 14 h 97"/>
                <a:gd name="T6" fmla="*/ 61 w 61"/>
                <a:gd name="T7" fmla="*/ 25 h 97"/>
                <a:gd name="T8" fmla="*/ 61 w 61"/>
                <a:gd name="T9" fmla="*/ 36 h 97"/>
                <a:gd name="T10" fmla="*/ 61 w 61"/>
                <a:gd name="T11" fmla="*/ 50 h 97"/>
                <a:gd name="T12" fmla="*/ 61 w 61"/>
                <a:gd name="T13" fmla="*/ 61 h 97"/>
                <a:gd name="T14" fmla="*/ 61 w 61"/>
                <a:gd name="T15" fmla="*/ 72 h 97"/>
                <a:gd name="T16" fmla="*/ 61 w 61"/>
                <a:gd name="T17" fmla="*/ 86 h 97"/>
                <a:gd name="T18" fmla="*/ 61 w 61"/>
                <a:gd name="T19" fmla="*/ 97 h 97"/>
                <a:gd name="T20" fmla="*/ 0 w 61"/>
                <a:gd name="T21" fmla="*/ 95 h 97"/>
                <a:gd name="T22" fmla="*/ 0 w 61"/>
                <a:gd name="T23" fmla="*/ 84 h 97"/>
                <a:gd name="T24" fmla="*/ 0 w 61"/>
                <a:gd name="T25" fmla="*/ 72 h 97"/>
                <a:gd name="T26" fmla="*/ 0 w 61"/>
                <a:gd name="T27" fmla="*/ 61 h 97"/>
                <a:gd name="T28" fmla="*/ 0 w 61"/>
                <a:gd name="T29" fmla="*/ 50 h 97"/>
                <a:gd name="T30" fmla="*/ 0 w 61"/>
                <a:gd name="T31" fmla="*/ 36 h 97"/>
                <a:gd name="T32" fmla="*/ 0 w 61"/>
                <a:gd name="T33" fmla="*/ 25 h 97"/>
                <a:gd name="T34" fmla="*/ 0 w 61"/>
                <a:gd name="T35" fmla="*/ 14 h 97"/>
                <a:gd name="T36" fmla="*/ 0 w 61"/>
                <a:gd name="T37" fmla="*/ 3 h 97"/>
                <a:gd name="T38" fmla="*/ 0 w 61"/>
                <a:gd name="T39" fmla="*/ 3 h 97"/>
                <a:gd name="T40" fmla="*/ 61 w 61"/>
                <a:gd name="T41" fmla="*/ 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97">
                  <a:moveTo>
                    <a:pt x="61" y="3"/>
                  </a:moveTo>
                  <a:lnTo>
                    <a:pt x="61" y="0"/>
                  </a:lnTo>
                  <a:lnTo>
                    <a:pt x="61" y="14"/>
                  </a:lnTo>
                  <a:lnTo>
                    <a:pt x="61" y="25"/>
                  </a:lnTo>
                  <a:lnTo>
                    <a:pt x="61" y="36"/>
                  </a:lnTo>
                  <a:lnTo>
                    <a:pt x="61" y="50"/>
                  </a:lnTo>
                  <a:lnTo>
                    <a:pt x="61" y="61"/>
                  </a:lnTo>
                  <a:lnTo>
                    <a:pt x="61" y="72"/>
                  </a:lnTo>
                  <a:lnTo>
                    <a:pt x="61" y="86"/>
                  </a:lnTo>
                  <a:lnTo>
                    <a:pt x="61" y="97"/>
                  </a:lnTo>
                  <a:lnTo>
                    <a:pt x="0" y="95"/>
                  </a:lnTo>
                  <a:lnTo>
                    <a:pt x="0" y="84"/>
                  </a:lnTo>
                  <a:lnTo>
                    <a:pt x="0" y="72"/>
                  </a:lnTo>
                  <a:lnTo>
                    <a:pt x="0" y="61"/>
                  </a:lnTo>
                  <a:lnTo>
                    <a:pt x="0" y="50"/>
                  </a:lnTo>
                  <a:lnTo>
                    <a:pt x="0" y="36"/>
                  </a:lnTo>
                  <a:lnTo>
                    <a:pt x="0" y="25"/>
                  </a:lnTo>
                  <a:lnTo>
                    <a:pt x="0" y="14"/>
                  </a:lnTo>
                  <a:lnTo>
                    <a:pt x="0" y="3"/>
                  </a:lnTo>
                  <a:lnTo>
                    <a:pt x="0" y="3"/>
                  </a:lnTo>
                  <a:lnTo>
                    <a:pt x="61" y="3"/>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85" name="Freeform 666">
              <a:extLst>
                <a:ext uri="{FF2B5EF4-FFF2-40B4-BE49-F238E27FC236}">
                  <a16:creationId xmlns:a16="http://schemas.microsoft.com/office/drawing/2014/main" id="{428D3346-357B-1A4D-A0C3-5C8A572DAC21}"/>
                </a:ext>
              </a:extLst>
            </p:cNvPr>
            <p:cNvSpPr>
              <a:spLocks/>
            </p:cNvSpPr>
            <p:nvPr/>
          </p:nvSpPr>
          <p:spPr bwMode="auto">
            <a:xfrm>
              <a:off x="4186535" y="5475758"/>
              <a:ext cx="252413" cy="311150"/>
            </a:xfrm>
            <a:custGeom>
              <a:avLst/>
              <a:gdLst>
                <a:gd name="T0" fmla="*/ 81 w 159"/>
                <a:gd name="T1" fmla="*/ 0 h 196"/>
                <a:gd name="T2" fmla="*/ 63 w 159"/>
                <a:gd name="T3" fmla="*/ 3 h 196"/>
                <a:gd name="T4" fmla="*/ 49 w 159"/>
                <a:gd name="T5" fmla="*/ 7 h 196"/>
                <a:gd name="T6" fmla="*/ 36 w 159"/>
                <a:gd name="T7" fmla="*/ 16 h 196"/>
                <a:gd name="T8" fmla="*/ 22 w 159"/>
                <a:gd name="T9" fmla="*/ 30 h 196"/>
                <a:gd name="T10" fmla="*/ 13 w 159"/>
                <a:gd name="T11" fmla="*/ 43 h 196"/>
                <a:gd name="T12" fmla="*/ 6 w 159"/>
                <a:gd name="T13" fmla="*/ 61 h 196"/>
                <a:gd name="T14" fmla="*/ 2 w 159"/>
                <a:gd name="T15" fmla="*/ 79 h 196"/>
                <a:gd name="T16" fmla="*/ 0 w 159"/>
                <a:gd name="T17" fmla="*/ 99 h 196"/>
                <a:gd name="T18" fmla="*/ 2 w 159"/>
                <a:gd name="T19" fmla="*/ 120 h 196"/>
                <a:gd name="T20" fmla="*/ 4 w 159"/>
                <a:gd name="T21" fmla="*/ 138 h 196"/>
                <a:gd name="T22" fmla="*/ 13 w 159"/>
                <a:gd name="T23" fmla="*/ 153 h 196"/>
                <a:gd name="T24" fmla="*/ 22 w 159"/>
                <a:gd name="T25" fmla="*/ 169 h 196"/>
                <a:gd name="T26" fmla="*/ 33 w 159"/>
                <a:gd name="T27" fmla="*/ 180 h 196"/>
                <a:gd name="T28" fmla="*/ 47 w 159"/>
                <a:gd name="T29" fmla="*/ 189 h 196"/>
                <a:gd name="T30" fmla="*/ 60 w 159"/>
                <a:gd name="T31" fmla="*/ 196 h 196"/>
                <a:gd name="T32" fmla="*/ 76 w 159"/>
                <a:gd name="T33" fmla="*/ 196 h 196"/>
                <a:gd name="T34" fmla="*/ 94 w 159"/>
                <a:gd name="T35" fmla="*/ 194 h 196"/>
                <a:gd name="T36" fmla="*/ 110 w 159"/>
                <a:gd name="T37" fmla="*/ 189 h 196"/>
                <a:gd name="T38" fmla="*/ 123 w 159"/>
                <a:gd name="T39" fmla="*/ 180 h 196"/>
                <a:gd name="T40" fmla="*/ 135 w 159"/>
                <a:gd name="T41" fmla="*/ 167 h 196"/>
                <a:gd name="T42" fmla="*/ 146 w 159"/>
                <a:gd name="T43" fmla="*/ 153 h 196"/>
                <a:gd name="T44" fmla="*/ 153 w 159"/>
                <a:gd name="T45" fmla="*/ 135 h 196"/>
                <a:gd name="T46" fmla="*/ 157 w 159"/>
                <a:gd name="T47" fmla="*/ 117 h 196"/>
                <a:gd name="T48" fmla="*/ 159 w 159"/>
                <a:gd name="T49" fmla="*/ 97 h 196"/>
                <a:gd name="T50" fmla="*/ 159 w 159"/>
                <a:gd name="T51" fmla="*/ 77 h 196"/>
                <a:gd name="T52" fmla="*/ 155 w 159"/>
                <a:gd name="T53" fmla="*/ 59 h 196"/>
                <a:gd name="T54" fmla="*/ 146 w 159"/>
                <a:gd name="T55" fmla="*/ 43 h 196"/>
                <a:gd name="T56" fmla="*/ 137 w 159"/>
                <a:gd name="T57" fmla="*/ 27 h 196"/>
                <a:gd name="T58" fmla="*/ 126 w 159"/>
                <a:gd name="T59" fmla="*/ 16 h 196"/>
                <a:gd name="T60" fmla="*/ 112 w 159"/>
                <a:gd name="T61" fmla="*/ 7 h 196"/>
                <a:gd name="T62" fmla="*/ 96 w 159"/>
                <a:gd name="T63" fmla="*/ 3 h 196"/>
                <a:gd name="T64" fmla="*/ 81 w 159"/>
                <a:gd name="T6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196">
                  <a:moveTo>
                    <a:pt x="81" y="0"/>
                  </a:moveTo>
                  <a:lnTo>
                    <a:pt x="63" y="3"/>
                  </a:lnTo>
                  <a:lnTo>
                    <a:pt x="49" y="7"/>
                  </a:lnTo>
                  <a:lnTo>
                    <a:pt x="36" y="16"/>
                  </a:lnTo>
                  <a:lnTo>
                    <a:pt x="22" y="30"/>
                  </a:lnTo>
                  <a:lnTo>
                    <a:pt x="13" y="43"/>
                  </a:lnTo>
                  <a:lnTo>
                    <a:pt x="6" y="61"/>
                  </a:lnTo>
                  <a:lnTo>
                    <a:pt x="2" y="79"/>
                  </a:lnTo>
                  <a:lnTo>
                    <a:pt x="0" y="99"/>
                  </a:lnTo>
                  <a:lnTo>
                    <a:pt x="2" y="120"/>
                  </a:lnTo>
                  <a:lnTo>
                    <a:pt x="4" y="138"/>
                  </a:lnTo>
                  <a:lnTo>
                    <a:pt x="13" y="153"/>
                  </a:lnTo>
                  <a:lnTo>
                    <a:pt x="22" y="169"/>
                  </a:lnTo>
                  <a:lnTo>
                    <a:pt x="33" y="180"/>
                  </a:lnTo>
                  <a:lnTo>
                    <a:pt x="47" y="189"/>
                  </a:lnTo>
                  <a:lnTo>
                    <a:pt x="60" y="196"/>
                  </a:lnTo>
                  <a:lnTo>
                    <a:pt x="76" y="196"/>
                  </a:lnTo>
                  <a:lnTo>
                    <a:pt x="94" y="194"/>
                  </a:lnTo>
                  <a:lnTo>
                    <a:pt x="110" y="189"/>
                  </a:lnTo>
                  <a:lnTo>
                    <a:pt x="123" y="180"/>
                  </a:lnTo>
                  <a:lnTo>
                    <a:pt x="135" y="167"/>
                  </a:lnTo>
                  <a:lnTo>
                    <a:pt x="146" y="153"/>
                  </a:lnTo>
                  <a:lnTo>
                    <a:pt x="153" y="135"/>
                  </a:lnTo>
                  <a:lnTo>
                    <a:pt x="157" y="117"/>
                  </a:lnTo>
                  <a:lnTo>
                    <a:pt x="159" y="97"/>
                  </a:lnTo>
                  <a:lnTo>
                    <a:pt x="159" y="77"/>
                  </a:lnTo>
                  <a:lnTo>
                    <a:pt x="155" y="59"/>
                  </a:lnTo>
                  <a:lnTo>
                    <a:pt x="146" y="43"/>
                  </a:lnTo>
                  <a:lnTo>
                    <a:pt x="137" y="27"/>
                  </a:lnTo>
                  <a:lnTo>
                    <a:pt x="126" y="16"/>
                  </a:lnTo>
                  <a:lnTo>
                    <a:pt x="112" y="7"/>
                  </a:lnTo>
                  <a:lnTo>
                    <a:pt x="96" y="3"/>
                  </a:lnTo>
                  <a:lnTo>
                    <a:pt x="81" y="0"/>
                  </a:lnTo>
                  <a:close/>
                </a:path>
              </a:pathLst>
            </a:custGeom>
            <a:solidFill>
              <a:srgbClr val="E0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86" name="Freeform 667">
              <a:extLst>
                <a:ext uri="{FF2B5EF4-FFF2-40B4-BE49-F238E27FC236}">
                  <a16:creationId xmlns:a16="http://schemas.microsoft.com/office/drawing/2014/main" id="{E6D29F4A-85B8-7936-8850-9A6DFD7C7EC3}"/>
                </a:ext>
              </a:extLst>
            </p:cNvPr>
            <p:cNvSpPr>
              <a:spLocks/>
            </p:cNvSpPr>
            <p:nvPr/>
          </p:nvSpPr>
          <p:spPr bwMode="auto">
            <a:xfrm>
              <a:off x="4186535" y="5475758"/>
              <a:ext cx="252413" cy="311150"/>
            </a:xfrm>
            <a:custGeom>
              <a:avLst/>
              <a:gdLst>
                <a:gd name="T0" fmla="*/ 81 w 159"/>
                <a:gd name="T1" fmla="*/ 0 h 196"/>
                <a:gd name="T2" fmla="*/ 63 w 159"/>
                <a:gd name="T3" fmla="*/ 3 h 196"/>
                <a:gd name="T4" fmla="*/ 49 w 159"/>
                <a:gd name="T5" fmla="*/ 7 h 196"/>
                <a:gd name="T6" fmla="*/ 36 w 159"/>
                <a:gd name="T7" fmla="*/ 16 h 196"/>
                <a:gd name="T8" fmla="*/ 22 w 159"/>
                <a:gd name="T9" fmla="*/ 30 h 196"/>
                <a:gd name="T10" fmla="*/ 13 w 159"/>
                <a:gd name="T11" fmla="*/ 43 h 196"/>
                <a:gd name="T12" fmla="*/ 6 w 159"/>
                <a:gd name="T13" fmla="*/ 61 h 196"/>
                <a:gd name="T14" fmla="*/ 2 w 159"/>
                <a:gd name="T15" fmla="*/ 79 h 196"/>
                <a:gd name="T16" fmla="*/ 0 w 159"/>
                <a:gd name="T17" fmla="*/ 99 h 196"/>
                <a:gd name="T18" fmla="*/ 2 w 159"/>
                <a:gd name="T19" fmla="*/ 120 h 196"/>
                <a:gd name="T20" fmla="*/ 4 w 159"/>
                <a:gd name="T21" fmla="*/ 138 h 196"/>
                <a:gd name="T22" fmla="*/ 13 w 159"/>
                <a:gd name="T23" fmla="*/ 153 h 196"/>
                <a:gd name="T24" fmla="*/ 22 w 159"/>
                <a:gd name="T25" fmla="*/ 169 h 196"/>
                <a:gd name="T26" fmla="*/ 33 w 159"/>
                <a:gd name="T27" fmla="*/ 180 h 196"/>
                <a:gd name="T28" fmla="*/ 47 w 159"/>
                <a:gd name="T29" fmla="*/ 189 h 196"/>
                <a:gd name="T30" fmla="*/ 60 w 159"/>
                <a:gd name="T31" fmla="*/ 196 h 196"/>
                <a:gd name="T32" fmla="*/ 76 w 159"/>
                <a:gd name="T33" fmla="*/ 196 h 196"/>
                <a:gd name="T34" fmla="*/ 94 w 159"/>
                <a:gd name="T35" fmla="*/ 194 h 196"/>
                <a:gd name="T36" fmla="*/ 110 w 159"/>
                <a:gd name="T37" fmla="*/ 189 h 196"/>
                <a:gd name="T38" fmla="*/ 123 w 159"/>
                <a:gd name="T39" fmla="*/ 180 h 196"/>
                <a:gd name="T40" fmla="*/ 135 w 159"/>
                <a:gd name="T41" fmla="*/ 167 h 196"/>
                <a:gd name="T42" fmla="*/ 146 w 159"/>
                <a:gd name="T43" fmla="*/ 153 h 196"/>
                <a:gd name="T44" fmla="*/ 153 w 159"/>
                <a:gd name="T45" fmla="*/ 135 h 196"/>
                <a:gd name="T46" fmla="*/ 157 w 159"/>
                <a:gd name="T47" fmla="*/ 117 h 196"/>
                <a:gd name="T48" fmla="*/ 159 w 159"/>
                <a:gd name="T49" fmla="*/ 97 h 196"/>
                <a:gd name="T50" fmla="*/ 159 w 159"/>
                <a:gd name="T51" fmla="*/ 77 h 196"/>
                <a:gd name="T52" fmla="*/ 155 w 159"/>
                <a:gd name="T53" fmla="*/ 59 h 196"/>
                <a:gd name="T54" fmla="*/ 146 w 159"/>
                <a:gd name="T55" fmla="*/ 43 h 196"/>
                <a:gd name="T56" fmla="*/ 137 w 159"/>
                <a:gd name="T57" fmla="*/ 27 h 196"/>
                <a:gd name="T58" fmla="*/ 126 w 159"/>
                <a:gd name="T59" fmla="*/ 16 h 196"/>
                <a:gd name="T60" fmla="*/ 112 w 159"/>
                <a:gd name="T61" fmla="*/ 7 h 196"/>
                <a:gd name="T62" fmla="*/ 96 w 159"/>
                <a:gd name="T63" fmla="*/ 3 h 196"/>
                <a:gd name="T64" fmla="*/ 81 w 159"/>
                <a:gd name="T6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196">
                  <a:moveTo>
                    <a:pt x="81" y="0"/>
                  </a:moveTo>
                  <a:lnTo>
                    <a:pt x="63" y="3"/>
                  </a:lnTo>
                  <a:lnTo>
                    <a:pt x="49" y="7"/>
                  </a:lnTo>
                  <a:lnTo>
                    <a:pt x="36" y="16"/>
                  </a:lnTo>
                  <a:lnTo>
                    <a:pt x="22" y="30"/>
                  </a:lnTo>
                  <a:lnTo>
                    <a:pt x="13" y="43"/>
                  </a:lnTo>
                  <a:lnTo>
                    <a:pt x="6" y="61"/>
                  </a:lnTo>
                  <a:lnTo>
                    <a:pt x="2" y="79"/>
                  </a:lnTo>
                  <a:lnTo>
                    <a:pt x="0" y="99"/>
                  </a:lnTo>
                  <a:lnTo>
                    <a:pt x="2" y="120"/>
                  </a:lnTo>
                  <a:lnTo>
                    <a:pt x="4" y="138"/>
                  </a:lnTo>
                  <a:lnTo>
                    <a:pt x="13" y="153"/>
                  </a:lnTo>
                  <a:lnTo>
                    <a:pt x="22" y="169"/>
                  </a:lnTo>
                  <a:lnTo>
                    <a:pt x="33" y="180"/>
                  </a:lnTo>
                  <a:lnTo>
                    <a:pt x="47" y="189"/>
                  </a:lnTo>
                  <a:lnTo>
                    <a:pt x="60" y="196"/>
                  </a:lnTo>
                  <a:lnTo>
                    <a:pt x="76" y="196"/>
                  </a:lnTo>
                  <a:lnTo>
                    <a:pt x="94" y="194"/>
                  </a:lnTo>
                  <a:lnTo>
                    <a:pt x="110" y="189"/>
                  </a:lnTo>
                  <a:lnTo>
                    <a:pt x="123" y="180"/>
                  </a:lnTo>
                  <a:lnTo>
                    <a:pt x="135" y="167"/>
                  </a:lnTo>
                  <a:lnTo>
                    <a:pt x="146" y="153"/>
                  </a:lnTo>
                  <a:lnTo>
                    <a:pt x="153" y="135"/>
                  </a:lnTo>
                  <a:lnTo>
                    <a:pt x="157" y="117"/>
                  </a:lnTo>
                  <a:lnTo>
                    <a:pt x="159" y="97"/>
                  </a:lnTo>
                  <a:lnTo>
                    <a:pt x="159" y="77"/>
                  </a:lnTo>
                  <a:lnTo>
                    <a:pt x="155" y="59"/>
                  </a:lnTo>
                  <a:lnTo>
                    <a:pt x="146" y="43"/>
                  </a:lnTo>
                  <a:lnTo>
                    <a:pt x="137" y="27"/>
                  </a:lnTo>
                  <a:lnTo>
                    <a:pt x="126" y="16"/>
                  </a:lnTo>
                  <a:lnTo>
                    <a:pt x="112" y="7"/>
                  </a:lnTo>
                  <a:lnTo>
                    <a:pt x="96" y="3"/>
                  </a:lnTo>
                  <a:lnTo>
                    <a:pt x="81"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587" name="Freeform 668">
              <a:extLst>
                <a:ext uri="{FF2B5EF4-FFF2-40B4-BE49-F238E27FC236}">
                  <a16:creationId xmlns:a16="http://schemas.microsoft.com/office/drawing/2014/main" id="{3197C51A-B2B0-5510-AE99-25D843D1DCBF}"/>
                </a:ext>
              </a:extLst>
            </p:cNvPr>
            <p:cNvSpPr>
              <a:spLocks/>
            </p:cNvSpPr>
            <p:nvPr/>
          </p:nvSpPr>
          <p:spPr bwMode="auto">
            <a:xfrm>
              <a:off x="2703810" y="4901083"/>
              <a:ext cx="839788" cy="1025525"/>
            </a:xfrm>
            <a:custGeom>
              <a:avLst/>
              <a:gdLst>
                <a:gd name="T0" fmla="*/ 497 w 529"/>
                <a:gd name="T1" fmla="*/ 175 h 646"/>
                <a:gd name="T2" fmla="*/ 499 w 529"/>
                <a:gd name="T3" fmla="*/ 252 h 646"/>
                <a:gd name="T4" fmla="*/ 511 w 529"/>
                <a:gd name="T5" fmla="*/ 272 h 646"/>
                <a:gd name="T6" fmla="*/ 513 w 529"/>
                <a:gd name="T7" fmla="*/ 272 h 646"/>
                <a:gd name="T8" fmla="*/ 520 w 529"/>
                <a:gd name="T9" fmla="*/ 279 h 646"/>
                <a:gd name="T10" fmla="*/ 520 w 529"/>
                <a:gd name="T11" fmla="*/ 317 h 646"/>
                <a:gd name="T12" fmla="*/ 508 w 529"/>
                <a:gd name="T13" fmla="*/ 378 h 646"/>
                <a:gd name="T14" fmla="*/ 517 w 529"/>
                <a:gd name="T15" fmla="*/ 398 h 646"/>
                <a:gd name="T16" fmla="*/ 520 w 529"/>
                <a:gd name="T17" fmla="*/ 398 h 646"/>
                <a:gd name="T18" fmla="*/ 524 w 529"/>
                <a:gd name="T19" fmla="*/ 401 h 646"/>
                <a:gd name="T20" fmla="*/ 529 w 529"/>
                <a:gd name="T21" fmla="*/ 441 h 646"/>
                <a:gd name="T22" fmla="*/ 529 w 529"/>
                <a:gd name="T23" fmla="*/ 500 h 646"/>
                <a:gd name="T24" fmla="*/ 524 w 529"/>
                <a:gd name="T25" fmla="*/ 549 h 646"/>
                <a:gd name="T26" fmla="*/ 520 w 529"/>
                <a:gd name="T27" fmla="*/ 567 h 646"/>
                <a:gd name="T28" fmla="*/ 517 w 529"/>
                <a:gd name="T29" fmla="*/ 567 h 646"/>
                <a:gd name="T30" fmla="*/ 513 w 529"/>
                <a:gd name="T31" fmla="*/ 569 h 646"/>
                <a:gd name="T32" fmla="*/ 506 w 529"/>
                <a:gd name="T33" fmla="*/ 601 h 646"/>
                <a:gd name="T34" fmla="*/ 488 w 529"/>
                <a:gd name="T35" fmla="*/ 619 h 646"/>
                <a:gd name="T36" fmla="*/ 452 w 529"/>
                <a:gd name="T37" fmla="*/ 639 h 646"/>
                <a:gd name="T38" fmla="*/ 398 w 529"/>
                <a:gd name="T39" fmla="*/ 644 h 646"/>
                <a:gd name="T40" fmla="*/ 337 w 529"/>
                <a:gd name="T41" fmla="*/ 646 h 646"/>
                <a:gd name="T42" fmla="*/ 292 w 529"/>
                <a:gd name="T43" fmla="*/ 644 h 646"/>
                <a:gd name="T44" fmla="*/ 252 w 529"/>
                <a:gd name="T45" fmla="*/ 644 h 646"/>
                <a:gd name="T46" fmla="*/ 207 w 529"/>
                <a:gd name="T47" fmla="*/ 644 h 646"/>
                <a:gd name="T48" fmla="*/ 166 w 529"/>
                <a:gd name="T49" fmla="*/ 644 h 646"/>
                <a:gd name="T50" fmla="*/ 110 w 529"/>
                <a:gd name="T51" fmla="*/ 639 h 646"/>
                <a:gd name="T52" fmla="*/ 27 w 529"/>
                <a:gd name="T53" fmla="*/ 621 h 646"/>
                <a:gd name="T54" fmla="*/ 0 w 529"/>
                <a:gd name="T55" fmla="*/ 587 h 646"/>
                <a:gd name="T56" fmla="*/ 9 w 529"/>
                <a:gd name="T57" fmla="*/ 540 h 646"/>
                <a:gd name="T58" fmla="*/ 13 w 529"/>
                <a:gd name="T59" fmla="*/ 506 h 646"/>
                <a:gd name="T60" fmla="*/ 20 w 529"/>
                <a:gd name="T61" fmla="*/ 452 h 646"/>
                <a:gd name="T62" fmla="*/ 13 w 529"/>
                <a:gd name="T63" fmla="*/ 385 h 646"/>
                <a:gd name="T64" fmla="*/ 18 w 529"/>
                <a:gd name="T65" fmla="*/ 311 h 646"/>
                <a:gd name="T66" fmla="*/ 18 w 529"/>
                <a:gd name="T67" fmla="*/ 259 h 646"/>
                <a:gd name="T68" fmla="*/ 20 w 529"/>
                <a:gd name="T69" fmla="*/ 196 h 646"/>
                <a:gd name="T70" fmla="*/ 40 w 529"/>
                <a:gd name="T71" fmla="*/ 135 h 646"/>
                <a:gd name="T72" fmla="*/ 69 w 529"/>
                <a:gd name="T73" fmla="*/ 76 h 646"/>
                <a:gd name="T74" fmla="*/ 83 w 529"/>
                <a:gd name="T75" fmla="*/ 52 h 646"/>
                <a:gd name="T76" fmla="*/ 103 w 529"/>
                <a:gd name="T77" fmla="*/ 40 h 646"/>
                <a:gd name="T78" fmla="*/ 130 w 529"/>
                <a:gd name="T79" fmla="*/ 29 h 646"/>
                <a:gd name="T80" fmla="*/ 168 w 529"/>
                <a:gd name="T81" fmla="*/ 18 h 646"/>
                <a:gd name="T82" fmla="*/ 211 w 529"/>
                <a:gd name="T83" fmla="*/ 13 h 646"/>
                <a:gd name="T84" fmla="*/ 281 w 529"/>
                <a:gd name="T85" fmla="*/ 4 h 646"/>
                <a:gd name="T86" fmla="*/ 349 w 529"/>
                <a:gd name="T87" fmla="*/ 0 h 646"/>
                <a:gd name="T88" fmla="*/ 405 w 529"/>
                <a:gd name="T89" fmla="*/ 2 h 646"/>
                <a:gd name="T90" fmla="*/ 452 w 529"/>
                <a:gd name="T91" fmla="*/ 11 h 646"/>
                <a:gd name="T92" fmla="*/ 486 w 529"/>
                <a:gd name="T93" fmla="*/ 27 h 646"/>
                <a:gd name="T94" fmla="*/ 493 w 529"/>
                <a:gd name="T95" fmla="*/ 34 h 646"/>
                <a:gd name="T96" fmla="*/ 499 w 529"/>
                <a:gd name="T97" fmla="*/ 36 h 646"/>
                <a:gd name="T98" fmla="*/ 502 w 529"/>
                <a:gd name="T99" fmla="*/ 70 h 646"/>
                <a:gd name="T100" fmla="*/ 502 w 529"/>
                <a:gd name="T101" fmla="*/ 11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646">
                  <a:moveTo>
                    <a:pt x="499" y="126"/>
                  </a:moveTo>
                  <a:lnTo>
                    <a:pt x="499" y="137"/>
                  </a:lnTo>
                  <a:lnTo>
                    <a:pt x="499" y="155"/>
                  </a:lnTo>
                  <a:lnTo>
                    <a:pt x="497" y="175"/>
                  </a:lnTo>
                  <a:lnTo>
                    <a:pt x="495" y="198"/>
                  </a:lnTo>
                  <a:lnTo>
                    <a:pt x="495" y="223"/>
                  </a:lnTo>
                  <a:lnTo>
                    <a:pt x="497" y="243"/>
                  </a:lnTo>
                  <a:lnTo>
                    <a:pt x="499" y="252"/>
                  </a:lnTo>
                  <a:lnTo>
                    <a:pt x="502" y="261"/>
                  </a:lnTo>
                  <a:lnTo>
                    <a:pt x="506" y="268"/>
                  </a:lnTo>
                  <a:lnTo>
                    <a:pt x="508" y="272"/>
                  </a:lnTo>
                  <a:lnTo>
                    <a:pt x="511" y="272"/>
                  </a:lnTo>
                  <a:lnTo>
                    <a:pt x="511" y="272"/>
                  </a:lnTo>
                  <a:lnTo>
                    <a:pt x="513" y="272"/>
                  </a:lnTo>
                  <a:lnTo>
                    <a:pt x="513" y="272"/>
                  </a:lnTo>
                  <a:lnTo>
                    <a:pt x="513" y="272"/>
                  </a:lnTo>
                  <a:lnTo>
                    <a:pt x="515" y="272"/>
                  </a:lnTo>
                  <a:lnTo>
                    <a:pt x="515" y="272"/>
                  </a:lnTo>
                  <a:lnTo>
                    <a:pt x="515" y="272"/>
                  </a:lnTo>
                  <a:lnTo>
                    <a:pt x="520" y="279"/>
                  </a:lnTo>
                  <a:lnTo>
                    <a:pt x="522" y="286"/>
                  </a:lnTo>
                  <a:lnTo>
                    <a:pt x="522" y="293"/>
                  </a:lnTo>
                  <a:lnTo>
                    <a:pt x="522" y="299"/>
                  </a:lnTo>
                  <a:lnTo>
                    <a:pt x="520" y="317"/>
                  </a:lnTo>
                  <a:lnTo>
                    <a:pt x="515" y="335"/>
                  </a:lnTo>
                  <a:lnTo>
                    <a:pt x="511" y="353"/>
                  </a:lnTo>
                  <a:lnTo>
                    <a:pt x="508" y="369"/>
                  </a:lnTo>
                  <a:lnTo>
                    <a:pt x="508" y="378"/>
                  </a:lnTo>
                  <a:lnTo>
                    <a:pt x="511" y="385"/>
                  </a:lnTo>
                  <a:lnTo>
                    <a:pt x="513" y="392"/>
                  </a:lnTo>
                  <a:lnTo>
                    <a:pt x="517" y="398"/>
                  </a:lnTo>
                  <a:lnTo>
                    <a:pt x="517" y="398"/>
                  </a:lnTo>
                  <a:lnTo>
                    <a:pt x="517" y="398"/>
                  </a:lnTo>
                  <a:lnTo>
                    <a:pt x="520" y="398"/>
                  </a:lnTo>
                  <a:lnTo>
                    <a:pt x="520" y="398"/>
                  </a:lnTo>
                  <a:lnTo>
                    <a:pt x="520" y="398"/>
                  </a:lnTo>
                  <a:lnTo>
                    <a:pt x="520" y="398"/>
                  </a:lnTo>
                  <a:lnTo>
                    <a:pt x="522" y="398"/>
                  </a:lnTo>
                  <a:lnTo>
                    <a:pt x="522" y="398"/>
                  </a:lnTo>
                  <a:lnTo>
                    <a:pt x="524" y="401"/>
                  </a:lnTo>
                  <a:lnTo>
                    <a:pt x="526" y="407"/>
                  </a:lnTo>
                  <a:lnTo>
                    <a:pt x="526" y="416"/>
                  </a:lnTo>
                  <a:lnTo>
                    <a:pt x="529" y="428"/>
                  </a:lnTo>
                  <a:lnTo>
                    <a:pt x="529" y="441"/>
                  </a:lnTo>
                  <a:lnTo>
                    <a:pt x="529" y="455"/>
                  </a:lnTo>
                  <a:lnTo>
                    <a:pt x="529" y="470"/>
                  </a:lnTo>
                  <a:lnTo>
                    <a:pt x="529" y="484"/>
                  </a:lnTo>
                  <a:lnTo>
                    <a:pt x="529" y="500"/>
                  </a:lnTo>
                  <a:lnTo>
                    <a:pt x="529" y="513"/>
                  </a:lnTo>
                  <a:lnTo>
                    <a:pt x="526" y="527"/>
                  </a:lnTo>
                  <a:lnTo>
                    <a:pt x="526" y="540"/>
                  </a:lnTo>
                  <a:lnTo>
                    <a:pt x="524" y="549"/>
                  </a:lnTo>
                  <a:lnTo>
                    <a:pt x="522" y="558"/>
                  </a:lnTo>
                  <a:lnTo>
                    <a:pt x="522" y="565"/>
                  </a:lnTo>
                  <a:lnTo>
                    <a:pt x="520" y="567"/>
                  </a:lnTo>
                  <a:lnTo>
                    <a:pt x="520" y="567"/>
                  </a:lnTo>
                  <a:lnTo>
                    <a:pt x="520" y="567"/>
                  </a:lnTo>
                  <a:lnTo>
                    <a:pt x="517" y="567"/>
                  </a:lnTo>
                  <a:lnTo>
                    <a:pt x="517" y="567"/>
                  </a:lnTo>
                  <a:lnTo>
                    <a:pt x="517" y="567"/>
                  </a:lnTo>
                  <a:lnTo>
                    <a:pt x="515" y="565"/>
                  </a:lnTo>
                  <a:lnTo>
                    <a:pt x="515" y="565"/>
                  </a:lnTo>
                  <a:lnTo>
                    <a:pt x="515" y="565"/>
                  </a:lnTo>
                  <a:lnTo>
                    <a:pt x="513" y="569"/>
                  </a:lnTo>
                  <a:lnTo>
                    <a:pt x="513" y="576"/>
                  </a:lnTo>
                  <a:lnTo>
                    <a:pt x="511" y="583"/>
                  </a:lnTo>
                  <a:lnTo>
                    <a:pt x="508" y="592"/>
                  </a:lnTo>
                  <a:lnTo>
                    <a:pt x="506" y="601"/>
                  </a:lnTo>
                  <a:lnTo>
                    <a:pt x="504" y="608"/>
                  </a:lnTo>
                  <a:lnTo>
                    <a:pt x="499" y="612"/>
                  </a:lnTo>
                  <a:lnTo>
                    <a:pt x="493" y="612"/>
                  </a:lnTo>
                  <a:lnTo>
                    <a:pt x="488" y="619"/>
                  </a:lnTo>
                  <a:lnTo>
                    <a:pt x="481" y="626"/>
                  </a:lnTo>
                  <a:lnTo>
                    <a:pt x="475" y="630"/>
                  </a:lnTo>
                  <a:lnTo>
                    <a:pt x="463" y="635"/>
                  </a:lnTo>
                  <a:lnTo>
                    <a:pt x="452" y="639"/>
                  </a:lnTo>
                  <a:lnTo>
                    <a:pt x="441" y="641"/>
                  </a:lnTo>
                  <a:lnTo>
                    <a:pt x="427" y="641"/>
                  </a:lnTo>
                  <a:lnTo>
                    <a:pt x="412" y="644"/>
                  </a:lnTo>
                  <a:lnTo>
                    <a:pt x="398" y="644"/>
                  </a:lnTo>
                  <a:lnTo>
                    <a:pt x="382" y="646"/>
                  </a:lnTo>
                  <a:lnTo>
                    <a:pt x="367" y="646"/>
                  </a:lnTo>
                  <a:lnTo>
                    <a:pt x="353" y="646"/>
                  </a:lnTo>
                  <a:lnTo>
                    <a:pt x="337" y="646"/>
                  </a:lnTo>
                  <a:lnTo>
                    <a:pt x="324" y="644"/>
                  </a:lnTo>
                  <a:lnTo>
                    <a:pt x="313" y="644"/>
                  </a:lnTo>
                  <a:lnTo>
                    <a:pt x="301" y="644"/>
                  </a:lnTo>
                  <a:lnTo>
                    <a:pt x="292" y="644"/>
                  </a:lnTo>
                  <a:lnTo>
                    <a:pt x="283" y="641"/>
                  </a:lnTo>
                  <a:lnTo>
                    <a:pt x="272" y="641"/>
                  </a:lnTo>
                  <a:lnTo>
                    <a:pt x="263" y="641"/>
                  </a:lnTo>
                  <a:lnTo>
                    <a:pt x="252" y="644"/>
                  </a:lnTo>
                  <a:lnTo>
                    <a:pt x="241" y="644"/>
                  </a:lnTo>
                  <a:lnTo>
                    <a:pt x="229" y="644"/>
                  </a:lnTo>
                  <a:lnTo>
                    <a:pt x="218" y="644"/>
                  </a:lnTo>
                  <a:lnTo>
                    <a:pt x="207" y="644"/>
                  </a:lnTo>
                  <a:lnTo>
                    <a:pt x="195" y="644"/>
                  </a:lnTo>
                  <a:lnTo>
                    <a:pt x="186" y="644"/>
                  </a:lnTo>
                  <a:lnTo>
                    <a:pt x="175" y="644"/>
                  </a:lnTo>
                  <a:lnTo>
                    <a:pt x="166" y="644"/>
                  </a:lnTo>
                  <a:lnTo>
                    <a:pt x="157" y="644"/>
                  </a:lnTo>
                  <a:lnTo>
                    <a:pt x="150" y="644"/>
                  </a:lnTo>
                  <a:lnTo>
                    <a:pt x="144" y="641"/>
                  </a:lnTo>
                  <a:lnTo>
                    <a:pt x="110" y="639"/>
                  </a:lnTo>
                  <a:lnTo>
                    <a:pt x="83" y="637"/>
                  </a:lnTo>
                  <a:lnTo>
                    <a:pt x="58" y="632"/>
                  </a:lnTo>
                  <a:lnTo>
                    <a:pt x="40" y="626"/>
                  </a:lnTo>
                  <a:lnTo>
                    <a:pt x="27" y="621"/>
                  </a:lnTo>
                  <a:lnTo>
                    <a:pt x="15" y="612"/>
                  </a:lnTo>
                  <a:lnTo>
                    <a:pt x="6" y="605"/>
                  </a:lnTo>
                  <a:lnTo>
                    <a:pt x="2" y="596"/>
                  </a:lnTo>
                  <a:lnTo>
                    <a:pt x="0" y="587"/>
                  </a:lnTo>
                  <a:lnTo>
                    <a:pt x="0" y="578"/>
                  </a:lnTo>
                  <a:lnTo>
                    <a:pt x="0" y="567"/>
                  </a:lnTo>
                  <a:lnTo>
                    <a:pt x="2" y="558"/>
                  </a:lnTo>
                  <a:lnTo>
                    <a:pt x="9" y="540"/>
                  </a:lnTo>
                  <a:lnTo>
                    <a:pt x="13" y="524"/>
                  </a:lnTo>
                  <a:lnTo>
                    <a:pt x="13" y="522"/>
                  </a:lnTo>
                  <a:lnTo>
                    <a:pt x="13" y="515"/>
                  </a:lnTo>
                  <a:lnTo>
                    <a:pt x="13" y="506"/>
                  </a:lnTo>
                  <a:lnTo>
                    <a:pt x="15" y="495"/>
                  </a:lnTo>
                  <a:lnTo>
                    <a:pt x="15" y="484"/>
                  </a:lnTo>
                  <a:lnTo>
                    <a:pt x="18" y="468"/>
                  </a:lnTo>
                  <a:lnTo>
                    <a:pt x="20" y="452"/>
                  </a:lnTo>
                  <a:lnTo>
                    <a:pt x="24" y="439"/>
                  </a:lnTo>
                  <a:lnTo>
                    <a:pt x="18" y="423"/>
                  </a:lnTo>
                  <a:lnTo>
                    <a:pt x="13" y="405"/>
                  </a:lnTo>
                  <a:lnTo>
                    <a:pt x="13" y="385"/>
                  </a:lnTo>
                  <a:lnTo>
                    <a:pt x="13" y="365"/>
                  </a:lnTo>
                  <a:lnTo>
                    <a:pt x="15" y="342"/>
                  </a:lnTo>
                  <a:lnTo>
                    <a:pt x="15" y="324"/>
                  </a:lnTo>
                  <a:lnTo>
                    <a:pt x="18" y="311"/>
                  </a:lnTo>
                  <a:lnTo>
                    <a:pt x="18" y="302"/>
                  </a:lnTo>
                  <a:lnTo>
                    <a:pt x="18" y="288"/>
                  </a:lnTo>
                  <a:lnTo>
                    <a:pt x="18" y="272"/>
                  </a:lnTo>
                  <a:lnTo>
                    <a:pt x="18" y="259"/>
                  </a:lnTo>
                  <a:lnTo>
                    <a:pt x="18" y="243"/>
                  </a:lnTo>
                  <a:lnTo>
                    <a:pt x="18" y="227"/>
                  </a:lnTo>
                  <a:lnTo>
                    <a:pt x="18" y="211"/>
                  </a:lnTo>
                  <a:lnTo>
                    <a:pt x="20" y="196"/>
                  </a:lnTo>
                  <a:lnTo>
                    <a:pt x="20" y="180"/>
                  </a:lnTo>
                  <a:lnTo>
                    <a:pt x="24" y="166"/>
                  </a:lnTo>
                  <a:lnTo>
                    <a:pt x="31" y="151"/>
                  </a:lnTo>
                  <a:lnTo>
                    <a:pt x="40" y="135"/>
                  </a:lnTo>
                  <a:lnTo>
                    <a:pt x="49" y="119"/>
                  </a:lnTo>
                  <a:lnTo>
                    <a:pt x="58" y="103"/>
                  </a:lnTo>
                  <a:lnTo>
                    <a:pt x="65" y="88"/>
                  </a:lnTo>
                  <a:lnTo>
                    <a:pt x="69" y="76"/>
                  </a:lnTo>
                  <a:lnTo>
                    <a:pt x="72" y="65"/>
                  </a:lnTo>
                  <a:lnTo>
                    <a:pt x="74" y="61"/>
                  </a:lnTo>
                  <a:lnTo>
                    <a:pt x="78" y="56"/>
                  </a:lnTo>
                  <a:lnTo>
                    <a:pt x="83" y="52"/>
                  </a:lnTo>
                  <a:lnTo>
                    <a:pt x="90" y="49"/>
                  </a:lnTo>
                  <a:lnTo>
                    <a:pt x="94" y="47"/>
                  </a:lnTo>
                  <a:lnTo>
                    <a:pt x="99" y="43"/>
                  </a:lnTo>
                  <a:lnTo>
                    <a:pt x="103" y="40"/>
                  </a:lnTo>
                  <a:lnTo>
                    <a:pt x="105" y="36"/>
                  </a:lnTo>
                  <a:lnTo>
                    <a:pt x="112" y="36"/>
                  </a:lnTo>
                  <a:lnTo>
                    <a:pt x="119" y="31"/>
                  </a:lnTo>
                  <a:lnTo>
                    <a:pt x="130" y="29"/>
                  </a:lnTo>
                  <a:lnTo>
                    <a:pt x="141" y="27"/>
                  </a:lnTo>
                  <a:lnTo>
                    <a:pt x="150" y="22"/>
                  </a:lnTo>
                  <a:lnTo>
                    <a:pt x="162" y="20"/>
                  </a:lnTo>
                  <a:lnTo>
                    <a:pt x="168" y="18"/>
                  </a:lnTo>
                  <a:lnTo>
                    <a:pt x="173" y="18"/>
                  </a:lnTo>
                  <a:lnTo>
                    <a:pt x="182" y="16"/>
                  </a:lnTo>
                  <a:lnTo>
                    <a:pt x="195" y="16"/>
                  </a:lnTo>
                  <a:lnTo>
                    <a:pt x="211" y="13"/>
                  </a:lnTo>
                  <a:lnTo>
                    <a:pt x="227" y="11"/>
                  </a:lnTo>
                  <a:lnTo>
                    <a:pt x="245" y="9"/>
                  </a:lnTo>
                  <a:lnTo>
                    <a:pt x="263" y="4"/>
                  </a:lnTo>
                  <a:lnTo>
                    <a:pt x="281" y="4"/>
                  </a:lnTo>
                  <a:lnTo>
                    <a:pt x="295" y="2"/>
                  </a:lnTo>
                  <a:lnTo>
                    <a:pt x="313" y="2"/>
                  </a:lnTo>
                  <a:lnTo>
                    <a:pt x="333" y="2"/>
                  </a:lnTo>
                  <a:lnTo>
                    <a:pt x="349" y="0"/>
                  </a:lnTo>
                  <a:lnTo>
                    <a:pt x="367" y="0"/>
                  </a:lnTo>
                  <a:lnTo>
                    <a:pt x="380" y="0"/>
                  </a:lnTo>
                  <a:lnTo>
                    <a:pt x="394" y="2"/>
                  </a:lnTo>
                  <a:lnTo>
                    <a:pt x="405" y="2"/>
                  </a:lnTo>
                  <a:lnTo>
                    <a:pt x="412" y="4"/>
                  </a:lnTo>
                  <a:lnTo>
                    <a:pt x="427" y="7"/>
                  </a:lnTo>
                  <a:lnTo>
                    <a:pt x="441" y="9"/>
                  </a:lnTo>
                  <a:lnTo>
                    <a:pt x="452" y="11"/>
                  </a:lnTo>
                  <a:lnTo>
                    <a:pt x="461" y="13"/>
                  </a:lnTo>
                  <a:lnTo>
                    <a:pt x="470" y="18"/>
                  </a:lnTo>
                  <a:lnTo>
                    <a:pt x="479" y="22"/>
                  </a:lnTo>
                  <a:lnTo>
                    <a:pt x="486" y="27"/>
                  </a:lnTo>
                  <a:lnTo>
                    <a:pt x="490" y="31"/>
                  </a:lnTo>
                  <a:lnTo>
                    <a:pt x="490" y="31"/>
                  </a:lnTo>
                  <a:lnTo>
                    <a:pt x="490" y="34"/>
                  </a:lnTo>
                  <a:lnTo>
                    <a:pt x="493" y="34"/>
                  </a:lnTo>
                  <a:lnTo>
                    <a:pt x="495" y="34"/>
                  </a:lnTo>
                  <a:lnTo>
                    <a:pt x="495" y="36"/>
                  </a:lnTo>
                  <a:lnTo>
                    <a:pt x="497" y="36"/>
                  </a:lnTo>
                  <a:lnTo>
                    <a:pt x="499" y="36"/>
                  </a:lnTo>
                  <a:lnTo>
                    <a:pt x="504" y="38"/>
                  </a:lnTo>
                  <a:lnTo>
                    <a:pt x="502" y="49"/>
                  </a:lnTo>
                  <a:lnTo>
                    <a:pt x="502" y="58"/>
                  </a:lnTo>
                  <a:lnTo>
                    <a:pt x="502" y="70"/>
                  </a:lnTo>
                  <a:lnTo>
                    <a:pt x="502" y="81"/>
                  </a:lnTo>
                  <a:lnTo>
                    <a:pt x="502" y="92"/>
                  </a:lnTo>
                  <a:lnTo>
                    <a:pt x="502" y="103"/>
                  </a:lnTo>
                  <a:lnTo>
                    <a:pt x="502" y="115"/>
                  </a:lnTo>
                  <a:lnTo>
                    <a:pt x="499" y="126"/>
                  </a:lnTo>
                  <a:close/>
                </a:path>
              </a:pathLst>
            </a:custGeom>
            <a:solidFill>
              <a:srgbClr val="F0C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88" name="Freeform 669">
              <a:extLst>
                <a:ext uri="{FF2B5EF4-FFF2-40B4-BE49-F238E27FC236}">
                  <a16:creationId xmlns:a16="http://schemas.microsoft.com/office/drawing/2014/main" id="{C059532E-FE04-D996-5952-3E6E4B5A1563}"/>
                </a:ext>
              </a:extLst>
            </p:cNvPr>
            <p:cNvSpPr>
              <a:spLocks/>
            </p:cNvSpPr>
            <p:nvPr/>
          </p:nvSpPr>
          <p:spPr bwMode="auto">
            <a:xfrm>
              <a:off x="3443585" y="5101108"/>
              <a:ext cx="103188" cy="282575"/>
            </a:xfrm>
            <a:custGeom>
              <a:avLst/>
              <a:gdLst>
                <a:gd name="T0" fmla="*/ 42 w 65"/>
                <a:gd name="T1" fmla="*/ 117 h 178"/>
                <a:gd name="T2" fmla="*/ 65 w 65"/>
                <a:gd name="T3" fmla="*/ 126 h 178"/>
                <a:gd name="T4" fmla="*/ 65 w 65"/>
                <a:gd name="T5" fmla="*/ 126 h 178"/>
                <a:gd name="T6" fmla="*/ 65 w 65"/>
                <a:gd name="T7" fmla="*/ 124 h 178"/>
                <a:gd name="T8" fmla="*/ 63 w 65"/>
                <a:gd name="T9" fmla="*/ 119 h 178"/>
                <a:gd name="T10" fmla="*/ 60 w 65"/>
                <a:gd name="T11" fmla="*/ 112 h 178"/>
                <a:gd name="T12" fmla="*/ 60 w 65"/>
                <a:gd name="T13" fmla="*/ 94 h 178"/>
                <a:gd name="T14" fmla="*/ 60 w 65"/>
                <a:gd name="T15" fmla="*/ 74 h 178"/>
                <a:gd name="T16" fmla="*/ 60 w 65"/>
                <a:gd name="T17" fmla="*/ 52 h 178"/>
                <a:gd name="T18" fmla="*/ 63 w 65"/>
                <a:gd name="T19" fmla="*/ 31 h 178"/>
                <a:gd name="T20" fmla="*/ 65 w 65"/>
                <a:gd name="T21" fmla="*/ 13 h 178"/>
                <a:gd name="T22" fmla="*/ 65 w 65"/>
                <a:gd name="T23" fmla="*/ 0 h 178"/>
                <a:gd name="T24" fmla="*/ 4 w 65"/>
                <a:gd name="T25" fmla="*/ 0 h 178"/>
                <a:gd name="T26" fmla="*/ 4 w 65"/>
                <a:gd name="T27" fmla="*/ 9 h 178"/>
                <a:gd name="T28" fmla="*/ 2 w 65"/>
                <a:gd name="T29" fmla="*/ 27 h 178"/>
                <a:gd name="T30" fmla="*/ 0 w 65"/>
                <a:gd name="T31" fmla="*/ 47 h 178"/>
                <a:gd name="T32" fmla="*/ 0 w 65"/>
                <a:gd name="T33" fmla="*/ 72 h 178"/>
                <a:gd name="T34" fmla="*/ 0 w 65"/>
                <a:gd name="T35" fmla="*/ 97 h 178"/>
                <a:gd name="T36" fmla="*/ 2 w 65"/>
                <a:gd name="T37" fmla="*/ 121 h 178"/>
                <a:gd name="T38" fmla="*/ 4 w 65"/>
                <a:gd name="T39" fmla="*/ 133 h 178"/>
                <a:gd name="T40" fmla="*/ 9 w 65"/>
                <a:gd name="T41" fmla="*/ 146 h 178"/>
                <a:gd name="T42" fmla="*/ 13 w 65"/>
                <a:gd name="T43" fmla="*/ 158 h 178"/>
                <a:gd name="T44" fmla="*/ 22 w 65"/>
                <a:gd name="T45" fmla="*/ 169 h 178"/>
                <a:gd name="T46" fmla="*/ 42 w 65"/>
                <a:gd name="T47" fmla="*/ 178 h 178"/>
                <a:gd name="T48" fmla="*/ 42 w 65"/>
                <a:gd name="T49" fmla="*/ 11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78">
                  <a:moveTo>
                    <a:pt x="42" y="117"/>
                  </a:moveTo>
                  <a:lnTo>
                    <a:pt x="65" y="126"/>
                  </a:lnTo>
                  <a:lnTo>
                    <a:pt x="65" y="126"/>
                  </a:lnTo>
                  <a:lnTo>
                    <a:pt x="65" y="124"/>
                  </a:lnTo>
                  <a:lnTo>
                    <a:pt x="63" y="119"/>
                  </a:lnTo>
                  <a:lnTo>
                    <a:pt x="60" y="112"/>
                  </a:lnTo>
                  <a:lnTo>
                    <a:pt x="60" y="94"/>
                  </a:lnTo>
                  <a:lnTo>
                    <a:pt x="60" y="74"/>
                  </a:lnTo>
                  <a:lnTo>
                    <a:pt x="60" y="52"/>
                  </a:lnTo>
                  <a:lnTo>
                    <a:pt x="63" y="31"/>
                  </a:lnTo>
                  <a:lnTo>
                    <a:pt x="65" y="13"/>
                  </a:lnTo>
                  <a:lnTo>
                    <a:pt x="65" y="0"/>
                  </a:lnTo>
                  <a:lnTo>
                    <a:pt x="4" y="0"/>
                  </a:lnTo>
                  <a:lnTo>
                    <a:pt x="4" y="9"/>
                  </a:lnTo>
                  <a:lnTo>
                    <a:pt x="2" y="27"/>
                  </a:lnTo>
                  <a:lnTo>
                    <a:pt x="0" y="47"/>
                  </a:lnTo>
                  <a:lnTo>
                    <a:pt x="0" y="72"/>
                  </a:lnTo>
                  <a:lnTo>
                    <a:pt x="0" y="97"/>
                  </a:lnTo>
                  <a:lnTo>
                    <a:pt x="2" y="121"/>
                  </a:lnTo>
                  <a:lnTo>
                    <a:pt x="4" y="133"/>
                  </a:lnTo>
                  <a:lnTo>
                    <a:pt x="9" y="146"/>
                  </a:lnTo>
                  <a:lnTo>
                    <a:pt x="13" y="158"/>
                  </a:lnTo>
                  <a:lnTo>
                    <a:pt x="22" y="169"/>
                  </a:lnTo>
                  <a:lnTo>
                    <a:pt x="42" y="178"/>
                  </a:lnTo>
                  <a:lnTo>
                    <a:pt x="42" y="11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89" name="Freeform 670">
              <a:extLst>
                <a:ext uri="{FF2B5EF4-FFF2-40B4-BE49-F238E27FC236}">
                  <a16:creationId xmlns:a16="http://schemas.microsoft.com/office/drawing/2014/main" id="{CAD25DFA-4310-8B4B-7A73-69802B60585E}"/>
                </a:ext>
              </a:extLst>
            </p:cNvPr>
            <p:cNvSpPr>
              <a:spLocks/>
            </p:cNvSpPr>
            <p:nvPr/>
          </p:nvSpPr>
          <p:spPr bwMode="auto">
            <a:xfrm>
              <a:off x="3486447" y="5286846"/>
              <a:ext cx="71438" cy="96837"/>
            </a:xfrm>
            <a:custGeom>
              <a:avLst/>
              <a:gdLst>
                <a:gd name="T0" fmla="*/ 45 w 45"/>
                <a:gd name="T1" fmla="*/ 11 h 61"/>
                <a:gd name="T2" fmla="*/ 36 w 45"/>
                <a:gd name="T3" fmla="*/ 2 h 61"/>
                <a:gd name="T4" fmla="*/ 29 w 45"/>
                <a:gd name="T5" fmla="*/ 0 h 61"/>
                <a:gd name="T6" fmla="*/ 24 w 45"/>
                <a:gd name="T7" fmla="*/ 0 h 61"/>
                <a:gd name="T8" fmla="*/ 20 w 45"/>
                <a:gd name="T9" fmla="*/ 0 h 61"/>
                <a:gd name="T10" fmla="*/ 18 w 45"/>
                <a:gd name="T11" fmla="*/ 0 h 61"/>
                <a:gd name="T12" fmla="*/ 18 w 45"/>
                <a:gd name="T13" fmla="*/ 0 h 61"/>
                <a:gd name="T14" fmla="*/ 15 w 45"/>
                <a:gd name="T15" fmla="*/ 0 h 61"/>
                <a:gd name="T16" fmla="*/ 15 w 45"/>
                <a:gd name="T17" fmla="*/ 0 h 61"/>
                <a:gd name="T18" fmla="*/ 15 w 45"/>
                <a:gd name="T19" fmla="*/ 0 h 61"/>
                <a:gd name="T20" fmla="*/ 15 w 45"/>
                <a:gd name="T21" fmla="*/ 61 h 61"/>
                <a:gd name="T22" fmla="*/ 18 w 45"/>
                <a:gd name="T23" fmla="*/ 61 h 61"/>
                <a:gd name="T24" fmla="*/ 20 w 45"/>
                <a:gd name="T25" fmla="*/ 61 h 61"/>
                <a:gd name="T26" fmla="*/ 22 w 45"/>
                <a:gd name="T27" fmla="*/ 61 h 61"/>
                <a:gd name="T28" fmla="*/ 22 w 45"/>
                <a:gd name="T29" fmla="*/ 61 h 61"/>
                <a:gd name="T30" fmla="*/ 22 w 45"/>
                <a:gd name="T31" fmla="*/ 61 h 61"/>
                <a:gd name="T32" fmla="*/ 20 w 45"/>
                <a:gd name="T33" fmla="*/ 61 h 61"/>
                <a:gd name="T34" fmla="*/ 15 w 45"/>
                <a:gd name="T35" fmla="*/ 59 h 61"/>
                <a:gd name="T36" fmla="*/ 9 w 45"/>
                <a:gd name="T37" fmla="*/ 56 h 61"/>
                <a:gd name="T38" fmla="*/ 0 w 45"/>
                <a:gd name="T39" fmla="*/ 50 h 61"/>
                <a:gd name="T40" fmla="*/ 45 w 45"/>
                <a:gd name="T41" fmla="*/ 1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61">
                  <a:moveTo>
                    <a:pt x="45" y="11"/>
                  </a:moveTo>
                  <a:lnTo>
                    <a:pt x="36" y="2"/>
                  </a:lnTo>
                  <a:lnTo>
                    <a:pt x="29" y="0"/>
                  </a:lnTo>
                  <a:lnTo>
                    <a:pt x="24" y="0"/>
                  </a:lnTo>
                  <a:lnTo>
                    <a:pt x="20" y="0"/>
                  </a:lnTo>
                  <a:lnTo>
                    <a:pt x="18" y="0"/>
                  </a:lnTo>
                  <a:lnTo>
                    <a:pt x="18" y="0"/>
                  </a:lnTo>
                  <a:lnTo>
                    <a:pt x="15" y="0"/>
                  </a:lnTo>
                  <a:lnTo>
                    <a:pt x="15" y="0"/>
                  </a:lnTo>
                  <a:lnTo>
                    <a:pt x="15" y="0"/>
                  </a:lnTo>
                  <a:lnTo>
                    <a:pt x="15" y="61"/>
                  </a:lnTo>
                  <a:lnTo>
                    <a:pt x="18" y="61"/>
                  </a:lnTo>
                  <a:lnTo>
                    <a:pt x="20" y="61"/>
                  </a:lnTo>
                  <a:lnTo>
                    <a:pt x="22" y="61"/>
                  </a:lnTo>
                  <a:lnTo>
                    <a:pt x="22" y="61"/>
                  </a:lnTo>
                  <a:lnTo>
                    <a:pt x="22" y="61"/>
                  </a:lnTo>
                  <a:lnTo>
                    <a:pt x="20" y="61"/>
                  </a:lnTo>
                  <a:lnTo>
                    <a:pt x="15" y="59"/>
                  </a:lnTo>
                  <a:lnTo>
                    <a:pt x="9" y="56"/>
                  </a:lnTo>
                  <a:lnTo>
                    <a:pt x="0" y="50"/>
                  </a:lnTo>
                  <a:lnTo>
                    <a:pt x="45" y="11"/>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90" name="Freeform 671">
              <a:extLst>
                <a:ext uri="{FF2B5EF4-FFF2-40B4-BE49-F238E27FC236}">
                  <a16:creationId xmlns:a16="http://schemas.microsoft.com/office/drawing/2014/main" id="{08579A20-E851-4144-1502-DAF91090C832}"/>
                </a:ext>
              </a:extLst>
            </p:cNvPr>
            <p:cNvSpPr>
              <a:spLocks/>
            </p:cNvSpPr>
            <p:nvPr/>
          </p:nvSpPr>
          <p:spPr bwMode="auto">
            <a:xfrm>
              <a:off x="3464222" y="5304308"/>
              <a:ext cx="117475" cy="276225"/>
            </a:xfrm>
            <a:custGeom>
              <a:avLst/>
              <a:gdLst>
                <a:gd name="T0" fmla="*/ 38 w 74"/>
                <a:gd name="T1" fmla="*/ 113 h 174"/>
                <a:gd name="T2" fmla="*/ 61 w 74"/>
                <a:gd name="T3" fmla="*/ 124 h 174"/>
                <a:gd name="T4" fmla="*/ 61 w 74"/>
                <a:gd name="T5" fmla="*/ 124 h 174"/>
                <a:gd name="T6" fmla="*/ 61 w 74"/>
                <a:gd name="T7" fmla="*/ 124 h 174"/>
                <a:gd name="T8" fmla="*/ 61 w 74"/>
                <a:gd name="T9" fmla="*/ 122 h 174"/>
                <a:gd name="T10" fmla="*/ 61 w 74"/>
                <a:gd name="T11" fmla="*/ 120 h 174"/>
                <a:gd name="T12" fmla="*/ 61 w 74"/>
                <a:gd name="T13" fmla="*/ 104 h 174"/>
                <a:gd name="T14" fmla="*/ 65 w 74"/>
                <a:gd name="T15" fmla="*/ 88 h 174"/>
                <a:gd name="T16" fmla="*/ 70 w 74"/>
                <a:gd name="T17" fmla="*/ 68 h 174"/>
                <a:gd name="T18" fmla="*/ 74 w 74"/>
                <a:gd name="T19" fmla="*/ 50 h 174"/>
                <a:gd name="T20" fmla="*/ 74 w 74"/>
                <a:gd name="T21" fmla="*/ 36 h 174"/>
                <a:gd name="T22" fmla="*/ 72 w 74"/>
                <a:gd name="T23" fmla="*/ 25 h 174"/>
                <a:gd name="T24" fmla="*/ 68 w 74"/>
                <a:gd name="T25" fmla="*/ 11 h 174"/>
                <a:gd name="T26" fmla="*/ 59 w 74"/>
                <a:gd name="T27" fmla="*/ 0 h 174"/>
                <a:gd name="T28" fmla="*/ 14 w 74"/>
                <a:gd name="T29" fmla="*/ 39 h 174"/>
                <a:gd name="T30" fmla="*/ 14 w 74"/>
                <a:gd name="T31" fmla="*/ 39 h 174"/>
                <a:gd name="T32" fmla="*/ 14 w 74"/>
                <a:gd name="T33" fmla="*/ 39 h 174"/>
                <a:gd name="T34" fmla="*/ 14 w 74"/>
                <a:gd name="T35" fmla="*/ 41 h 174"/>
                <a:gd name="T36" fmla="*/ 14 w 74"/>
                <a:gd name="T37" fmla="*/ 43 h 174"/>
                <a:gd name="T38" fmla="*/ 11 w 74"/>
                <a:gd name="T39" fmla="*/ 57 h 174"/>
                <a:gd name="T40" fmla="*/ 7 w 74"/>
                <a:gd name="T41" fmla="*/ 75 h 174"/>
                <a:gd name="T42" fmla="*/ 2 w 74"/>
                <a:gd name="T43" fmla="*/ 93 h 174"/>
                <a:gd name="T44" fmla="*/ 0 w 74"/>
                <a:gd name="T45" fmla="*/ 113 h 174"/>
                <a:gd name="T46" fmla="*/ 0 w 74"/>
                <a:gd name="T47" fmla="*/ 126 h 174"/>
                <a:gd name="T48" fmla="*/ 2 w 74"/>
                <a:gd name="T49" fmla="*/ 138 h 174"/>
                <a:gd name="T50" fmla="*/ 7 w 74"/>
                <a:gd name="T51" fmla="*/ 151 h 174"/>
                <a:gd name="T52" fmla="*/ 16 w 74"/>
                <a:gd name="T53" fmla="*/ 165 h 174"/>
                <a:gd name="T54" fmla="*/ 38 w 74"/>
                <a:gd name="T55" fmla="*/ 174 h 174"/>
                <a:gd name="T56" fmla="*/ 16 w 74"/>
                <a:gd name="T57" fmla="*/ 165 h 174"/>
                <a:gd name="T58" fmla="*/ 25 w 74"/>
                <a:gd name="T59" fmla="*/ 174 h 174"/>
                <a:gd name="T60" fmla="*/ 38 w 74"/>
                <a:gd name="T61" fmla="*/ 174 h 174"/>
                <a:gd name="T62" fmla="*/ 38 w 74"/>
                <a:gd name="T63" fmla="*/ 11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174">
                  <a:moveTo>
                    <a:pt x="38" y="113"/>
                  </a:moveTo>
                  <a:lnTo>
                    <a:pt x="61" y="124"/>
                  </a:lnTo>
                  <a:lnTo>
                    <a:pt x="61" y="124"/>
                  </a:lnTo>
                  <a:lnTo>
                    <a:pt x="61" y="124"/>
                  </a:lnTo>
                  <a:lnTo>
                    <a:pt x="61" y="122"/>
                  </a:lnTo>
                  <a:lnTo>
                    <a:pt x="61" y="120"/>
                  </a:lnTo>
                  <a:lnTo>
                    <a:pt x="61" y="104"/>
                  </a:lnTo>
                  <a:lnTo>
                    <a:pt x="65" y="88"/>
                  </a:lnTo>
                  <a:lnTo>
                    <a:pt x="70" y="68"/>
                  </a:lnTo>
                  <a:lnTo>
                    <a:pt x="74" y="50"/>
                  </a:lnTo>
                  <a:lnTo>
                    <a:pt x="74" y="36"/>
                  </a:lnTo>
                  <a:lnTo>
                    <a:pt x="72" y="25"/>
                  </a:lnTo>
                  <a:lnTo>
                    <a:pt x="68" y="11"/>
                  </a:lnTo>
                  <a:lnTo>
                    <a:pt x="59" y="0"/>
                  </a:lnTo>
                  <a:lnTo>
                    <a:pt x="14" y="39"/>
                  </a:lnTo>
                  <a:lnTo>
                    <a:pt x="14" y="39"/>
                  </a:lnTo>
                  <a:lnTo>
                    <a:pt x="14" y="39"/>
                  </a:lnTo>
                  <a:lnTo>
                    <a:pt x="14" y="41"/>
                  </a:lnTo>
                  <a:lnTo>
                    <a:pt x="14" y="43"/>
                  </a:lnTo>
                  <a:lnTo>
                    <a:pt x="11" y="57"/>
                  </a:lnTo>
                  <a:lnTo>
                    <a:pt x="7" y="75"/>
                  </a:lnTo>
                  <a:lnTo>
                    <a:pt x="2" y="93"/>
                  </a:lnTo>
                  <a:lnTo>
                    <a:pt x="0" y="113"/>
                  </a:lnTo>
                  <a:lnTo>
                    <a:pt x="0" y="126"/>
                  </a:lnTo>
                  <a:lnTo>
                    <a:pt x="2" y="138"/>
                  </a:lnTo>
                  <a:lnTo>
                    <a:pt x="7" y="151"/>
                  </a:lnTo>
                  <a:lnTo>
                    <a:pt x="16" y="165"/>
                  </a:lnTo>
                  <a:lnTo>
                    <a:pt x="38" y="174"/>
                  </a:lnTo>
                  <a:lnTo>
                    <a:pt x="16" y="165"/>
                  </a:lnTo>
                  <a:lnTo>
                    <a:pt x="25" y="174"/>
                  </a:lnTo>
                  <a:lnTo>
                    <a:pt x="38" y="174"/>
                  </a:lnTo>
                  <a:lnTo>
                    <a:pt x="38" y="113"/>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91" name="Freeform 672">
              <a:extLst>
                <a:ext uri="{FF2B5EF4-FFF2-40B4-BE49-F238E27FC236}">
                  <a16:creationId xmlns:a16="http://schemas.microsoft.com/office/drawing/2014/main" id="{25E55BC5-132C-F122-E62E-A4CE8149B04A}"/>
                </a:ext>
              </a:extLst>
            </p:cNvPr>
            <p:cNvSpPr>
              <a:spLocks/>
            </p:cNvSpPr>
            <p:nvPr/>
          </p:nvSpPr>
          <p:spPr bwMode="auto">
            <a:xfrm>
              <a:off x="3500735" y="5483696"/>
              <a:ext cx="63500" cy="96837"/>
            </a:xfrm>
            <a:custGeom>
              <a:avLst/>
              <a:gdLst>
                <a:gd name="T0" fmla="*/ 40 w 40"/>
                <a:gd name="T1" fmla="*/ 9 h 61"/>
                <a:gd name="T2" fmla="*/ 20 w 40"/>
                <a:gd name="T3" fmla="*/ 0 h 61"/>
                <a:gd name="T4" fmla="*/ 20 w 40"/>
                <a:gd name="T5" fmla="*/ 0 h 61"/>
                <a:gd name="T6" fmla="*/ 18 w 40"/>
                <a:gd name="T7" fmla="*/ 0 h 61"/>
                <a:gd name="T8" fmla="*/ 18 w 40"/>
                <a:gd name="T9" fmla="*/ 0 h 61"/>
                <a:gd name="T10" fmla="*/ 18 w 40"/>
                <a:gd name="T11" fmla="*/ 0 h 61"/>
                <a:gd name="T12" fmla="*/ 18 w 40"/>
                <a:gd name="T13" fmla="*/ 0 h 61"/>
                <a:gd name="T14" fmla="*/ 15 w 40"/>
                <a:gd name="T15" fmla="*/ 0 h 61"/>
                <a:gd name="T16" fmla="*/ 15 w 40"/>
                <a:gd name="T17" fmla="*/ 0 h 61"/>
                <a:gd name="T18" fmla="*/ 15 w 40"/>
                <a:gd name="T19" fmla="*/ 0 h 61"/>
                <a:gd name="T20" fmla="*/ 15 w 40"/>
                <a:gd name="T21" fmla="*/ 61 h 61"/>
                <a:gd name="T22" fmla="*/ 15 w 40"/>
                <a:gd name="T23" fmla="*/ 61 h 61"/>
                <a:gd name="T24" fmla="*/ 15 w 40"/>
                <a:gd name="T25" fmla="*/ 61 h 61"/>
                <a:gd name="T26" fmla="*/ 18 w 40"/>
                <a:gd name="T27" fmla="*/ 61 h 61"/>
                <a:gd name="T28" fmla="*/ 18 w 40"/>
                <a:gd name="T29" fmla="*/ 61 h 61"/>
                <a:gd name="T30" fmla="*/ 18 w 40"/>
                <a:gd name="T31" fmla="*/ 61 h 61"/>
                <a:gd name="T32" fmla="*/ 18 w 40"/>
                <a:gd name="T33" fmla="*/ 61 h 61"/>
                <a:gd name="T34" fmla="*/ 20 w 40"/>
                <a:gd name="T35" fmla="*/ 61 h 61"/>
                <a:gd name="T36" fmla="*/ 20 w 40"/>
                <a:gd name="T37" fmla="*/ 61 h 61"/>
                <a:gd name="T38" fmla="*/ 0 w 40"/>
                <a:gd name="T39" fmla="*/ 52 h 61"/>
                <a:gd name="T40" fmla="*/ 40 w 40"/>
                <a:gd name="T41" fmla="*/ 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61">
                  <a:moveTo>
                    <a:pt x="40" y="9"/>
                  </a:moveTo>
                  <a:lnTo>
                    <a:pt x="20" y="0"/>
                  </a:lnTo>
                  <a:lnTo>
                    <a:pt x="20" y="0"/>
                  </a:lnTo>
                  <a:lnTo>
                    <a:pt x="18" y="0"/>
                  </a:lnTo>
                  <a:lnTo>
                    <a:pt x="18" y="0"/>
                  </a:lnTo>
                  <a:lnTo>
                    <a:pt x="18" y="0"/>
                  </a:lnTo>
                  <a:lnTo>
                    <a:pt x="18" y="0"/>
                  </a:lnTo>
                  <a:lnTo>
                    <a:pt x="15" y="0"/>
                  </a:lnTo>
                  <a:lnTo>
                    <a:pt x="15" y="0"/>
                  </a:lnTo>
                  <a:lnTo>
                    <a:pt x="15" y="0"/>
                  </a:lnTo>
                  <a:lnTo>
                    <a:pt x="15" y="61"/>
                  </a:lnTo>
                  <a:lnTo>
                    <a:pt x="15" y="61"/>
                  </a:lnTo>
                  <a:lnTo>
                    <a:pt x="15" y="61"/>
                  </a:lnTo>
                  <a:lnTo>
                    <a:pt x="18" y="61"/>
                  </a:lnTo>
                  <a:lnTo>
                    <a:pt x="18" y="61"/>
                  </a:lnTo>
                  <a:lnTo>
                    <a:pt x="18" y="61"/>
                  </a:lnTo>
                  <a:lnTo>
                    <a:pt x="18" y="61"/>
                  </a:lnTo>
                  <a:lnTo>
                    <a:pt x="20" y="61"/>
                  </a:lnTo>
                  <a:lnTo>
                    <a:pt x="20" y="61"/>
                  </a:lnTo>
                  <a:lnTo>
                    <a:pt x="0" y="52"/>
                  </a:lnTo>
                  <a:lnTo>
                    <a:pt x="40" y="9"/>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92" name="Freeform 673">
              <a:extLst>
                <a:ext uri="{FF2B5EF4-FFF2-40B4-BE49-F238E27FC236}">
                  <a16:creationId xmlns:a16="http://schemas.microsoft.com/office/drawing/2014/main" id="{A1035A99-919B-2F29-290A-07869697947E}"/>
                </a:ext>
              </a:extLst>
            </p:cNvPr>
            <p:cNvSpPr>
              <a:spLocks/>
            </p:cNvSpPr>
            <p:nvPr/>
          </p:nvSpPr>
          <p:spPr bwMode="auto">
            <a:xfrm>
              <a:off x="3489622" y="5497983"/>
              <a:ext cx="103188" cy="174625"/>
            </a:xfrm>
            <a:custGeom>
              <a:avLst/>
              <a:gdLst>
                <a:gd name="T0" fmla="*/ 65 w 65"/>
                <a:gd name="T1" fmla="*/ 110 h 110"/>
                <a:gd name="T2" fmla="*/ 65 w 65"/>
                <a:gd name="T3" fmla="*/ 110 h 110"/>
                <a:gd name="T4" fmla="*/ 65 w 65"/>
                <a:gd name="T5" fmla="*/ 94 h 110"/>
                <a:gd name="T6" fmla="*/ 65 w 65"/>
                <a:gd name="T7" fmla="*/ 79 h 110"/>
                <a:gd name="T8" fmla="*/ 65 w 65"/>
                <a:gd name="T9" fmla="*/ 63 h 110"/>
                <a:gd name="T10" fmla="*/ 63 w 65"/>
                <a:gd name="T11" fmla="*/ 49 h 110"/>
                <a:gd name="T12" fmla="*/ 63 w 65"/>
                <a:gd name="T13" fmla="*/ 38 h 110"/>
                <a:gd name="T14" fmla="*/ 61 w 65"/>
                <a:gd name="T15" fmla="*/ 27 h 110"/>
                <a:gd name="T16" fmla="*/ 56 w 65"/>
                <a:gd name="T17" fmla="*/ 16 h 110"/>
                <a:gd name="T18" fmla="*/ 47 w 65"/>
                <a:gd name="T19" fmla="*/ 0 h 110"/>
                <a:gd name="T20" fmla="*/ 7 w 65"/>
                <a:gd name="T21" fmla="*/ 43 h 110"/>
                <a:gd name="T22" fmla="*/ 0 w 65"/>
                <a:gd name="T23" fmla="*/ 36 h 110"/>
                <a:gd name="T24" fmla="*/ 2 w 65"/>
                <a:gd name="T25" fmla="*/ 38 h 110"/>
                <a:gd name="T26" fmla="*/ 2 w 65"/>
                <a:gd name="T27" fmla="*/ 45 h 110"/>
                <a:gd name="T28" fmla="*/ 4 w 65"/>
                <a:gd name="T29" fmla="*/ 54 h 110"/>
                <a:gd name="T30" fmla="*/ 4 w 65"/>
                <a:gd name="T31" fmla="*/ 65 h 110"/>
                <a:gd name="T32" fmla="*/ 4 w 65"/>
                <a:gd name="T33" fmla="*/ 79 h 110"/>
                <a:gd name="T34" fmla="*/ 4 w 65"/>
                <a:gd name="T35" fmla="*/ 92 h 110"/>
                <a:gd name="T36" fmla="*/ 4 w 65"/>
                <a:gd name="T37" fmla="*/ 108 h 110"/>
                <a:gd name="T38" fmla="*/ 4 w 65"/>
                <a:gd name="T39" fmla="*/ 108 h 110"/>
                <a:gd name="T40" fmla="*/ 65 w 65"/>
                <a:gd name="T4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110">
                  <a:moveTo>
                    <a:pt x="65" y="110"/>
                  </a:moveTo>
                  <a:lnTo>
                    <a:pt x="65" y="110"/>
                  </a:lnTo>
                  <a:lnTo>
                    <a:pt x="65" y="94"/>
                  </a:lnTo>
                  <a:lnTo>
                    <a:pt x="65" y="79"/>
                  </a:lnTo>
                  <a:lnTo>
                    <a:pt x="65" y="63"/>
                  </a:lnTo>
                  <a:lnTo>
                    <a:pt x="63" y="49"/>
                  </a:lnTo>
                  <a:lnTo>
                    <a:pt x="63" y="38"/>
                  </a:lnTo>
                  <a:lnTo>
                    <a:pt x="61" y="27"/>
                  </a:lnTo>
                  <a:lnTo>
                    <a:pt x="56" y="16"/>
                  </a:lnTo>
                  <a:lnTo>
                    <a:pt x="47" y="0"/>
                  </a:lnTo>
                  <a:lnTo>
                    <a:pt x="7" y="43"/>
                  </a:lnTo>
                  <a:lnTo>
                    <a:pt x="0" y="36"/>
                  </a:lnTo>
                  <a:lnTo>
                    <a:pt x="2" y="38"/>
                  </a:lnTo>
                  <a:lnTo>
                    <a:pt x="2" y="45"/>
                  </a:lnTo>
                  <a:lnTo>
                    <a:pt x="4" y="54"/>
                  </a:lnTo>
                  <a:lnTo>
                    <a:pt x="4" y="65"/>
                  </a:lnTo>
                  <a:lnTo>
                    <a:pt x="4" y="79"/>
                  </a:lnTo>
                  <a:lnTo>
                    <a:pt x="4" y="92"/>
                  </a:lnTo>
                  <a:lnTo>
                    <a:pt x="4" y="108"/>
                  </a:lnTo>
                  <a:lnTo>
                    <a:pt x="4" y="108"/>
                  </a:lnTo>
                  <a:lnTo>
                    <a:pt x="65" y="11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93" name="Freeform 674">
              <a:extLst>
                <a:ext uri="{FF2B5EF4-FFF2-40B4-BE49-F238E27FC236}">
                  <a16:creationId xmlns:a16="http://schemas.microsoft.com/office/drawing/2014/main" id="{A0BFF916-1944-60ED-8EF9-4605CFED4FF8}"/>
                </a:ext>
              </a:extLst>
            </p:cNvPr>
            <p:cNvSpPr>
              <a:spLocks/>
            </p:cNvSpPr>
            <p:nvPr/>
          </p:nvSpPr>
          <p:spPr bwMode="auto">
            <a:xfrm>
              <a:off x="3486447" y="5669433"/>
              <a:ext cx="106363" cy="177800"/>
            </a:xfrm>
            <a:custGeom>
              <a:avLst/>
              <a:gdLst>
                <a:gd name="T0" fmla="*/ 27 w 67"/>
                <a:gd name="T1" fmla="*/ 112 h 112"/>
                <a:gd name="T2" fmla="*/ 49 w 67"/>
                <a:gd name="T3" fmla="*/ 103 h 112"/>
                <a:gd name="T4" fmla="*/ 58 w 67"/>
                <a:gd name="T5" fmla="*/ 88 h 112"/>
                <a:gd name="T6" fmla="*/ 60 w 67"/>
                <a:gd name="T7" fmla="*/ 79 h 112"/>
                <a:gd name="T8" fmla="*/ 60 w 67"/>
                <a:gd name="T9" fmla="*/ 70 h 112"/>
                <a:gd name="T10" fmla="*/ 63 w 67"/>
                <a:gd name="T11" fmla="*/ 58 h 112"/>
                <a:gd name="T12" fmla="*/ 63 w 67"/>
                <a:gd name="T13" fmla="*/ 45 h 112"/>
                <a:gd name="T14" fmla="*/ 65 w 67"/>
                <a:gd name="T15" fmla="*/ 31 h 112"/>
                <a:gd name="T16" fmla="*/ 65 w 67"/>
                <a:gd name="T17" fmla="*/ 16 h 112"/>
                <a:gd name="T18" fmla="*/ 67 w 67"/>
                <a:gd name="T19" fmla="*/ 2 h 112"/>
                <a:gd name="T20" fmla="*/ 6 w 67"/>
                <a:gd name="T21" fmla="*/ 0 h 112"/>
                <a:gd name="T22" fmla="*/ 6 w 67"/>
                <a:gd name="T23" fmla="*/ 13 h 112"/>
                <a:gd name="T24" fmla="*/ 4 w 67"/>
                <a:gd name="T25" fmla="*/ 27 h 112"/>
                <a:gd name="T26" fmla="*/ 4 w 67"/>
                <a:gd name="T27" fmla="*/ 40 h 112"/>
                <a:gd name="T28" fmla="*/ 2 w 67"/>
                <a:gd name="T29" fmla="*/ 52 h 112"/>
                <a:gd name="T30" fmla="*/ 2 w 67"/>
                <a:gd name="T31" fmla="*/ 63 h 112"/>
                <a:gd name="T32" fmla="*/ 0 w 67"/>
                <a:gd name="T33" fmla="*/ 70 h 112"/>
                <a:gd name="T34" fmla="*/ 0 w 67"/>
                <a:gd name="T35" fmla="*/ 72 h 112"/>
                <a:gd name="T36" fmla="*/ 6 w 67"/>
                <a:gd name="T37" fmla="*/ 61 h 112"/>
                <a:gd name="T38" fmla="*/ 27 w 67"/>
                <a:gd name="T39" fmla="*/ 52 h 112"/>
                <a:gd name="T40" fmla="*/ 27 w 67"/>
                <a:gd name="T4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112">
                  <a:moveTo>
                    <a:pt x="27" y="112"/>
                  </a:moveTo>
                  <a:lnTo>
                    <a:pt x="49" y="103"/>
                  </a:lnTo>
                  <a:lnTo>
                    <a:pt x="58" y="88"/>
                  </a:lnTo>
                  <a:lnTo>
                    <a:pt x="60" y="79"/>
                  </a:lnTo>
                  <a:lnTo>
                    <a:pt x="60" y="70"/>
                  </a:lnTo>
                  <a:lnTo>
                    <a:pt x="63" y="58"/>
                  </a:lnTo>
                  <a:lnTo>
                    <a:pt x="63" y="45"/>
                  </a:lnTo>
                  <a:lnTo>
                    <a:pt x="65" y="31"/>
                  </a:lnTo>
                  <a:lnTo>
                    <a:pt x="65" y="16"/>
                  </a:lnTo>
                  <a:lnTo>
                    <a:pt x="67" y="2"/>
                  </a:lnTo>
                  <a:lnTo>
                    <a:pt x="6" y="0"/>
                  </a:lnTo>
                  <a:lnTo>
                    <a:pt x="6" y="13"/>
                  </a:lnTo>
                  <a:lnTo>
                    <a:pt x="4" y="27"/>
                  </a:lnTo>
                  <a:lnTo>
                    <a:pt x="4" y="40"/>
                  </a:lnTo>
                  <a:lnTo>
                    <a:pt x="2" y="52"/>
                  </a:lnTo>
                  <a:lnTo>
                    <a:pt x="2" y="63"/>
                  </a:lnTo>
                  <a:lnTo>
                    <a:pt x="0" y="70"/>
                  </a:lnTo>
                  <a:lnTo>
                    <a:pt x="0" y="72"/>
                  </a:lnTo>
                  <a:lnTo>
                    <a:pt x="6" y="61"/>
                  </a:lnTo>
                  <a:lnTo>
                    <a:pt x="27" y="52"/>
                  </a:lnTo>
                  <a:lnTo>
                    <a:pt x="27" y="112"/>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94" name="Freeform 675">
              <a:extLst>
                <a:ext uri="{FF2B5EF4-FFF2-40B4-BE49-F238E27FC236}">
                  <a16:creationId xmlns:a16="http://schemas.microsoft.com/office/drawing/2014/main" id="{11462AC9-F755-0BCB-7FB3-446F1055099B}"/>
                </a:ext>
              </a:extLst>
            </p:cNvPr>
            <p:cNvSpPr>
              <a:spLocks/>
            </p:cNvSpPr>
            <p:nvPr/>
          </p:nvSpPr>
          <p:spPr bwMode="auto">
            <a:xfrm>
              <a:off x="3478510" y="5744046"/>
              <a:ext cx="82550" cy="103187"/>
            </a:xfrm>
            <a:custGeom>
              <a:avLst/>
              <a:gdLst>
                <a:gd name="T0" fmla="*/ 52 w 52"/>
                <a:gd name="T1" fmla="*/ 47 h 65"/>
                <a:gd name="T2" fmla="*/ 20 w 52"/>
                <a:gd name="T3" fmla="*/ 63 h 65"/>
                <a:gd name="T4" fmla="*/ 20 w 52"/>
                <a:gd name="T5" fmla="*/ 63 h 65"/>
                <a:gd name="T6" fmla="*/ 20 w 52"/>
                <a:gd name="T7" fmla="*/ 63 h 65"/>
                <a:gd name="T8" fmla="*/ 20 w 52"/>
                <a:gd name="T9" fmla="*/ 63 h 65"/>
                <a:gd name="T10" fmla="*/ 23 w 52"/>
                <a:gd name="T11" fmla="*/ 65 h 65"/>
                <a:gd name="T12" fmla="*/ 25 w 52"/>
                <a:gd name="T13" fmla="*/ 65 h 65"/>
                <a:gd name="T14" fmla="*/ 27 w 52"/>
                <a:gd name="T15" fmla="*/ 65 h 65"/>
                <a:gd name="T16" fmla="*/ 29 w 52"/>
                <a:gd name="T17" fmla="*/ 65 h 65"/>
                <a:gd name="T18" fmla="*/ 32 w 52"/>
                <a:gd name="T19" fmla="*/ 65 h 65"/>
                <a:gd name="T20" fmla="*/ 32 w 52"/>
                <a:gd name="T21" fmla="*/ 5 h 65"/>
                <a:gd name="T22" fmla="*/ 34 w 52"/>
                <a:gd name="T23" fmla="*/ 5 h 65"/>
                <a:gd name="T24" fmla="*/ 34 w 52"/>
                <a:gd name="T25" fmla="*/ 7 h 65"/>
                <a:gd name="T26" fmla="*/ 36 w 52"/>
                <a:gd name="T27" fmla="*/ 7 h 65"/>
                <a:gd name="T28" fmla="*/ 36 w 52"/>
                <a:gd name="T29" fmla="*/ 7 h 65"/>
                <a:gd name="T30" fmla="*/ 36 w 52"/>
                <a:gd name="T31" fmla="*/ 7 h 65"/>
                <a:gd name="T32" fmla="*/ 36 w 52"/>
                <a:gd name="T33" fmla="*/ 7 h 65"/>
                <a:gd name="T34" fmla="*/ 34 w 52"/>
                <a:gd name="T35" fmla="*/ 5 h 65"/>
                <a:gd name="T36" fmla="*/ 34 w 52"/>
                <a:gd name="T37" fmla="*/ 5 h 65"/>
                <a:gd name="T38" fmla="*/ 0 w 52"/>
                <a:gd name="T39" fmla="*/ 20 h 65"/>
                <a:gd name="T40" fmla="*/ 34 w 52"/>
                <a:gd name="T41" fmla="*/ 5 h 65"/>
                <a:gd name="T42" fmla="*/ 11 w 52"/>
                <a:gd name="T43" fmla="*/ 0 h 65"/>
                <a:gd name="T44" fmla="*/ 0 w 52"/>
                <a:gd name="T45" fmla="*/ 20 h 65"/>
                <a:gd name="T46" fmla="*/ 52 w 52"/>
                <a:gd name="T47" fmla="*/ 4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65">
                  <a:moveTo>
                    <a:pt x="52" y="47"/>
                  </a:moveTo>
                  <a:lnTo>
                    <a:pt x="20" y="63"/>
                  </a:lnTo>
                  <a:lnTo>
                    <a:pt x="20" y="63"/>
                  </a:lnTo>
                  <a:lnTo>
                    <a:pt x="20" y="63"/>
                  </a:lnTo>
                  <a:lnTo>
                    <a:pt x="20" y="63"/>
                  </a:lnTo>
                  <a:lnTo>
                    <a:pt x="23" y="65"/>
                  </a:lnTo>
                  <a:lnTo>
                    <a:pt x="25" y="65"/>
                  </a:lnTo>
                  <a:lnTo>
                    <a:pt x="27" y="65"/>
                  </a:lnTo>
                  <a:lnTo>
                    <a:pt x="29" y="65"/>
                  </a:lnTo>
                  <a:lnTo>
                    <a:pt x="32" y="65"/>
                  </a:lnTo>
                  <a:lnTo>
                    <a:pt x="32" y="5"/>
                  </a:lnTo>
                  <a:lnTo>
                    <a:pt x="34" y="5"/>
                  </a:lnTo>
                  <a:lnTo>
                    <a:pt x="34" y="7"/>
                  </a:lnTo>
                  <a:lnTo>
                    <a:pt x="36" y="7"/>
                  </a:lnTo>
                  <a:lnTo>
                    <a:pt x="36" y="7"/>
                  </a:lnTo>
                  <a:lnTo>
                    <a:pt x="36" y="7"/>
                  </a:lnTo>
                  <a:lnTo>
                    <a:pt x="36" y="7"/>
                  </a:lnTo>
                  <a:lnTo>
                    <a:pt x="34" y="5"/>
                  </a:lnTo>
                  <a:lnTo>
                    <a:pt x="34" y="5"/>
                  </a:lnTo>
                  <a:lnTo>
                    <a:pt x="0" y="20"/>
                  </a:lnTo>
                  <a:lnTo>
                    <a:pt x="34" y="5"/>
                  </a:lnTo>
                  <a:lnTo>
                    <a:pt x="11" y="0"/>
                  </a:lnTo>
                  <a:lnTo>
                    <a:pt x="0" y="20"/>
                  </a:lnTo>
                  <a:lnTo>
                    <a:pt x="52" y="4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95" name="Freeform 676">
              <a:extLst>
                <a:ext uri="{FF2B5EF4-FFF2-40B4-BE49-F238E27FC236}">
                  <a16:creationId xmlns:a16="http://schemas.microsoft.com/office/drawing/2014/main" id="{AB8CF9B2-73F8-FA9D-2D26-37DCCA709173}"/>
                </a:ext>
              </a:extLst>
            </p:cNvPr>
            <p:cNvSpPr>
              <a:spLocks/>
            </p:cNvSpPr>
            <p:nvPr/>
          </p:nvSpPr>
          <p:spPr bwMode="auto">
            <a:xfrm>
              <a:off x="3443585" y="5775796"/>
              <a:ext cx="120650" cy="147637"/>
            </a:xfrm>
            <a:custGeom>
              <a:avLst/>
              <a:gdLst>
                <a:gd name="T0" fmla="*/ 54 w 76"/>
                <a:gd name="T1" fmla="*/ 72 h 93"/>
                <a:gd name="T2" fmla="*/ 24 w 76"/>
                <a:gd name="T3" fmla="*/ 93 h 93"/>
                <a:gd name="T4" fmla="*/ 47 w 76"/>
                <a:gd name="T5" fmla="*/ 86 h 93"/>
                <a:gd name="T6" fmla="*/ 63 w 76"/>
                <a:gd name="T7" fmla="*/ 72 h 93"/>
                <a:gd name="T8" fmla="*/ 69 w 76"/>
                <a:gd name="T9" fmla="*/ 59 h 93"/>
                <a:gd name="T10" fmla="*/ 72 w 76"/>
                <a:gd name="T11" fmla="*/ 48 h 93"/>
                <a:gd name="T12" fmla="*/ 74 w 76"/>
                <a:gd name="T13" fmla="*/ 39 h 93"/>
                <a:gd name="T14" fmla="*/ 76 w 76"/>
                <a:gd name="T15" fmla="*/ 30 h 93"/>
                <a:gd name="T16" fmla="*/ 76 w 76"/>
                <a:gd name="T17" fmla="*/ 25 h 93"/>
                <a:gd name="T18" fmla="*/ 74 w 76"/>
                <a:gd name="T19" fmla="*/ 27 h 93"/>
                <a:gd name="T20" fmla="*/ 22 w 76"/>
                <a:gd name="T21" fmla="*/ 0 h 93"/>
                <a:gd name="T22" fmla="*/ 18 w 76"/>
                <a:gd name="T23" fmla="*/ 12 h 93"/>
                <a:gd name="T24" fmla="*/ 15 w 76"/>
                <a:gd name="T25" fmla="*/ 21 h 93"/>
                <a:gd name="T26" fmla="*/ 15 w 76"/>
                <a:gd name="T27" fmla="*/ 27 h 93"/>
                <a:gd name="T28" fmla="*/ 13 w 76"/>
                <a:gd name="T29" fmla="*/ 34 h 93"/>
                <a:gd name="T30" fmla="*/ 13 w 76"/>
                <a:gd name="T31" fmla="*/ 39 h 93"/>
                <a:gd name="T32" fmla="*/ 13 w 76"/>
                <a:gd name="T33" fmla="*/ 39 h 93"/>
                <a:gd name="T34" fmla="*/ 18 w 76"/>
                <a:gd name="T35" fmla="*/ 34 h 93"/>
                <a:gd name="T36" fmla="*/ 29 w 76"/>
                <a:gd name="T37" fmla="*/ 32 h 93"/>
                <a:gd name="T38" fmla="*/ 0 w 76"/>
                <a:gd name="T39" fmla="*/ 50 h 93"/>
                <a:gd name="T40" fmla="*/ 29 w 76"/>
                <a:gd name="T41" fmla="*/ 32 h 93"/>
                <a:gd name="T42" fmla="*/ 9 w 76"/>
                <a:gd name="T43" fmla="*/ 30 h 93"/>
                <a:gd name="T44" fmla="*/ 0 w 76"/>
                <a:gd name="T45" fmla="*/ 50 h 93"/>
                <a:gd name="T46" fmla="*/ 54 w 76"/>
                <a:gd name="T47" fmla="*/ 7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93">
                  <a:moveTo>
                    <a:pt x="54" y="72"/>
                  </a:moveTo>
                  <a:lnTo>
                    <a:pt x="24" y="93"/>
                  </a:lnTo>
                  <a:lnTo>
                    <a:pt x="47" y="86"/>
                  </a:lnTo>
                  <a:lnTo>
                    <a:pt x="63" y="72"/>
                  </a:lnTo>
                  <a:lnTo>
                    <a:pt x="69" y="59"/>
                  </a:lnTo>
                  <a:lnTo>
                    <a:pt x="72" y="48"/>
                  </a:lnTo>
                  <a:lnTo>
                    <a:pt x="74" y="39"/>
                  </a:lnTo>
                  <a:lnTo>
                    <a:pt x="76" y="30"/>
                  </a:lnTo>
                  <a:lnTo>
                    <a:pt x="76" y="25"/>
                  </a:lnTo>
                  <a:lnTo>
                    <a:pt x="74" y="27"/>
                  </a:lnTo>
                  <a:lnTo>
                    <a:pt x="22" y="0"/>
                  </a:lnTo>
                  <a:lnTo>
                    <a:pt x="18" y="12"/>
                  </a:lnTo>
                  <a:lnTo>
                    <a:pt x="15" y="21"/>
                  </a:lnTo>
                  <a:lnTo>
                    <a:pt x="15" y="27"/>
                  </a:lnTo>
                  <a:lnTo>
                    <a:pt x="13" y="34"/>
                  </a:lnTo>
                  <a:lnTo>
                    <a:pt x="13" y="39"/>
                  </a:lnTo>
                  <a:lnTo>
                    <a:pt x="13" y="39"/>
                  </a:lnTo>
                  <a:lnTo>
                    <a:pt x="18" y="34"/>
                  </a:lnTo>
                  <a:lnTo>
                    <a:pt x="29" y="32"/>
                  </a:lnTo>
                  <a:lnTo>
                    <a:pt x="0" y="50"/>
                  </a:lnTo>
                  <a:lnTo>
                    <a:pt x="29" y="32"/>
                  </a:lnTo>
                  <a:lnTo>
                    <a:pt x="9" y="30"/>
                  </a:lnTo>
                  <a:lnTo>
                    <a:pt x="0" y="50"/>
                  </a:lnTo>
                  <a:lnTo>
                    <a:pt x="54" y="72"/>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96" name="Freeform 677">
              <a:extLst>
                <a:ext uri="{FF2B5EF4-FFF2-40B4-BE49-F238E27FC236}">
                  <a16:creationId xmlns:a16="http://schemas.microsoft.com/office/drawing/2014/main" id="{648195CE-E620-39D1-0811-2AF9BA6BAAA9}"/>
                </a:ext>
              </a:extLst>
            </p:cNvPr>
            <p:cNvSpPr>
              <a:spLocks/>
            </p:cNvSpPr>
            <p:nvPr/>
          </p:nvSpPr>
          <p:spPr bwMode="auto">
            <a:xfrm>
              <a:off x="3353097" y="5855171"/>
              <a:ext cx="176213" cy="114300"/>
            </a:xfrm>
            <a:custGeom>
              <a:avLst/>
              <a:gdLst>
                <a:gd name="T0" fmla="*/ 5 w 111"/>
                <a:gd name="T1" fmla="*/ 72 h 72"/>
                <a:gd name="T2" fmla="*/ 5 w 111"/>
                <a:gd name="T3" fmla="*/ 72 h 72"/>
                <a:gd name="T4" fmla="*/ 21 w 111"/>
                <a:gd name="T5" fmla="*/ 72 h 72"/>
                <a:gd name="T6" fmla="*/ 36 w 111"/>
                <a:gd name="T7" fmla="*/ 70 h 72"/>
                <a:gd name="T8" fmla="*/ 50 w 111"/>
                <a:gd name="T9" fmla="*/ 65 h 72"/>
                <a:gd name="T10" fmla="*/ 63 w 111"/>
                <a:gd name="T11" fmla="*/ 63 h 72"/>
                <a:gd name="T12" fmla="*/ 77 w 111"/>
                <a:gd name="T13" fmla="*/ 56 h 72"/>
                <a:gd name="T14" fmla="*/ 90 w 111"/>
                <a:gd name="T15" fmla="*/ 49 h 72"/>
                <a:gd name="T16" fmla="*/ 102 w 111"/>
                <a:gd name="T17" fmla="*/ 38 h 72"/>
                <a:gd name="T18" fmla="*/ 111 w 111"/>
                <a:gd name="T19" fmla="*/ 22 h 72"/>
                <a:gd name="T20" fmla="*/ 57 w 111"/>
                <a:gd name="T21" fmla="*/ 0 h 72"/>
                <a:gd name="T22" fmla="*/ 57 w 111"/>
                <a:gd name="T23" fmla="*/ 0 h 72"/>
                <a:gd name="T24" fmla="*/ 54 w 111"/>
                <a:gd name="T25" fmla="*/ 2 h 72"/>
                <a:gd name="T26" fmla="*/ 52 w 111"/>
                <a:gd name="T27" fmla="*/ 2 h 72"/>
                <a:gd name="T28" fmla="*/ 45 w 111"/>
                <a:gd name="T29" fmla="*/ 7 h 72"/>
                <a:gd name="T30" fmla="*/ 36 w 111"/>
                <a:gd name="T31" fmla="*/ 9 h 72"/>
                <a:gd name="T32" fmla="*/ 25 w 111"/>
                <a:gd name="T33" fmla="*/ 11 h 72"/>
                <a:gd name="T34" fmla="*/ 14 w 111"/>
                <a:gd name="T35" fmla="*/ 11 h 72"/>
                <a:gd name="T36" fmla="*/ 0 w 111"/>
                <a:gd name="T37" fmla="*/ 13 h 72"/>
                <a:gd name="T38" fmla="*/ 0 w 111"/>
                <a:gd name="T39" fmla="*/ 13 h 72"/>
                <a:gd name="T40" fmla="*/ 5 w 111"/>
                <a:gd name="T4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72">
                  <a:moveTo>
                    <a:pt x="5" y="72"/>
                  </a:moveTo>
                  <a:lnTo>
                    <a:pt x="5" y="72"/>
                  </a:lnTo>
                  <a:lnTo>
                    <a:pt x="21" y="72"/>
                  </a:lnTo>
                  <a:lnTo>
                    <a:pt x="36" y="70"/>
                  </a:lnTo>
                  <a:lnTo>
                    <a:pt x="50" y="65"/>
                  </a:lnTo>
                  <a:lnTo>
                    <a:pt x="63" y="63"/>
                  </a:lnTo>
                  <a:lnTo>
                    <a:pt x="77" y="56"/>
                  </a:lnTo>
                  <a:lnTo>
                    <a:pt x="90" y="49"/>
                  </a:lnTo>
                  <a:lnTo>
                    <a:pt x="102" y="38"/>
                  </a:lnTo>
                  <a:lnTo>
                    <a:pt x="111" y="22"/>
                  </a:lnTo>
                  <a:lnTo>
                    <a:pt x="57" y="0"/>
                  </a:lnTo>
                  <a:lnTo>
                    <a:pt x="57" y="0"/>
                  </a:lnTo>
                  <a:lnTo>
                    <a:pt x="54" y="2"/>
                  </a:lnTo>
                  <a:lnTo>
                    <a:pt x="52" y="2"/>
                  </a:lnTo>
                  <a:lnTo>
                    <a:pt x="45" y="7"/>
                  </a:lnTo>
                  <a:lnTo>
                    <a:pt x="36" y="9"/>
                  </a:lnTo>
                  <a:lnTo>
                    <a:pt x="25" y="11"/>
                  </a:lnTo>
                  <a:lnTo>
                    <a:pt x="14" y="11"/>
                  </a:lnTo>
                  <a:lnTo>
                    <a:pt x="0" y="13"/>
                  </a:lnTo>
                  <a:lnTo>
                    <a:pt x="0" y="13"/>
                  </a:lnTo>
                  <a:lnTo>
                    <a:pt x="5" y="72"/>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97" name="Freeform 678">
              <a:extLst>
                <a:ext uri="{FF2B5EF4-FFF2-40B4-BE49-F238E27FC236}">
                  <a16:creationId xmlns:a16="http://schemas.microsoft.com/office/drawing/2014/main" id="{E0566723-F07B-D1F5-0570-596AA2659897}"/>
                </a:ext>
              </a:extLst>
            </p:cNvPr>
            <p:cNvSpPr>
              <a:spLocks/>
            </p:cNvSpPr>
            <p:nvPr/>
          </p:nvSpPr>
          <p:spPr bwMode="auto">
            <a:xfrm>
              <a:off x="3178472" y="5872633"/>
              <a:ext cx="182563" cy="100012"/>
            </a:xfrm>
            <a:custGeom>
              <a:avLst/>
              <a:gdLst>
                <a:gd name="T0" fmla="*/ 0 w 115"/>
                <a:gd name="T1" fmla="*/ 61 h 63"/>
                <a:gd name="T2" fmla="*/ 0 w 115"/>
                <a:gd name="T3" fmla="*/ 61 h 63"/>
                <a:gd name="T4" fmla="*/ 11 w 115"/>
                <a:gd name="T5" fmla="*/ 61 h 63"/>
                <a:gd name="T6" fmla="*/ 25 w 115"/>
                <a:gd name="T7" fmla="*/ 63 h 63"/>
                <a:gd name="T8" fmla="*/ 38 w 115"/>
                <a:gd name="T9" fmla="*/ 63 h 63"/>
                <a:gd name="T10" fmla="*/ 52 w 115"/>
                <a:gd name="T11" fmla="*/ 63 h 63"/>
                <a:gd name="T12" fmla="*/ 68 w 115"/>
                <a:gd name="T13" fmla="*/ 63 h 63"/>
                <a:gd name="T14" fmla="*/ 83 w 115"/>
                <a:gd name="T15" fmla="*/ 63 h 63"/>
                <a:gd name="T16" fmla="*/ 99 w 115"/>
                <a:gd name="T17" fmla="*/ 63 h 63"/>
                <a:gd name="T18" fmla="*/ 115 w 115"/>
                <a:gd name="T19" fmla="*/ 61 h 63"/>
                <a:gd name="T20" fmla="*/ 110 w 115"/>
                <a:gd name="T21" fmla="*/ 2 h 63"/>
                <a:gd name="T22" fmla="*/ 97 w 115"/>
                <a:gd name="T23" fmla="*/ 2 h 63"/>
                <a:gd name="T24" fmla="*/ 83 w 115"/>
                <a:gd name="T25" fmla="*/ 2 h 63"/>
                <a:gd name="T26" fmla="*/ 68 w 115"/>
                <a:gd name="T27" fmla="*/ 2 h 63"/>
                <a:gd name="T28" fmla="*/ 54 w 115"/>
                <a:gd name="T29" fmla="*/ 2 h 63"/>
                <a:gd name="T30" fmla="*/ 41 w 115"/>
                <a:gd name="T31" fmla="*/ 2 h 63"/>
                <a:gd name="T32" fmla="*/ 27 w 115"/>
                <a:gd name="T33" fmla="*/ 2 h 63"/>
                <a:gd name="T34" fmla="*/ 14 w 115"/>
                <a:gd name="T35" fmla="*/ 2 h 63"/>
                <a:gd name="T36" fmla="*/ 5 w 115"/>
                <a:gd name="T37" fmla="*/ 0 h 63"/>
                <a:gd name="T38" fmla="*/ 5 w 115"/>
                <a:gd name="T39" fmla="*/ 0 h 63"/>
                <a:gd name="T40" fmla="*/ 0 w 115"/>
                <a:gd name="T41"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63">
                  <a:moveTo>
                    <a:pt x="0" y="61"/>
                  </a:moveTo>
                  <a:lnTo>
                    <a:pt x="0" y="61"/>
                  </a:lnTo>
                  <a:lnTo>
                    <a:pt x="11" y="61"/>
                  </a:lnTo>
                  <a:lnTo>
                    <a:pt x="25" y="63"/>
                  </a:lnTo>
                  <a:lnTo>
                    <a:pt x="38" y="63"/>
                  </a:lnTo>
                  <a:lnTo>
                    <a:pt x="52" y="63"/>
                  </a:lnTo>
                  <a:lnTo>
                    <a:pt x="68" y="63"/>
                  </a:lnTo>
                  <a:lnTo>
                    <a:pt x="83" y="63"/>
                  </a:lnTo>
                  <a:lnTo>
                    <a:pt x="99" y="63"/>
                  </a:lnTo>
                  <a:lnTo>
                    <a:pt x="115" y="61"/>
                  </a:lnTo>
                  <a:lnTo>
                    <a:pt x="110" y="2"/>
                  </a:lnTo>
                  <a:lnTo>
                    <a:pt x="97" y="2"/>
                  </a:lnTo>
                  <a:lnTo>
                    <a:pt x="83" y="2"/>
                  </a:lnTo>
                  <a:lnTo>
                    <a:pt x="68" y="2"/>
                  </a:lnTo>
                  <a:lnTo>
                    <a:pt x="54" y="2"/>
                  </a:lnTo>
                  <a:lnTo>
                    <a:pt x="41" y="2"/>
                  </a:lnTo>
                  <a:lnTo>
                    <a:pt x="27" y="2"/>
                  </a:lnTo>
                  <a:lnTo>
                    <a:pt x="14" y="2"/>
                  </a:lnTo>
                  <a:lnTo>
                    <a:pt x="5" y="0"/>
                  </a:lnTo>
                  <a:lnTo>
                    <a:pt x="5" y="0"/>
                  </a:lnTo>
                  <a:lnTo>
                    <a:pt x="0" y="61"/>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98" name="Freeform 679">
              <a:extLst>
                <a:ext uri="{FF2B5EF4-FFF2-40B4-BE49-F238E27FC236}">
                  <a16:creationId xmlns:a16="http://schemas.microsoft.com/office/drawing/2014/main" id="{9C548F2D-7497-959D-FA32-A3CC050BA549}"/>
                </a:ext>
              </a:extLst>
            </p:cNvPr>
            <p:cNvSpPr>
              <a:spLocks/>
            </p:cNvSpPr>
            <p:nvPr/>
          </p:nvSpPr>
          <p:spPr bwMode="auto">
            <a:xfrm>
              <a:off x="3049885" y="5872633"/>
              <a:ext cx="136525" cy="96837"/>
            </a:xfrm>
            <a:custGeom>
              <a:avLst/>
              <a:gdLst>
                <a:gd name="T0" fmla="*/ 0 w 86"/>
                <a:gd name="T1" fmla="*/ 61 h 61"/>
                <a:gd name="T2" fmla="*/ 0 w 86"/>
                <a:gd name="T3" fmla="*/ 61 h 61"/>
                <a:gd name="T4" fmla="*/ 11 w 86"/>
                <a:gd name="T5" fmla="*/ 61 h 61"/>
                <a:gd name="T6" fmla="*/ 23 w 86"/>
                <a:gd name="T7" fmla="*/ 61 h 61"/>
                <a:gd name="T8" fmla="*/ 34 w 86"/>
                <a:gd name="T9" fmla="*/ 61 h 61"/>
                <a:gd name="T10" fmla="*/ 45 w 86"/>
                <a:gd name="T11" fmla="*/ 61 h 61"/>
                <a:gd name="T12" fmla="*/ 54 w 86"/>
                <a:gd name="T13" fmla="*/ 61 h 61"/>
                <a:gd name="T14" fmla="*/ 65 w 86"/>
                <a:gd name="T15" fmla="*/ 61 h 61"/>
                <a:gd name="T16" fmla="*/ 74 w 86"/>
                <a:gd name="T17" fmla="*/ 61 h 61"/>
                <a:gd name="T18" fmla="*/ 81 w 86"/>
                <a:gd name="T19" fmla="*/ 61 h 61"/>
                <a:gd name="T20" fmla="*/ 86 w 86"/>
                <a:gd name="T21" fmla="*/ 0 h 61"/>
                <a:gd name="T22" fmla="*/ 74 w 86"/>
                <a:gd name="T23" fmla="*/ 0 h 61"/>
                <a:gd name="T24" fmla="*/ 65 w 86"/>
                <a:gd name="T25" fmla="*/ 0 h 61"/>
                <a:gd name="T26" fmla="*/ 54 w 86"/>
                <a:gd name="T27" fmla="*/ 0 h 61"/>
                <a:gd name="T28" fmla="*/ 45 w 86"/>
                <a:gd name="T29" fmla="*/ 0 h 61"/>
                <a:gd name="T30" fmla="*/ 34 w 86"/>
                <a:gd name="T31" fmla="*/ 0 h 61"/>
                <a:gd name="T32" fmla="*/ 23 w 86"/>
                <a:gd name="T33" fmla="*/ 0 h 61"/>
                <a:gd name="T34" fmla="*/ 11 w 86"/>
                <a:gd name="T35" fmla="*/ 2 h 61"/>
                <a:gd name="T36" fmla="*/ 0 w 86"/>
                <a:gd name="T37" fmla="*/ 2 h 61"/>
                <a:gd name="T38" fmla="*/ 0 w 86"/>
                <a:gd name="T39" fmla="*/ 2 h 61"/>
                <a:gd name="T40" fmla="*/ 0 w 86"/>
                <a:gd name="T4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61">
                  <a:moveTo>
                    <a:pt x="0" y="61"/>
                  </a:moveTo>
                  <a:lnTo>
                    <a:pt x="0" y="61"/>
                  </a:lnTo>
                  <a:lnTo>
                    <a:pt x="11" y="61"/>
                  </a:lnTo>
                  <a:lnTo>
                    <a:pt x="23" y="61"/>
                  </a:lnTo>
                  <a:lnTo>
                    <a:pt x="34" y="61"/>
                  </a:lnTo>
                  <a:lnTo>
                    <a:pt x="45" y="61"/>
                  </a:lnTo>
                  <a:lnTo>
                    <a:pt x="54" y="61"/>
                  </a:lnTo>
                  <a:lnTo>
                    <a:pt x="65" y="61"/>
                  </a:lnTo>
                  <a:lnTo>
                    <a:pt x="74" y="61"/>
                  </a:lnTo>
                  <a:lnTo>
                    <a:pt x="81" y="61"/>
                  </a:lnTo>
                  <a:lnTo>
                    <a:pt x="86" y="0"/>
                  </a:lnTo>
                  <a:lnTo>
                    <a:pt x="74" y="0"/>
                  </a:lnTo>
                  <a:lnTo>
                    <a:pt x="65" y="0"/>
                  </a:lnTo>
                  <a:lnTo>
                    <a:pt x="54" y="0"/>
                  </a:lnTo>
                  <a:lnTo>
                    <a:pt x="45" y="0"/>
                  </a:lnTo>
                  <a:lnTo>
                    <a:pt x="34" y="0"/>
                  </a:lnTo>
                  <a:lnTo>
                    <a:pt x="23" y="0"/>
                  </a:lnTo>
                  <a:lnTo>
                    <a:pt x="11" y="2"/>
                  </a:lnTo>
                  <a:lnTo>
                    <a:pt x="0" y="2"/>
                  </a:lnTo>
                  <a:lnTo>
                    <a:pt x="0" y="2"/>
                  </a:lnTo>
                  <a:lnTo>
                    <a:pt x="0" y="61"/>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99" name="Freeform 680">
              <a:extLst>
                <a:ext uri="{FF2B5EF4-FFF2-40B4-BE49-F238E27FC236}">
                  <a16:creationId xmlns:a16="http://schemas.microsoft.com/office/drawing/2014/main" id="{7FEFD6D5-685F-BC59-0357-4159612F9BC6}"/>
                </a:ext>
              </a:extLst>
            </p:cNvPr>
            <p:cNvSpPr>
              <a:spLocks/>
            </p:cNvSpPr>
            <p:nvPr/>
          </p:nvSpPr>
          <p:spPr bwMode="auto">
            <a:xfrm>
              <a:off x="2924472" y="5872633"/>
              <a:ext cx="125413" cy="96837"/>
            </a:xfrm>
            <a:custGeom>
              <a:avLst/>
              <a:gdLst>
                <a:gd name="T0" fmla="*/ 5 w 79"/>
                <a:gd name="T1" fmla="*/ 61 h 61"/>
                <a:gd name="T2" fmla="*/ 0 w 79"/>
                <a:gd name="T3" fmla="*/ 59 h 61"/>
                <a:gd name="T4" fmla="*/ 9 w 79"/>
                <a:gd name="T5" fmla="*/ 61 h 61"/>
                <a:gd name="T6" fmla="*/ 18 w 79"/>
                <a:gd name="T7" fmla="*/ 61 h 61"/>
                <a:gd name="T8" fmla="*/ 27 w 79"/>
                <a:gd name="T9" fmla="*/ 61 h 61"/>
                <a:gd name="T10" fmla="*/ 36 w 79"/>
                <a:gd name="T11" fmla="*/ 61 h 61"/>
                <a:gd name="T12" fmla="*/ 47 w 79"/>
                <a:gd name="T13" fmla="*/ 61 h 61"/>
                <a:gd name="T14" fmla="*/ 56 w 79"/>
                <a:gd name="T15" fmla="*/ 61 h 61"/>
                <a:gd name="T16" fmla="*/ 68 w 79"/>
                <a:gd name="T17" fmla="*/ 61 h 61"/>
                <a:gd name="T18" fmla="*/ 79 w 79"/>
                <a:gd name="T19" fmla="*/ 61 h 61"/>
                <a:gd name="T20" fmla="*/ 79 w 79"/>
                <a:gd name="T21" fmla="*/ 2 h 61"/>
                <a:gd name="T22" fmla="*/ 68 w 79"/>
                <a:gd name="T23" fmla="*/ 2 h 61"/>
                <a:gd name="T24" fmla="*/ 56 w 79"/>
                <a:gd name="T25" fmla="*/ 2 h 61"/>
                <a:gd name="T26" fmla="*/ 47 w 79"/>
                <a:gd name="T27" fmla="*/ 2 h 61"/>
                <a:gd name="T28" fmla="*/ 36 w 79"/>
                <a:gd name="T29" fmla="*/ 2 h 61"/>
                <a:gd name="T30" fmla="*/ 29 w 79"/>
                <a:gd name="T31" fmla="*/ 2 h 61"/>
                <a:gd name="T32" fmla="*/ 20 w 79"/>
                <a:gd name="T33" fmla="*/ 2 h 61"/>
                <a:gd name="T34" fmla="*/ 14 w 79"/>
                <a:gd name="T35" fmla="*/ 0 h 61"/>
                <a:gd name="T36" fmla="*/ 9 w 79"/>
                <a:gd name="T37" fmla="*/ 0 h 61"/>
                <a:gd name="T38" fmla="*/ 5 w 79"/>
                <a:gd name="T39" fmla="*/ 0 h 61"/>
                <a:gd name="T40" fmla="*/ 5 w 79"/>
                <a:gd name="T4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61">
                  <a:moveTo>
                    <a:pt x="5" y="61"/>
                  </a:moveTo>
                  <a:lnTo>
                    <a:pt x="0" y="59"/>
                  </a:lnTo>
                  <a:lnTo>
                    <a:pt x="9" y="61"/>
                  </a:lnTo>
                  <a:lnTo>
                    <a:pt x="18" y="61"/>
                  </a:lnTo>
                  <a:lnTo>
                    <a:pt x="27" y="61"/>
                  </a:lnTo>
                  <a:lnTo>
                    <a:pt x="36" y="61"/>
                  </a:lnTo>
                  <a:lnTo>
                    <a:pt x="47" y="61"/>
                  </a:lnTo>
                  <a:lnTo>
                    <a:pt x="56" y="61"/>
                  </a:lnTo>
                  <a:lnTo>
                    <a:pt x="68" y="61"/>
                  </a:lnTo>
                  <a:lnTo>
                    <a:pt x="79" y="61"/>
                  </a:lnTo>
                  <a:lnTo>
                    <a:pt x="79" y="2"/>
                  </a:lnTo>
                  <a:lnTo>
                    <a:pt x="68" y="2"/>
                  </a:lnTo>
                  <a:lnTo>
                    <a:pt x="56" y="2"/>
                  </a:lnTo>
                  <a:lnTo>
                    <a:pt x="47" y="2"/>
                  </a:lnTo>
                  <a:lnTo>
                    <a:pt x="36" y="2"/>
                  </a:lnTo>
                  <a:lnTo>
                    <a:pt x="29" y="2"/>
                  </a:lnTo>
                  <a:lnTo>
                    <a:pt x="20" y="2"/>
                  </a:lnTo>
                  <a:lnTo>
                    <a:pt x="14" y="0"/>
                  </a:lnTo>
                  <a:lnTo>
                    <a:pt x="9" y="0"/>
                  </a:lnTo>
                  <a:lnTo>
                    <a:pt x="5" y="0"/>
                  </a:lnTo>
                  <a:lnTo>
                    <a:pt x="5" y="61"/>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600" name="Freeform 681">
              <a:extLst>
                <a:ext uri="{FF2B5EF4-FFF2-40B4-BE49-F238E27FC236}">
                  <a16:creationId xmlns:a16="http://schemas.microsoft.com/office/drawing/2014/main" id="{8F171899-9038-57BF-50B2-E4F651053FE8}"/>
                </a:ext>
              </a:extLst>
            </p:cNvPr>
            <p:cNvSpPr>
              <a:spLocks/>
            </p:cNvSpPr>
            <p:nvPr/>
          </p:nvSpPr>
          <p:spPr bwMode="auto">
            <a:xfrm>
              <a:off x="2656185" y="5683721"/>
              <a:ext cx="276225" cy="285750"/>
            </a:xfrm>
            <a:custGeom>
              <a:avLst/>
              <a:gdLst>
                <a:gd name="T0" fmla="*/ 43 w 174"/>
                <a:gd name="T1" fmla="*/ 61 h 180"/>
                <a:gd name="T2" fmla="*/ 14 w 174"/>
                <a:gd name="T3" fmla="*/ 25 h 180"/>
                <a:gd name="T4" fmla="*/ 9 w 174"/>
                <a:gd name="T5" fmla="*/ 38 h 180"/>
                <a:gd name="T6" fmla="*/ 3 w 174"/>
                <a:gd name="T7" fmla="*/ 58 h 180"/>
                <a:gd name="T8" fmla="*/ 0 w 174"/>
                <a:gd name="T9" fmla="*/ 70 h 180"/>
                <a:gd name="T10" fmla="*/ 0 w 174"/>
                <a:gd name="T11" fmla="*/ 83 h 180"/>
                <a:gd name="T12" fmla="*/ 0 w 174"/>
                <a:gd name="T13" fmla="*/ 99 h 180"/>
                <a:gd name="T14" fmla="*/ 5 w 174"/>
                <a:gd name="T15" fmla="*/ 115 h 180"/>
                <a:gd name="T16" fmla="*/ 14 w 174"/>
                <a:gd name="T17" fmla="*/ 128 h 180"/>
                <a:gd name="T18" fmla="*/ 25 w 174"/>
                <a:gd name="T19" fmla="*/ 142 h 180"/>
                <a:gd name="T20" fmla="*/ 41 w 174"/>
                <a:gd name="T21" fmla="*/ 153 h 180"/>
                <a:gd name="T22" fmla="*/ 59 w 174"/>
                <a:gd name="T23" fmla="*/ 162 h 180"/>
                <a:gd name="T24" fmla="*/ 81 w 174"/>
                <a:gd name="T25" fmla="*/ 169 h 180"/>
                <a:gd name="T26" fmla="*/ 108 w 174"/>
                <a:gd name="T27" fmla="*/ 173 h 180"/>
                <a:gd name="T28" fmla="*/ 138 w 174"/>
                <a:gd name="T29" fmla="*/ 178 h 180"/>
                <a:gd name="T30" fmla="*/ 174 w 174"/>
                <a:gd name="T31" fmla="*/ 180 h 180"/>
                <a:gd name="T32" fmla="*/ 174 w 174"/>
                <a:gd name="T33" fmla="*/ 119 h 180"/>
                <a:gd name="T34" fmla="*/ 142 w 174"/>
                <a:gd name="T35" fmla="*/ 117 h 180"/>
                <a:gd name="T36" fmla="*/ 117 w 174"/>
                <a:gd name="T37" fmla="*/ 115 h 180"/>
                <a:gd name="T38" fmla="*/ 95 w 174"/>
                <a:gd name="T39" fmla="*/ 110 h 180"/>
                <a:gd name="T40" fmla="*/ 81 w 174"/>
                <a:gd name="T41" fmla="*/ 106 h 180"/>
                <a:gd name="T42" fmla="*/ 70 w 174"/>
                <a:gd name="T43" fmla="*/ 101 h 180"/>
                <a:gd name="T44" fmla="*/ 63 w 174"/>
                <a:gd name="T45" fmla="*/ 97 h 180"/>
                <a:gd name="T46" fmla="*/ 61 w 174"/>
                <a:gd name="T47" fmla="*/ 94 h 180"/>
                <a:gd name="T48" fmla="*/ 61 w 174"/>
                <a:gd name="T49" fmla="*/ 92 h 180"/>
                <a:gd name="T50" fmla="*/ 59 w 174"/>
                <a:gd name="T51" fmla="*/ 90 h 180"/>
                <a:gd name="T52" fmla="*/ 59 w 174"/>
                <a:gd name="T53" fmla="*/ 85 h 180"/>
                <a:gd name="T54" fmla="*/ 61 w 174"/>
                <a:gd name="T55" fmla="*/ 81 h 180"/>
                <a:gd name="T56" fmla="*/ 61 w 174"/>
                <a:gd name="T57" fmla="*/ 74 h 180"/>
                <a:gd name="T58" fmla="*/ 68 w 174"/>
                <a:gd name="T59" fmla="*/ 56 h 180"/>
                <a:gd name="T60" fmla="*/ 72 w 174"/>
                <a:gd name="T61" fmla="*/ 36 h 180"/>
                <a:gd name="T62" fmla="*/ 43 w 174"/>
                <a:gd name="T63" fmla="*/ 0 h 180"/>
                <a:gd name="T64" fmla="*/ 72 w 174"/>
                <a:gd name="T65" fmla="*/ 36 h 180"/>
                <a:gd name="T66" fmla="*/ 81 w 174"/>
                <a:gd name="T67" fmla="*/ 0 h 180"/>
                <a:gd name="T68" fmla="*/ 43 w 174"/>
                <a:gd name="T69" fmla="*/ 0 h 180"/>
                <a:gd name="T70" fmla="*/ 43 w 174"/>
                <a:gd name="T71" fmla="*/ 6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4" h="180">
                  <a:moveTo>
                    <a:pt x="43" y="61"/>
                  </a:moveTo>
                  <a:lnTo>
                    <a:pt x="14" y="25"/>
                  </a:lnTo>
                  <a:lnTo>
                    <a:pt x="9" y="38"/>
                  </a:lnTo>
                  <a:lnTo>
                    <a:pt x="3" y="58"/>
                  </a:lnTo>
                  <a:lnTo>
                    <a:pt x="0" y="70"/>
                  </a:lnTo>
                  <a:lnTo>
                    <a:pt x="0" y="83"/>
                  </a:lnTo>
                  <a:lnTo>
                    <a:pt x="0" y="99"/>
                  </a:lnTo>
                  <a:lnTo>
                    <a:pt x="5" y="115"/>
                  </a:lnTo>
                  <a:lnTo>
                    <a:pt x="14" y="128"/>
                  </a:lnTo>
                  <a:lnTo>
                    <a:pt x="25" y="142"/>
                  </a:lnTo>
                  <a:lnTo>
                    <a:pt x="41" y="153"/>
                  </a:lnTo>
                  <a:lnTo>
                    <a:pt x="59" y="162"/>
                  </a:lnTo>
                  <a:lnTo>
                    <a:pt x="81" y="169"/>
                  </a:lnTo>
                  <a:lnTo>
                    <a:pt x="108" y="173"/>
                  </a:lnTo>
                  <a:lnTo>
                    <a:pt x="138" y="178"/>
                  </a:lnTo>
                  <a:lnTo>
                    <a:pt x="174" y="180"/>
                  </a:lnTo>
                  <a:lnTo>
                    <a:pt x="174" y="119"/>
                  </a:lnTo>
                  <a:lnTo>
                    <a:pt x="142" y="117"/>
                  </a:lnTo>
                  <a:lnTo>
                    <a:pt x="117" y="115"/>
                  </a:lnTo>
                  <a:lnTo>
                    <a:pt x="95" y="110"/>
                  </a:lnTo>
                  <a:lnTo>
                    <a:pt x="81" y="106"/>
                  </a:lnTo>
                  <a:lnTo>
                    <a:pt x="70" y="101"/>
                  </a:lnTo>
                  <a:lnTo>
                    <a:pt x="63" y="97"/>
                  </a:lnTo>
                  <a:lnTo>
                    <a:pt x="61" y="94"/>
                  </a:lnTo>
                  <a:lnTo>
                    <a:pt x="61" y="92"/>
                  </a:lnTo>
                  <a:lnTo>
                    <a:pt x="59" y="90"/>
                  </a:lnTo>
                  <a:lnTo>
                    <a:pt x="59" y="85"/>
                  </a:lnTo>
                  <a:lnTo>
                    <a:pt x="61" y="81"/>
                  </a:lnTo>
                  <a:lnTo>
                    <a:pt x="61" y="74"/>
                  </a:lnTo>
                  <a:lnTo>
                    <a:pt x="68" y="56"/>
                  </a:lnTo>
                  <a:lnTo>
                    <a:pt x="72" y="36"/>
                  </a:lnTo>
                  <a:lnTo>
                    <a:pt x="43" y="0"/>
                  </a:lnTo>
                  <a:lnTo>
                    <a:pt x="72" y="36"/>
                  </a:lnTo>
                  <a:lnTo>
                    <a:pt x="81" y="0"/>
                  </a:lnTo>
                  <a:lnTo>
                    <a:pt x="43" y="0"/>
                  </a:lnTo>
                  <a:lnTo>
                    <a:pt x="43" y="61"/>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601" name="Freeform 682">
              <a:extLst>
                <a:ext uri="{FF2B5EF4-FFF2-40B4-BE49-F238E27FC236}">
                  <a16:creationId xmlns:a16="http://schemas.microsoft.com/office/drawing/2014/main" id="{CBBAFDDB-1FD1-F00B-2A87-F0ECC59A148C}"/>
                </a:ext>
              </a:extLst>
            </p:cNvPr>
            <p:cNvSpPr>
              <a:spLocks/>
            </p:cNvSpPr>
            <p:nvPr/>
          </p:nvSpPr>
          <p:spPr bwMode="auto">
            <a:xfrm>
              <a:off x="2678410" y="5569421"/>
              <a:ext cx="111125" cy="211137"/>
            </a:xfrm>
            <a:custGeom>
              <a:avLst/>
              <a:gdLst>
                <a:gd name="T0" fmla="*/ 13 w 70"/>
                <a:gd name="T1" fmla="*/ 34 h 133"/>
                <a:gd name="T2" fmla="*/ 9 w 70"/>
                <a:gd name="T3" fmla="*/ 11 h 133"/>
                <a:gd name="T4" fmla="*/ 7 w 70"/>
                <a:gd name="T5" fmla="*/ 27 h 133"/>
                <a:gd name="T6" fmla="*/ 4 w 70"/>
                <a:gd name="T7" fmla="*/ 43 h 133"/>
                <a:gd name="T8" fmla="*/ 2 w 70"/>
                <a:gd name="T9" fmla="*/ 58 h 133"/>
                <a:gd name="T10" fmla="*/ 0 w 70"/>
                <a:gd name="T11" fmla="*/ 72 h 133"/>
                <a:gd name="T12" fmla="*/ 0 w 70"/>
                <a:gd name="T13" fmla="*/ 83 h 133"/>
                <a:gd name="T14" fmla="*/ 0 w 70"/>
                <a:gd name="T15" fmla="*/ 94 h 133"/>
                <a:gd name="T16" fmla="*/ 0 w 70"/>
                <a:gd name="T17" fmla="*/ 101 h 133"/>
                <a:gd name="T18" fmla="*/ 29 w 70"/>
                <a:gd name="T19" fmla="*/ 133 h 133"/>
                <a:gd name="T20" fmla="*/ 29 w 70"/>
                <a:gd name="T21" fmla="*/ 72 h 133"/>
                <a:gd name="T22" fmla="*/ 58 w 70"/>
                <a:gd name="T23" fmla="*/ 99 h 133"/>
                <a:gd name="T24" fmla="*/ 58 w 70"/>
                <a:gd name="T25" fmla="*/ 97 h 133"/>
                <a:gd name="T26" fmla="*/ 61 w 70"/>
                <a:gd name="T27" fmla="*/ 88 h 133"/>
                <a:gd name="T28" fmla="*/ 61 w 70"/>
                <a:gd name="T29" fmla="*/ 79 h 133"/>
                <a:gd name="T30" fmla="*/ 63 w 70"/>
                <a:gd name="T31" fmla="*/ 65 h 133"/>
                <a:gd name="T32" fmla="*/ 63 w 70"/>
                <a:gd name="T33" fmla="*/ 52 h 133"/>
                <a:gd name="T34" fmla="*/ 65 w 70"/>
                <a:gd name="T35" fmla="*/ 38 h 133"/>
                <a:gd name="T36" fmla="*/ 70 w 70"/>
                <a:gd name="T37" fmla="*/ 22 h 133"/>
                <a:gd name="T38" fmla="*/ 65 w 70"/>
                <a:gd name="T39" fmla="*/ 0 h 133"/>
                <a:gd name="T40" fmla="*/ 13 w 70"/>
                <a:gd name="T41" fmla="*/ 3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33">
                  <a:moveTo>
                    <a:pt x="13" y="34"/>
                  </a:moveTo>
                  <a:lnTo>
                    <a:pt x="9" y="11"/>
                  </a:lnTo>
                  <a:lnTo>
                    <a:pt x="7" y="27"/>
                  </a:lnTo>
                  <a:lnTo>
                    <a:pt x="4" y="43"/>
                  </a:lnTo>
                  <a:lnTo>
                    <a:pt x="2" y="58"/>
                  </a:lnTo>
                  <a:lnTo>
                    <a:pt x="0" y="72"/>
                  </a:lnTo>
                  <a:lnTo>
                    <a:pt x="0" y="83"/>
                  </a:lnTo>
                  <a:lnTo>
                    <a:pt x="0" y="94"/>
                  </a:lnTo>
                  <a:lnTo>
                    <a:pt x="0" y="101"/>
                  </a:lnTo>
                  <a:lnTo>
                    <a:pt x="29" y="133"/>
                  </a:lnTo>
                  <a:lnTo>
                    <a:pt x="29" y="72"/>
                  </a:lnTo>
                  <a:lnTo>
                    <a:pt x="58" y="99"/>
                  </a:lnTo>
                  <a:lnTo>
                    <a:pt x="58" y="97"/>
                  </a:lnTo>
                  <a:lnTo>
                    <a:pt x="61" y="88"/>
                  </a:lnTo>
                  <a:lnTo>
                    <a:pt x="61" y="79"/>
                  </a:lnTo>
                  <a:lnTo>
                    <a:pt x="63" y="65"/>
                  </a:lnTo>
                  <a:lnTo>
                    <a:pt x="63" y="52"/>
                  </a:lnTo>
                  <a:lnTo>
                    <a:pt x="65" y="38"/>
                  </a:lnTo>
                  <a:lnTo>
                    <a:pt x="70" y="22"/>
                  </a:lnTo>
                  <a:lnTo>
                    <a:pt x="65" y="0"/>
                  </a:lnTo>
                  <a:lnTo>
                    <a:pt x="13" y="34"/>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602" name="Freeform 683">
              <a:extLst>
                <a:ext uri="{FF2B5EF4-FFF2-40B4-BE49-F238E27FC236}">
                  <a16:creationId xmlns:a16="http://schemas.microsoft.com/office/drawing/2014/main" id="{2CE47A8B-02FB-5573-D99E-D7D35A091AF4}"/>
                </a:ext>
              </a:extLst>
            </p:cNvPr>
            <p:cNvSpPr>
              <a:spLocks/>
            </p:cNvSpPr>
            <p:nvPr/>
          </p:nvSpPr>
          <p:spPr bwMode="auto">
            <a:xfrm>
              <a:off x="2678410" y="5380508"/>
              <a:ext cx="103188" cy="242887"/>
            </a:xfrm>
            <a:custGeom>
              <a:avLst/>
              <a:gdLst>
                <a:gd name="T0" fmla="*/ 4 w 65"/>
                <a:gd name="T1" fmla="*/ 0 h 153"/>
                <a:gd name="T2" fmla="*/ 4 w 65"/>
                <a:gd name="T3" fmla="*/ 0 h 153"/>
                <a:gd name="T4" fmla="*/ 4 w 65"/>
                <a:gd name="T5" fmla="*/ 6 h 153"/>
                <a:gd name="T6" fmla="*/ 2 w 65"/>
                <a:gd name="T7" fmla="*/ 20 h 153"/>
                <a:gd name="T8" fmla="*/ 0 w 65"/>
                <a:gd name="T9" fmla="*/ 38 h 153"/>
                <a:gd name="T10" fmla="*/ 0 w 65"/>
                <a:gd name="T11" fmla="*/ 60 h 153"/>
                <a:gd name="T12" fmla="*/ 0 w 65"/>
                <a:gd name="T13" fmla="*/ 83 h 153"/>
                <a:gd name="T14" fmla="*/ 0 w 65"/>
                <a:gd name="T15" fmla="*/ 108 h 153"/>
                <a:gd name="T16" fmla="*/ 4 w 65"/>
                <a:gd name="T17" fmla="*/ 130 h 153"/>
                <a:gd name="T18" fmla="*/ 13 w 65"/>
                <a:gd name="T19" fmla="*/ 153 h 153"/>
                <a:gd name="T20" fmla="*/ 65 w 65"/>
                <a:gd name="T21" fmla="*/ 119 h 153"/>
                <a:gd name="T22" fmla="*/ 63 w 65"/>
                <a:gd name="T23" fmla="*/ 114 h 153"/>
                <a:gd name="T24" fmla="*/ 61 w 65"/>
                <a:gd name="T25" fmla="*/ 101 h 153"/>
                <a:gd name="T26" fmla="*/ 58 w 65"/>
                <a:gd name="T27" fmla="*/ 83 h 153"/>
                <a:gd name="T28" fmla="*/ 58 w 65"/>
                <a:gd name="T29" fmla="*/ 63 h 153"/>
                <a:gd name="T30" fmla="*/ 61 w 65"/>
                <a:gd name="T31" fmla="*/ 42 h 153"/>
                <a:gd name="T32" fmla="*/ 63 w 65"/>
                <a:gd name="T33" fmla="*/ 24 h 153"/>
                <a:gd name="T34" fmla="*/ 63 w 65"/>
                <a:gd name="T35" fmla="*/ 11 h 153"/>
                <a:gd name="T36" fmla="*/ 65 w 65"/>
                <a:gd name="T37" fmla="*/ 0 h 153"/>
                <a:gd name="T38" fmla="*/ 65 w 65"/>
                <a:gd name="T39" fmla="*/ 0 h 153"/>
                <a:gd name="T40" fmla="*/ 4 w 65"/>
                <a:gd name="T4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153">
                  <a:moveTo>
                    <a:pt x="4" y="0"/>
                  </a:moveTo>
                  <a:lnTo>
                    <a:pt x="4" y="0"/>
                  </a:lnTo>
                  <a:lnTo>
                    <a:pt x="4" y="6"/>
                  </a:lnTo>
                  <a:lnTo>
                    <a:pt x="2" y="20"/>
                  </a:lnTo>
                  <a:lnTo>
                    <a:pt x="0" y="38"/>
                  </a:lnTo>
                  <a:lnTo>
                    <a:pt x="0" y="60"/>
                  </a:lnTo>
                  <a:lnTo>
                    <a:pt x="0" y="83"/>
                  </a:lnTo>
                  <a:lnTo>
                    <a:pt x="0" y="108"/>
                  </a:lnTo>
                  <a:lnTo>
                    <a:pt x="4" y="130"/>
                  </a:lnTo>
                  <a:lnTo>
                    <a:pt x="13" y="153"/>
                  </a:lnTo>
                  <a:lnTo>
                    <a:pt x="65" y="119"/>
                  </a:lnTo>
                  <a:lnTo>
                    <a:pt x="63" y="114"/>
                  </a:lnTo>
                  <a:lnTo>
                    <a:pt x="61" y="101"/>
                  </a:lnTo>
                  <a:lnTo>
                    <a:pt x="58" y="83"/>
                  </a:lnTo>
                  <a:lnTo>
                    <a:pt x="58" y="63"/>
                  </a:lnTo>
                  <a:lnTo>
                    <a:pt x="61" y="42"/>
                  </a:lnTo>
                  <a:lnTo>
                    <a:pt x="63" y="24"/>
                  </a:lnTo>
                  <a:lnTo>
                    <a:pt x="63" y="11"/>
                  </a:lnTo>
                  <a:lnTo>
                    <a:pt x="65" y="0"/>
                  </a:lnTo>
                  <a:lnTo>
                    <a:pt x="65" y="0"/>
                  </a:lnTo>
                  <a:lnTo>
                    <a:pt x="4"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603" name="Freeform 684">
              <a:extLst>
                <a:ext uri="{FF2B5EF4-FFF2-40B4-BE49-F238E27FC236}">
                  <a16:creationId xmlns:a16="http://schemas.microsoft.com/office/drawing/2014/main" id="{0DDA5BDC-44B0-B8D6-1F1D-5E0FB7E6DA16}"/>
                </a:ext>
              </a:extLst>
            </p:cNvPr>
            <p:cNvSpPr>
              <a:spLocks/>
            </p:cNvSpPr>
            <p:nvPr/>
          </p:nvSpPr>
          <p:spPr bwMode="auto">
            <a:xfrm>
              <a:off x="2684760" y="5183658"/>
              <a:ext cx="100013" cy="196850"/>
            </a:xfrm>
            <a:custGeom>
              <a:avLst/>
              <a:gdLst>
                <a:gd name="T0" fmla="*/ 3 w 63"/>
                <a:gd name="T1" fmla="*/ 0 h 124"/>
                <a:gd name="T2" fmla="*/ 3 w 63"/>
                <a:gd name="T3" fmla="*/ 0 h 124"/>
                <a:gd name="T4" fmla="*/ 0 w 63"/>
                <a:gd name="T5" fmla="*/ 15 h 124"/>
                <a:gd name="T6" fmla="*/ 0 w 63"/>
                <a:gd name="T7" fmla="*/ 33 h 124"/>
                <a:gd name="T8" fmla="*/ 0 w 63"/>
                <a:gd name="T9" fmla="*/ 49 h 124"/>
                <a:gd name="T10" fmla="*/ 0 w 63"/>
                <a:gd name="T11" fmla="*/ 65 h 124"/>
                <a:gd name="T12" fmla="*/ 0 w 63"/>
                <a:gd name="T13" fmla="*/ 81 h 124"/>
                <a:gd name="T14" fmla="*/ 0 w 63"/>
                <a:gd name="T15" fmla="*/ 94 h 124"/>
                <a:gd name="T16" fmla="*/ 0 w 63"/>
                <a:gd name="T17" fmla="*/ 110 h 124"/>
                <a:gd name="T18" fmla="*/ 0 w 63"/>
                <a:gd name="T19" fmla="*/ 124 h 124"/>
                <a:gd name="T20" fmla="*/ 61 w 63"/>
                <a:gd name="T21" fmla="*/ 124 h 124"/>
                <a:gd name="T22" fmla="*/ 61 w 63"/>
                <a:gd name="T23" fmla="*/ 110 h 124"/>
                <a:gd name="T24" fmla="*/ 61 w 63"/>
                <a:gd name="T25" fmla="*/ 94 h 124"/>
                <a:gd name="T26" fmla="*/ 61 w 63"/>
                <a:gd name="T27" fmla="*/ 78 h 124"/>
                <a:gd name="T28" fmla="*/ 61 w 63"/>
                <a:gd name="T29" fmla="*/ 65 h 124"/>
                <a:gd name="T30" fmla="*/ 61 w 63"/>
                <a:gd name="T31" fmla="*/ 49 h 124"/>
                <a:gd name="T32" fmla="*/ 61 w 63"/>
                <a:gd name="T33" fmla="*/ 36 h 124"/>
                <a:gd name="T34" fmla="*/ 61 w 63"/>
                <a:gd name="T35" fmla="*/ 20 h 124"/>
                <a:gd name="T36" fmla="*/ 63 w 63"/>
                <a:gd name="T37" fmla="*/ 6 h 124"/>
                <a:gd name="T38" fmla="*/ 63 w 63"/>
                <a:gd name="T39" fmla="*/ 6 h 124"/>
                <a:gd name="T40" fmla="*/ 3 w 63"/>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24">
                  <a:moveTo>
                    <a:pt x="3" y="0"/>
                  </a:moveTo>
                  <a:lnTo>
                    <a:pt x="3" y="0"/>
                  </a:lnTo>
                  <a:lnTo>
                    <a:pt x="0" y="15"/>
                  </a:lnTo>
                  <a:lnTo>
                    <a:pt x="0" y="33"/>
                  </a:lnTo>
                  <a:lnTo>
                    <a:pt x="0" y="49"/>
                  </a:lnTo>
                  <a:lnTo>
                    <a:pt x="0" y="65"/>
                  </a:lnTo>
                  <a:lnTo>
                    <a:pt x="0" y="81"/>
                  </a:lnTo>
                  <a:lnTo>
                    <a:pt x="0" y="94"/>
                  </a:lnTo>
                  <a:lnTo>
                    <a:pt x="0" y="110"/>
                  </a:lnTo>
                  <a:lnTo>
                    <a:pt x="0" y="124"/>
                  </a:lnTo>
                  <a:lnTo>
                    <a:pt x="61" y="124"/>
                  </a:lnTo>
                  <a:lnTo>
                    <a:pt x="61" y="110"/>
                  </a:lnTo>
                  <a:lnTo>
                    <a:pt x="61" y="94"/>
                  </a:lnTo>
                  <a:lnTo>
                    <a:pt x="61" y="78"/>
                  </a:lnTo>
                  <a:lnTo>
                    <a:pt x="61" y="65"/>
                  </a:lnTo>
                  <a:lnTo>
                    <a:pt x="61" y="49"/>
                  </a:lnTo>
                  <a:lnTo>
                    <a:pt x="61" y="36"/>
                  </a:lnTo>
                  <a:lnTo>
                    <a:pt x="61" y="20"/>
                  </a:lnTo>
                  <a:lnTo>
                    <a:pt x="63" y="6"/>
                  </a:lnTo>
                  <a:lnTo>
                    <a:pt x="63" y="6"/>
                  </a:lnTo>
                  <a:lnTo>
                    <a:pt x="3"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604" name="Freeform 685">
              <a:extLst>
                <a:ext uri="{FF2B5EF4-FFF2-40B4-BE49-F238E27FC236}">
                  <a16:creationId xmlns:a16="http://schemas.microsoft.com/office/drawing/2014/main" id="{1151109A-3991-6CEF-BFC6-5D13742E3A61}"/>
                </a:ext>
              </a:extLst>
            </p:cNvPr>
            <p:cNvSpPr>
              <a:spLocks/>
            </p:cNvSpPr>
            <p:nvPr/>
          </p:nvSpPr>
          <p:spPr bwMode="auto">
            <a:xfrm>
              <a:off x="2689522" y="5004271"/>
              <a:ext cx="177800" cy="188912"/>
            </a:xfrm>
            <a:custGeom>
              <a:avLst/>
              <a:gdLst>
                <a:gd name="T0" fmla="*/ 51 w 112"/>
                <a:gd name="T1" fmla="*/ 0 h 119"/>
                <a:gd name="T2" fmla="*/ 51 w 112"/>
                <a:gd name="T3" fmla="*/ 0 h 119"/>
                <a:gd name="T4" fmla="*/ 51 w 112"/>
                <a:gd name="T5" fmla="*/ 2 h 119"/>
                <a:gd name="T6" fmla="*/ 47 w 112"/>
                <a:gd name="T7" fmla="*/ 11 h 119"/>
                <a:gd name="T8" fmla="*/ 40 w 112"/>
                <a:gd name="T9" fmla="*/ 23 h 119"/>
                <a:gd name="T10" fmla="*/ 31 w 112"/>
                <a:gd name="T11" fmla="*/ 38 h 119"/>
                <a:gd name="T12" fmla="*/ 22 w 112"/>
                <a:gd name="T13" fmla="*/ 54 h 119"/>
                <a:gd name="T14" fmla="*/ 13 w 112"/>
                <a:gd name="T15" fmla="*/ 72 h 119"/>
                <a:gd name="T16" fmla="*/ 4 w 112"/>
                <a:gd name="T17" fmla="*/ 92 h 119"/>
                <a:gd name="T18" fmla="*/ 0 w 112"/>
                <a:gd name="T19" fmla="*/ 113 h 119"/>
                <a:gd name="T20" fmla="*/ 60 w 112"/>
                <a:gd name="T21" fmla="*/ 119 h 119"/>
                <a:gd name="T22" fmla="*/ 63 w 112"/>
                <a:gd name="T23" fmla="*/ 110 h 119"/>
                <a:gd name="T24" fmla="*/ 67 w 112"/>
                <a:gd name="T25" fmla="*/ 97 h 119"/>
                <a:gd name="T26" fmla="*/ 74 w 112"/>
                <a:gd name="T27" fmla="*/ 83 h 119"/>
                <a:gd name="T28" fmla="*/ 83 w 112"/>
                <a:gd name="T29" fmla="*/ 68 h 119"/>
                <a:gd name="T30" fmla="*/ 92 w 112"/>
                <a:gd name="T31" fmla="*/ 52 h 119"/>
                <a:gd name="T32" fmla="*/ 101 w 112"/>
                <a:gd name="T33" fmla="*/ 36 h 119"/>
                <a:gd name="T34" fmla="*/ 108 w 112"/>
                <a:gd name="T35" fmla="*/ 20 h 119"/>
                <a:gd name="T36" fmla="*/ 112 w 112"/>
                <a:gd name="T37" fmla="*/ 0 h 119"/>
                <a:gd name="T38" fmla="*/ 112 w 112"/>
                <a:gd name="T39" fmla="*/ 0 h 119"/>
                <a:gd name="T40" fmla="*/ 51 w 112"/>
                <a:gd name="T4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119">
                  <a:moveTo>
                    <a:pt x="51" y="0"/>
                  </a:moveTo>
                  <a:lnTo>
                    <a:pt x="51" y="0"/>
                  </a:lnTo>
                  <a:lnTo>
                    <a:pt x="51" y="2"/>
                  </a:lnTo>
                  <a:lnTo>
                    <a:pt x="47" y="11"/>
                  </a:lnTo>
                  <a:lnTo>
                    <a:pt x="40" y="23"/>
                  </a:lnTo>
                  <a:lnTo>
                    <a:pt x="31" y="38"/>
                  </a:lnTo>
                  <a:lnTo>
                    <a:pt x="22" y="54"/>
                  </a:lnTo>
                  <a:lnTo>
                    <a:pt x="13" y="72"/>
                  </a:lnTo>
                  <a:lnTo>
                    <a:pt x="4" y="92"/>
                  </a:lnTo>
                  <a:lnTo>
                    <a:pt x="0" y="113"/>
                  </a:lnTo>
                  <a:lnTo>
                    <a:pt x="60" y="119"/>
                  </a:lnTo>
                  <a:lnTo>
                    <a:pt x="63" y="110"/>
                  </a:lnTo>
                  <a:lnTo>
                    <a:pt x="67" y="97"/>
                  </a:lnTo>
                  <a:lnTo>
                    <a:pt x="74" y="83"/>
                  </a:lnTo>
                  <a:lnTo>
                    <a:pt x="83" y="68"/>
                  </a:lnTo>
                  <a:lnTo>
                    <a:pt x="92" y="52"/>
                  </a:lnTo>
                  <a:lnTo>
                    <a:pt x="101" y="36"/>
                  </a:lnTo>
                  <a:lnTo>
                    <a:pt x="108" y="20"/>
                  </a:lnTo>
                  <a:lnTo>
                    <a:pt x="112" y="0"/>
                  </a:lnTo>
                  <a:lnTo>
                    <a:pt x="112" y="0"/>
                  </a:lnTo>
                  <a:lnTo>
                    <a:pt x="51"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05" name="Freeform 687">
              <a:extLst>
                <a:ext uri="{FF2B5EF4-FFF2-40B4-BE49-F238E27FC236}">
                  <a16:creationId xmlns:a16="http://schemas.microsoft.com/office/drawing/2014/main" id="{693AE868-FB33-646C-0296-65C2EB3B180D}"/>
                </a:ext>
              </a:extLst>
            </p:cNvPr>
            <p:cNvSpPr>
              <a:spLocks/>
            </p:cNvSpPr>
            <p:nvPr/>
          </p:nvSpPr>
          <p:spPr bwMode="auto">
            <a:xfrm>
              <a:off x="2770485" y="4915370"/>
              <a:ext cx="147638" cy="111125"/>
            </a:xfrm>
            <a:custGeom>
              <a:avLst/>
              <a:gdLst>
                <a:gd name="T0" fmla="*/ 54 w 93"/>
                <a:gd name="T1" fmla="*/ 0 h 70"/>
                <a:gd name="T2" fmla="*/ 32 w 93"/>
                <a:gd name="T3" fmla="*/ 27 h 70"/>
                <a:gd name="T4" fmla="*/ 39 w 93"/>
                <a:gd name="T5" fmla="*/ 11 h 70"/>
                <a:gd name="T6" fmla="*/ 41 w 93"/>
                <a:gd name="T7" fmla="*/ 9 h 70"/>
                <a:gd name="T8" fmla="*/ 39 w 93"/>
                <a:gd name="T9" fmla="*/ 11 h 70"/>
                <a:gd name="T10" fmla="*/ 32 w 93"/>
                <a:gd name="T11" fmla="*/ 13 h 70"/>
                <a:gd name="T12" fmla="*/ 25 w 93"/>
                <a:gd name="T13" fmla="*/ 18 h 70"/>
                <a:gd name="T14" fmla="*/ 16 w 93"/>
                <a:gd name="T15" fmla="*/ 25 h 70"/>
                <a:gd name="T16" fmla="*/ 5 w 93"/>
                <a:gd name="T17" fmla="*/ 36 h 70"/>
                <a:gd name="T18" fmla="*/ 0 w 93"/>
                <a:gd name="T19" fmla="*/ 56 h 70"/>
                <a:gd name="T20" fmla="*/ 61 w 93"/>
                <a:gd name="T21" fmla="*/ 56 h 70"/>
                <a:gd name="T22" fmla="*/ 57 w 93"/>
                <a:gd name="T23" fmla="*/ 65 h 70"/>
                <a:gd name="T24" fmla="*/ 54 w 93"/>
                <a:gd name="T25" fmla="*/ 70 h 70"/>
                <a:gd name="T26" fmla="*/ 57 w 93"/>
                <a:gd name="T27" fmla="*/ 70 h 70"/>
                <a:gd name="T28" fmla="*/ 61 w 93"/>
                <a:gd name="T29" fmla="*/ 67 h 70"/>
                <a:gd name="T30" fmla="*/ 68 w 93"/>
                <a:gd name="T31" fmla="*/ 63 h 70"/>
                <a:gd name="T32" fmla="*/ 75 w 93"/>
                <a:gd name="T33" fmla="*/ 58 h 70"/>
                <a:gd name="T34" fmla="*/ 84 w 93"/>
                <a:gd name="T35" fmla="*/ 49 h 70"/>
                <a:gd name="T36" fmla="*/ 93 w 93"/>
                <a:gd name="T37" fmla="*/ 27 h 70"/>
                <a:gd name="T38" fmla="*/ 70 w 93"/>
                <a:gd name="T39" fmla="*/ 56 h 70"/>
                <a:gd name="T40" fmla="*/ 54 w 93"/>
                <a:gd name="T41" fmla="*/ 0 h 70"/>
                <a:gd name="T42" fmla="*/ 32 w 93"/>
                <a:gd name="T43" fmla="*/ 4 h 70"/>
                <a:gd name="T44" fmla="*/ 32 w 93"/>
                <a:gd name="T45" fmla="*/ 27 h 70"/>
                <a:gd name="T46" fmla="*/ 54 w 93"/>
                <a:gd name="T4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70">
                  <a:moveTo>
                    <a:pt x="54" y="0"/>
                  </a:moveTo>
                  <a:lnTo>
                    <a:pt x="32" y="27"/>
                  </a:lnTo>
                  <a:lnTo>
                    <a:pt x="39" y="11"/>
                  </a:lnTo>
                  <a:lnTo>
                    <a:pt x="41" y="9"/>
                  </a:lnTo>
                  <a:lnTo>
                    <a:pt x="39" y="11"/>
                  </a:lnTo>
                  <a:lnTo>
                    <a:pt x="32" y="13"/>
                  </a:lnTo>
                  <a:lnTo>
                    <a:pt x="25" y="18"/>
                  </a:lnTo>
                  <a:lnTo>
                    <a:pt x="16" y="25"/>
                  </a:lnTo>
                  <a:lnTo>
                    <a:pt x="5" y="36"/>
                  </a:lnTo>
                  <a:lnTo>
                    <a:pt x="0" y="56"/>
                  </a:lnTo>
                  <a:lnTo>
                    <a:pt x="61" y="56"/>
                  </a:lnTo>
                  <a:lnTo>
                    <a:pt x="57" y="65"/>
                  </a:lnTo>
                  <a:lnTo>
                    <a:pt x="54" y="70"/>
                  </a:lnTo>
                  <a:lnTo>
                    <a:pt x="57" y="70"/>
                  </a:lnTo>
                  <a:lnTo>
                    <a:pt x="61" y="67"/>
                  </a:lnTo>
                  <a:lnTo>
                    <a:pt x="68" y="63"/>
                  </a:lnTo>
                  <a:lnTo>
                    <a:pt x="75" y="58"/>
                  </a:lnTo>
                  <a:lnTo>
                    <a:pt x="84" y="49"/>
                  </a:lnTo>
                  <a:lnTo>
                    <a:pt x="93" y="27"/>
                  </a:lnTo>
                  <a:lnTo>
                    <a:pt x="70" y="56"/>
                  </a:lnTo>
                  <a:lnTo>
                    <a:pt x="54" y="0"/>
                  </a:lnTo>
                  <a:lnTo>
                    <a:pt x="32" y="4"/>
                  </a:lnTo>
                  <a:lnTo>
                    <a:pt x="32" y="27"/>
                  </a:lnTo>
                  <a:lnTo>
                    <a:pt x="54"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06" name="Freeform 688">
              <a:extLst>
                <a:ext uri="{FF2B5EF4-FFF2-40B4-BE49-F238E27FC236}">
                  <a16:creationId xmlns:a16="http://schemas.microsoft.com/office/drawing/2014/main" id="{7774D641-2D9E-BA91-84CF-9FD1AF318D01}"/>
                </a:ext>
              </a:extLst>
            </p:cNvPr>
            <p:cNvSpPr>
              <a:spLocks/>
            </p:cNvSpPr>
            <p:nvPr/>
          </p:nvSpPr>
          <p:spPr bwMode="auto">
            <a:xfrm>
              <a:off x="2856210" y="4878858"/>
              <a:ext cx="125413" cy="125412"/>
            </a:xfrm>
            <a:custGeom>
              <a:avLst/>
              <a:gdLst>
                <a:gd name="T0" fmla="*/ 77 w 79"/>
                <a:gd name="T1" fmla="*/ 0 h 79"/>
                <a:gd name="T2" fmla="*/ 77 w 79"/>
                <a:gd name="T3" fmla="*/ 0 h 79"/>
                <a:gd name="T4" fmla="*/ 66 w 79"/>
                <a:gd name="T5" fmla="*/ 3 h 79"/>
                <a:gd name="T6" fmla="*/ 57 w 79"/>
                <a:gd name="T7" fmla="*/ 5 h 79"/>
                <a:gd name="T8" fmla="*/ 48 w 79"/>
                <a:gd name="T9" fmla="*/ 7 h 79"/>
                <a:gd name="T10" fmla="*/ 36 w 79"/>
                <a:gd name="T11" fmla="*/ 12 h 79"/>
                <a:gd name="T12" fmla="*/ 25 w 79"/>
                <a:gd name="T13" fmla="*/ 14 h 79"/>
                <a:gd name="T14" fmla="*/ 14 w 79"/>
                <a:gd name="T15" fmla="*/ 18 h 79"/>
                <a:gd name="T16" fmla="*/ 7 w 79"/>
                <a:gd name="T17" fmla="*/ 21 h 79"/>
                <a:gd name="T18" fmla="*/ 0 w 79"/>
                <a:gd name="T19" fmla="*/ 23 h 79"/>
                <a:gd name="T20" fmla="*/ 16 w 79"/>
                <a:gd name="T21" fmla="*/ 79 h 79"/>
                <a:gd name="T22" fmla="*/ 23 w 79"/>
                <a:gd name="T23" fmla="*/ 77 h 79"/>
                <a:gd name="T24" fmla="*/ 32 w 79"/>
                <a:gd name="T25" fmla="*/ 75 h 79"/>
                <a:gd name="T26" fmla="*/ 43 w 79"/>
                <a:gd name="T27" fmla="*/ 72 h 79"/>
                <a:gd name="T28" fmla="*/ 54 w 79"/>
                <a:gd name="T29" fmla="*/ 68 h 79"/>
                <a:gd name="T30" fmla="*/ 63 w 79"/>
                <a:gd name="T31" fmla="*/ 66 h 79"/>
                <a:gd name="T32" fmla="*/ 72 w 79"/>
                <a:gd name="T33" fmla="*/ 63 h 79"/>
                <a:gd name="T34" fmla="*/ 79 w 79"/>
                <a:gd name="T35" fmla="*/ 61 h 79"/>
                <a:gd name="T36" fmla="*/ 79 w 79"/>
                <a:gd name="T37" fmla="*/ 61 h 79"/>
                <a:gd name="T38" fmla="*/ 79 w 79"/>
                <a:gd name="T39" fmla="*/ 61 h 79"/>
                <a:gd name="T40" fmla="*/ 77 w 79"/>
                <a:gd name="T4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79">
                  <a:moveTo>
                    <a:pt x="77" y="0"/>
                  </a:moveTo>
                  <a:lnTo>
                    <a:pt x="77" y="0"/>
                  </a:lnTo>
                  <a:lnTo>
                    <a:pt x="66" y="3"/>
                  </a:lnTo>
                  <a:lnTo>
                    <a:pt x="57" y="5"/>
                  </a:lnTo>
                  <a:lnTo>
                    <a:pt x="48" y="7"/>
                  </a:lnTo>
                  <a:lnTo>
                    <a:pt x="36" y="12"/>
                  </a:lnTo>
                  <a:lnTo>
                    <a:pt x="25" y="14"/>
                  </a:lnTo>
                  <a:lnTo>
                    <a:pt x="14" y="18"/>
                  </a:lnTo>
                  <a:lnTo>
                    <a:pt x="7" y="21"/>
                  </a:lnTo>
                  <a:lnTo>
                    <a:pt x="0" y="23"/>
                  </a:lnTo>
                  <a:lnTo>
                    <a:pt x="16" y="79"/>
                  </a:lnTo>
                  <a:lnTo>
                    <a:pt x="23" y="77"/>
                  </a:lnTo>
                  <a:lnTo>
                    <a:pt x="32" y="75"/>
                  </a:lnTo>
                  <a:lnTo>
                    <a:pt x="43" y="72"/>
                  </a:lnTo>
                  <a:lnTo>
                    <a:pt x="54" y="68"/>
                  </a:lnTo>
                  <a:lnTo>
                    <a:pt x="63" y="66"/>
                  </a:lnTo>
                  <a:lnTo>
                    <a:pt x="72" y="63"/>
                  </a:lnTo>
                  <a:lnTo>
                    <a:pt x="79" y="61"/>
                  </a:lnTo>
                  <a:lnTo>
                    <a:pt x="79" y="61"/>
                  </a:lnTo>
                  <a:lnTo>
                    <a:pt x="79" y="61"/>
                  </a:lnTo>
                  <a:lnTo>
                    <a:pt x="77"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07" name="Freeform 689">
              <a:extLst>
                <a:ext uri="{FF2B5EF4-FFF2-40B4-BE49-F238E27FC236}">
                  <a16:creationId xmlns:a16="http://schemas.microsoft.com/office/drawing/2014/main" id="{70B04DED-2CA8-24CC-6A05-ACB4562C7F93}"/>
                </a:ext>
              </a:extLst>
            </p:cNvPr>
            <p:cNvSpPr>
              <a:spLocks/>
            </p:cNvSpPr>
            <p:nvPr/>
          </p:nvSpPr>
          <p:spPr bwMode="auto">
            <a:xfrm>
              <a:off x="2978447" y="4858220"/>
              <a:ext cx="196850" cy="117475"/>
            </a:xfrm>
            <a:custGeom>
              <a:avLst/>
              <a:gdLst>
                <a:gd name="T0" fmla="*/ 119 w 124"/>
                <a:gd name="T1" fmla="*/ 0 h 74"/>
                <a:gd name="T2" fmla="*/ 119 w 124"/>
                <a:gd name="T3" fmla="*/ 0 h 74"/>
                <a:gd name="T4" fmla="*/ 104 w 124"/>
                <a:gd name="T5" fmla="*/ 0 h 74"/>
                <a:gd name="T6" fmla="*/ 88 w 124"/>
                <a:gd name="T7" fmla="*/ 2 h 74"/>
                <a:gd name="T8" fmla="*/ 70 w 124"/>
                <a:gd name="T9" fmla="*/ 4 h 74"/>
                <a:gd name="T10" fmla="*/ 49 w 124"/>
                <a:gd name="T11" fmla="*/ 9 h 74"/>
                <a:gd name="T12" fmla="*/ 34 w 124"/>
                <a:gd name="T13" fmla="*/ 11 h 74"/>
                <a:gd name="T14" fmla="*/ 18 w 124"/>
                <a:gd name="T15" fmla="*/ 13 h 74"/>
                <a:gd name="T16" fmla="*/ 7 w 124"/>
                <a:gd name="T17" fmla="*/ 13 h 74"/>
                <a:gd name="T18" fmla="*/ 0 w 124"/>
                <a:gd name="T19" fmla="*/ 13 h 74"/>
                <a:gd name="T20" fmla="*/ 2 w 124"/>
                <a:gd name="T21" fmla="*/ 74 h 74"/>
                <a:gd name="T22" fmla="*/ 13 w 124"/>
                <a:gd name="T23" fmla="*/ 74 h 74"/>
                <a:gd name="T24" fmla="*/ 25 w 124"/>
                <a:gd name="T25" fmla="*/ 72 h 74"/>
                <a:gd name="T26" fmla="*/ 40 w 124"/>
                <a:gd name="T27" fmla="*/ 70 h 74"/>
                <a:gd name="T28" fmla="*/ 58 w 124"/>
                <a:gd name="T29" fmla="*/ 67 h 74"/>
                <a:gd name="T30" fmla="*/ 77 w 124"/>
                <a:gd name="T31" fmla="*/ 65 h 74"/>
                <a:gd name="T32" fmla="*/ 95 w 124"/>
                <a:gd name="T33" fmla="*/ 63 h 74"/>
                <a:gd name="T34" fmla="*/ 110 w 124"/>
                <a:gd name="T35" fmla="*/ 61 h 74"/>
                <a:gd name="T36" fmla="*/ 124 w 124"/>
                <a:gd name="T37" fmla="*/ 58 h 74"/>
                <a:gd name="T38" fmla="*/ 124 w 124"/>
                <a:gd name="T39" fmla="*/ 58 h 74"/>
                <a:gd name="T40" fmla="*/ 119 w 124"/>
                <a:gd name="T4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74">
                  <a:moveTo>
                    <a:pt x="119" y="0"/>
                  </a:moveTo>
                  <a:lnTo>
                    <a:pt x="119" y="0"/>
                  </a:lnTo>
                  <a:lnTo>
                    <a:pt x="104" y="0"/>
                  </a:lnTo>
                  <a:lnTo>
                    <a:pt x="88" y="2"/>
                  </a:lnTo>
                  <a:lnTo>
                    <a:pt x="70" y="4"/>
                  </a:lnTo>
                  <a:lnTo>
                    <a:pt x="49" y="9"/>
                  </a:lnTo>
                  <a:lnTo>
                    <a:pt x="34" y="11"/>
                  </a:lnTo>
                  <a:lnTo>
                    <a:pt x="18" y="13"/>
                  </a:lnTo>
                  <a:lnTo>
                    <a:pt x="7" y="13"/>
                  </a:lnTo>
                  <a:lnTo>
                    <a:pt x="0" y="13"/>
                  </a:lnTo>
                  <a:lnTo>
                    <a:pt x="2" y="74"/>
                  </a:lnTo>
                  <a:lnTo>
                    <a:pt x="13" y="74"/>
                  </a:lnTo>
                  <a:lnTo>
                    <a:pt x="25" y="72"/>
                  </a:lnTo>
                  <a:lnTo>
                    <a:pt x="40" y="70"/>
                  </a:lnTo>
                  <a:lnTo>
                    <a:pt x="58" y="67"/>
                  </a:lnTo>
                  <a:lnTo>
                    <a:pt x="77" y="65"/>
                  </a:lnTo>
                  <a:lnTo>
                    <a:pt x="95" y="63"/>
                  </a:lnTo>
                  <a:lnTo>
                    <a:pt x="110" y="61"/>
                  </a:lnTo>
                  <a:lnTo>
                    <a:pt x="124" y="58"/>
                  </a:lnTo>
                  <a:lnTo>
                    <a:pt x="124" y="58"/>
                  </a:lnTo>
                  <a:lnTo>
                    <a:pt x="119"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08" name="Freeform 690">
              <a:extLst>
                <a:ext uri="{FF2B5EF4-FFF2-40B4-BE49-F238E27FC236}">
                  <a16:creationId xmlns:a16="http://schemas.microsoft.com/office/drawing/2014/main" id="{0B86E857-EF25-1F00-EE52-F26A47551BFF}"/>
                </a:ext>
              </a:extLst>
            </p:cNvPr>
            <p:cNvSpPr>
              <a:spLocks/>
            </p:cNvSpPr>
            <p:nvPr/>
          </p:nvSpPr>
          <p:spPr bwMode="auto">
            <a:xfrm>
              <a:off x="3167360" y="4855045"/>
              <a:ext cx="204788" cy="100012"/>
            </a:xfrm>
            <a:custGeom>
              <a:avLst/>
              <a:gdLst>
                <a:gd name="T0" fmla="*/ 122 w 129"/>
                <a:gd name="T1" fmla="*/ 4 h 63"/>
                <a:gd name="T2" fmla="*/ 129 w 129"/>
                <a:gd name="T3" fmla="*/ 4 h 63"/>
                <a:gd name="T4" fmla="*/ 117 w 129"/>
                <a:gd name="T5" fmla="*/ 2 h 63"/>
                <a:gd name="T6" fmla="*/ 104 w 129"/>
                <a:gd name="T7" fmla="*/ 0 h 63"/>
                <a:gd name="T8" fmla="*/ 90 w 129"/>
                <a:gd name="T9" fmla="*/ 0 h 63"/>
                <a:gd name="T10" fmla="*/ 75 w 129"/>
                <a:gd name="T11" fmla="*/ 0 h 63"/>
                <a:gd name="T12" fmla="*/ 57 w 129"/>
                <a:gd name="T13" fmla="*/ 0 h 63"/>
                <a:gd name="T14" fmla="*/ 39 w 129"/>
                <a:gd name="T15" fmla="*/ 0 h 63"/>
                <a:gd name="T16" fmla="*/ 21 w 129"/>
                <a:gd name="T17" fmla="*/ 2 h 63"/>
                <a:gd name="T18" fmla="*/ 0 w 129"/>
                <a:gd name="T19" fmla="*/ 2 h 63"/>
                <a:gd name="T20" fmla="*/ 5 w 129"/>
                <a:gd name="T21" fmla="*/ 60 h 63"/>
                <a:gd name="T22" fmla="*/ 23 w 129"/>
                <a:gd name="T23" fmla="*/ 60 h 63"/>
                <a:gd name="T24" fmla="*/ 41 w 129"/>
                <a:gd name="T25" fmla="*/ 60 h 63"/>
                <a:gd name="T26" fmla="*/ 59 w 129"/>
                <a:gd name="T27" fmla="*/ 60 h 63"/>
                <a:gd name="T28" fmla="*/ 75 w 129"/>
                <a:gd name="T29" fmla="*/ 60 h 63"/>
                <a:gd name="T30" fmla="*/ 88 w 129"/>
                <a:gd name="T31" fmla="*/ 60 h 63"/>
                <a:gd name="T32" fmla="*/ 99 w 129"/>
                <a:gd name="T33" fmla="*/ 60 h 63"/>
                <a:gd name="T34" fmla="*/ 108 w 129"/>
                <a:gd name="T35" fmla="*/ 60 h 63"/>
                <a:gd name="T36" fmla="*/ 108 w 129"/>
                <a:gd name="T37" fmla="*/ 63 h 63"/>
                <a:gd name="T38" fmla="*/ 117 w 129"/>
                <a:gd name="T39" fmla="*/ 63 h 63"/>
                <a:gd name="T40" fmla="*/ 122 w 129"/>
                <a:gd name="T41"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63">
                  <a:moveTo>
                    <a:pt x="122" y="4"/>
                  </a:moveTo>
                  <a:lnTo>
                    <a:pt x="129" y="4"/>
                  </a:lnTo>
                  <a:lnTo>
                    <a:pt x="117" y="2"/>
                  </a:lnTo>
                  <a:lnTo>
                    <a:pt x="104" y="0"/>
                  </a:lnTo>
                  <a:lnTo>
                    <a:pt x="90" y="0"/>
                  </a:lnTo>
                  <a:lnTo>
                    <a:pt x="75" y="0"/>
                  </a:lnTo>
                  <a:lnTo>
                    <a:pt x="57" y="0"/>
                  </a:lnTo>
                  <a:lnTo>
                    <a:pt x="39" y="0"/>
                  </a:lnTo>
                  <a:lnTo>
                    <a:pt x="21" y="2"/>
                  </a:lnTo>
                  <a:lnTo>
                    <a:pt x="0" y="2"/>
                  </a:lnTo>
                  <a:lnTo>
                    <a:pt x="5" y="60"/>
                  </a:lnTo>
                  <a:lnTo>
                    <a:pt x="23" y="60"/>
                  </a:lnTo>
                  <a:lnTo>
                    <a:pt x="41" y="60"/>
                  </a:lnTo>
                  <a:lnTo>
                    <a:pt x="59" y="60"/>
                  </a:lnTo>
                  <a:lnTo>
                    <a:pt x="75" y="60"/>
                  </a:lnTo>
                  <a:lnTo>
                    <a:pt x="88" y="60"/>
                  </a:lnTo>
                  <a:lnTo>
                    <a:pt x="99" y="60"/>
                  </a:lnTo>
                  <a:lnTo>
                    <a:pt x="108" y="60"/>
                  </a:lnTo>
                  <a:lnTo>
                    <a:pt x="108" y="63"/>
                  </a:lnTo>
                  <a:lnTo>
                    <a:pt x="117" y="63"/>
                  </a:lnTo>
                  <a:lnTo>
                    <a:pt x="122" y="4"/>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09" name="Freeform 691">
              <a:extLst>
                <a:ext uri="{FF2B5EF4-FFF2-40B4-BE49-F238E27FC236}">
                  <a16:creationId xmlns:a16="http://schemas.microsoft.com/office/drawing/2014/main" id="{99E21BE9-D898-4904-9E3F-6D1999780869}"/>
                </a:ext>
              </a:extLst>
            </p:cNvPr>
            <p:cNvSpPr>
              <a:spLocks/>
            </p:cNvSpPr>
            <p:nvPr/>
          </p:nvSpPr>
          <p:spPr bwMode="auto">
            <a:xfrm>
              <a:off x="3353098" y="4861395"/>
              <a:ext cx="176213" cy="125412"/>
            </a:xfrm>
            <a:custGeom>
              <a:avLst/>
              <a:gdLst>
                <a:gd name="T0" fmla="*/ 111 w 111"/>
                <a:gd name="T1" fmla="*/ 56 h 79"/>
                <a:gd name="T2" fmla="*/ 99 w 111"/>
                <a:gd name="T3" fmla="*/ 32 h 79"/>
                <a:gd name="T4" fmla="*/ 93 w 111"/>
                <a:gd name="T5" fmla="*/ 27 h 79"/>
                <a:gd name="T6" fmla="*/ 86 w 111"/>
                <a:gd name="T7" fmla="*/ 23 h 79"/>
                <a:gd name="T8" fmla="*/ 75 w 111"/>
                <a:gd name="T9" fmla="*/ 16 h 79"/>
                <a:gd name="T10" fmla="*/ 63 w 111"/>
                <a:gd name="T11" fmla="*/ 11 h 79"/>
                <a:gd name="T12" fmla="*/ 52 w 111"/>
                <a:gd name="T13" fmla="*/ 7 h 79"/>
                <a:gd name="T14" fmla="*/ 36 w 111"/>
                <a:gd name="T15" fmla="*/ 5 h 79"/>
                <a:gd name="T16" fmla="*/ 21 w 111"/>
                <a:gd name="T17" fmla="*/ 0 h 79"/>
                <a:gd name="T18" fmla="*/ 5 w 111"/>
                <a:gd name="T19" fmla="*/ 0 h 79"/>
                <a:gd name="T20" fmla="*/ 0 w 111"/>
                <a:gd name="T21" fmla="*/ 59 h 79"/>
                <a:gd name="T22" fmla="*/ 14 w 111"/>
                <a:gd name="T23" fmla="*/ 61 h 79"/>
                <a:gd name="T24" fmla="*/ 25 w 111"/>
                <a:gd name="T25" fmla="*/ 63 h 79"/>
                <a:gd name="T26" fmla="*/ 34 w 111"/>
                <a:gd name="T27" fmla="*/ 65 h 79"/>
                <a:gd name="T28" fmla="*/ 43 w 111"/>
                <a:gd name="T29" fmla="*/ 68 h 79"/>
                <a:gd name="T30" fmla="*/ 48 w 111"/>
                <a:gd name="T31" fmla="*/ 70 h 79"/>
                <a:gd name="T32" fmla="*/ 54 w 111"/>
                <a:gd name="T33" fmla="*/ 72 h 79"/>
                <a:gd name="T34" fmla="*/ 59 w 111"/>
                <a:gd name="T35" fmla="*/ 77 h 79"/>
                <a:gd name="T36" fmla="*/ 63 w 111"/>
                <a:gd name="T37" fmla="*/ 79 h 79"/>
                <a:gd name="T38" fmla="*/ 52 w 111"/>
                <a:gd name="T39" fmla="*/ 56 h 79"/>
                <a:gd name="T40" fmla="*/ 111 w 111"/>
                <a:gd name="T41" fmla="*/ 56 h 79"/>
                <a:gd name="T42" fmla="*/ 111 w 111"/>
                <a:gd name="T43" fmla="*/ 41 h 79"/>
                <a:gd name="T44" fmla="*/ 99 w 111"/>
                <a:gd name="T45" fmla="*/ 32 h 79"/>
                <a:gd name="T46" fmla="*/ 111 w 111"/>
                <a:gd name="T47" fmla="*/ 5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79">
                  <a:moveTo>
                    <a:pt x="111" y="56"/>
                  </a:moveTo>
                  <a:lnTo>
                    <a:pt x="99" y="32"/>
                  </a:lnTo>
                  <a:lnTo>
                    <a:pt x="93" y="27"/>
                  </a:lnTo>
                  <a:lnTo>
                    <a:pt x="86" y="23"/>
                  </a:lnTo>
                  <a:lnTo>
                    <a:pt x="75" y="16"/>
                  </a:lnTo>
                  <a:lnTo>
                    <a:pt x="63" y="11"/>
                  </a:lnTo>
                  <a:lnTo>
                    <a:pt x="52" y="7"/>
                  </a:lnTo>
                  <a:lnTo>
                    <a:pt x="36" y="5"/>
                  </a:lnTo>
                  <a:lnTo>
                    <a:pt x="21" y="0"/>
                  </a:lnTo>
                  <a:lnTo>
                    <a:pt x="5" y="0"/>
                  </a:lnTo>
                  <a:lnTo>
                    <a:pt x="0" y="59"/>
                  </a:lnTo>
                  <a:lnTo>
                    <a:pt x="14" y="61"/>
                  </a:lnTo>
                  <a:lnTo>
                    <a:pt x="25" y="63"/>
                  </a:lnTo>
                  <a:lnTo>
                    <a:pt x="34" y="65"/>
                  </a:lnTo>
                  <a:lnTo>
                    <a:pt x="43" y="68"/>
                  </a:lnTo>
                  <a:lnTo>
                    <a:pt x="48" y="70"/>
                  </a:lnTo>
                  <a:lnTo>
                    <a:pt x="54" y="72"/>
                  </a:lnTo>
                  <a:lnTo>
                    <a:pt x="59" y="77"/>
                  </a:lnTo>
                  <a:lnTo>
                    <a:pt x="63" y="79"/>
                  </a:lnTo>
                  <a:lnTo>
                    <a:pt x="52" y="56"/>
                  </a:lnTo>
                  <a:lnTo>
                    <a:pt x="111" y="56"/>
                  </a:lnTo>
                  <a:lnTo>
                    <a:pt x="111" y="41"/>
                  </a:lnTo>
                  <a:lnTo>
                    <a:pt x="99" y="32"/>
                  </a:lnTo>
                  <a:lnTo>
                    <a:pt x="111" y="56"/>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10" name="Freeform 692">
              <a:extLst>
                <a:ext uri="{FF2B5EF4-FFF2-40B4-BE49-F238E27FC236}">
                  <a16:creationId xmlns:a16="http://schemas.microsoft.com/office/drawing/2014/main" id="{D9429FF0-EC12-CBF4-C008-1AEE33F520CB}"/>
                </a:ext>
              </a:extLst>
            </p:cNvPr>
            <p:cNvSpPr>
              <a:spLocks/>
            </p:cNvSpPr>
            <p:nvPr/>
          </p:nvSpPr>
          <p:spPr bwMode="auto">
            <a:xfrm>
              <a:off x="3435648" y="4907433"/>
              <a:ext cx="114300" cy="96837"/>
            </a:xfrm>
            <a:custGeom>
              <a:avLst/>
              <a:gdLst>
                <a:gd name="T0" fmla="*/ 72 w 72"/>
                <a:gd name="T1" fmla="*/ 34 h 61"/>
                <a:gd name="T2" fmla="*/ 59 w 72"/>
                <a:gd name="T3" fmla="*/ 7 h 61"/>
                <a:gd name="T4" fmla="*/ 52 w 72"/>
                <a:gd name="T5" fmla="*/ 5 h 61"/>
                <a:gd name="T6" fmla="*/ 45 w 72"/>
                <a:gd name="T7" fmla="*/ 3 h 61"/>
                <a:gd name="T8" fmla="*/ 41 w 72"/>
                <a:gd name="T9" fmla="*/ 3 h 61"/>
                <a:gd name="T10" fmla="*/ 38 w 72"/>
                <a:gd name="T11" fmla="*/ 0 h 61"/>
                <a:gd name="T12" fmla="*/ 43 w 72"/>
                <a:gd name="T13" fmla="*/ 3 h 61"/>
                <a:gd name="T14" fmla="*/ 52 w 72"/>
                <a:gd name="T15" fmla="*/ 9 h 61"/>
                <a:gd name="T16" fmla="*/ 59 w 72"/>
                <a:gd name="T17" fmla="*/ 21 h 61"/>
                <a:gd name="T18" fmla="*/ 59 w 72"/>
                <a:gd name="T19" fmla="*/ 27 h 61"/>
                <a:gd name="T20" fmla="*/ 0 w 72"/>
                <a:gd name="T21" fmla="*/ 27 h 61"/>
                <a:gd name="T22" fmla="*/ 0 w 72"/>
                <a:gd name="T23" fmla="*/ 36 h 61"/>
                <a:gd name="T24" fmla="*/ 9 w 72"/>
                <a:gd name="T25" fmla="*/ 50 h 61"/>
                <a:gd name="T26" fmla="*/ 20 w 72"/>
                <a:gd name="T27" fmla="*/ 59 h 61"/>
                <a:gd name="T28" fmla="*/ 27 w 72"/>
                <a:gd name="T29" fmla="*/ 61 h 61"/>
                <a:gd name="T30" fmla="*/ 29 w 72"/>
                <a:gd name="T31" fmla="*/ 61 h 61"/>
                <a:gd name="T32" fmla="*/ 29 w 72"/>
                <a:gd name="T33" fmla="*/ 61 h 61"/>
                <a:gd name="T34" fmla="*/ 27 w 72"/>
                <a:gd name="T35" fmla="*/ 59 h 61"/>
                <a:gd name="T36" fmla="*/ 27 w 72"/>
                <a:gd name="T37" fmla="*/ 59 h 61"/>
                <a:gd name="T38" fmla="*/ 11 w 72"/>
                <a:gd name="T39" fmla="*/ 32 h 61"/>
                <a:gd name="T40" fmla="*/ 72 w 72"/>
                <a:gd name="T41" fmla="*/ 34 h 61"/>
                <a:gd name="T42" fmla="*/ 72 w 72"/>
                <a:gd name="T43" fmla="*/ 18 h 61"/>
                <a:gd name="T44" fmla="*/ 59 w 72"/>
                <a:gd name="T45" fmla="*/ 7 h 61"/>
                <a:gd name="T46" fmla="*/ 72 w 72"/>
                <a:gd name="T47"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61">
                  <a:moveTo>
                    <a:pt x="72" y="34"/>
                  </a:moveTo>
                  <a:lnTo>
                    <a:pt x="59" y="7"/>
                  </a:lnTo>
                  <a:lnTo>
                    <a:pt x="52" y="5"/>
                  </a:lnTo>
                  <a:lnTo>
                    <a:pt x="45" y="3"/>
                  </a:lnTo>
                  <a:lnTo>
                    <a:pt x="41" y="3"/>
                  </a:lnTo>
                  <a:lnTo>
                    <a:pt x="38" y="0"/>
                  </a:lnTo>
                  <a:lnTo>
                    <a:pt x="43" y="3"/>
                  </a:lnTo>
                  <a:lnTo>
                    <a:pt x="52" y="9"/>
                  </a:lnTo>
                  <a:lnTo>
                    <a:pt x="59" y="21"/>
                  </a:lnTo>
                  <a:lnTo>
                    <a:pt x="59" y="27"/>
                  </a:lnTo>
                  <a:lnTo>
                    <a:pt x="0" y="27"/>
                  </a:lnTo>
                  <a:lnTo>
                    <a:pt x="0" y="36"/>
                  </a:lnTo>
                  <a:lnTo>
                    <a:pt x="9" y="50"/>
                  </a:lnTo>
                  <a:lnTo>
                    <a:pt x="20" y="59"/>
                  </a:lnTo>
                  <a:lnTo>
                    <a:pt x="27" y="61"/>
                  </a:lnTo>
                  <a:lnTo>
                    <a:pt x="29" y="61"/>
                  </a:lnTo>
                  <a:lnTo>
                    <a:pt x="29" y="61"/>
                  </a:lnTo>
                  <a:lnTo>
                    <a:pt x="27" y="59"/>
                  </a:lnTo>
                  <a:lnTo>
                    <a:pt x="27" y="59"/>
                  </a:lnTo>
                  <a:lnTo>
                    <a:pt x="11" y="32"/>
                  </a:lnTo>
                  <a:lnTo>
                    <a:pt x="72" y="34"/>
                  </a:lnTo>
                  <a:lnTo>
                    <a:pt x="72" y="18"/>
                  </a:lnTo>
                  <a:lnTo>
                    <a:pt x="59" y="7"/>
                  </a:lnTo>
                  <a:lnTo>
                    <a:pt x="72" y="34"/>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11" name="Freeform 693">
              <a:extLst>
                <a:ext uri="{FF2B5EF4-FFF2-40B4-BE49-F238E27FC236}">
                  <a16:creationId xmlns:a16="http://schemas.microsoft.com/office/drawing/2014/main" id="{07B1AE60-E1C2-7B21-A1A2-07C4BB69A05C}"/>
                </a:ext>
              </a:extLst>
            </p:cNvPr>
            <p:cNvSpPr>
              <a:spLocks/>
            </p:cNvSpPr>
            <p:nvPr/>
          </p:nvSpPr>
          <p:spPr bwMode="auto">
            <a:xfrm>
              <a:off x="3449935" y="4958233"/>
              <a:ext cx="100013" cy="142875"/>
            </a:xfrm>
            <a:custGeom>
              <a:avLst/>
              <a:gdLst>
                <a:gd name="T0" fmla="*/ 61 w 63"/>
                <a:gd name="T1" fmla="*/ 90 h 90"/>
                <a:gd name="T2" fmla="*/ 61 w 63"/>
                <a:gd name="T3" fmla="*/ 90 h 90"/>
                <a:gd name="T4" fmla="*/ 61 w 63"/>
                <a:gd name="T5" fmla="*/ 79 h 90"/>
                <a:gd name="T6" fmla="*/ 61 w 63"/>
                <a:gd name="T7" fmla="*/ 67 h 90"/>
                <a:gd name="T8" fmla="*/ 61 w 63"/>
                <a:gd name="T9" fmla="*/ 56 h 90"/>
                <a:gd name="T10" fmla="*/ 61 w 63"/>
                <a:gd name="T11" fmla="*/ 45 h 90"/>
                <a:gd name="T12" fmla="*/ 61 w 63"/>
                <a:gd name="T13" fmla="*/ 36 h 90"/>
                <a:gd name="T14" fmla="*/ 63 w 63"/>
                <a:gd name="T15" fmla="*/ 25 h 90"/>
                <a:gd name="T16" fmla="*/ 63 w 63"/>
                <a:gd name="T17" fmla="*/ 13 h 90"/>
                <a:gd name="T18" fmla="*/ 63 w 63"/>
                <a:gd name="T19" fmla="*/ 2 h 90"/>
                <a:gd name="T20" fmla="*/ 2 w 63"/>
                <a:gd name="T21" fmla="*/ 0 h 90"/>
                <a:gd name="T22" fmla="*/ 2 w 63"/>
                <a:gd name="T23" fmla="*/ 11 h 90"/>
                <a:gd name="T24" fmla="*/ 2 w 63"/>
                <a:gd name="T25" fmla="*/ 22 h 90"/>
                <a:gd name="T26" fmla="*/ 2 w 63"/>
                <a:gd name="T27" fmla="*/ 34 h 90"/>
                <a:gd name="T28" fmla="*/ 2 w 63"/>
                <a:gd name="T29" fmla="*/ 45 h 90"/>
                <a:gd name="T30" fmla="*/ 0 w 63"/>
                <a:gd name="T31" fmla="*/ 56 h 90"/>
                <a:gd name="T32" fmla="*/ 0 w 63"/>
                <a:gd name="T33" fmla="*/ 67 h 90"/>
                <a:gd name="T34" fmla="*/ 0 w 63"/>
                <a:gd name="T35" fmla="*/ 79 h 90"/>
                <a:gd name="T36" fmla="*/ 0 w 63"/>
                <a:gd name="T37" fmla="*/ 90 h 90"/>
                <a:gd name="T38" fmla="*/ 0 w 63"/>
                <a:gd name="T39" fmla="*/ 90 h 90"/>
                <a:gd name="T40" fmla="*/ 61 w 63"/>
                <a:gd name="T4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90">
                  <a:moveTo>
                    <a:pt x="61" y="90"/>
                  </a:moveTo>
                  <a:lnTo>
                    <a:pt x="61" y="90"/>
                  </a:lnTo>
                  <a:lnTo>
                    <a:pt x="61" y="79"/>
                  </a:lnTo>
                  <a:lnTo>
                    <a:pt x="61" y="67"/>
                  </a:lnTo>
                  <a:lnTo>
                    <a:pt x="61" y="56"/>
                  </a:lnTo>
                  <a:lnTo>
                    <a:pt x="61" y="45"/>
                  </a:lnTo>
                  <a:lnTo>
                    <a:pt x="61" y="36"/>
                  </a:lnTo>
                  <a:lnTo>
                    <a:pt x="63" y="25"/>
                  </a:lnTo>
                  <a:lnTo>
                    <a:pt x="63" y="13"/>
                  </a:lnTo>
                  <a:lnTo>
                    <a:pt x="63" y="2"/>
                  </a:lnTo>
                  <a:lnTo>
                    <a:pt x="2" y="0"/>
                  </a:lnTo>
                  <a:lnTo>
                    <a:pt x="2" y="11"/>
                  </a:lnTo>
                  <a:lnTo>
                    <a:pt x="2" y="22"/>
                  </a:lnTo>
                  <a:lnTo>
                    <a:pt x="2" y="34"/>
                  </a:lnTo>
                  <a:lnTo>
                    <a:pt x="2" y="45"/>
                  </a:lnTo>
                  <a:lnTo>
                    <a:pt x="0" y="56"/>
                  </a:lnTo>
                  <a:lnTo>
                    <a:pt x="0" y="67"/>
                  </a:lnTo>
                  <a:lnTo>
                    <a:pt x="0" y="79"/>
                  </a:lnTo>
                  <a:lnTo>
                    <a:pt x="0" y="90"/>
                  </a:lnTo>
                  <a:lnTo>
                    <a:pt x="0" y="90"/>
                  </a:lnTo>
                  <a:lnTo>
                    <a:pt x="61" y="9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12" name="Freeform 694">
              <a:extLst>
                <a:ext uri="{FF2B5EF4-FFF2-40B4-BE49-F238E27FC236}">
                  <a16:creationId xmlns:a16="http://schemas.microsoft.com/office/drawing/2014/main" id="{23A6C67A-5F9D-1311-67BD-52D1A9BEDCA8}"/>
                </a:ext>
              </a:extLst>
            </p:cNvPr>
            <p:cNvSpPr>
              <a:spLocks/>
            </p:cNvSpPr>
            <p:nvPr/>
          </p:nvSpPr>
          <p:spPr bwMode="auto">
            <a:xfrm>
              <a:off x="2989560" y="5461470"/>
              <a:ext cx="257175" cy="319087"/>
            </a:xfrm>
            <a:custGeom>
              <a:avLst/>
              <a:gdLst>
                <a:gd name="T0" fmla="*/ 81 w 162"/>
                <a:gd name="T1" fmla="*/ 0 h 201"/>
                <a:gd name="T2" fmla="*/ 65 w 162"/>
                <a:gd name="T3" fmla="*/ 5 h 201"/>
                <a:gd name="T4" fmla="*/ 51 w 162"/>
                <a:gd name="T5" fmla="*/ 9 h 201"/>
                <a:gd name="T6" fmla="*/ 36 w 162"/>
                <a:gd name="T7" fmla="*/ 21 h 201"/>
                <a:gd name="T8" fmla="*/ 24 w 162"/>
                <a:gd name="T9" fmla="*/ 32 h 201"/>
                <a:gd name="T10" fmla="*/ 15 w 162"/>
                <a:gd name="T11" fmla="*/ 48 h 201"/>
                <a:gd name="T12" fmla="*/ 6 w 162"/>
                <a:gd name="T13" fmla="*/ 66 h 201"/>
                <a:gd name="T14" fmla="*/ 2 w 162"/>
                <a:gd name="T15" fmla="*/ 84 h 201"/>
                <a:gd name="T16" fmla="*/ 0 w 162"/>
                <a:gd name="T17" fmla="*/ 104 h 201"/>
                <a:gd name="T18" fmla="*/ 2 w 162"/>
                <a:gd name="T19" fmla="*/ 124 h 201"/>
                <a:gd name="T20" fmla="*/ 6 w 162"/>
                <a:gd name="T21" fmla="*/ 142 h 201"/>
                <a:gd name="T22" fmla="*/ 13 w 162"/>
                <a:gd name="T23" fmla="*/ 158 h 201"/>
                <a:gd name="T24" fmla="*/ 22 w 162"/>
                <a:gd name="T25" fmla="*/ 174 h 201"/>
                <a:gd name="T26" fmla="*/ 36 w 162"/>
                <a:gd name="T27" fmla="*/ 185 h 201"/>
                <a:gd name="T28" fmla="*/ 49 w 162"/>
                <a:gd name="T29" fmla="*/ 194 h 201"/>
                <a:gd name="T30" fmla="*/ 63 w 162"/>
                <a:gd name="T31" fmla="*/ 198 h 201"/>
                <a:gd name="T32" fmla="*/ 79 w 162"/>
                <a:gd name="T33" fmla="*/ 201 h 201"/>
                <a:gd name="T34" fmla="*/ 97 w 162"/>
                <a:gd name="T35" fmla="*/ 198 h 201"/>
                <a:gd name="T36" fmla="*/ 112 w 162"/>
                <a:gd name="T37" fmla="*/ 192 h 201"/>
                <a:gd name="T38" fmla="*/ 126 w 162"/>
                <a:gd name="T39" fmla="*/ 183 h 201"/>
                <a:gd name="T40" fmla="*/ 137 w 162"/>
                <a:gd name="T41" fmla="*/ 171 h 201"/>
                <a:gd name="T42" fmla="*/ 148 w 162"/>
                <a:gd name="T43" fmla="*/ 156 h 201"/>
                <a:gd name="T44" fmla="*/ 155 w 162"/>
                <a:gd name="T45" fmla="*/ 138 h 201"/>
                <a:gd name="T46" fmla="*/ 160 w 162"/>
                <a:gd name="T47" fmla="*/ 120 h 201"/>
                <a:gd name="T48" fmla="*/ 162 w 162"/>
                <a:gd name="T49" fmla="*/ 99 h 201"/>
                <a:gd name="T50" fmla="*/ 162 w 162"/>
                <a:gd name="T51" fmla="*/ 79 h 201"/>
                <a:gd name="T52" fmla="*/ 157 w 162"/>
                <a:gd name="T53" fmla="*/ 61 h 201"/>
                <a:gd name="T54" fmla="*/ 148 w 162"/>
                <a:gd name="T55" fmla="*/ 43 h 201"/>
                <a:gd name="T56" fmla="*/ 139 w 162"/>
                <a:gd name="T57" fmla="*/ 30 h 201"/>
                <a:gd name="T58" fmla="*/ 128 w 162"/>
                <a:gd name="T59" fmla="*/ 18 h 201"/>
                <a:gd name="T60" fmla="*/ 115 w 162"/>
                <a:gd name="T61" fmla="*/ 9 h 201"/>
                <a:gd name="T62" fmla="*/ 99 w 162"/>
                <a:gd name="T63" fmla="*/ 3 h 201"/>
                <a:gd name="T64" fmla="*/ 81 w 162"/>
                <a:gd name="T65"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01">
                  <a:moveTo>
                    <a:pt x="81" y="0"/>
                  </a:moveTo>
                  <a:lnTo>
                    <a:pt x="65" y="5"/>
                  </a:lnTo>
                  <a:lnTo>
                    <a:pt x="51" y="9"/>
                  </a:lnTo>
                  <a:lnTo>
                    <a:pt x="36" y="21"/>
                  </a:lnTo>
                  <a:lnTo>
                    <a:pt x="24" y="32"/>
                  </a:lnTo>
                  <a:lnTo>
                    <a:pt x="15" y="48"/>
                  </a:lnTo>
                  <a:lnTo>
                    <a:pt x="6" y="66"/>
                  </a:lnTo>
                  <a:lnTo>
                    <a:pt x="2" y="84"/>
                  </a:lnTo>
                  <a:lnTo>
                    <a:pt x="0" y="104"/>
                  </a:lnTo>
                  <a:lnTo>
                    <a:pt x="2" y="124"/>
                  </a:lnTo>
                  <a:lnTo>
                    <a:pt x="6" y="142"/>
                  </a:lnTo>
                  <a:lnTo>
                    <a:pt x="13" y="158"/>
                  </a:lnTo>
                  <a:lnTo>
                    <a:pt x="22" y="174"/>
                  </a:lnTo>
                  <a:lnTo>
                    <a:pt x="36" y="185"/>
                  </a:lnTo>
                  <a:lnTo>
                    <a:pt x="49" y="194"/>
                  </a:lnTo>
                  <a:lnTo>
                    <a:pt x="63" y="198"/>
                  </a:lnTo>
                  <a:lnTo>
                    <a:pt x="79" y="201"/>
                  </a:lnTo>
                  <a:lnTo>
                    <a:pt x="97" y="198"/>
                  </a:lnTo>
                  <a:lnTo>
                    <a:pt x="112" y="192"/>
                  </a:lnTo>
                  <a:lnTo>
                    <a:pt x="126" y="183"/>
                  </a:lnTo>
                  <a:lnTo>
                    <a:pt x="137" y="171"/>
                  </a:lnTo>
                  <a:lnTo>
                    <a:pt x="148" y="156"/>
                  </a:lnTo>
                  <a:lnTo>
                    <a:pt x="155" y="138"/>
                  </a:lnTo>
                  <a:lnTo>
                    <a:pt x="160" y="120"/>
                  </a:lnTo>
                  <a:lnTo>
                    <a:pt x="162" y="99"/>
                  </a:lnTo>
                  <a:lnTo>
                    <a:pt x="162" y="79"/>
                  </a:lnTo>
                  <a:lnTo>
                    <a:pt x="157" y="61"/>
                  </a:lnTo>
                  <a:lnTo>
                    <a:pt x="148" y="43"/>
                  </a:lnTo>
                  <a:lnTo>
                    <a:pt x="139" y="30"/>
                  </a:lnTo>
                  <a:lnTo>
                    <a:pt x="128" y="18"/>
                  </a:lnTo>
                  <a:lnTo>
                    <a:pt x="115" y="9"/>
                  </a:lnTo>
                  <a:lnTo>
                    <a:pt x="99" y="3"/>
                  </a:lnTo>
                  <a:lnTo>
                    <a:pt x="81" y="0"/>
                  </a:lnTo>
                  <a:close/>
                </a:path>
              </a:pathLst>
            </a:custGeom>
            <a:solidFill>
              <a:srgbClr val="E0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13" name="Freeform 695">
              <a:extLst>
                <a:ext uri="{FF2B5EF4-FFF2-40B4-BE49-F238E27FC236}">
                  <a16:creationId xmlns:a16="http://schemas.microsoft.com/office/drawing/2014/main" id="{B19AFEBF-0D75-271C-7335-F50C798D1565}"/>
                </a:ext>
              </a:extLst>
            </p:cNvPr>
            <p:cNvSpPr>
              <a:spLocks/>
            </p:cNvSpPr>
            <p:nvPr/>
          </p:nvSpPr>
          <p:spPr bwMode="auto">
            <a:xfrm>
              <a:off x="2989560" y="5461470"/>
              <a:ext cx="257175" cy="319087"/>
            </a:xfrm>
            <a:custGeom>
              <a:avLst/>
              <a:gdLst>
                <a:gd name="T0" fmla="*/ 81 w 162"/>
                <a:gd name="T1" fmla="*/ 0 h 201"/>
                <a:gd name="T2" fmla="*/ 65 w 162"/>
                <a:gd name="T3" fmla="*/ 5 h 201"/>
                <a:gd name="T4" fmla="*/ 51 w 162"/>
                <a:gd name="T5" fmla="*/ 9 h 201"/>
                <a:gd name="T6" fmla="*/ 36 w 162"/>
                <a:gd name="T7" fmla="*/ 21 h 201"/>
                <a:gd name="T8" fmla="*/ 24 w 162"/>
                <a:gd name="T9" fmla="*/ 32 h 201"/>
                <a:gd name="T10" fmla="*/ 15 w 162"/>
                <a:gd name="T11" fmla="*/ 48 h 201"/>
                <a:gd name="T12" fmla="*/ 6 w 162"/>
                <a:gd name="T13" fmla="*/ 66 h 201"/>
                <a:gd name="T14" fmla="*/ 2 w 162"/>
                <a:gd name="T15" fmla="*/ 84 h 201"/>
                <a:gd name="T16" fmla="*/ 0 w 162"/>
                <a:gd name="T17" fmla="*/ 104 h 201"/>
                <a:gd name="T18" fmla="*/ 2 w 162"/>
                <a:gd name="T19" fmla="*/ 124 h 201"/>
                <a:gd name="T20" fmla="*/ 6 w 162"/>
                <a:gd name="T21" fmla="*/ 142 h 201"/>
                <a:gd name="T22" fmla="*/ 13 w 162"/>
                <a:gd name="T23" fmla="*/ 158 h 201"/>
                <a:gd name="T24" fmla="*/ 22 w 162"/>
                <a:gd name="T25" fmla="*/ 174 h 201"/>
                <a:gd name="T26" fmla="*/ 36 w 162"/>
                <a:gd name="T27" fmla="*/ 185 h 201"/>
                <a:gd name="T28" fmla="*/ 49 w 162"/>
                <a:gd name="T29" fmla="*/ 194 h 201"/>
                <a:gd name="T30" fmla="*/ 63 w 162"/>
                <a:gd name="T31" fmla="*/ 198 h 201"/>
                <a:gd name="T32" fmla="*/ 79 w 162"/>
                <a:gd name="T33" fmla="*/ 201 h 201"/>
                <a:gd name="T34" fmla="*/ 97 w 162"/>
                <a:gd name="T35" fmla="*/ 198 h 201"/>
                <a:gd name="T36" fmla="*/ 112 w 162"/>
                <a:gd name="T37" fmla="*/ 192 h 201"/>
                <a:gd name="T38" fmla="*/ 126 w 162"/>
                <a:gd name="T39" fmla="*/ 183 h 201"/>
                <a:gd name="T40" fmla="*/ 137 w 162"/>
                <a:gd name="T41" fmla="*/ 171 h 201"/>
                <a:gd name="T42" fmla="*/ 148 w 162"/>
                <a:gd name="T43" fmla="*/ 156 h 201"/>
                <a:gd name="T44" fmla="*/ 155 w 162"/>
                <a:gd name="T45" fmla="*/ 138 h 201"/>
                <a:gd name="T46" fmla="*/ 160 w 162"/>
                <a:gd name="T47" fmla="*/ 120 h 201"/>
                <a:gd name="T48" fmla="*/ 162 w 162"/>
                <a:gd name="T49" fmla="*/ 99 h 201"/>
                <a:gd name="T50" fmla="*/ 162 w 162"/>
                <a:gd name="T51" fmla="*/ 79 h 201"/>
                <a:gd name="T52" fmla="*/ 157 w 162"/>
                <a:gd name="T53" fmla="*/ 61 h 201"/>
                <a:gd name="T54" fmla="*/ 148 w 162"/>
                <a:gd name="T55" fmla="*/ 43 h 201"/>
                <a:gd name="T56" fmla="*/ 139 w 162"/>
                <a:gd name="T57" fmla="*/ 30 h 201"/>
                <a:gd name="T58" fmla="*/ 128 w 162"/>
                <a:gd name="T59" fmla="*/ 18 h 201"/>
                <a:gd name="T60" fmla="*/ 115 w 162"/>
                <a:gd name="T61" fmla="*/ 9 h 201"/>
                <a:gd name="T62" fmla="*/ 99 w 162"/>
                <a:gd name="T63" fmla="*/ 3 h 201"/>
                <a:gd name="T64" fmla="*/ 81 w 162"/>
                <a:gd name="T65"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01">
                  <a:moveTo>
                    <a:pt x="81" y="0"/>
                  </a:moveTo>
                  <a:lnTo>
                    <a:pt x="65" y="5"/>
                  </a:lnTo>
                  <a:lnTo>
                    <a:pt x="51" y="9"/>
                  </a:lnTo>
                  <a:lnTo>
                    <a:pt x="36" y="21"/>
                  </a:lnTo>
                  <a:lnTo>
                    <a:pt x="24" y="32"/>
                  </a:lnTo>
                  <a:lnTo>
                    <a:pt x="15" y="48"/>
                  </a:lnTo>
                  <a:lnTo>
                    <a:pt x="6" y="66"/>
                  </a:lnTo>
                  <a:lnTo>
                    <a:pt x="2" y="84"/>
                  </a:lnTo>
                  <a:lnTo>
                    <a:pt x="0" y="104"/>
                  </a:lnTo>
                  <a:lnTo>
                    <a:pt x="2" y="124"/>
                  </a:lnTo>
                  <a:lnTo>
                    <a:pt x="6" y="142"/>
                  </a:lnTo>
                  <a:lnTo>
                    <a:pt x="13" y="158"/>
                  </a:lnTo>
                  <a:lnTo>
                    <a:pt x="22" y="174"/>
                  </a:lnTo>
                  <a:lnTo>
                    <a:pt x="36" y="185"/>
                  </a:lnTo>
                  <a:lnTo>
                    <a:pt x="49" y="194"/>
                  </a:lnTo>
                  <a:lnTo>
                    <a:pt x="63" y="198"/>
                  </a:lnTo>
                  <a:lnTo>
                    <a:pt x="79" y="201"/>
                  </a:lnTo>
                  <a:lnTo>
                    <a:pt x="97" y="198"/>
                  </a:lnTo>
                  <a:lnTo>
                    <a:pt x="112" y="192"/>
                  </a:lnTo>
                  <a:lnTo>
                    <a:pt x="126" y="183"/>
                  </a:lnTo>
                  <a:lnTo>
                    <a:pt x="137" y="171"/>
                  </a:lnTo>
                  <a:lnTo>
                    <a:pt x="148" y="156"/>
                  </a:lnTo>
                  <a:lnTo>
                    <a:pt x="155" y="138"/>
                  </a:lnTo>
                  <a:lnTo>
                    <a:pt x="160" y="120"/>
                  </a:lnTo>
                  <a:lnTo>
                    <a:pt x="162" y="99"/>
                  </a:lnTo>
                  <a:lnTo>
                    <a:pt x="162" y="79"/>
                  </a:lnTo>
                  <a:lnTo>
                    <a:pt x="157" y="61"/>
                  </a:lnTo>
                  <a:lnTo>
                    <a:pt x="148" y="43"/>
                  </a:lnTo>
                  <a:lnTo>
                    <a:pt x="139" y="30"/>
                  </a:lnTo>
                  <a:lnTo>
                    <a:pt x="128" y="18"/>
                  </a:lnTo>
                  <a:lnTo>
                    <a:pt x="115" y="9"/>
                  </a:lnTo>
                  <a:lnTo>
                    <a:pt x="99" y="3"/>
                  </a:lnTo>
                  <a:lnTo>
                    <a:pt x="81"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14" name="Freeform 696">
              <a:extLst>
                <a:ext uri="{FF2B5EF4-FFF2-40B4-BE49-F238E27FC236}">
                  <a16:creationId xmlns:a16="http://schemas.microsoft.com/office/drawing/2014/main" id="{92E89A93-F6D3-0EC5-3CD3-38203B9DC362}"/>
                </a:ext>
              </a:extLst>
            </p:cNvPr>
            <p:cNvSpPr>
              <a:spLocks/>
            </p:cNvSpPr>
            <p:nvPr/>
          </p:nvSpPr>
          <p:spPr bwMode="auto">
            <a:xfrm>
              <a:off x="2884785" y="3986683"/>
              <a:ext cx="153988" cy="260350"/>
            </a:xfrm>
            <a:custGeom>
              <a:avLst/>
              <a:gdLst>
                <a:gd name="T0" fmla="*/ 0 w 97"/>
                <a:gd name="T1" fmla="*/ 103 h 164"/>
                <a:gd name="T2" fmla="*/ 0 w 97"/>
                <a:gd name="T3" fmla="*/ 87 h 164"/>
                <a:gd name="T4" fmla="*/ 3 w 97"/>
                <a:gd name="T5" fmla="*/ 72 h 164"/>
                <a:gd name="T6" fmla="*/ 5 w 97"/>
                <a:gd name="T7" fmla="*/ 56 h 164"/>
                <a:gd name="T8" fmla="*/ 9 w 97"/>
                <a:gd name="T9" fmla="*/ 40 h 164"/>
                <a:gd name="T10" fmla="*/ 16 w 97"/>
                <a:gd name="T11" fmla="*/ 29 h 164"/>
                <a:gd name="T12" fmla="*/ 23 w 97"/>
                <a:gd name="T13" fmla="*/ 18 h 164"/>
                <a:gd name="T14" fmla="*/ 32 w 97"/>
                <a:gd name="T15" fmla="*/ 9 h 164"/>
                <a:gd name="T16" fmla="*/ 41 w 97"/>
                <a:gd name="T17" fmla="*/ 2 h 164"/>
                <a:gd name="T18" fmla="*/ 52 w 97"/>
                <a:gd name="T19" fmla="*/ 0 h 164"/>
                <a:gd name="T20" fmla="*/ 61 w 97"/>
                <a:gd name="T21" fmla="*/ 2 h 164"/>
                <a:gd name="T22" fmla="*/ 70 w 97"/>
                <a:gd name="T23" fmla="*/ 4 h 164"/>
                <a:gd name="T24" fmla="*/ 77 w 97"/>
                <a:gd name="T25" fmla="*/ 11 h 164"/>
                <a:gd name="T26" fmla="*/ 84 w 97"/>
                <a:gd name="T27" fmla="*/ 20 h 164"/>
                <a:gd name="T28" fmla="*/ 90 w 97"/>
                <a:gd name="T29" fmla="*/ 31 h 164"/>
                <a:gd name="T30" fmla="*/ 95 w 97"/>
                <a:gd name="T31" fmla="*/ 47 h 164"/>
                <a:gd name="T32" fmla="*/ 97 w 97"/>
                <a:gd name="T33" fmla="*/ 63 h 164"/>
                <a:gd name="T34" fmla="*/ 97 w 97"/>
                <a:gd name="T35" fmla="*/ 78 h 164"/>
                <a:gd name="T36" fmla="*/ 97 w 97"/>
                <a:gd name="T37" fmla="*/ 94 h 164"/>
                <a:gd name="T38" fmla="*/ 93 w 97"/>
                <a:gd name="T39" fmla="*/ 110 h 164"/>
                <a:gd name="T40" fmla="*/ 88 w 97"/>
                <a:gd name="T41" fmla="*/ 123 h 164"/>
                <a:gd name="T42" fmla="*/ 81 w 97"/>
                <a:gd name="T43" fmla="*/ 137 h 164"/>
                <a:gd name="T44" fmla="*/ 75 w 97"/>
                <a:gd name="T45" fmla="*/ 148 h 164"/>
                <a:gd name="T46" fmla="*/ 66 w 97"/>
                <a:gd name="T47" fmla="*/ 157 h 164"/>
                <a:gd name="T48" fmla="*/ 57 w 97"/>
                <a:gd name="T49" fmla="*/ 162 h 164"/>
                <a:gd name="T50" fmla="*/ 48 w 97"/>
                <a:gd name="T51" fmla="*/ 164 h 164"/>
                <a:gd name="T52" fmla="*/ 36 w 97"/>
                <a:gd name="T53" fmla="*/ 164 h 164"/>
                <a:gd name="T54" fmla="*/ 27 w 97"/>
                <a:gd name="T55" fmla="*/ 159 h 164"/>
                <a:gd name="T56" fmla="*/ 21 w 97"/>
                <a:gd name="T57" fmla="*/ 153 h 164"/>
                <a:gd name="T58" fmla="*/ 14 w 97"/>
                <a:gd name="T59" fmla="*/ 144 h 164"/>
                <a:gd name="T60" fmla="*/ 7 w 97"/>
                <a:gd name="T61" fmla="*/ 132 h 164"/>
                <a:gd name="T62" fmla="*/ 3 w 97"/>
                <a:gd name="T63" fmla="*/ 119 h 164"/>
                <a:gd name="T64" fmla="*/ 0 w 97"/>
                <a:gd name="T65" fmla="*/ 10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164">
                  <a:moveTo>
                    <a:pt x="0" y="103"/>
                  </a:moveTo>
                  <a:lnTo>
                    <a:pt x="0" y="87"/>
                  </a:lnTo>
                  <a:lnTo>
                    <a:pt x="3" y="72"/>
                  </a:lnTo>
                  <a:lnTo>
                    <a:pt x="5" y="56"/>
                  </a:lnTo>
                  <a:lnTo>
                    <a:pt x="9" y="40"/>
                  </a:lnTo>
                  <a:lnTo>
                    <a:pt x="16" y="29"/>
                  </a:lnTo>
                  <a:lnTo>
                    <a:pt x="23" y="18"/>
                  </a:lnTo>
                  <a:lnTo>
                    <a:pt x="32" y="9"/>
                  </a:lnTo>
                  <a:lnTo>
                    <a:pt x="41" y="2"/>
                  </a:lnTo>
                  <a:lnTo>
                    <a:pt x="52" y="0"/>
                  </a:lnTo>
                  <a:lnTo>
                    <a:pt x="61" y="2"/>
                  </a:lnTo>
                  <a:lnTo>
                    <a:pt x="70" y="4"/>
                  </a:lnTo>
                  <a:lnTo>
                    <a:pt x="77" y="11"/>
                  </a:lnTo>
                  <a:lnTo>
                    <a:pt x="84" y="20"/>
                  </a:lnTo>
                  <a:lnTo>
                    <a:pt x="90" y="31"/>
                  </a:lnTo>
                  <a:lnTo>
                    <a:pt x="95" y="47"/>
                  </a:lnTo>
                  <a:lnTo>
                    <a:pt x="97" y="63"/>
                  </a:lnTo>
                  <a:lnTo>
                    <a:pt x="97" y="78"/>
                  </a:lnTo>
                  <a:lnTo>
                    <a:pt x="97" y="94"/>
                  </a:lnTo>
                  <a:lnTo>
                    <a:pt x="93" y="110"/>
                  </a:lnTo>
                  <a:lnTo>
                    <a:pt x="88" y="123"/>
                  </a:lnTo>
                  <a:lnTo>
                    <a:pt x="81" y="137"/>
                  </a:lnTo>
                  <a:lnTo>
                    <a:pt x="75" y="148"/>
                  </a:lnTo>
                  <a:lnTo>
                    <a:pt x="66" y="157"/>
                  </a:lnTo>
                  <a:lnTo>
                    <a:pt x="57" y="162"/>
                  </a:lnTo>
                  <a:lnTo>
                    <a:pt x="48" y="164"/>
                  </a:lnTo>
                  <a:lnTo>
                    <a:pt x="36" y="164"/>
                  </a:lnTo>
                  <a:lnTo>
                    <a:pt x="27" y="159"/>
                  </a:lnTo>
                  <a:lnTo>
                    <a:pt x="21" y="153"/>
                  </a:lnTo>
                  <a:lnTo>
                    <a:pt x="14" y="144"/>
                  </a:lnTo>
                  <a:lnTo>
                    <a:pt x="7" y="132"/>
                  </a:lnTo>
                  <a:lnTo>
                    <a:pt x="3" y="119"/>
                  </a:lnTo>
                  <a:lnTo>
                    <a:pt x="0" y="103"/>
                  </a:lnTo>
                  <a:close/>
                </a:path>
              </a:pathLst>
            </a:custGeom>
            <a:solidFill>
              <a:srgbClr val="E0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15" name="Freeform 697">
              <a:extLst>
                <a:ext uri="{FF2B5EF4-FFF2-40B4-BE49-F238E27FC236}">
                  <a16:creationId xmlns:a16="http://schemas.microsoft.com/office/drawing/2014/main" id="{EEAAE8C4-34C6-F044-2081-E6F8AE21C832}"/>
                </a:ext>
              </a:extLst>
            </p:cNvPr>
            <p:cNvSpPr>
              <a:spLocks/>
            </p:cNvSpPr>
            <p:nvPr/>
          </p:nvSpPr>
          <p:spPr bwMode="auto">
            <a:xfrm>
              <a:off x="2884785" y="3986683"/>
              <a:ext cx="153988" cy="260350"/>
            </a:xfrm>
            <a:custGeom>
              <a:avLst/>
              <a:gdLst>
                <a:gd name="T0" fmla="*/ 0 w 97"/>
                <a:gd name="T1" fmla="*/ 103 h 164"/>
                <a:gd name="T2" fmla="*/ 0 w 97"/>
                <a:gd name="T3" fmla="*/ 87 h 164"/>
                <a:gd name="T4" fmla="*/ 3 w 97"/>
                <a:gd name="T5" fmla="*/ 72 h 164"/>
                <a:gd name="T6" fmla="*/ 5 w 97"/>
                <a:gd name="T7" fmla="*/ 56 h 164"/>
                <a:gd name="T8" fmla="*/ 9 w 97"/>
                <a:gd name="T9" fmla="*/ 40 h 164"/>
                <a:gd name="T10" fmla="*/ 16 w 97"/>
                <a:gd name="T11" fmla="*/ 29 h 164"/>
                <a:gd name="T12" fmla="*/ 23 w 97"/>
                <a:gd name="T13" fmla="*/ 18 h 164"/>
                <a:gd name="T14" fmla="*/ 32 w 97"/>
                <a:gd name="T15" fmla="*/ 9 h 164"/>
                <a:gd name="T16" fmla="*/ 41 w 97"/>
                <a:gd name="T17" fmla="*/ 2 h 164"/>
                <a:gd name="T18" fmla="*/ 52 w 97"/>
                <a:gd name="T19" fmla="*/ 0 h 164"/>
                <a:gd name="T20" fmla="*/ 61 w 97"/>
                <a:gd name="T21" fmla="*/ 2 h 164"/>
                <a:gd name="T22" fmla="*/ 70 w 97"/>
                <a:gd name="T23" fmla="*/ 4 h 164"/>
                <a:gd name="T24" fmla="*/ 77 w 97"/>
                <a:gd name="T25" fmla="*/ 11 h 164"/>
                <a:gd name="T26" fmla="*/ 84 w 97"/>
                <a:gd name="T27" fmla="*/ 20 h 164"/>
                <a:gd name="T28" fmla="*/ 90 w 97"/>
                <a:gd name="T29" fmla="*/ 31 h 164"/>
                <a:gd name="T30" fmla="*/ 95 w 97"/>
                <a:gd name="T31" fmla="*/ 47 h 164"/>
                <a:gd name="T32" fmla="*/ 97 w 97"/>
                <a:gd name="T33" fmla="*/ 63 h 164"/>
                <a:gd name="T34" fmla="*/ 97 w 97"/>
                <a:gd name="T35" fmla="*/ 78 h 164"/>
                <a:gd name="T36" fmla="*/ 97 w 97"/>
                <a:gd name="T37" fmla="*/ 94 h 164"/>
                <a:gd name="T38" fmla="*/ 93 w 97"/>
                <a:gd name="T39" fmla="*/ 110 h 164"/>
                <a:gd name="T40" fmla="*/ 88 w 97"/>
                <a:gd name="T41" fmla="*/ 123 h 164"/>
                <a:gd name="T42" fmla="*/ 81 w 97"/>
                <a:gd name="T43" fmla="*/ 137 h 164"/>
                <a:gd name="T44" fmla="*/ 75 w 97"/>
                <a:gd name="T45" fmla="*/ 148 h 164"/>
                <a:gd name="T46" fmla="*/ 66 w 97"/>
                <a:gd name="T47" fmla="*/ 157 h 164"/>
                <a:gd name="T48" fmla="*/ 57 w 97"/>
                <a:gd name="T49" fmla="*/ 162 h 164"/>
                <a:gd name="T50" fmla="*/ 48 w 97"/>
                <a:gd name="T51" fmla="*/ 164 h 164"/>
                <a:gd name="T52" fmla="*/ 36 w 97"/>
                <a:gd name="T53" fmla="*/ 164 h 164"/>
                <a:gd name="T54" fmla="*/ 27 w 97"/>
                <a:gd name="T55" fmla="*/ 159 h 164"/>
                <a:gd name="T56" fmla="*/ 21 w 97"/>
                <a:gd name="T57" fmla="*/ 153 h 164"/>
                <a:gd name="T58" fmla="*/ 14 w 97"/>
                <a:gd name="T59" fmla="*/ 144 h 164"/>
                <a:gd name="T60" fmla="*/ 7 w 97"/>
                <a:gd name="T61" fmla="*/ 132 h 164"/>
                <a:gd name="T62" fmla="*/ 3 w 97"/>
                <a:gd name="T63" fmla="*/ 119 h 164"/>
                <a:gd name="T64" fmla="*/ 0 w 97"/>
                <a:gd name="T65" fmla="*/ 10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164">
                  <a:moveTo>
                    <a:pt x="0" y="103"/>
                  </a:moveTo>
                  <a:lnTo>
                    <a:pt x="0" y="87"/>
                  </a:lnTo>
                  <a:lnTo>
                    <a:pt x="3" y="72"/>
                  </a:lnTo>
                  <a:lnTo>
                    <a:pt x="5" y="56"/>
                  </a:lnTo>
                  <a:lnTo>
                    <a:pt x="9" y="40"/>
                  </a:lnTo>
                  <a:lnTo>
                    <a:pt x="16" y="29"/>
                  </a:lnTo>
                  <a:lnTo>
                    <a:pt x="23" y="18"/>
                  </a:lnTo>
                  <a:lnTo>
                    <a:pt x="32" y="9"/>
                  </a:lnTo>
                  <a:lnTo>
                    <a:pt x="41" y="2"/>
                  </a:lnTo>
                  <a:lnTo>
                    <a:pt x="52" y="0"/>
                  </a:lnTo>
                  <a:lnTo>
                    <a:pt x="61" y="2"/>
                  </a:lnTo>
                  <a:lnTo>
                    <a:pt x="70" y="4"/>
                  </a:lnTo>
                  <a:lnTo>
                    <a:pt x="77" y="11"/>
                  </a:lnTo>
                  <a:lnTo>
                    <a:pt x="84" y="20"/>
                  </a:lnTo>
                  <a:lnTo>
                    <a:pt x="90" y="31"/>
                  </a:lnTo>
                  <a:lnTo>
                    <a:pt x="95" y="47"/>
                  </a:lnTo>
                  <a:lnTo>
                    <a:pt x="97" y="63"/>
                  </a:lnTo>
                  <a:lnTo>
                    <a:pt x="97" y="78"/>
                  </a:lnTo>
                  <a:lnTo>
                    <a:pt x="97" y="94"/>
                  </a:lnTo>
                  <a:lnTo>
                    <a:pt x="93" y="110"/>
                  </a:lnTo>
                  <a:lnTo>
                    <a:pt x="88" y="123"/>
                  </a:lnTo>
                  <a:lnTo>
                    <a:pt x="81" y="137"/>
                  </a:lnTo>
                  <a:lnTo>
                    <a:pt x="75" y="148"/>
                  </a:lnTo>
                  <a:lnTo>
                    <a:pt x="66" y="157"/>
                  </a:lnTo>
                  <a:lnTo>
                    <a:pt x="57" y="162"/>
                  </a:lnTo>
                  <a:lnTo>
                    <a:pt x="48" y="164"/>
                  </a:lnTo>
                  <a:lnTo>
                    <a:pt x="36" y="164"/>
                  </a:lnTo>
                  <a:lnTo>
                    <a:pt x="27" y="159"/>
                  </a:lnTo>
                  <a:lnTo>
                    <a:pt x="21" y="153"/>
                  </a:lnTo>
                  <a:lnTo>
                    <a:pt x="14" y="144"/>
                  </a:lnTo>
                  <a:lnTo>
                    <a:pt x="7" y="132"/>
                  </a:lnTo>
                  <a:lnTo>
                    <a:pt x="3" y="119"/>
                  </a:lnTo>
                  <a:lnTo>
                    <a:pt x="0" y="103"/>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16" name="Freeform 698">
              <a:extLst>
                <a:ext uri="{FF2B5EF4-FFF2-40B4-BE49-F238E27FC236}">
                  <a16:creationId xmlns:a16="http://schemas.microsoft.com/office/drawing/2014/main" id="{294A21D2-D4A7-D4F0-615B-E9E5E00D5CD6}"/>
                </a:ext>
              </a:extLst>
            </p:cNvPr>
            <p:cNvSpPr>
              <a:spLocks/>
            </p:cNvSpPr>
            <p:nvPr/>
          </p:nvSpPr>
          <p:spPr bwMode="auto">
            <a:xfrm>
              <a:off x="5486698" y="4078758"/>
              <a:ext cx="149225" cy="265112"/>
            </a:xfrm>
            <a:custGeom>
              <a:avLst/>
              <a:gdLst>
                <a:gd name="T0" fmla="*/ 94 w 94"/>
                <a:gd name="T1" fmla="*/ 106 h 167"/>
                <a:gd name="T2" fmla="*/ 94 w 94"/>
                <a:gd name="T3" fmla="*/ 88 h 167"/>
                <a:gd name="T4" fmla="*/ 94 w 94"/>
                <a:gd name="T5" fmla="*/ 72 h 167"/>
                <a:gd name="T6" fmla="*/ 92 w 94"/>
                <a:gd name="T7" fmla="*/ 56 h 167"/>
                <a:gd name="T8" fmla="*/ 88 w 94"/>
                <a:gd name="T9" fmla="*/ 43 h 167"/>
                <a:gd name="T10" fmla="*/ 81 w 94"/>
                <a:gd name="T11" fmla="*/ 29 h 167"/>
                <a:gd name="T12" fmla="*/ 74 w 94"/>
                <a:gd name="T13" fmla="*/ 18 h 167"/>
                <a:gd name="T14" fmla="*/ 67 w 94"/>
                <a:gd name="T15" fmla="*/ 9 h 167"/>
                <a:gd name="T16" fmla="*/ 58 w 94"/>
                <a:gd name="T17" fmla="*/ 2 h 167"/>
                <a:gd name="T18" fmla="*/ 47 w 94"/>
                <a:gd name="T19" fmla="*/ 0 h 167"/>
                <a:gd name="T20" fmla="*/ 38 w 94"/>
                <a:gd name="T21" fmla="*/ 0 h 167"/>
                <a:gd name="T22" fmla="*/ 29 w 94"/>
                <a:gd name="T23" fmla="*/ 5 h 167"/>
                <a:gd name="T24" fmla="*/ 20 w 94"/>
                <a:gd name="T25" fmla="*/ 11 h 167"/>
                <a:gd name="T26" fmla="*/ 13 w 94"/>
                <a:gd name="T27" fmla="*/ 20 h 167"/>
                <a:gd name="T28" fmla="*/ 7 w 94"/>
                <a:gd name="T29" fmla="*/ 32 h 167"/>
                <a:gd name="T30" fmla="*/ 2 w 94"/>
                <a:gd name="T31" fmla="*/ 45 h 167"/>
                <a:gd name="T32" fmla="*/ 0 w 94"/>
                <a:gd name="T33" fmla="*/ 59 h 167"/>
                <a:gd name="T34" fmla="*/ 0 w 94"/>
                <a:gd name="T35" fmla="*/ 77 h 167"/>
                <a:gd name="T36" fmla="*/ 0 w 94"/>
                <a:gd name="T37" fmla="*/ 92 h 167"/>
                <a:gd name="T38" fmla="*/ 4 w 94"/>
                <a:gd name="T39" fmla="*/ 108 h 167"/>
                <a:gd name="T40" fmla="*/ 9 w 94"/>
                <a:gd name="T41" fmla="*/ 124 h 167"/>
                <a:gd name="T42" fmla="*/ 13 w 94"/>
                <a:gd name="T43" fmla="*/ 135 h 167"/>
                <a:gd name="T44" fmla="*/ 20 w 94"/>
                <a:gd name="T45" fmla="*/ 146 h 167"/>
                <a:gd name="T46" fmla="*/ 29 w 94"/>
                <a:gd name="T47" fmla="*/ 155 h 167"/>
                <a:gd name="T48" fmla="*/ 38 w 94"/>
                <a:gd name="T49" fmla="*/ 162 h 167"/>
                <a:gd name="T50" fmla="*/ 49 w 94"/>
                <a:gd name="T51" fmla="*/ 167 h 167"/>
                <a:gd name="T52" fmla="*/ 58 w 94"/>
                <a:gd name="T53" fmla="*/ 164 h 167"/>
                <a:gd name="T54" fmla="*/ 67 w 94"/>
                <a:gd name="T55" fmla="*/ 162 h 167"/>
                <a:gd name="T56" fmla="*/ 74 w 94"/>
                <a:gd name="T57" fmla="*/ 155 h 167"/>
                <a:gd name="T58" fmla="*/ 81 w 94"/>
                <a:gd name="T59" fmla="*/ 146 h 167"/>
                <a:gd name="T60" fmla="*/ 88 w 94"/>
                <a:gd name="T61" fmla="*/ 135 h 167"/>
                <a:gd name="T62" fmla="*/ 92 w 94"/>
                <a:gd name="T63" fmla="*/ 122 h 167"/>
                <a:gd name="T64" fmla="*/ 94 w 94"/>
                <a:gd name="T65" fmla="*/ 10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67">
                  <a:moveTo>
                    <a:pt x="94" y="106"/>
                  </a:moveTo>
                  <a:lnTo>
                    <a:pt x="94" y="88"/>
                  </a:lnTo>
                  <a:lnTo>
                    <a:pt x="94" y="72"/>
                  </a:lnTo>
                  <a:lnTo>
                    <a:pt x="92" y="56"/>
                  </a:lnTo>
                  <a:lnTo>
                    <a:pt x="88" y="43"/>
                  </a:lnTo>
                  <a:lnTo>
                    <a:pt x="81" y="29"/>
                  </a:lnTo>
                  <a:lnTo>
                    <a:pt x="74" y="18"/>
                  </a:lnTo>
                  <a:lnTo>
                    <a:pt x="67" y="9"/>
                  </a:lnTo>
                  <a:lnTo>
                    <a:pt x="58" y="2"/>
                  </a:lnTo>
                  <a:lnTo>
                    <a:pt x="47" y="0"/>
                  </a:lnTo>
                  <a:lnTo>
                    <a:pt x="38" y="0"/>
                  </a:lnTo>
                  <a:lnTo>
                    <a:pt x="29" y="5"/>
                  </a:lnTo>
                  <a:lnTo>
                    <a:pt x="20" y="11"/>
                  </a:lnTo>
                  <a:lnTo>
                    <a:pt x="13" y="20"/>
                  </a:lnTo>
                  <a:lnTo>
                    <a:pt x="7" y="32"/>
                  </a:lnTo>
                  <a:lnTo>
                    <a:pt x="2" y="45"/>
                  </a:lnTo>
                  <a:lnTo>
                    <a:pt x="0" y="59"/>
                  </a:lnTo>
                  <a:lnTo>
                    <a:pt x="0" y="77"/>
                  </a:lnTo>
                  <a:lnTo>
                    <a:pt x="0" y="92"/>
                  </a:lnTo>
                  <a:lnTo>
                    <a:pt x="4" y="108"/>
                  </a:lnTo>
                  <a:lnTo>
                    <a:pt x="9" y="124"/>
                  </a:lnTo>
                  <a:lnTo>
                    <a:pt x="13" y="135"/>
                  </a:lnTo>
                  <a:lnTo>
                    <a:pt x="20" y="146"/>
                  </a:lnTo>
                  <a:lnTo>
                    <a:pt x="29" y="155"/>
                  </a:lnTo>
                  <a:lnTo>
                    <a:pt x="38" y="162"/>
                  </a:lnTo>
                  <a:lnTo>
                    <a:pt x="49" y="167"/>
                  </a:lnTo>
                  <a:lnTo>
                    <a:pt x="58" y="164"/>
                  </a:lnTo>
                  <a:lnTo>
                    <a:pt x="67" y="162"/>
                  </a:lnTo>
                  <a:lnTo>
                    <a:pt x="74" y="155"/>
                  </a:lnTo>
                  <a:lnTo>
                    <a:pt x="81" y="146"/>
                  </a:lnTo>
                  <a:lnTo>
                    <a:pt x="88" y="135"/>
                  </a:lnTo>
                  <a:lnTo>
                    <a:pt x="92" y="122"/>
                  </a:lnTo>
                  <a:lnTo>
                    <a:pt x="94" y="106"/>
                  </a:lnTo>
                  <a:close/>
                </a:path>
              </a:pathLst>
            </a:custGeom>
            <a:solidFill>
              <a:srgbClr val="E0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17" name="Freeform 699">
              <a:extLst>
                <a:ext uri="{FF2B5EF4-FFF2-40B4-BE49-F238E27FC236}">
                  <a16:creationId xmlns:a16="http://schemas.microsoft.com/office/drawing/2014/main" id="{1EA90BD2-4FE3-1A5C-9EF8-DB3716BA82F6}"/>
                </a:ext>
              </a:extLst>
            </p:cNvPr>
            <p:cNvSpPr>
              <a:spLocks/>
            </p:cNvSpPr>
            <p:nvPr/>
          </p:nvSpPr>
          <p:spPr bwMode="auto">
            <a:xfrm>
              <a:off x="5486698" y="4078758"/>
              <a:ext cx="149225" cy="265112"/>
            </a:xfrm>
            <a:custGeom>
              <a:avLst/>
              <a:gdLst>
                <a:gd name="T0" fmla="*/ 94 w 94"/>
                <a:gd name="T1" fmla="*/ 106 h 167"/>
                <a:gd name="T2" fmla="*/ 94 w 94"/>
                <a:gd name="T3" fmla="*/ 88 h 167"/>
                <a:gd name="T4" fmla="*/ 94 w 94"/>
                <a:gd name="T5" fmla="*/ 72 h 167"/>
                <a:gd name="T6" fmla="*/ 92 w 94"/>
                <a:gd name="T7" fmla="*/ 56 h 167"/>
                <a:gd name="T8" fmla="*/ 88 w 94"/>
                <a:gd name="T9" fmla="*/ 43 h 167"/>
                <a:gd name="T10" fmla="*/ 81 w 94"/>
                <a:gd name="T11" fmla="*/ 29 h 167"/>
                <a:gd name="T12" fmla="*/ 74 w 94"/>
                <a:gd name="T13" fmla="*/ 18 h 167"/>
                <a:gd name="T14" fmla="*/ 67 w 94"/>
                <a:gd name="T15" fmla="*/ 9 h 167"/>
                <a:gd name="T16" fmla="*/ 58 w 94"/>
                <a:gd name="T17" fmla="*/ 2 h 167"/>
                <a:gd name="T18" fmla="*/ 47 w 94"/>
                <a:gd name="T19" fmla="*/ 0 h 167"/>
                <a:gd name="T20" fmla="*/ 38 w 94"/>
                <a:gd name="T21" fmla="*/ 0 h 167"/>
                <a:gd name="T22" fmla="*/ 29 w 94"/>
                <a:gd name="T23" fmla="*/ 5 h 167"/>
                <a:gd name="T24" fmla="*/ 20 w 94"/>
                <a:gd name="T25" fmla="*/ 11 h 167"/>
                <a:gd name="T26" fmla="*/ 13 w 94"/>
                <a:gd name="T27" fmla="*/ 20 h 167"/>
                <a:gd name="T28" fmla="*/ 7 w 94"/>
                <a:gd name="T29" fmla="*/ 32 h 167"/>
                <a:gd name="T30" fmla="*/ 2 w 94"/>
                <a:gd name="T31" fmla="*/ 45 h 167"/>
                <a:gd name="T32" fmla="*/ 0 w 94"/>
                <a:gd name="T33" fmla="*/ 59 h 167"/>
                <a:gd name="T34" fmla="*/ 0 w 94"/>
                <a:gd name="T35" fmla="*/ 77 h 167"/>
                <a:gd name="T36" fmla="*/ 0 w 94"/>
                <a:gd name="T37" fmla="*/ 92 h 167"/>
                <a:gd name="T38" fmla="*/ 4 w 94"/>
                <a:gd name="T39" fmla="*/ 108 h 167"/>
                <a:gd name="T40" fmla="*/ 9 w 94"/>
                <a:gd name="T41" fmla="*/ 124 h 167"/>
                <a:gd name="T42" fmla="*/ 13 w 94"/>
                <a:gd name="T43" fmla="*/ 135 h 167"/>
                <a:gd name="T44" fmla="*/ 20 w 94"/>
                <a:gd name="T45" fmla="*/ 146 h 167"/>
                <a:gd name="T46" fmla="*/ 29 w 94"/>
                <a:gd name="T47" fmla="*/ 155 h 167"/>
                <a:gd name="T48" fmla="*/ 38 w 94"/>
                <a:gd name="T49" fmla="*/ 162 h 167"/>
                <a:gd name="T50" fmla="*/ 49 w 94"/>
                <a:gd name="T51" fmla="*/ 167 h 167"/>
                <a:gd name="T52" fmla="*/ 58 w 94"/>
                <a:gd name="T53" fmla="*/ 164 h 167"/>
                <a:gd name="T54" fmla="*/ 67 w 94"/>
                <a:gd name="T55" fmla="*/ 162 h 167"/>
                <a:gd name="T56" fmla="*/ 74 w 94"/>
                <a:gd name="T57" fmla="*/ 155 h 167"/>
                <a:gd name="T58" fmla="*/ 81 w 94"/>
                <a:gd name="T59" fmla="*/ 146 h 167"/>
                <a:gd name="T60" fmla="*/ 88 w 94"/>
                <a:gd name="T61" fmla="*/ 135 h 167"/>
                <a:gd name="T62" fmla="*/ 92 w 94"/>
                <a:gd name="T63" fmla="*/ 122 h 167"/>
                <a:gd name="T64" fmla="*/ 94 w 94"/>
                <a:gd name="T65" fmla="*/ 10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67">
                  <a:moveTo>
                    <a:pt x="94" y="106"/>
                  </a:moveTo>
                  <a:lnTo>
                    <a:pt x="94" y="88"/>
                  </a:lnTo>
                  <a:lnTo>
                    <a:pt x="94" y="72"/>
                  </a:lnTo>
                  <a:lnTo>
                    <a:pt x="92" y="56"/>
                  </a:lnTo>
                  <a:lnTo>
                    <a:pt x="88" y="43"/>
                  </a:lnTo>
                  <a:lnTo>
                    <a:pt x="81" y="29"/>
                  </a:lnTo>
                  <a:lnTo>
                    <a:pt x="74" y="18"/>
                  </a:lnTo>
                  <a:lnTo>
                    <a:pt x="67" y="9"/>
                  </a:lnTo>
                  <a:lnTo>
                    <a:pt x="58" y="2"/>
                  </a:lnTo>
                  <a:lnTo>
                    <a:pt x="47" y="0"/>
                  </a:lnTo>
                  <a:lnTo>
                    <a:pt x="38" y="0"/>
                  </a:lnTo>
                  <a:lnTo>
                    <a:pt x="29" y="5"/>
                  </a:lnTo>
                  <a:lnTo>
                    <a:pt x="20" y="11"/>
                  </a:lnTo>
                  <a:lnTo>
                    <a:pt x="13" y="20"/>
                  </a:lnTo>
                  <a:lnTo>
                    <a:pt x="7" y="32"/>
                  </a:lnTo>
                  <a:lnTo>
                    <a:pt x="2" y="45"/>
                  </a:lnTo>
                  <a:lnTo>
                    <a:pt x="0" y="59"/>
                  </a:lnTo>
                  <a:lnTo>
                    <a:pt x="0" y="77"/>
                  </a:lnTo>
                  <a:lnTo>
                    <a:pt x="0" y="92"/>
                  </a:lnTo>
                  <a:lnTo>
                    <a:pt x="4" y="108"/>
                  </a:lnTo>
                  <a:lnTo>
                    <a:pt x="9" y="124"/>
                  </a:lnTo>
                  <a:lnTo>
                    <a:pt x="13" y="135"/>
                  </a:lnTo>
                  <a:lnTo>
                    <a:pt x="20" y="146"/>
                  </a:lnTo>
                  <a:lnTo>
                    <a:pt x="29" y="155"/>
                  </a:lnTo>
                  <a:lnTo>
                    <a:pt x="38" y="162"/>
                  </a:lnTo>
                  <a:lnTo>
                    <a:pt x="49" y="167"/>
                  </a:lnTo>
                  <a:lnTo>
                    <a:pt x="58" y="164"/>
                  </a:lnTo>
                  <a:lnTo>
                    <a:pt x="67" y="162"/>
                  </a:lnTo>
                  <a:lnTo>
                    <a:pt x="74" y="155"/>
                  </a:lnTo>
                  <a:lnTo>
                    <a:pt x="81" y="146"/>
                  </a:lnTo>
                  <a:lnTo>
                    <a:pt x="88" y="135"/>
                  </a:lnTo>
                  <a:lnTo>
                    <a:pt x="92" y="122"/>
                  </a:lnTo>
                  <a:lnTo>
                    <a:pt x="94" y="106"/>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18" name="Freeform 700">
              <a:extLst>
                <a:ext uri="{FF2B5EF4-FFF2-40B4-BE49-F238E27FC236}">
                  <a16:creationId xmlns:a16="http://schemas.microsoft.com/office/drawing/2014/main" id="{D2683C1B-5298-941C-ABCE-ED00C71FD29E}"/>
                </a:ext>
              </a:extLst>
            </p:cNvPr>
            <p:cNvSpPr>
              <a:spLocks/>
            </p:cNvSpPr>
            <p:nvPr/>
          </p:nvSpPr>
          <p:spPr bwMode="auto">
            <a:xfrm>
              <a:off x="6580486" y="4129558"/>
              <a:ext cx="149225" cy="263525"/>
            </a:xfrm>
            <a:custGeom>
              <a:avLst/>
              <a:gdLst>
                <a:gd name="T0" fmla="*/ 92 w 94"/>
                <a:gd name="T1" fmla="*/ 105 h 166"/>
                <a:gd name="T2" fmla="*/ 94 w 94"/>
                <a:gd name="T3" fmla="*/ 90 h 166"/>
                <a:gd name="T4" fmla="*/ 94 w 94"/>
                <a:gd name="T5" fmla="*/ 74 h 166"/>
                <a:gd name="T6" fmla="*/ 90 w 94"/>
                <a:gd name="T7" fmla="*/ 58 h 166"/>
                <a:gd name="T8" fmla="*/ 87 w 94"/>
                <a:gd name="T9" fmla="*/ 42 h 166"/>
                <a:gd name="T10" fmla="*/ 81 w 94"/>
                <a:gd name="T11" fmla="*/ 29 h 166"/>
                <a:gd name="T12" fmla="*/ 74 w 94"/>
                <a:gd name="T13" fmla="*/ 18 h 166"/>
                <a:gd name="T14" fmla="*/ 65 w 94"/>
                <a:gd name="T15" fmla="*/ 9 h 166"/>
                <a:gd name="T16" fmla="*/ 56 w 94"/>
                <a:gd name="T17" fmla="*/ 2 h 166"/>
                <a:gd name="T18" fmla="*/ 47 w 94"/>
                <a:gd name="T19" fmla="*/ 0 h 166"/>
                <a:gd name="T20" fmla="*/ 38 w 94"/>
                <a:gd name="T21" fmla="*/ 0 h 166"/>
                <a:gd name="T22" fmla="*/ 29 w 94"/>
                <a:gd name="T23" fmla="*/ 4 h 166"/>
                <a:gd name="T24" fmla="*/ 20 w 94"/>
                <a:gd name="T25" fmla="*/ 11 h 166"/>
                <a:gd name="T26" fmla="*/ 13 w 94"/>
                <a:gd name="T27" fmla="*/ 20 h 166"/>
                <a:gd name="T28" fmla="*/ 6 w 94"/>
                <a:gd name="T29" fmla="*/ 31 h 166"/>
                <a:gd name="T30" fmla="*/ 2 w 94"/>
                <a:gd name="T31" fmla="*/ 45 h 166"/>
                <a:gd name="T32" fmla="*/ 0 w 94"/>
                <a:gd name="T33" fmla="*/ 60 h 166"/>
                <a:gd name="T34" fmla="*/ 0 w 94"/>
                <a:gd name="T35" fmla="*/ 76 h 166"/>
                <a:gd name="T36" fmla="*/ 0 w 94"/>
                <a:gd name="T37" fmla="*/ 92 h 166"/>
                <a:gd name="T38" fmla="*/ 4 w 94"/>
                <a:gd name="T39" fmla="*/ 108 h 166"/>
                <a:gd name="T40" fmla="*/ 9 w 94"/>
                <a:gd name="T41" fmla="*/ 123 h 166"/>
                <a:gd name="T42" fmla="*/ 13 w 94"/>
                <a:gd name="T43" fmla="*/ 137 h 166"/>
                <a:gd name="T44" fmla="*/ 22 w 94"/>
                <a:gd name="T45" fmla="*/ 146 h 166"/>
                <a:gd name="T46" fmla="*/ 29 w 94"/>
                <a:gd name="T47" fmla="*/ 155 h 166"/>
                <a:gd name="T48" fmla="*/ 38 w 94"/>
                <a:gd name="T49" fmla="*/ 162 h 166"/>
                <a:gd name="T50" fmla="*/ 49 w 94"/>
                <a:gd name="T51" fmla="*/ 166 h 166"/>
                <a:gd name="T52" fmla="*/ 58 w 94"/>
                <a:gd name="T53" fmla="*/ 166 h 166"/>
                <a:gd name="T54" fmla="*/ 67 w 94"/>
                <a:gd name="T55" fmla="*/ 162 h 166"/>
                <a:gd name="T56" fmla="*/ 74 w 94"/>
                <a:gd name="T57" fmla="*/ 155 h 166"/>
                <a:gd name="T58" fmla="*/ 81 w 94"/>
                <a:gd name="T59" fmla="*/ 146 h 166"/>
                <a:gd name="T60" fmla="*/ 85 w 94"/>
                <a:gd name="T61" fmla="*/ 135 h 166"/>
                <a:gd name="T62" fmla="*/ 90 w 94"/>
                <a:gd name="T63" fmla="*/ 121 h 166"/>
                <a:gd name="T64" fmla="*/ 92 w 94"/>
                <a:gd name="T65" fmla="*/ 10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66">
                  <a:moveTo>
                    <a:pt x="92" y="105"/>
                  </a:moveTo>
                  <a:lnTo>
                    <a:pt x="94" y="90"/>
                  </a:lnTo>
                  <a:lnTo>
                    <a:pt x="94" y="74"/>
                  </a:lnTo>
                  <a:lnTo>
                    <a:pt x="90" y="58"/>
                  </a:lnTo>
                  <a:lnTo>
                    <a:pt x="87" y="42"/>
                  </a:lnTo>
                  <a:lnTo>
                    <a:pt x="81" y="29"/>
                  </a:lnTo>
                  <a:lnTo>
                    <a:pt x="74" y="18"/>
                  </a:lnTo>
                  <a:lnTo>
                    <a:pt x="65" y="9"/>
                  </a:lnTo>
                  <a:lnTo>
                    <a:pt x="56" y="2"/>
                  </a:lnTo>
                  <a:lnTo>
                    <a:pt x="47" y="0"/>
                  </a:lnTo>
                  <a:lnTo>
                    <a:pt x="38" y="0"/>
                  </a:lnTo>
                  <a:lnTo>
                    <a:pt x="29" y="4"/>
                  </a:lnTo>
                  <a:lnTo>
                    <a:pt x="20" y="11"/>
                  </a:lnTo>
                  <a:lnTo>
                    <a:pt x="13" y="20"/>
                  </a:lnTo>
                  <a:lnTo>
                    <a:pt x="6" y="31"/>
                  </a:lnTo>
                  <a:lnTo>
                    <a:pt x="2" y="45"/>
                  </a:lnTo>
                  <a:lnTo>
                    <a:pt x="0" y="60"/>
                  </a:lnTo>
                  <a:lnTo>
                    <a:pt x="0" y="76"/>
                  </a:lnTo>
                  <a:lnTo>
                    <a:pt x="0" y="92"/>
                  </a:lnTo>
                  <a:lnTo>
                    <a:pt x="4" y="108"/>
                  </a:lnTo>
                  <a:lnTo>
                    <a:pt x="9" y="123"/>
                  </a:lnTo>
                  <a:lnTo>
                    <a:pt x="13" y="137"/>
                  </a:lnTo>
                  <a:lnTo>
                    <a:pt x="22" y="146"/>
                  </a:lnTo>
                  <a:lnTo>
                    <a:pt x="29" y="155"/>
                  </a:lnTo>
                  <a:lnTo>
                    <a:pt x="38" y="162"/>
                  </a:lnTo>
                  <a:lnTo>
                    <a:pt x="49" y="166"/>
                  </a:lnTo>
                  <a:lnTo>
                    <a:pt x="58" y="166"/>
                  </a:lnTo>
                  <a:lnTo>
                    <a:pt x="67" y="162"/>
                  </a:lnTo>
                  <a:lnTo>
                    <a:pt x="74" y="155"/>
                  </a:lnTo>
                  <a:lnTo>
                    <a:pt x="81" y="146"/>
                  </a:lnTo>
                  <a:lnTo>
                    <a:pt x="85" y="135"/>
                  </a:lnTo>
                  <a:lnTo>
                    <a:pt x="90" y="121"/>
                  </a:lnTo>
                  <a:lnTo>
                    <a:pt x="92" y="105"/>
                  </a:lnTo>
                  <a:close/>
                </a:path>
              </a:pathLst>
            </a:custGeom>
            <a:solidFill>
              <a:srgbClr val="E0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19" name="Freeform 701">
              <a:extLst>
                <a:ext uri="{FF2B5EF4-FFF2-40B4-BE49-F238E27FC236}">
                  <a16:creationId xmlns:a16="http://schemas.microsoft.com/office/drawing/2014/main" id="{B65C26DC-C6F1-AD24-FBD6-736697B7787B}"/>
                </a:ext>
              </a:extLst>
            </p:cNvPr>
            <p:cNvSpPr>
              <a:spLocks/>
            </p:cNvSpPr>
            <p:nvPr/>
          </p:nvSpPr>
          <p:spPr bwMode="auto">
            <a:xfrm>
              <a:off x="6580486" y="4129558"/>
              <a:ext cx="149225" cy="263525"/>
            </a:xfrm>
            <a:custGeom>
              <a:avLst/>
              <a:gdLst>
                <a:gd name="T0" fmla="*/ 92 w 94"/>
                <a:gd name="T1" fmla="*/ 105 h 166"/>
                <a:gd name="T2" fmla="*/ 94 w 94"/>
                <a:gd name="T3" fmla="*/ 90 h 166"/>
                <a:gd name="T4" fmla="*/ 94 w 94"/>
                <a:gd name="T5" fmla="*/ 74 h 166"/>
                <a:gd name="T6" fmla="*/ 90 w 94"/>
                <a:gd name="T7" fmla="*/ 58 h 166"/>
                <a:gd name="T8" fmla="*/ 87 w 94"/>
                <a:gd name="T9" fmla="*/ 42 h 166"/>
                <a:gd name="T10" fmla="*/ 81 w 94"/>
                <a:gd name="T11" fmla="*/ 29 h 166"/>
                <a:gd name="T12" fmla="*/ 74 w 94"/>
                <a:gd name="T13" fmla="*/ 18 h 166"/>
                <a:gd name="T14" fmla="*/ 65 w 94"/>
                <a:gd name="T15" fmla="*/ 9 h 166"/>
                <a:gd name="T16" fmla="*/ 56 w 94"/>
                <a:gd name="T17" fmla="*/ 2 h 166"/>
                <a:gd name="T18" fmla="*/ 47 w 94"/>
                <a:gd name="T19" fmla="*/ 0 h 166"/>
                <a:gd name="T20" fmla="*/ 38 w 94"/>
                <a:gd name="T21" fmla="*/ 0 h 166"/>
                <a:gd name="T22" fmla="*/ 29 w 94"/>
                <a:gd name="T23" fmla="*/ 4 h 166"/>
                <a:gd name="T24" fmla="*/ 20 w 94"/>
                <a:gd name="T25" fmla="*/ 11 h 166"/>
                <a:gd name="T26" fmla="*/ 13 w 94"/>
                <a:gd name="T27" fmla="*/ 20 h 166"/>
                <a:gd name="T28" fmla="*/ 6 w 94"/>
                <a:gd name="T29" fmla="*/ 31 h 166"/>
                <a:gd name="T30" fmla="*/ 2 w 94"/>
                <a:gd name="T31" fmla="*/ 45 h 166"/>
                <a:gd name="T32" fmla="*/ 0 w 94"/>
                <a:gd name="T33" fmla="*/ 60 h 166"/>
                <a:gd name="T34" fmla="*/ 0 w 94"/>
                <a:gd name="T35" fmla="*/ 76 h 166"/>
                <a:gd name="T36" fmla="*/ 0 w 94"/>
                <a:gd name="T37" fmla="*/ 92 h 166"/>
                <a:gd name="T38" fmla="*/ 4 w 94"/>
                <a:gd name="T39" fmla="*/ 108 h 166"/>
                <a:gd name="T40" fmla="*/ 9 w 94"/>
                <a:gd name="T41" fmla="*/ 123 h 166"/>
                <a:gd name="T42" fmla="*/ 13 w 94"/>
                <a:gd name="T43" fmla="*/ 137 h 166"/>
                <a:gd name="T44" fmla="*/ 22 w 94"/>
                <a:gd name="T45" fmla="*/ 146 h 166"/>
                <a:gd name="T46" fmla="*/ 29 w 94"/>
                <a:gd name="T47" fmla="*/ 155 h 166"/>
                <a:gd name="T48" fmla="*/ 38 w 94"/>
                <a:gd name="T49" fmla="*/ 162 h 166"/>
                <a:gd name="T50" fmla="*/ 49 w 94"/>
                <a:gd name="T51" fmla="*/ 166 h 166"/>
                <a:gd name="T52" fmla="*/ 58 w 94"/>
                <a:gd name="T53" fmla="*/ 166 h 166"/>
                <a:gd name="T54" fmla="*/ 67 w 94"/>
                <a:gd name="T55" fmla="*/ 162 h 166"/>
                <a:gd name="T56" fmla="*/ 74 w 94"/>
                <a:gd name="T57" fmla="*/ 155 h 166"/>
                <a:gd name="T58" fmla="*/ 81 w 94"/>
                <a:gd name="T59" fmla="*/ 146 h 166"/>
                <a:gd name="T60" fmla="*/ 85 w 94"/>
                <a:gd name="T61" fmla="*/ 135 h 166"/>
                <a:gd name="T62" fmla="*/ 90 w 94"/>
                <a:gd name="T63" fmla="*/ 121 h 166"/>
                <a:gd name="T64" fmla="*/ 92 w 94"/>
                <a:gd name="T65" fmla="*/ 10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66">
                  <a:moveTo>
                    <a:pt x="92" y="105"/>
                  </a:moveTo>
                  <a:lnTo>
                    <a:pt x="94" y="90"/>
                  </a:lnTo>
                  <a:lnTo>
                    <a:pt x="94" y="74"/>
                  </a:lnTo>
                  <a:lnTo>
                    <a:pt x="90" y="58"/>
                  </a:lnTo>
                  <a:lnTo>
                    <a:pt x="87" y="42"/>
                  </a:lnTo>
                  <a:lnTo>
                    <a:pt x="81" y="29"/>
                  </a:lnTo>
                  <a:lnTo>
                    <a:pt x="74" y="18"/>
                  </a:lnTo>
                  <a:lnTo>
                    <a:pt x="65" y="9"/>
                  </a:lnTo>
                  <a:lnTo>
                    <a:pt x="56" y="2"/>
                  </a:lnTo>
                  <a:lnTo>
                    <a:pt x="47" y="0"/>
                  </a:lnTo>
                  <a:lnTo>
                    <a:pt x="38" y="0"/>
                  </a:lnTo>
                  <a:lnTo>
                    <a:pt x="29" y="4"/>
                  </a:lnTo>
                  <a:lnTo>
                    <a:pt x="20" y="11"/>
                  </a:lnTo>
                  <a:lnTo>
                    <a:pt x="13" y="20"/>
                  </a:lnTo>
                  <a:lnTo>
                    <a:pt x="6" y="31"/>
                  </a:lnTo>
                  <a:lnTo>
                    <a:pt x="2" y="45"/>
                  </a:lnTo>
                  <a:lnTo>
                    <a:pt x="0" y="60"/>
                  </a:lnTo>
                  <a:lnTo>
                    <a:pt x="0" y="76"/>
                  </a:lnTo>
                  <a:lnTo>
                    <a:pt x="0" y="92"/>
                  </a:lnTo>
                  <a:lnTo>
                    <a:pt x="4" y="108"/>
                  </a:lnTo>
                  <a:lnTo>
                    <a:pt x="9" y="123"/>
                  </a:lnTo>
                  <a:lnTo>
                    <a:pt x="13" y="137"/>
                  </a:lnTo>
                  <a:lnTo>
                    <a:pt x="22" y="146"/>
                  </a:lnTo>
                  <a:lnTo>
                    <a:pt x="29" y="155"/>
                  </a:lnTo>
                  <a:lnTo>
                    <a:pt x="38" y="162"/>
                  </a:lnTo>
                  <a:lnTo>
                    <a:pt x="49" y="166"/>
                  </a:lnTo>
                  <a:lnTo>
                    <a:pt x="58" y="166"/>
                  </a:lnTo>
                  <a:lnTo>
                    <a:pt x="67" y="162"/>
                  </a:lnTo>
                  <a:lnTo>
                    <a:pt x="74" y="155"/>
                  </a:lnTo>
                  <a:lnTo>
                    <a:pt x="81" y="146"/>
                  </a:lnTo>
                  <a:lnTo>
                    <a:pt x="85" y="135"/>
                  </a:lnTo>
                  <a:lnTo>
                    <a:pt x="90" y="121"/>
                  </a:lnTo>
                  <a:lnTo>
                    <a:pt x="92" y="105"/>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20" name="Freeform 702">
              <a:extLst>
                <a:ext uri="{FF2B5EF4-FFF2-40B4-BE49-F238E27FC236}">
                  <a16:creationId xmlns:a16="http://schemas.microsoft.com/office/drawing/2014/main" id="{8BC56E7F-6D45-84C5-B5D7-27D277A2D938}"/>
                </a:ext>
              </a:extLst>
            </p:cNvPr>
            <p:cNvSpPr>
              <a:spLocks/>
            </p:cNvSpPr>
            <p:nvPr/>
          </p:nvSpPr>
          <p:spPr bwMode="auto">
            <a:xfrm>
              <a:off x="5089823" y="4878858"/>
              <a:ext cx="839788" cy="1082675"/>
            </a:xfrm>
            <a:custGeom>
              <a:avLst/>
              <a:gdLst>
                <a:gd name="T0" fmla="*/ 29 w 529"/>
                <a:gd name="T1" fmla="*/ 487 h 682"/>
                <a:gd name="T2" fmla="*/ 27 w 529"/>
                <a:gd name="T3" fmla="*/ 406 h 682"/>
                <a:gd name="T4" fmla="*/ 16 w 529"/>
                <a:gd name="T5" fmla="*/ 383 h 682"/>
                <a:gd name="T6" fmla="*/ 14 w 529"/>
                <a:gd name="T7" fmla="*/ 383 h 682"/>
                <a:gd name="T8" fmla="*/ 7 w 529"/>
                <a:gd name="T9" fmla="*/ 376 h 682"/>
                <a:gd name="T10" fmla="*/ 7 w 529"/>
                <a:gd name="T11" fmla="*/ 336 h 682"/>
                <a:gd name="T12" fmla="*/ 20 w 529"/>
                <a:gd name="T13" fmla="*/ 270 h 682"/>
                <a:gd name="T14" fmla="*/ 11 w 529"/>
                <a:gd name="T15" fmla="*/ 250 h 682"/>
                <a:gd name="T16" fmla="*/ 9 w 529"/>
                <a:gd name="T17" fmla="*/ 250 h 682"/>
                <a:gd name="T18" fmla="*/ 5 w 529"/>
                <a:gd name="T19" fmla="*/ 246 h 682"/>
                <a:gd name="T20" fmla="*/ 0 w 529"/>
                <a:gd name="T21" fmla="*/ 203 h 682"/>
                <a:gd name="T22" fmla="*/ 2 w 529"/>
                <a:gd name="T23" fmla="*/ 140 h 682"/>
                <a:gd name="T24" fmla="*/ 5 w 529"/>
                <a:gd name="T25" fmla="*/ 86 h 682"/>
                <a:gd name="T26" fmla="*/ 9 w 529"/>
                <a:gd name="T27" fmla="*/ 70 h 682"/>
                <a:gd name="T28" fmla="*/ 11 w 529"/>
                <a:gd name="T29" fmla="*/ 70 h 682"/>
                <a:gd name="T30" fmla="*/ 16 w 529"/>
                <a:gd name="T31" fmla="*/ 66 h 682"/>
                <a:gd name="T32" fmla="*/ 25 w 529"/>
                <a:gd name="T33" fmla="*/ 34 h 682"/>
                <a:gd name="T34" fmla="*/ 43 w 529"/>
                <a:gd name="T35" fmla="*/ 14 h 682"/>
                <a:gd name="T36" fmla="*/ 79 w 529"/>
                <a:gd name="T37" fmla="*/ 0 h 682"/>
                <a:gd name="T38" fmla="*/ 135 w 529"/>
                <a:gd name="T39" fmla="*/ 5 h 682"/>
                <a:gd name="T40" fmla="*/ 194 w 529"/>
                <a:gd name="T41" fmla="*/ 21 h 682"/>
                <a:gd name="T42" fmla="*/ 239 w 529"/>
                <a:gd name="T43" fmla="*/ 34 h 682"/>
                <a:gd name="T44" fmla="*/ 279 w 529"/>
                <a:gd name="T45" fmla="*/ 41 h 682"/>
                <a:gd name="T46" fmla="*/ 324 w 529"/>
                <a:gd name="T47" fmla="*/ 45 h 682"/>
                <a:gd name="T48" fmla="*/ 365 w 529"/>
                <a:gd name="T49" fmla="*/ 48 h 682"/>
                <a:gd name="T50" fmla="*/ 421 w 529"/>
                <a:gd name="T51" fmla="*/ 54 h 682"/>
                <a:gd name="T52" fmla="*/ 504 w 529"/>
                <a:gd name="T53" fmla="*/ 81 h 682"/>
                <a:gd name="T54" fmla="*/ 529 w 529"/>
                <a:gd name="T55" fmla="*/ 117 h 682"/>
                <a:gd name="T56" fmla="*/ 520 w 529"/>
                <a:gd name="T57" fmla="*/ 162 h 682"/>
                <a:gd name="T58" fmla="*/ 515 w 529"/>
                <a:gd name="T59" fmla="*/ 196 h 682"/>
                <a:gd name="T60" fmla="*/ 509 w 529"/>
                <a:gd name="T61" fmla="*/ 248 h 682"/>
                <a:gd name="T62" fmla="*/ 518 w 529"/>
                <a:gd name="T63" fmla="*/ 316 h 682"/>
                <a:gd name="T64" fmla="*/ 513 w 529"/>
                <a:gd name="T65" fmla="*/ 390 h 682"/>
                <a:gd name="T66" fmla="*/ 513 w 529"/>
                <a:gd name="T67" fmla="*/ 442 h 682"/>
                <a:gd name="T68" fmla="*/ 511 w 529"/>
                <a:gd name="T69" fmla="*/ 502 h 682"/>
                <a:gd name="T70" fmla="*/ 493 w 529"/>
                <a:gd name="T71" fmla="*/ 563 h 682"/>
                <a:gd name="T72" fmla="*/ 461 w 529"/>
                <a:gd name="T73" fmla="*/ 617 h 682"/>
                <a:gd name="T74" fmla="*/ 448 w 529"/>
                <a:gd name="T75" fmla="*/ 640 h 682"/>
                <a:gd name="T76" fmla="*/ 428 w 529"/>
                <a:gd name="T77" fmla="*/ 651 h 682"/>
                <a:gd name="T78" fmla="*/ 401 w 529"/>
                <a:gd name="T79" fmla="*/ 660 h 682"/>
                <a:gd name="T80" fmla="*/ 362 w 529"/>
                <a:gd name="T81" fmla="*/ 671 h 682"/>
                <a:gd name="T82" fmla="*/ 320 w 529"/>
                <a:gd name="T83" fmla="*/ 673 h 682"/>
                <a:gd name="T84" fmla="*/ 252 w 529"/>
                <a:gd name="T85" fmla="*/ 680 h 682"/>
                <a:gd name="T86" fmla="*/ 182 w 529"/>
                <a:gd name="T87" fmla="*/ 680 h 682"/>
                <a:gd name="T88" fmla="*/ 126 w 529"/>
                <a:gd name="T89" fmla="*/ 676 h 682"/>
                <a:gd name="T90" fmla="*/ 77 w 529"/>
                <a:gd name="T91" fmla="*/ 664 h 682"/>
                <a:gd name="T92" fmla="*/ 43 w 529"/>
                <a:gd name="T93" fmla="*/ 646 h 682"/>
                <a:gd name="T94" fmla="*/ 36 w 529"/>
                <a:gd name="T95" fmla="*/ 637 h 682"/>
                <a:gd name="T96" fmla="*/ 27 w 529"/>
                <a:gd name="T97" fmla="*/ 635 h 682"/>
                <a:gd name="T98" fmla="*/ 25 w 529"/>
                <a:gd name="T99" fmla="*/ 599 h 682"/>
                <a:gd name="T100" fmla="*/ 27 w 529"/>
                <a:gd name="T101" fmla="*/ 55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682">
                  <a:moveTo>
                    <a:pt x="27" y="541"/>
                  </a:moveTo>
                  <a:lnTo>
                    <a:pt x="27" y="527"/>
                  </a:lnTo>
                  <a:lnTo>
                    <a:pt x="29" y="509"/>
                  </a:lnTo>
                  <a:lnTo>
                    <a:pt x="29" y="487"/>
                  </a:lnTo>
                  <a:lnTo>
                    <a:pt x="32" y="462"/>
                  </a:lnTo>
                  <a:lnTo>
                    <a:pt x="32" y="439"/>
                  </a:lnTo>
                  <a:lnTo>
                    <a:pt x="29" y="415"/>
                  </a:lnTo>
                  <a:lnTo>
                    <a:pt x="27" y="406"/>
                  </a:lnTo>
                  <a:lnTo>
                    <a:pt x="25" y="397"/>
                  </a:lnTo>
                  <a:lnTo>
                    <a:pt x="20" y="390"/>
                  </a:lnTo>
                  <a:lnTo>
                    <a:pt x="16" y="383"/>
                  </a:lnTo>
                  <a:lnTo>
                    <a:pt x="16" y="383"/>
                  </a:lnTo>
                  <a:lnTo>
                    <a:pt x="16" y="383"/>
                  </a:lnTo>
                  <a:lnTo>
                    <a:pt x="14" y="383"/>
                  </a:lnTo>
                  <a:lnTo>
                    <a:pt x="14" y="383"/>
                  </a:lnTo>
                  <a:lnTo>
                    <a:pt x="14" y="383"/>
                  </a:lnTo>
                  <a:lnTo>
                    <a:pt x="11" y="383"/>
                  </a:lnTo>
                  <a:lnTo>
                    <a:pt x="11" y="383"/>
                  </a:lnTo>
                  <a:lnTo>
                    <a:pt x="9" y="383"/>
                  </a:lnTo>
                  <a:lnTo>
                    <a:pt x="7" y="376"/>
                  </a:lnTo>
                  <a:lnTo>
                    <a:pt x="5" y="370"/>
                  </a:lnTo>
                  <a:lnTo>
                    <a:pt x="5" y="361"/>
                  </a:lnTo>
                  <a:lnTo>
                    <a:pt x="5" y="354"/>
                  </a:lnTo>
                  <a:lnTo>
                    <a:pt x="7" y="336"/>
                  </a:lnTo>
                  <a:lnTo>
                    <a:pt x="11" y="318"/>
                  </a:lnTo>
                  <a:lnTo>
                    <a:pt x="16" y="298"/>
                  </a:lnTo>
                  <a:lnTo>
                    <a:pt x="18" y="279"/>
                  </a:lnTo>
                  <a:lnTo>
                    <a:pt x="20" y="270"/>
                  </a:lnTo>
                  <a:lnTo>
                    <a:pt x="18" y="264"/>
                  </a:lnTo>
                  <a:lnTo>
                    <a:pt x="16" y="257"/>
                  </a:lnTo>
                  <a:lnTo>
                    <a:pt x="14" y="250"/>
                  </a:lnTo>
                  <a:lnTo>
                    <a:pt x="11" y="250"/>
                  </a:lnTo>
                  <a:lnTo>
                    <a:pt x="11" y="250"/>
                  </a:lnTo>
                  <a:lnTo>
                    <a:pt x="11" y="250"/>
                  </a:lnTo>
                  <a:lnTo>
                    <a:pt x="9" y="250"/>
                  </a:lnTo>
                  <a:lnTo>
                    <a:pt x="9" y="250"/>
                  </a:lnTo>
                  <a:lnTo>
                    <a:pt x="9" y="250"/>
                  </a:lnTo>
                  <a:lnTo>
                    <a:pt x="7" y="250"/>
                  </a:lnTo>
                  <a:lnTo>
                    <a:pt x="7" y="248"/>
                  </a:lnTo>
                  <a:lnTo>
                    <a:pt x="5" y="246"/>
                  </a:lnTo>
                  <a:lnTo>
                    <a:pt x="2" y="239"/>
                  </a:lnTo>
                  <a:lnTo>
                    <a:pt x="2" y="228"/>
                  </a:lnTo>
                  <a:lnTo>
                    <a:pt x="0" y="216"/>
                  </a:lnTo>
                  <a:lnTo>
                    <a:pt x="0" y="203"/>
                  </a:lnTo>
                  <a:lnTo>
                    <a:pt x="0" y="187"/>
                  </a:lnTo>
                  <a:lnTo>
                    <a:pt x="0" y="171"/>
                  </a:lnTo>
                  <a:lnTo>
                    <a:pt x="2" y="156"/>
                  </a:lnTo>
                  <a:lnTo>
                    <a:pt x="2" y="140"/>
                  </a:lnTo>
                  <a:lnTo>
                    <a:pt x="2" y="124"/>
                  </a:lnTo>
                  <a:lnTo>
                    <a:pt x="5" y="111"/>
                  </a:lnTo>
                  <a:lnTo>
                    <a:pt x="5" y="97"/>
                  </a:lnTo>
                  <a:lnTo>
                    <a:pt x="5" y="86"/>
                  </a:lnTo>
                  <a:lnTo>
                    <a:pt x="7" y="77"/>
                  </a:lnTo>
                  <a:lnTo>
                    <a:pt x="7" y="72"/>
                  </a:lnTo>
                  <a:lnTo>
                    <a:pt x="9" y="70"/>
                  </a:lnTo>
                  <a:lnTo>
                    <a:pt x="9" y="70"/>
                  </a:lnTo>
                  <a:lnTo>
                    <a:pt x="9" y="70"/>
                  </a:lnTo>
                  <a:lnTo>
                    <a:pt x="11" y="70"/>
                  </a:lnTo>
                  <a:lnTo>
                    <a:pt x="11" y="70"/>
                  </a:lnTo>
                  <a:lnTo>
                    <a:pt x="11" y="70"/>
                  </a:lnTo>
                  <a:lnTo>
                    <a:pt x="14" y="70"/>
                  </a:lnTo>
                  <a:lnTo>
                    <a:pt x="14" y="70"/>
                  </a:lnTo>
                  <a:lnTo>
                    <a:pt x="14" y="70"/>
                  </a:lnTo>
                  <a:lnTo>
                    <a:pt x="16" y="66"/>
                  </a:lnTo>
                  <a:lnTo>
                    <a:pt x="18" y="59"/>
                  </a:lnTo>
                  <a:lnTo>
                    <a:pt x="18" y="50"/>
                  </a:lnTo>
                  <a:lnTo>
                    <a:pt x="20" y="43"/>
                  </a:lnTo>
                  <a:lnTo>
                    <a:pt x="25" y="34"/>
                  </a:lnTo>
                  <a:lnTo>
                    <a:pt x="27" y="27"/>
                  </a:lnTo>
                  <a:lnTo>
                    <a:pt x="32" y="23"/>
                  </a:lnTo>
                  <a:lnTo>
                    <a:pt x="38" y="23"/>
                  </a:lnTo>
                  <a:lnTo>
                    <a:pt x="43" y="14"/>
                  </a:lnTo>
                  <a:lnTo>
                    <a:pt x="50" y="9"/>
                  </a:lnTo>
                  <a:lnTo>
                    <a:pt x="59" y="5"/>
                  </a:lnTo>
                  <a:lnTo>
                    <a:pt x="68" y="3"/>
                  </a:lnTo>
                  <a:lnTo>
                    <a:pt x="79" y="0"/>
                  </a:lnTo>
                  <a:lnTo>
                    <a:pt x="92" y="0"/>
                  </a:lnTo>
                  <a:lnTo>
                    <a:pt x="106" y="0"/>
                  </a:lnTo>
                  <a:lnTo>
                    <a:pt x="119" y="3"/>
                  </a:lnTo>
                  <a:lnTo>
                    <a:pt x="135" y="5"/>
                  </a:lnTo>
                  <a:lnTo>
                    <a:pt x="151" y="9"/>
                  </a:lnTo>
                  <a:lnTo>
                    <a:pt x="164" y="12"/>
                  </a:lnTo>
                  <a:lnTo>
                    <a:pt x="180" y="16"/>
                  </a:lnTo>
                  <a:lnTo>
                    <a:pt x="194" y="21"/>
                  </a:lnTo>
                  <a:lnTo>
                    <a:pt x="207" y="25"/>
                  </a:lnTo>
                  <a:lnTo>
                    <a:pt x="218" y="27"/>
                  </a:lnTo>
                  <a:lnTo>
                    <a:pt x="230" y="32"/>
                  </a:lnTo>
                  <a:lnTo>
                    <a:pt x="239" y="34"/>
                  </a:lnTo>
                  <a:lnTo>
                    <a:pt x="248" y="36"/>
                  </a:lnTo>
                  <a:lnTo>
                    <a:pt x="257" y="39"/>
                  </a:lnTo>
                  <a:lnTo>
                    <a:pt x="268" y="39"/>
                  </a:lnTo>
                  <a:lnTo>
                    <a:pt x="279" y="41"/>
                  </a:lnTo>
                  <a:lnTo>
                    <a:pt x="290" y="43"/>
                  </a:lnTo>
                  <a:lnTo>
                    <a:pt x="302" y="43"/>
                  </a:lnTo>
                  <a:lnTo>
                    <a:pt x="313" y="43"/>
                  </a:lnTo>
                  <a:lnTo>
                    <a:pt x="324" y="45"/>
                  </a:lnTo>
                  <a:lnTo>
                    <a:pt x="335" y="45"/>
                  </a:lnTo>
                  <a:lnTo>
                    <a:pt x="344" y="45"/>
                  </a:lnTo>
                  <a:lnTo>
                    <a:pt x="356" y="48"/>
                  </a:lnTo>
                  <a:lnTo>
                    <a:pt x="365" y="48"/>
                  </a:lnTo>
                  <a:lnTo>
                    <a:pt x="374" y="48"/>
                  </a:lnTo>
                  <a:lnTo>
                    <a:pt x="380" y="50"/>
                  </a:lnTo>
                  <a:lnTo>
                    <a:pt x="387" y="50"/>
                  </a:lnTo>
                  <a:lnTo>
                    <a:pt x="421" y="54"/>
                  </a:lnTo>
                  <a:lnTo>
                    <a:pt x="448" y="61"/>
                  </a:lnTo>
                  <a:lnTo>
                    <a:pt x="470" y="66"/>
                  </a:lnTo>
                  <a:lnTo>
                    <a:pt x="488" y="72"/>
                  </a:lnTo>
                  <a:lnTo>
                    <a:pt x="504" y="81"/>
                  </a:lnTo>
                  <a:lnTo>
                    <a:pt x="515" y="90"/>
                  </a:lnTo>
                  <a:lnTo>
                    <a:pt x="522" y="97"/>
                  </a:lnTo>
                  <a:lnTo>
                    <a:pt x="527" y="106"/>
                  </a:lnTo>
                  <a:lnTo>
                    <a:pt x="529" y="117"/>
                  </a:lnTo>
                  <a:lnTo>
                    <a:pt x="529" y="126"/>
                  </a:lnTo>
                  <a:lnTo>
                    <a:pt x="529" y="135"/>
                  </a:lnTo>
                  <a:lnTo>
                    <a:pt x="527" y="144"/>
                  </a:lnTo>
                  <a:lnTo>
                    <a:pt x="520" y="162"/>
                  </a:lnTo>
                  <a:lnTo>
                    <a:pt x="515" y="178"/>
                  </a:lnTo>
                  <a:lnTo>
                    <a:pt x="515" y="180"/>
                  </a:lnTo>
                  <a:lnTo>
                    <a:pt x="515" y="187"/>
                  </a:lnTo>
                  <a:lnTo>
                    <a:pt x="515" y="196"/>
                  </a:lnTo>
                  <a:lnTo>
                    <a:pt x="515" y="205"/>
                  </a:lnTo>
                  <a:lnTo>
                    <a:pt x="513" y="219"/>
                  </a:lnTo>
                  <a:lnTo>
                    <a:pt x="511" y="234"/>
                  </a:lnTo>
                  <a:lnTo>
                    <a:pt x="509" y="248"/>
                  </a:lnTo>
                  <a:lnTo>
                    <a:pt x="506" y="264"/>
                  </a:lnTo>
                  <a:lnTo>
                    <a:pt x="513" y="277"/>
                  </a:lnTo>
                  <a:lnTo>
                    <a:pt x="515" y="295"/>
                  </a:lnTo>
                  <a:lnTo>
                    <a:pt x="518" y="316"/>
                  </a:lnTo>
                  <a:lnTo>
                    <a:pt x="518" y="338"/>
                  </a:lnTo>
                  <a:lnTo>
                    <a:pt x="515" y="358"/>
                  </a:lnTo>
                  <a:lnTo>
                    <a:pt x="515" y="376"/>
                  </a:lnTo>
                  <a:lnTo>
                    <a:pt x="513" y="390"/>
                  </a:lnTo>
                  <a:lnTo>
                    <a:pt x="513" y="399"/>
                  </a:lnTo>
                  <a:lnTo>
                    <a:pt x="513" y="412"/>
                  </a:lnTo>
                  <a:lnTo>
                    <a:pt x="513" y="428"/>
                  </a:lnTo>
                  <a:lnTo>
                    <a:pt x="513" y="442"/>
                  </a:lnTo>
                  <a:lnTo>
                    <a:pt x="513" y="457"/>
                  </a:lnTo>
                  <a:lnTo>
                    <a:pt x="513" y="473"/>
                  </a:lnTo>
                  <a:lnTo>
                    <a:pt x="511" y="487"/>
                  </a:lnTo>
                  <a:lnTo>
                    <a:pt x="511" y="502"/>
                  </a:lnTo>
                  <a:lnTo>
                    <a:pt x="511" y="518"/>
                  </a:lnTo>
                  <a:lnTo>
                    <a:pt x="506" y="534"/>
                  </a:lnTo>
                  <a:lnTo>
                    <a:pt x="500" y="547"/>
                  </a:lnTo>
                  <a:lnTo>
                    <a:pt x="493" y="563"/>
                  </a:lnTo>
                  <a:lnTo>
                    <a:pt x="484" y="577"/>
                  </a:lnTo>
                  <a:lnTo>
                    <a:pt x="475" y="592"/>
                  </a:lnTo>
                  <a:lnTo>
                    <a:pt x="466" y="606"/>
                  </a:lnTo>
                  <a:lnTo>
                    <a:pt x="461" y="617"/>
                  </a:lnTo>
                  <a:lnTo>
                    <a:pt x="459" y="628"/>
                  </a:lnTo>
                  <a:lnTo>
                    <a:pt x="457" y="633"/>
                  </a:lnTo>
                  <a:lnTo>
                    <a:pt x="452" y="637"/>
                  </a:lnTo>
                  <a:lnTo>
                    <a:pt x="448" y="640"/>
                  </a:lnTo>
                  <a:lnTo>
                    <a:pt x="441" y="644"/>
                  </a:lnTo>
                  <a:lnTo>
                    <a:pt x="437" y="646"/>
                  </a:lnTo>
                  <a:lnTo>
                    <a:pt x="430" y="649"/>
                  </a:lnTo>
                  <a:lnTo>
                    <a:pt x="428" y="651"/>
                  </a:lnTo>
                  <a:lnTo>
                    <a:pt x="425" y="655"/>
                  </a:lnTo>
                  <a:lnTo>
                    <a:pt x="419" y="655"/>
                  </a:lnTo>
                  <a:lnTo>
                    <a:pt x="412" y="658"/>
                  </a:lnTo>
                  <a:lnTo>
                    <a:pt x="401" y="660"/>
                  </a:lnTo>
                  <a:lnTo>
                    <a:pt x="389" y="664"/>
                  </a:lnTo>
                  <a:lnTo>
                    <a:pt x="378" y="667"/>
                  </a:lnTo>
                  <a:lnTo>
                    <a:pt x="369" y="669"/>
                  </a:lnTo>
                  <a:lnTo>
                    <a:pt x="362" y="671"/>
                  </a:lnTo>
                  <a:lnTo>
                    <a:pt x="356" y="671"/>
                  </a:lnTo>
                  <a:lnTo>
                    <a:pt x="349" y="671"/>
                  </a:lnTo>
                  <a:lnTo>
                    <a:pt x="335" y="673"/>
                  </a:lnTo>
                  <a:lnTo>
                    <a:pt x="320" y="673"/>
                  </a:lnTo>
                  <a:lnTo>
                    <a:pt x="304" y="676"/>
                  </a:lnTo>
                  <a:lnTo>
                    <a:pt x="286" y="678"/>
                  </a:lnTo>
                  <a:lnTo>
                    <a:pt x="268" y="680"/>
                  </a:lnTo>
                  <a:lnTo>
                    <a:pt x="252" y="680"/>
                  </a:lnTo>
                  <a:lnTo>
                    <a:pt x="236" y="682"/>
                  </a:lnTo>
                  <a:lnTo>
                    <a:pt x="218" y="680"/>
                  </a:lnTo>
                  <a:lnTo>
                    <a:pt x="200" y="680"/>
                  </a:lnTo>
                  <a:lnTo>
                    <a:pt x="182" y="680"/>
                  </a:lnTo>
                  <a:lnTo>
                    <a:pt x="164" y="680"/>
                  </a:lnTo>
                  <a:lnTo>
                    <a:pt x="149" y="678"/>
                  </a:lnTo>
                  <a:lnTo>
                    <a:pt x="137" y="678"/>
                  </a:lnTo>
                  <a:lnTo>
                    <a:pt x="126" y="676"/>
                  </a:lnTo>
                  <a:lnTo>
                    <a:pt x="117" y="673"/>
                  </a:lnTo>
                  <a:lnTo>
                    <a:pt x="101" y="671"/>
                  </a:lnTo>
                  <a:lnTo>
                    <a:pt x="88" y="669"/>
                  </a:lnTo>
                  <a:lnTo>
                    <a:pt x="77" y="664"/>
                  </a:lnTo>
                  <a:lnTo>
                    <a:pt x="68" y="660"/>
                  </a:lnTo>
                  <a:lnTo>
                    <a:pt x="59" y="655"/>
                  </a:lnTo>
                  <a:lnTo>
                    <a:pt x="50" y="651"/>
                  </a:lnTo>
                  <a:lnTo>
                    <a:pt x="43" y="646"/>
                  </a:lnTo>
                  <a:lnTo>
                    <a:pt x="38" y="642"/>
                  </a:lnTo>
                  <a:lnTo>
                    <a:pt x="38" y="640"/>
                  </a:lnTo>
                  <a:lnTo>
                    <a:pt x="36" y="640"/>
                  </a:lnTo>
                  <a:lnTo>
                    <a:pt x="36" y="637"/>
                  </a:lnTo>
                  <a:lnTo>
                    <a:pt x="34" y="637"/>
                  </a:lnTo>
                  <a:lnTo>
                    <a:pt x="32" y="637"/>
                  </a:lnTo>
                  <a:lnTo>
                    <a:pt x="29" y="637"/>
                  </a:lnTo>
                  <a:lnTo>
                    <a:pt x="27" y="635"/>
                  </a:lnTo>
                  <a:lnTo>
                    <a:pt x="25" y="635"/>
                  </a:lnTo>
                  <a:lnTo>
                    <a:pt x="25" y="622"/>
                  </a:lnTo>
                  <a:lnTo>
                    <a:pt x="25" y="610"/>
                  </a:lnTo>
                  <a:lnTo>
                    <a:pt x="25" y="599"/>
                  </a:lnTo>
                  <a:lnTo>
                    <a:pt x="25" y="588"/>
                  </a:lnTo>
                  <a:lnTo>
                    <a:pt x="27" y="574"/>
                  </a:lnTo>
                  <a:lnTo>
                    <a:pt x="27" y="563"/>
                  </a:lnTo>
                  <a:lnTo>
                    <a:pt x="27" y="552"/>
                  </a:lnTo>
                  <a:lnTo>
                    <a:pt x="27" y="541"/>
                  </a:lnTo>
                  <a:close/>
                </a:path>
              </a:pathLst>
            </a:custGeom>
            <a:solidFill>
              <a:srgbClr val="F0C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21" name="Freeform 703">
              <a:extLst>
                <a:ext uri="{FF2B5EF4-FFF2-40B4-BE49-F238E27FC236}">
                  <a16:creationId xmlns:a16="http://schemas.microsoft.com/office/drawing/2014/main" id="{7CA12360-D493-995C-0AC5-EAFB093A3D5B}"/>
                </a:ext>
              </a:extLst>
            </p:cNvPr>
            <p:cNvSpPr>
              <a:spLocks/>
            </p:cNvSpPr>
            <p:nvPr/>
          </p:nvSpPr>
          <p:spPr bwMode="auto">
            <a:xfrm>
              <a:off x="5078710" y="5444008"/>
              <a:ext cx="107950" cy="293687"/>
            </a:xfrm>
            <a:custGeom>
              <a:avLst/>
              <a:gdLst>
                <a:gd name="T0" fmla="*/ 12 w 68"/>
                <a:gd name="T1" fmla="*/ 54 h 185"/>
                <a:gd name="T2" fmla="*/ 0 w 68"/>
                <a:gd name="T3" fmla="*/ 47 h 185"/>
                <a:gd name="T4" fmla="*/ 0 w 68"/>
                <a:gd name="T5" fmla="*/ 47 h 185"/>
                <a:gd name="T6" fmla="*/ 3 w 68"/>
                <a:gd name="T7" fmla="*/ 50 h 185"/>
                <a:gd name="T8" fmla="*/ 5 w 68"/>
                <a:gd name="T9" fmla="*/ 56 h 185"/>
                <a:gd name="T10" fmla="*/ 5 w 68"/>
                <a:gd name="T11" fmla="*/ 63 h 185"/>
                <a:gd name="T12" fmla="*/ 7 w 68"/>
                <a:gd name="T13" fmla="*/ 83 h 185"/>
                <a:gd name="T14" fmla="*/ 7 w 68"/>
                <a:gd name="T15" fmla="*/ 106 h 185"/>
                <a:gd name="T16" fmla="*/ 7 w 68"/>
                <a:gd name="T17" fmla="*/ 128 h 185"/>
                <a:gd name="T18" fmla="*/ 5 w 68"/>
                <a:gd name="T19" fmla="*/ 151 h 185"/>
                <a:gd name="T20" fmla="*/ 5 w 68"/>
                <a:gd name="T21" fmla="*/ 169 h 185"/>
                <a:gd name="T22" fmla="*/ 3 w 68"/>
                <a:gd name="T23" fmla="*/ 185 h 185"/>
                <a:gd name="T24" fmla="*/ 63 w 68"/>
                <a:gd name="T25" fmla="*/ 185 h 185"/>
                <a:gd name="T26" fmla="*/ 63 w 68"/>
                <a:gd name="T27" fmla="*/ 173 h 185"/>
                <a:gd name="T28" fmla="*/ 66 w 68"/>
                <a:gd name="T29" fmla="*/ 155 h 185"/>
                <a:gd name="T30" fmla="*/ 68 w 68"/>
                <a:gd name="T31" fmla="*/ 133 h 185"/>
                <a:gd name="T32" fmla="*/ 68 w 68"/>
                <a:gd name="T33" fmla="*/ 106 h 185"/>
                <a:gd name="T34" fmla="*/ 68 w 68"/>
                <a:gd name="T35" fmla="*/ 81 h 185"/>
                <a:gd name="T36" fmla="*/ 66 w 68"/>
                <a:gd name="T37" fmla="*/ 56 h 185"/>
                <a:gd name="T38" fmla="*/ 63 w 68"/>
                <a:gd name="T39" fmla="*/ 43 h 185"/>
                <a:gd name="T40" fmla="*/ 59 w 68"/>
                <a:gd name="T41" fmla="*/ 29 h 185"/>
                <a:gd name="T42" fmla="*/ 54 w 68"/>
                <a:gd name="T43" fmla="*/ 18 h 185"/>
                <a:gd name="T44" fmla="*/ 45 w 68"/>
                <a:gd name="T45" fmla="*/ 7 h 185"/>
                <a:gd name="T46" fmla="*/ 36 w 68"/>
                <a:gd name="T47" fmla="*/ 0 h 185"/>
                <a:gd name="T48" fmla="*/ 12 w 68"/>
                <a:gd name="T49"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185">
                  <a:moveTo>
                    <a:pt x="12" y="54"/>
                  </a:moveTo>
                  <a:lnTo>
                    <a:pt x="0" y="47"/>
                  </a:lnTo>
                  <a:lnTo>
                    <a:pt x="0" y="47"/>
                  </a:lnTo>
                  <a:lnTo>
                    <a:pt x="3" y="50"/>
                  </a:lnTo>
                  <a:lnTo>
                    <a:pt x="5" y="56"/>
                  </a:lnTo>
                  <a:lnTo>
                    <a:pt x="5" y="63"/>
                  </a:lnTo>
                  <a:lnTo>
                    <a:pt x="7" y="83"/>
                  </a:lnTo>
                  <a:lnTo>
                    <a:pt x="7" y="106"/>
                  </a:lnTo>
                  <a:lnTo>
                    <a:pt x="7" y="128"/>
                  </a:lnTo>
                  <a:lnTo>
                    <a:pt x="5" y="151"/>
                  </a:lnTo>
                  <a:lnTo>
                    <a:pt x="5" y="169"/>
                  </a:lnTo>
                  <a:lnTo>
                    <a:pt x="3" y="185"/>
                  </a:lnTo>
                  <a:lnTo>
                    <a:pt x="63" y="185"/>
                  </a:lnTo>
                  <a:lnTo>
                    <a:pt x="63" y="173"/>
                  </a:lnTo>
                  <a:lnTo>
                    <a:pt x="66" y="155"/>
                  </a:lnTo>
                  <a:lnTo>
                    <a:pt x="68" y="133"/>
                  </a:lnTo>
                  <a:lnTo>
                    <a:pt x="68" y="106"/>
                  </a:lnTo>
                  <a:lnTo>
                    <a:pt x="68" y="81"/>
                  </a:lnTo>
                  <a:lnTo>
                    <a:pt x="66" y="56"/>
                  </a:lnTo>
                  <a:lnTo>
                    <a:pt x="63" y="43"/>
                  </a:lnTo>
                  <a:lnTo>
                    <a:pt x="59" y="29"/>
                  </a:lnTo>
                  <a:lnTo>
                    <a:pt x="54" y="18"/>
                  </a:lnTo>
                  <a:lnTo>
                    <a:pt x="45" y="7"/>
                  </a:lnTo>
                  <a:lnTo>
                    <a:pt x="36" y="0"/>
                  </a:lnTo>
                  <a:lnTo>
                    <a:pt x="12" y="54"/>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22" name="Freeform 704">
              <a:extLst>
                <a:ext uri="{FF2B5EF4-FFF2-40B4-BE49-F238E27FC236}">
                  <a16:creationId xmlns:a16="http://schemas.microsoft.com/office/drawing/2014/main" id="{27F7FD40-3222-03B2-081D-F9394E63506D}"/>
                </a:ext>
              </a:extLst>
            </p:cNvPr>
            <p:cNvSpPr>
              <a:spLocks/>
            </p:cNvSpPr>
            <p:nvPr/>
          </p:nvSpPr>
          <p:spPr bwMode="auto">
            <a:xfrm>
              <a:off x="5069185" y="5437658"/>
              <a:ext cx="74613" cy="95250"/>
            </a:xfrm>
            <a:custGeom>
              <a:avLst/>
              <a:gdLst>
                <a:gd name="T0" fmla="*/ 0 w 47"/>
                <a:gd name="T1" fmla="*/ 49 h 60"/>
                <a:gd name="T2" fmla="*/ 22 w 47"/>
                <a:gd name="T3" fmla="*/ 60 h 60"/>
                <a:gd name="T4" fmla="*/ 24 w 47"/>
                <a:gd name="T5" fmla="*/ 60 h 60"/>
                <a:gd name="T6" fmla="*/ 24 w 47"/>
                <a:gd name="T7" fmla="*/ 60 h 60"/>
                <a:gd name="T8" fmla="*/ 24 w 47"/>
                <a:gd name="T9" fmla="*/ 60 h 60"/>
                <a:gd name="T10" fmla="*/ 24 w 47"/>
                <a:gd name="T11" fmla="*/ 60 h 60"/>
                <a:gd name="T12" fmla="*/ 24 w 47"/>
                <a:gd name="T13" fmla="*/ 60 h 60"/>
                <a:gd name="T14" fmla="*/ 22 w 47"/>
                <a:gd name="T15" fmla="*/ 60 h 60"/>
                <a:gd name="T16" fmla="*/ 20 w 47"/>
                <a:gd name="T17" fmla="*/ 60 h 60"/>
                <a:gd name="T18" fmla="*/ 18 w 47"/>
                <a:gd name="T19" fmla="*/ 58 h 60"/>
                <a:gd name="T20" fmla="*/ 42 w 47"/>
                <a:gd name="T21" fmla="*/ 4 h 60"/>
                <a:gd name="T22" fmla="*/ 38 w 47"/>
                <a:gd name="T23" fmla="*/ 2 h 60"/>
                <a:gd name="T24" fmla="*/ 33 w 47"/>
                <a:gd name="T25" fmla="*/ 2 h 60"/>
                <a:gd name="T26" fmla="*/ 31 w 47"/>
                <a:gd name="T27" fmla="*/ 0 h 60"/>
                <a:gd name="T28" fmla="*/ 29 w 47"/>
                <a:gd name="T29" fmla="*/ 0 h 60"/>
                <a:gd name="T30" fmla="*/ 27 w 47"/>
                <a:gd name="T31" fmla="*/ 0 h 60"/>
                <a:gd name="T32" fmla="*/ 27 w 47"/>
                <a:gd name="T33" fmla="*/ 0 h 60"/>
                <a:gd name="T34" fmla="*/ 24 w 47"/>
                <a:gd name="T35" fmla="*/ 0 h 60"/>
                <a:gd name="T36" fmla="*/ 22 w 47"/>
                <a:gd name="T37" fmla="*/ 0 h 60"/>
                <a:gd name="T38" fmla="*/ 47 w 47"/>
                <a:gd name="T39" fmla="*/ 11 h 60"/>
                <a:gd name="T40" fmla="*/ 0 w 47"/>
                <a:gd name="T41" fmla="*/ 49 h 60"/>
                <a:gd name="T42" fmla="*/ 9 w 47"/>
                <a:gd name="T43" fmla="*/ 60 h 60"/>
                <a:gd name="T44" fmla="*/ 22 w 47"/>
                <a:gd name="T45" fmla="*/ 60 h 60"/>
                <a:gd name="T46" fmla="*/ 0 w 47"/>
                <a:gd name="T47"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60">
                  <a:moveTo>
                    <a:pt x="0" y="49"/>
                  </a:moveTo>
                  <a:lnTo>
                    <a:pt x="22" y="60"/>
                  </a:lnTo>
                  <a:lnTo>
                    <a:pt x="24" y="60"/>
                  </a:lnTo>
                  <a:lnTo>
                    <a:pt x="24" y="60"/>
                  </a:lnTo>
                  <a:lnTo>
                    <a:pt x="24" y="60"/>
                  </a:lnTo>
                  <a:lnTo>
                    <a:pt x="24" y="60"/>
                  </a:lnTo>
                  <a:lnTo>
                    <a:pt x="24" y="60"/>
                  </a:lnTo>
                  <a:lnTo>
                    <a:pt x="22" y="60"/>
                  </a:lnTo>
                  <a:lnTo>
                    <a:pt x="20" y="60"/>
                  </a:lnTo>
                  <a:lnTo>
                    <a:pt x="18" y="58"/>
                  </a:lnTo>
                  <a:lnTo>
                    <a:pt x="42" y="4"/>
                  </a:lnTo>
                  <a:lnTo>
                    <a:pt x="38" y="2"/>
                  </a:lnTo>
                  <a:lnTo>
                    <a:pt x="33" y="2"/>
                  </a:lnTo>
                  <a:lnTo>
                    <a:pt x="31" y="0"/>
                  </a:lnTo>
                  <a:lnTo>
                    <a:pt x="29" y="0"/>
                  </a:lnTo>
                  <a:lnTo>
                    <a:pt x="27" y="0"/>
                  </a:lnTo>
                  <a:lnTo>
                    <a:pt x="27" y="0"/>
                  </a:lnTo>
                  <a:lnTo>
                    <a:pt x="24" y="0"/>
                  </a:lnTo>
                  <a:lnTo>
                    <a:pt x="22" y="0"/>
                  </a:lnTo>
                  <a:lnTo>
                    <a:pt x="47" y="11"/>
                  </a:lnTo>
                  <a:lnTo>
                    <a:pt x="0" y="49"/>
                  </a:lnTo>
                  <a:lnTo>
                    <a:pt x="9" y="60"/>
                  </a:lnTo>
                  <a:lnTo>
                    <a:pt x="22" y="60"/>
                  </a:lnTo>
                  <a:lnTo>
                    <a:pt x="0" y="49"/>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23" name="Freeform 705">
              <a:extLst>
                <a:ext uri="{FF2B5EF4-FFF2-40B4-BE49-F238E27FC236}">
                  <a16:creationId xmlns:a16="http://schemas.microsoft.com/office/drawing/2014/main" id="{7B67BF21-6EAD-7E0C-9507-2E69BE9252A7}"/>
                </a:ext>
              </a:extLst>
            </p:cNvPr>
            <p:cNvSpPr>
              <a:spLocks/>
            </p:cNvSpPr>
            <p:nvPr/>
          </p:nvSpPr>
          <p:spPr bwMode="auto">
            <a:xfrm>
              <a:off x="5046960" y="5226520"/>
              <a:ext cx="122238" cy="288925"/>
            </a:xfrm>
            <a:custGeom>
              <a:avLst/>
              <a:gdLst>
                <a:gd name="T0" fmla="*/ 41 w 77"/>
                <a:gd name="T1" fmla="*/ 60 h 182"/>
                <a:gd name="T2" fmla="*/ 16 w 77"/>
                <a:gd name="T3" fmla="*/ 49 h 182"/>
                <a:gd name="T4" fmla="*/ 16 w 77"/>
                <a:gd name="T5" fmla="*/ 49 h 182"/>
                <a:gd name="T6" fmla="*/ 16 w 77"/>
                <a:gd name="T7" fmla="*/ 49 h 182"/>
                <a:gd name="T8" fmla="*/ 16 w 77"/>
                <a:gd name="T9" fmla="*/ 54 h 182"/>
                <a:gd name="T10" fmla="*/ 16 w 77"/>
                <a:gd name="T11" fmla="*/ 58 h 182"/>
                <a:gd name="T12" fmla="*/ 14 w 77"/>
                <a:gd name="T13" fmla="*/ 74 h 182"/>
                <a:gd name="T14" fmla="*/ 9 w 77"/>
                <a:gd name="T15" fmla="*/ 90 h 182"/>
                <a:gd name="T16" fmla="*/ 5 w 77"/>
                <a:gd name="T17" fmla="*/ 110 h 182"/>
                <a:gd name="T18" fmla="*/ 0 w 77"/>
                <a:gd name="T19" fmla="*/ 130 h 182"/>
                <a:gd name="T20" fmla="*/ 0 w 77"/>
                <a:gd name="T21" fmla="*/ 144 h 182"/>
                <a:gd name="T22" fmla="*/ 2 w 77"/>
                <a:gd name="T23" fmla="*/ 155 h 182"/>
                <a:gd name="T24" fmla="*/ 7 w 77"/>
                <a:gd name="T25" fmla="*/ 169 h 182"/>
                <a:gd name="T26" fmla="*/ 14 w 77"/>
                <a:gd name="T27" fmla="*/ 182 h 182"/>
                <a:gd name="T28" fmla="*/ 61 w 77"/>
                <a:gd name="T29" fmla="*/ 144 h 182"/>
                <a:gd name="T30" fmla="*/ 61 w 77"/>
                <a:gd name="T31" fmla="*/ 146 h 182"/>
                <a:gd name="T32" fmla="*/ 61 w 77"/>
                <a:gd name="T33" fmla="*/ 144 h 182"/>
                <a:gd name="T34" fmla="*/ 61 w 77"/>
                <a:gd name="T35" fmla="*/ 142 h 182"/>
                <a:gd name="T36" fmla="*/ 61 w 77"/>
                <a:gd name="T37" fmla="*/ 137 h 182"/>
                <a:gd name="T38" fmla="*/ 63 w 77"/>
                <a:gd name="T39" fmla="*/ 124 h 182"/>
                <a:gd name="T40" fmla="*/ 68 w 77"/>
                <a:gd name="T41" fmla="*/ 106 h 182"/>
                <a:gd name="T42" fmla="*/ 72 w 77"/>
                <a:gd name="T43" fmla="*/ 85 h 182"/>
                <a:gd name="T44" fmla="*/ 77 w 77"/>
                <a:gd name="T45" fmla="*/ 65 h 182"/>
                <a:gd name="T46" fmla="*/ 77 w 77"/>
                <a:gd name="T47" fmla="*/ 51 h 182"/>
                <a:gd name="T48" fmla="*/ 74 w 77"/>
                <a:gd name="T49" fmla="*/ 38 h 182"/>
                <a:gd name="T50" fmla="*/ 72 w 77"/>
                <a:gd name="T51" fmla="*/ 27 h 182"/>
                <a:gd name="T52" fmla="*/ 63 w 77"/>
                <a:gd name="T53" fmla="*/ 13 h 182"/>
                <a:gd name="T54" fmla="*/ 41 w 77"/>
                <a:gd name="T55" fmla="*/ 0 h 182"/>
                <a:gd name="T56" fmla="*/ 63 w 77"/>
                <a:gd name="T57" fmla="*/ 13 h 182"/>
                <a:gd name="T58" fmla="*/ 54 w 77"/>
                <a:gd name="T59" fmla="*/ 0 h 182"/>
                <a:gd name="T60" fmla="*/ 41 w 77"/>
                <a:gd name="T61" fmla="*/ 0 h 182"/>
                <a:gd name="T62" fmla="*/ 41 w 77"/>
                <a:gd name="T63" fmla="*/ 6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182">
                  <a:moveTo>
                    <a:pt x="41" y="60"/>
                  </a:moveTo>
                  <a:lnTo>
                    <a:pt x="16" y="49"/>
                  </a:lnTo>
                  <a:lnTo>
                    <a:pt x="16" y="49"/>
                  </a:lnTo>
                  <a:lnTo>
                    <a:pt x="16" y="49"/>
                  </a:lnTo>
                  <a:lnTo>
                    <a:pt x="16" y="54"/>
                  </a:lnTo>
                  <a:lnTo>
                    <a:pt x="16" y="58"/>
                  </a:lnTo>
                  <a:lnTo>
                    <a:pt x="14" y="74"/>
                  </a:lnTo>
                  <a:lnTo>
                    <a:pt x="9" y="90"/>
                  </a:lnTo>
                  <a:lnTo>
                    <a:pt x="5" y="110"/>
                  </a:lnTo>
                  <a:lnTo>
                    <a:pt x="0" y="130"/>
                  </a:lnTo>
                  <a:lnTo>
                    <a:pt x="0" y="144"/>
                  </a:lnTo>
                  <a:lnTo>
                    <a:pt x="2" y="155"/>
                  </a:lnTo>
                  <a:lnTo>
                    <a:pt x="7" y="169"/>
                  </a:lnTo>
                  <a:lnTo>
                    <a:pt x="14" y="182"/>
                  </a:lnTo>
                  <a:lnTo>
                    <a:pt x="61" y="144"/>
                  </a:lnTo>
                  <a:lnTo>
                    <a:pt x="61" y="146"/>
                  </a:lnTo>
                  <a:lnTo>
                    <a:pt x="61" y="144"/>
                  </a:lnTo>
                  <a:lnTo>
                    <a:pt x="61" y="142"/>
                  </a:lnTo>
                  <a:lnTo>
                    <a:pt x="61" y="137"/>
                  </a:lnTo>
                  <a:lnTo>
                    <a:pt x="63" y="124"/>
                  </a:lnTo>
                  <a:lnTo>
                    <a:pt x="68" y="106"/>
                  </a:lnTo>
                  <a:lnTo>
                    <a:pt x="72" y="85"/>
                  </a:lnTo>
                  <a:lnTo>
                    <a:pt x="77" y="65"/>
                  </a:lnTo>
                  <a:lnTo>
                    <a:pt x="77" y="51"/>
                  </a:lnTo>
                  <a:lnTo>
                    <a:pt x="74" y="38"/>
                  </a:lnTo>
                  <a:lnTo>
                    <a:pt x="72" y="27"/>
                  </a:lnTo>
                  <a:lnTo>
                    <a:pt x="63" y="13"/>
                  </a:lnTo>
                  <a:lnTo>
                    <a:pt x="41" y="0"/>
                  </a:lnTo>
                  <a:lnTo>
                    <a:pt x="63" y="13"/>
                  </a:lnTo>
                  <a:lnTo>
                    <a:pt x="54" y="0"/>
                  </a:lnTo>
                  <a:lnTo>
                    <a:pt x="41" y="0"/>
                  </a:lnTo>
                  <a:lnTo>
                    <a:pt x="41" y="6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24" name="Freeform 706">
              <a:extLst>
                <a:ext uri="{FF2B5EF4-FFF2-40B4-BE49-F238E27FC236}">
                  <a16:creationId xmlns:a16="http://schemas.microsoft.com/office/drawing/2014/main" id="{9EE6F8DC-59C8-51F7-3532-5B77CB72E676}"/>
                </a:ext>
              </a:extLst>
            </p:cNvPr>
            <p:cNvSpPr>
              <a:spLocks/>
            </p:cNvSpPr>
            <p:nvPr/>
          </p:nvSpPr>
          <p:spPr bwMode="auto">
            <a:xfrm>
              <a:off x="5069185" y="5226520"/>
              <a:ext cx="63500" cy="95250"/>
            </a:xfrm>
            <a:custGeom>
              <a:avLst/>
              <a:gdLst>
                <a:gd name="T0" fmla="*/ 0 w 40"/>
                <a:gd name="T1" fmla="*/ 51 h 60"/>
                <a:gd name="T2" fmla="*/ 13 w 40"/>
                <a:gd name="T3" fmla="*/ 58 h 60"/>
                <a:gd name="T4" fmla="*/ 15 w 40"/>
                <a:gd name="T5" fmla="*/ 60 h 60"/>
                <a:gd name="T6" fmla="*/ 18 w 40"/>
                <a:gd name="T7" fmla="*/ 60 h 60"/>
                <a:gd name="T8" fmla="*/ 20 w 40"/>
                <a:gd name="T9" fmla="*/ 60 h 60"/>
                <a:gd name="T10" fmla="*/ 22 w 40"/>
                <a:gd name="T11" fmla="*/ 60 h 60"/>
                <a:gd name="T12" fmla="*/ 22 w 40"/>
                <a:gd name="T13" fmla="*/ 60 h 60"/>
                <a:gd name="T14" fmla="*/ 24 w 40"/>
                <a:gd name="T15" fmla="*/ 60 h 60"/>
                <a:gd name="T16" fmla="*/ 24 w 40"/>
                <a:gd name="T17" fmla="*/ 60 h 60"/>
                <a:gd name="T18" fmla="*/ 27 w 40"/>
                <a:gd name="T19" fmla="*/ 60 h 60"/>
                <a:gd name="T20" fmla="*/ 27 w 40"/>
                <a:gd name="T21" fmla="*/ 0 h 60"/>
                <a:gd name="T22" fmla="*/ 24 w 40"/>
                <a:gd name="T23" fmla="*/ 0 h 60"/>
                <a:gd name="T24" fmla="*/ 24 w 40"/>
                <a:gd name="T25" fmla="*/ 0 h 60"/>
                <a:gd name="T26" fmla="*/ 24 w 40"/>
                <a:gd name="T27" fmla="*/ 0 h 60"/>
                <a:gd name="T28" fmla="*/ 24 w 40"/>
                <a:gd name="T29" fmla="*/ 0 h 60"/>
                <a:gd name="T30" fmla="*/ 24 w 40"/>
                <a:gd name="T31" fmla="*/ 0 h 60"/>
                <a:gd name="T32" fmla="*/ 24 w 40"/>
                <a:gd name="T33" fmla="*/ 0 h 60"/>
                <a:gd name="T34" fmla="*/ 27 w 40"/>
                <a:gd name="T35" fmla="*/ 0 h 60"/>
                <a:gd name="T36" fmla="*/ 27 w 40"/>
                <a:gd name="T37" fmla="*/ 2 h 60"/>
                <a:gd name="T38" fmla="*/ 40 w 40"/>
                <a:gd name="T39" fmla="*/ 9 h 60"/>
                <a:gd name="T40" fmla="*/ 0 w 40"/>
                <a:gd name="T41"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60">
                  <a:moveTo>
                    <a:pt x="0" y="51"/>
                  </a:moveTo>
                  <a:lnTo>
                    <a:pt x="13" y="58"/>
                  </a:lnTo>
                  <a:lnTo>
                    <a:pt x="15" y="60"/>
                  </a:lnTo>
                  <a:lnTo>
                    <a:pt x="18" y="60"/>
                  </a:lnTo>
                  <a:lnTo>
                    <a:pt x="20" y="60"/>
                  </a:lnTo>
                  <a:lnTo>
                    <a:pt x="22" y="60"/>
                  </a:lnTo>
                  <a:lnTo>
                    <a:pt x="22" y="60"/>
                  </a:lnTo>
                  <a:lnTo>
                    <a:pt x="24" y="60"/>
                  </a:lnTo>
                  <a:lnTo>
                    <a:pt x="24" y="60"/>
                  </a:lnTo>
                  <a:lnTo>
                    <a:pt x="27" y="60"/>
                  </a:lnTo>
                  <a:lnTo>
                    <a:pt x="27" y="0"/>
                  </a:lnTo>
                  <a:lnTo>
                    <a:pt x="24" y="0"/>
                  </a:lnTo>
                  <a:lnTo>
                    <a:pt x="24" y="0"/>
                  </a:lnTo>
                  <a:lnTo>
                    <a:pt x="24" y="0"/>
                  </a:lnTo>
                  <a:lnTo>
                    <a:pt x="24" y="0"/>
                  </a:lnTo>
                  <a:lnTo>
                    <a:pt x="24" y="0"/>
                  </a:lnTo>
                  <a:lnTo>
                    <a:pt x="24" y="0"/>
                  </a:lnTo>
                  <a:lnTo>
                    <a:pt x="27" y="0"/>
                  </a:lnTo>
                  <a:lnTo>
                    <a:pt x="27" y="2"/>
                  </a:lnTo>
                  <a:lnTo>
                    <a:pt x="40" y="9"/>
                  </a:lnTo>
                  <a:lnTo>
                    <a:pt x="0" y="51"/>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25" name="Freeform 707">
              <a:extLst>
                <a:ext uri="{FF2B5EF4-FFF2-40B4-BE49-F238E27FC236}">
                  <a16:creationId xmlns:a16="http://schemas.microsoft.com/office/drawing/2014/main" id="{667AA466-6A99-F72C-6612-9ECB026B0827}"/>
                </a:ext>
              </a:extLst>
            </p:cNvPr>
            <p:cNvSpPr>
              <a:spLocks/>
            </p:cNvSpPr>
            <p:nvPr/>
          </p:nvSpPr>
          <p:spPr bwMode="auto">
            <a:xfrm>
              <a:off x="5043785" y="5126508"/>
              <a:ext cx="100013" cy="180975"/>
            </a:xfrm>
            <a:custGeom>
              <a:avLst/>
              <a:gdLst>
                <a:gd name="T0" fmla="*/ 0 w 63"/>
                <a:gd name="T1" fmla="*/ 0 h 114"/>
                <a:gd name="T2" fmla="*/ 0 w 63"/>
                <a:gd name="T3" fmla="*/ 0 h 114"/>
                <a:gd name="T4" fmla="*/ 0 w 63"/>
                <a:gd name="T5" fmla="*/ 15 h 114"/>
                <a:gd name="T6" fmla="*/ 0 w 63"/>
                <a:gd name="T7" fmla="*/ 31 h 114"/>
                <a:gd name="T8" fmla="*/ 0 w 63"/>
                <a:gd name="T9" fmla="*/ 47 h 114"/>
                <a:gd name="T10" fmla="*/ 0 w 63"/>
                <a:gd name="T11" fmla="*/ 60 h 114"/>
                <a:gd name="T12" fmla="*/ 0 w 63"/>
                <a:gd name="T13" fmla="*/ 74 h 114"/>
                <a:gd name="T14" fmla="*/ 2 w 63"/>
                <a:gd name="T15" fmla="*/ 87 h 114"/>
                <a:gd name="T16" fmla="*/ 4 w 63"/>
                <a:gd name="T17" fmla="*/ 99 h 114"/>
                <a:gd name="T18" fmla="*/ 16 w 63"/>
                <a:gd name="T19" fmla="*/ 114 h 114"/>
                <a:gd name="T20" fmla="*/ 56 w 63"/>
                <a:gd name="T21" fmla="*/ 72 h 114"/>
                <a:gd name="T22" fmla="*/ 63 w 63"/>
                <a:gd name="T23" fmla="*/ 81 h 114"/>
                <a:gd name="T24" fmla="*/ 61 w 63"/>
                <a:gd name="T25" fmla="*/ 78 h 114"/>
                <a:gd name="T26" fmla="*/ 61 w 63"/>
                <a:gd name="T27" fmla="*/ 69 h 114"/>
                <a:gd name="T28" fmla="*/ 61 w 63"/>
                <a:gd name="T29" fmla="*/ 58 h 114"/>
                <a:gd name="T30" fmla="*/ 61 w 63"/>
                <a:gd name="T31" fmla="*/ 47 h 114"/>
                <a:gd name="T32" fmla="*/ 61 w 63"/>
                <a:gd name="T33" fmla="*/ 31 h 114"/>
                <a:gd name="T34" fmla="*/ 61 w 63"/>
                <a:gd name="T35" fmla="*/ 18 h 114"/>
                <a:gd name="T36" fmla="*/ 61 w 63"/>
                <a:gd name="T37" fmla="*/ 2 h 114"/>
                <a:gd name="T38" fmla="*/ 61 w 63"/>
                <a:gd name="T39" fmla="*/ 2 h 114"/>
                <a:gd name="T40" fmla="*/ 0 w 63"/>
                <a:gd name="T4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14">
                  <a:moveTo>
                    <a:pt x="0" y="0"/>
                  </a:moveTo>
                  <a:lnTo>
                    <a:pt x="0" y="0"/>
                  </a:lnTo>
                  <a:lnTo>
                    <a:pt x="0" y="15"/>
                  </a:lnTo>
                  <a:lnTo>
                    <a:pt x="0" y="31"/>
                  </a:lnTo>
                  <a:lnTo>
                    <a:pt x="0" y="47"/>
                  </a:lnTo>
                  <a:lnTo>
                    <a:pt x="0" y="60"/>
                  </a:lnTo>
                  <a:lnTo>
                    <a:pt x="0" y="74"/>
                  </a:lnTo>
                  <a:lnTo>
                    <a:pt x="2" y="87"/>
                  </a:lnTo>
                  <a:lnTo>
                    <a:pt x="4" y="99"/>
                  </a:lnTo>
                  <a:lnTo>
                    <a:pt x="16" y="114"/>
                  </a:lnTo>
                  <a:lnTo>
                    <a:pt x="56" y="72"/>
                  </a:lnTo>
                  <a:lnTo>
                    <a:pt x="63" y="81"/>
                  </a:lnTo>
                  <a:lnTo>
                    <a:pt x="61" y="78"/>
                  </a:lnTo>
                  <a:lnTo>
                    <a:pt x="61" y="69"/>
                  </a:lnTo>
                  <a:lnTo>
                    <a:pt x="61" y="58"/>
                  </a:lnTo>
                  <a:lnTo>
                    <a:pt x="61" y="47"/>
                  </a:lnTo>
                  <a:lnTo>
                    <a:pt x="61" y="31"/>
                  </a:lnTo>
                  <a:lnTo>
                    <a:pt x="61" y="18"/>
                  </a:lnTo>
                  <a:lnTo>
                    <a:pt x="61" y="2"/>
                  </a:lnTo>
                  <a:lnTo>
                    <a:pt x="61" y="2"/>
                  </a:lnTo>
                  <a:lnTo>
                    <a:pt x="0"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26" name="Freeform 708">
              <a:extLst>
                <a:ext uri="{FF2B5EF4-FFF2-40B4-BE49-F238E27FC236}">
                  <a16:creationId xmlns:a16="http://schemas.microsoft.com/office/drawing/2014/main" id="{3D89A7F7-069F-C815-4757-3B722E3F67DE}"/>
                </a:ext>
              </a:extLst>
            </p:cNvPr>
            <p:cNvSpPr>
              <a:spLocks/>
            </p:cNvSpPr>
            <p:nvPr/>
          </p:nvSpPr>
          <p:spPr bwMode="auto">
            <a:xfrm>
              <a:off x="5043785" y="4936008"/>
              <a:ext cx="103188" cy="193675"/>
            </a:xfrm>
            <a:custGeom>
              <a:avLst/>
              <a:gdLst>
                <a:gd name="T0" fmla="*/ 52 w 65"/>
                <a:gd name="T1" fmla="*/ 7 h 122"/>
                <a:gd name="T2" fmla="*/ 25 w 65"/>
                <a:gd name="T3" fmla="*/ 7 h 122"/>
                <a:gd name="T4" fmla="*/ 9 w 65"/>
                <a:gd name="T5" fmla="*/ 27 h 122"/>
                <a:gd name="T6" fmla="*/ 7 w 65"/>
                <a:gd name="T7" fmla="*/ 36 h 122"/>
                <a:gd name="T8" fmla="*/ 4 w 65"/>
                <a:gd name="T9" fmla="*/ 48 h 122"/>
                <a:gd name="T10" fmla="*/ 4 w 65"/>
                <a:gd name="T11" fmla="*/ 59 h 122"/>
                <a:gd name="T12" fmla="*/ 2 w 65"/>
                <a:gd name="T13" fmla="*/ 72 h 122"/>
                <a:gd name="T14" fmla="*/ 2 w 65"/>
                <a:gd name="T15" fmla="*/ 88 h 122"/>
                <a:gd name="T16" fmla="*/ 2 w 65"/>
                <a:gd name="T17" fmla="*/ 104 h 122"/>
                <a:gd name="T18" fmla="*/ 0 w 65"/>
                <a:gd name="T19" fmla="*/ 120 h 122"/>
                <a:gd name="T20" fmla="*/ 61 w 65"/>
                <a:gd name="T21" fmla="*/ 122 h 122"/>
                <a:gd name="T22" fmla="*/ 61 w 65"/>
                <a:gd name="T23" fmla="*/ 106 h 122"/>
                <a:gd name="T24" fmla="*/ 63 w 65"/>
                <a:gd name="T25" fmla="*/ 90 h 122"/>
                <a:gd name="T26" fmla="*/ 63 w 65"/>
                <a:gd name="T27" fmla="*/ 77 h 122"/>
                <a:gd name="T28" fmla="*/ 63 w 65"/>
                <a:gd name="T29" fmla="*/ 63 h 122"/>
                <a:gd name="T30" fmla="*/ 65 w 65"/>
                <a:gd name="T31" fmla="*/ 52 h 122"/>
                <a:gd name="T32" fmla="*/ 65 w 65"/>
                <a:gd name="T33" fmla="*/ 45 h 122"/>
                <a:gd name="T34" fmla="*/ 65 w 65"/>
                <a:gd name="T35" fmla="*/ 45 h 122"/>
                <a:gd name="T36" fmla="*/ 52 w 65"/>
                <a:gd name="T37" fmla="*/ 61 h 122"/>
                <a:gd name="T38" fmla="*/ 25 w 65"/>
                <a:gd name="T39" fmla="*/ 61 h 122"/>
                <a:gd name="T40" fmla="*/ 52 w 65"/>
                <a:gd name="T41" fmla="*/ 7 h 122"/>
                <a:gd name="T42" fmla="*/ 38 w 65"/>
                <a:gd name="T43" fmla="*/ 0 h 122"/>
                <a:gd name="T44" fmla="*/ 25 w 65"/>
                <a:gd name="T45" fmla="*/ 7 h 122"/>
                <a:gd name="T46" fmla="*/ 52 w 65"/>
                <a:gd name="T47" fmla="*/ 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122">
                  <a:moveTo>
                    <a:pt x="52" y="7"/>
                  </a:moveTo>
                  <a:lnTo>
                    <a:pt x="25" y="7"/>
                  </a:lnTo>
                  <a:lnTo>
                    <a:pt x="9" y="27"/>
                  </a:lnTo>
                  <a:lnTo>
                    <a:pt x="7" y="36"/>
                  </a:lnTo>
                  <a:lnTo>
                    <a:pt x="4" y="48"/>
                  </a:lnTo>
                  <a:lnTo>
                    <a:pt x="4" y="59"/>
                  </a:lnTo>
                  <a:lnTo>
                    <a:pt x="2" y="72"/>
                  </a:lnTo>
                  <a:lnTo>
                    <a:pt x="2" y="88"/>
                  </a:lnTo>
                  <a:lnTo>
                    <a:pt x="2" y="104"/>
                  </a:lnTo>
                  <a:lnTo>
                    <a:pt x="0" y="120"/>
                  </a:lnTo>
                  <a:lnTo>
                    <a:pt x="61" y="122"/>
                  </a:lnTo>
                  <a:lnTo>
                    <a:pt x="61" y="106"/>
                  </a:lnTo>
                  <a:lnTo>
                    <a:pt x="63" y="90"/>
                  </a:lnTo>
                  <a:lnTo>
                    <a:pt x="63" y="77"/>
                  </a:lnTo>
                  <a:lnTo>
                    <a:pt x="63" y="63"/>
                  </a:lnTo>
                  <a:lnTo>
                    <a:pt x="65" y="52"/>
                  </a:lnTo>
                  <a:lnTo>
                    <a:pt x="65" y="45"/>
                  </a:lnTo>
                  <a:lnTo>
                    <a:pt x="65" y="45"/>
                  </a:lnTo>
                  <a:lnTo>
                    <a:pt x="52" y="61"/>
                  </a:lnTo>
                  <a:lnTo>
                    <a:pt x="25" y="61"/>
                  </a:lnTo>
                  <a:lnTo>
                    <a:pt x="52" y="7"/>
                  </a:lnTo>
                  <a:lnTo>
                    <a:pt x="38" y="0"/>
                  </a:lnTo>
                  <a:lnTo>
                    <a:pt x="25" y="7"/>
                  </a:lnTo>
                  <a:lnTo>
                    <a:pt x="52" y="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27" name="Freeform 709">
              <a:extLst>
                <a:ext uri="{FF2B5EF4-FFF2-40B4-BE49-F238E27FC236}">
                  <a16:creationId xmlns:a16="http://schemas.microsoft.com/office/drawing/2014/main" id="{8ABC8A76-1929-D8B5-4D84-EB8AF6FBB995}"/>
                </a:ext>
              </a:extLst>
            </p:cNvPr>
            <p:cNvSpPr>
              <a:spLocks/>
            </p:cNvSpPr>
            <p:nvPr/>
          </p:nvSpPr>
          <p:spPr bwMode="auto">
            <a:xfrm>
              <a:off x="5072360" y="4943945"/>
              <a:ext cx="77788" cy="92075"/>
            </a:xfrm>
            <a:custGeom>
              <a:avLst/>
              <a:gdLst>
                <a:gd name="T0" fmla="*/ 0 w 49"/>
                <a:gd name="T1" fmla="*/ 13 h 58"/>
                <a:gd name="T2" fmla="*/ 25 w 49"/>
                <a:gd name="T3" fmla="*/ 0 h 58"/>
                <a:gd name="T4" fmla="*/ 25 w 49"/>
                <a:gd name="T5" fmla="*/ 0 h 58"/>
                <a:gd name="T6" fmla="*/ 25 w 49"/>
                <a:gd name="T7" fmla="*/ 0 h 58"/>
                <a:gd name="T8" fmla="*/ 25 w 49"/>
                <a:gd name="T9" fmla="*/ 0 h 58"/>
                <a:gd name="T10" fmla="*/ 25 w 49"/>
                <a:gd name="T11" fmla="*/ 0 h 58"/>
                <a:gd name="T12" fmla="*/ 25 w 49"/>
                <a:gd name="T13" fmla="*/ 0 h 58"/>
                <a:gd name="T14" fmla="*/ 27 w 49"/>
                <a:gd name="T15" fmla="*/ 0 h 58"/>
                <a:gd name="T16" fmla="*/ 29 w 49"/>
                <a:gd name="T17" fmla="*/ 0 h 58"/>
                <a:gd name="T18" fmla="*/ 34 w 49"/>
                <a:gd name="T19" fmla="*/ 2 h 58"/>
                <a:gd name="T20" fmla="*/ 7 w 49"/>
                <a:gd name="T21" fmla="*/ 56 h 58"/>
                <a:gd name="T22" fmla="*/ 11 w 49"/>
                <a:gd name="T23" fmla="*/ 56 h 58"/>
                <a:gd name="T24" fmla="*/ 16 w 49"/>
                <a:gd name="T25" fmla="*/ 58 h 58"/>
                <a:gd name="T26" fmla="*/ 18 w 49"/>
                <a:gd name="T27" fmla="*/ 58 h 58"/>
                <a:gd name="T28" fmla="*/ 20 w 49"/>
                <a:gd name="T29" fmla="*/ 58 h 58"/>
                <a:gd name="T30" fmla="*/ 22 w 49"/>
                <a:gd name="T31" fmla="*/ 58 h 58"/>
                <a:gd name="T32" fmla="*/ 22 w 49"/>
                <a:gd name="T33" fmla="*/ 58 h 58"/>
                <a:gd name="T34" fmla="*/ 25 w 49"/>
                <a:gd name="T35" fmla="*/ 58 h 58"/>
                <a:gd name="T36" fmla="*/ 25 w 49"/>
                <a:gd name="T37" fmla="*/ 58 h 58"/>
                <a:gd name="T38" fmla="*/ 49 w 49"/>
                <a:gd name="T39" fmla="*/ 45 h 58"/>
                <a:gd name="T40" fmla="*/ 25 w 49"/>
                <a:gd name="T41" fmla="*/ 58 h 58"/>
                <a:gd name="T42" fmla="*/ 40 w 49"/>
                <a:gd name="T43" fmla="*/ 58 h 58"/>
                <a:gd name="T44" fmla="*/ 49 w 49"/>
                <a:gd name="T45" fmla="*/ 45 h 58"/>
                <a:gd name="T46" fmla="*/ 0 w 49"/>
                <a:gd name="T4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58">
                  <a:moveTo>
                    <a:pt x="0" y="13"/>
                  </a:moveTo>
                  <a:lnTo>
                    <a:pt x="25" y="0"/>
                  </a:lnTo>
                  <a:lnTo>
                    <a:pt x="25" y="0"/>
                  </a:lnTo>
                  <a:lnTo>
                    <a:pt x="25" y="0"/>
                  </a:lnTo>
                  <a:lnTo>
                    <a:pt x="25" y="0"/>
                  </a:lnTo>
                  <a:lnTo>
                    <a:pt x="25" y="0"/>
                  </a:lnTo>
                  <a:lnTo>
                    <a:pt x="25" y="0"/>
                  </a:lnTo>
                  <a:lnTo>
                    <a:pt x="27" y="0"/>
                  </a:lnTo>
                  <a:lnTo>
                    <a:pt x="29" y="0"/>
                  </a:lnTo>
                  <a:lnTo>
                    <a:pt x="34" y="2"/>
                  </a:lnTo>
                  <a:lnTo>
                    <a:pt x="7" y="56"/>
                  </a:lnTo>
                  <a:lnTo>
                    <a:pt x="11" y="56"/>
                  </a:lnTo>
                  <a:lnTo>
                    <a:pt x="16" y="58"/>
                  </a:lnTo>
                  <a:lnTo>
                    <a:pt x="18" y="58"/>
                  </a:lnTo>
                  <a:lnTo>
                    <a:pt x="20" y="58"/>
                  </a:lnTo>
                  <a:lnTo>
                    <a:pt x="22" y="58"/>
                  </a:lnTo>
                  <a:lnTo>
                    <a:pt x="22" y="58"/>
                  </a:lnTo>
                  <a:lnTo>
                    <a:pt x="25" y="58"/>
                  </a:lnTo>
                  <a:lnTo>
                    <a:pt x="25" y="58"/>
                  </a:lnTo>
                  <a:lnTo>
                    <a:pt x="49" y="45"/>
                  </a:lnTo>
                  <a:lnTo>
                    <a:pt x="25" y="58"/>
                  </a:lnTo>
                  <a:lnTo>
                    <a:pt x="40" y="58"/>
                  </a:lnTo>
                  <a:lnTo>
                    <a:pt x="49" y="45"/>
                  </a:lnTo>
                  <a:lnTo>
                    <a:pt x="0" y="13"/>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28" name="Freeform 710">
              <a:extLst>
                <a:ext uri="{FF2B5EF4-FFF2-40B4-BE49-F238E27FC236}">
                  <a16:creationId xmlns:a16="http://schemas.microsoft.com/office/drawing/2014/main" id="{B8FF47E7-6C8D-DDBC-90AC-069CE9B55407}"/>
                </a:ext>
              </a:extLst>
            </p:cNvPr>
            <p:cNvSpPr>
              <a:spLocks/>
            </p:cNvSpPr>
            <p:nvPr/>
          </p:nvSpPr>
          <p:spPr bwMode="auto">
            <a:xfrm>
              <a:off x="5069185" y="4864570"/>
              <a:ext cx="123825" cy="150812"/>
            </a:xfrm>
            <a:custGeom>
              <a:avLst/>
              <a:gdLst>
                <a:gd name="T0" fmla="*/ 22 w 78"/>
                <a:gd name="T1" fmla="*/ 21 h 95"/>
                <a:gd name="T2" fmla="*/ 56 w 78"/>
                <a:gd name="T3" fmla="*/ 0 h 95"/>
                <a:gd name="T4" fmla="*/ 31 w 78"/>
                <a:gd name="T5" fmla="*/ 5 h 95"/>
                <a:gd name="T6" fmla="*/ 15 w 78"/>
                <a:gd name="T7" fmla="*/ 18 h 95"/>
                <a:gd name="T8" fmla="*/ 9 w 78"/>
                <a:gd name="T9" fmla="*/ 32 h 95"/>
                <a:gd name="T10" fmla="*/ 6 w 78"/>
                <a:gd name="T11" fmla="*/ 43 h 95"/>
                <a:gd name="T12" fmla="*/ 2 w 78"/>
                <a:gd name="T13" fmla="*/ 52 h 95"/>
                <a:gd name="T14" fmla="*/ 2 w 78"/>
                <a:gd name="T15" fmla="*/ 61 h 95"/>
                <a:gd name="T16" fmla="*/ 0 w 78"/>
                <a:gd name="T17" fmla="*/ 66 h 95"/>
                <a:gd name="T18" fmla="*/ 2 w 78"/>
                <a:gd name="T19" fmla="*/ 63 h 95"/>
                <a:gd name="T20" fmla="*/ 51 w 78"/>
                <a:gd name="T21" fmla="*/ 95 h 95"/>
                <a:gd name="T22" fmla="*/ 58 w 78"/>
                <a:gd name="T23" fmla="*/ 84 h 95"/>
                <a:gd name="T24" fmla="*/ 60 w 78"/>
                <a:gd name="T25" fmla="*/ 75 h 95"/>
                <a:gd name="T26" fmla="*/ 60 w 78"/>
                <a:gd name="T27" fmla="*/ 66 h 95"/>
                <a:gd name="T28" fmla="*/ 63 w 78"/>
                <a:gd name="T29" fmla="*/ 59 h 95"/>
                <a:gd name="T30" fmla="*/ 65 w 78"/>
                <a:gd name="T31" fmla="*/ 54 h 95"/>
                <a:gd name="T32" fmla="*/ 65 w 78"/>
                <a:gd name="T33" fmla="*/ 54 h 95"/>
                <a:gd name="T34" fmla="*/ 58 w 78"/>
                <a:gd name="T35" fmla="*/ 59 h 95"/>
                <a:gd name="T36" fmla="*/ 47 w 78"/>
                <a:gd name="T37" fmla="*/ 61 h 95"/>
                <a:gd name="T38" fmla="*/ 78 w 78"/>
                <a:gd name="T39" fmla="*/ 43 h 95"/>
                <a:gd name="T40" fmla="*/ 47 w 78"/>
                <a:gd name="T41" fmla="*/ 61 h 95"/>
                <a:gd name="T42" fmla="*/ 69 w 78"/>
                <a:gd name="T43" fmla="*/ 63 h 95"/>
                <a:gd name="T44" fmla="*/ 78 w 78"/>
                <a:gd name="T45" fmla="*/ 43 h 95"/>
                <a:gd name="T46" fmla="*/ 22 w 78"/>
                <a:gd name="T4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95">
                  <a:moveTo>
                    <a:pt x="22" y="21"/>
                  </a:moveTo>
                  <a:lnTo>
                    <a:pt x="56" y="0"/>
                  </a:lnTo>
                  <a:lnTo>
                    <a:pt x="31" y="5"/>
                  </a:lnTo>
                  <a:lnTo>
                    <a:pt x="15" y="18"/>
                  </a:lnTo>
                  <a:lnTo>
                    <a:pt x="9" y="32"/>
                  </a:lnTo>
                  <a:lnTo>
                    <a:pt x="6" y="43"/>
                  </a:lnTo>
                  <a:lnTo>
                    <a:pt x="2" y="52"/>
                  </a:lnTo>
                  <a:lnTo>
                    <a:pt x="2" y="61"/>
                  </a:lnTo>
                  <a:lnTo>
                    <a:pt x="0" y="66"/>
                  </a:lnTo>
                  <a:lnTo>
                    <a:pt x="2" y="63"/>
                  </a:lnTo>
                  <a:lnTo>
                    <a:pt x="51" y="95"/>
                  </a:lnTo>
                  <a:lnTo>
                    <a:pt x="58" y="84"/>
                  </a:lnTo>
                  <a:lnTo>
                    <a:pt x="60" y="75"/>
                  </a:lnTo>
                  <a:lnTo>
                    <a:pt x="60" y="66"/>
                  </a:lnTo>
                  <a:lnTo>
                    <a:pt x="63" y="59"/>
                  </a:lnTo>
                  <a:lnTo>
                    <a:pt x="65" y="54"/>
                  </a:lnTo>
                  <a:lnTo>
                    <a:pt x="65" y="54"/>
                  </a:lnTo>
                  <a:lnTo>
                    <a:pt x="58" y="59"/>
                  </a:lnTo>
                  <a:lnTo>
                    <a:pt x="47" y="61"/>
                  </a:lnTo>
                  <a:lnTo>
                    <a:pt x="78" y="43"/>
                  </a:lnTo>
                  <a:lnTo>
                    <a:pt x="47" y="61"/>
                  </a:lnTo>
                  <a:lnTo>
                    <a:pt x="69" y="63"/>
                  </a:lnTo>
                  <a:lnTo>
                    <a:pt x="78" y="43"/>
                  </a:lnTo>
                  <a:lnTo>
                    <a:pt x="22" y="21"/>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29" name="Freeform 711">
              <a:extLst>
                <a:ext uri="{FF2B5EF4-FFF2-40B4-BE49-F238E27FC236}">
                  <a16:creationId xmlns:a16="http://schemas.microsoft.com/office/drawing/2014/main" id="{C53A67F7-2DF3-1122-EB55-8E1310042C7F}"/>
                </a:ext>
              </a:extLst>
            </p:cNvPr>
            <p:cNvSpPr>
              <a:spLocks/>
            </p:cNvSpPr>
            <p:nvPr/>
          </p:nvSpPr>
          <p:spPr bwMode="auto">
            <a:xfrm>
              <a:off x="5104110" y="4832820"/>
              <a:ext cx="182563" cy="100012"/>
            </a:xfrm>
            <a:custGeom>
              <a:avLst/>
              <a:gdLst>
                <a:gd name="T0" fmla="*/ 115 w 115"/>
                <a:gd name="T1" fmla="*/ 2 h 63"/>
                <a:gd name="T2" fmla="*/ 115 w 115"/>
                <a:gd name="T3" fmla="*/ 2 h 63"/>
                <a:gd name="T4" fmla="*/ 99 w 115"/>
                <a:gd name="T5" fmla="*/ 0 h 63"/>
                <a:gd name="T6" fmla="*/ 83 w 115"/>
                <a:gd name="T7" fmla="*/ 0 h 63"/>
                <a:gd name="T8" fmla="*/ 68 w 115"/>
                <a:gd name="T9" fmla="*/ 0 h 63"/>
                <a:gd name="T10" fmla="*/ 54 w 115"/>
                <a:gd name="T11" fmla="*/ 2 h 63"/>
                <a:gd name="T12" fmla="*/ 38 w 115"/>
                <a:gd name="T13" fmla="*/ 7 h 63"/>
                <a:gd name="T14" fmla="*/ 23 w 115"/>
                <a:gd name="T15" fmla="*/ 14 h 63"/>
                <a:gd name="T16" fmla="*/ 11 w 115"/>
                <a:gd name="T17" fmla="*/ 25 h 63"/>
                <a:gd name="T18" fmla="*/ 0 w 115"/>
                <a:gd name="T19" fmla="*/ 41 h 63"/>
                <a:gd name="T20" fmla="*/ 56 w 115"/>
                <a:gd name="T21" fmla="*/ 63 h 63"/>
                <a:gd name="T22" fmla="*/ 56 w 115"/>
                <a:gd name="T23" fmla="*/ 63 h 63"/>
                <a:gd name="T24" fmla="*/ 56 w 115"/>
                <a:gd name="T25" fmla="*/ 63 h 63"/>
                <a:gd name="T26" fmla="*/ 59 w 115"/>
                <a:gd name="T27" fmla="*/ 61 h 63"/>
                <a:gd name="T28" fmla="*/ 65 w 115"/>
                <a:gd name="T29" fmla="*/ 61 h 63"/>
                <a:gd name="T30" fmla="*/ 72 w 115"/>
                <a:gd name="T31" fmla="*/ 59 h 63"/>
                <a:gd name="T32" fmla="*/ 83 w 115"/>
                <a:gd name="T33" fmla="*/ 59 h 63"/>
                <a:gd name="T34" fmla="*/ 95 w 115"/>
                <a:gd name="T35" fmla="*/ 61 h 63"/>
                <a:gd name="T36" fmla="*/ 106 w 115"/>
                <a:gd name="T37" fmla="*/ 61 h 63"/>
                <a:gd name="T38" fmla="*/ 106 w 115"/>
                <a:gd name="T39" fmla="*/ 61 h 63"/>
                <a:gd name="T40" fmla="*/ 115 w 115"/>
                <a:gd name="T41"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63">
                  <a:moveTo>
                    <a:pt x="115" y="2"/>
                  </a:moveTo>
                  <a:lnTo>
                    <a:pt x="115" y="2"/>
                  </a:lnTo>
                  <a:lnTo>
                    <a:pt x="99" y="0"/>
                  </a:lnTo>
                  <a:lnTo>
                    <a:pt x="83" y="0"/>
                  </a:lnTo>
                  <a:lnTo>
                    <a:pt x="68" y="0"/>
                  </a:lnTo>
                  <a:lnTo>
                    <a:pt x="54" y="2"/>
                  </a:lnTo>
                  <a:lnTo>
                    <a:pt x="38" y="7"/>
                  </a:lnTo>
                  <a:lnTo>
                    <a:pt x="23" y="14"/>
                  </a:lnTo>
                  <a:lnTo>
                    <a:pt x="11" y="25"/>
                  </a:lnTo>
                  <a:lnTo>
                    <a:pt x="0" y="41"/>
                  </a:lnTo>
                  <a:lnTo>
                    <a:pt x="56" y="63"/>
                  </a:lnTo>
                  <a:lnTo>
                    <a:pt x="56" y="63"/>
                  </a:lnTo>
                  <a:lnTo>
                    <a:pt x="56" y="63"/>
                  </a:lnTo>
                  <a:lnTo>
                    <a:pt x="59" y="61"/>
                  </a:lnTo>
                  <a:lnTo>
                    <a:pt x="65" y="61"/>
                  </a:lnTo>
                  <a:lnTo>
                    <a:pt x="72" y="59"/>
                  </a:lnTo>
                  <a:lnTo>
                    <a:pt x="83" y="59"/>
                  </a:lnTo>
                  <a:lnTo>
                    <a:pt x="95" y="61"/>
                  </a:lnTo>
                  <a:lnTo>
                    <a:pt x="106" y="61"/>
                  </a:lnTo>
                  <a:lnTo>
                    <a:pt x="106" y="61"/>
                  </a:lnTo>
                  <a:lnTo>
                    <a:pt x="115" y="2"/>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0" name="Freeform 712">
              <a:extLst>
                <a:ext uri="{FF2B5EF4-FFF2-40B4-BE49-F238E27FC236}">
                  <a16:creationId xmlns:a16="http://schemas.microsoft.com/office/drawing/2014/main" id="{817C184A-965C-20C4-B32B-E6EF58C135B5}"/>
                </a:ext>
              </a:extLst>
            </p:cNvPr>
            <p:cNvSpPr>
              <a:spLocks/>
            </p:cNvSpPr>
            <p:nvPr/>
          </p:nvSpPr>
          <p:spPr bwMode="auto">
            <a:xfrm>
              <a:off x="5272386" y="4835995"/>
              <a:ext cx="196850" cy="139700"/>
            </a:xfrm>
            <a:custGeom>
              <a:avLst/>
              <a:gdLst>
                <a:gd name="T0" fmla="*/ 124 w 124"/>
                <a:gd name="T1" fmla="*/ 30 h 88"/>
                <a:gd name="T2" fmla="*/ 124 w 124"/>
                <a:gd name="T3" fmla="*/ 30 h 88"/>
                <a:gd name="T4" fmla="*/ 112 w 124"/>
                <a:gd name="T5" fmla="*/ 27 h 88"/>
                <a:gd name="T6" fmla="*/ 101 w 124"/>
                <a:gd name="T7" fmla="*/ 23 h 88"/>
                <a:gd name="T8" fmla="*/ 88 w 124"/>
                <a:gd name="T9" fmla="*/ 18 h 88"/>
                <a:gd name="T10" fmla="*/ 72 w 124"/>
                <a:gd name="T11" fmla="*/ 14 h 88"/>
                <a:gd name="T12" fmla="*/ 58 w 124"/>
                <a:gd name="T13" fmla="*/ 12 h 88"/>
                <a:gd name="T14" fmla="*/ 43 w 124"/>
                <a:gd name="T15" fmla="*/ 7 h 88"/>
                <a:gd name="T16" fmla="*/ 25 w 124"/>
                <a:gd name="T17" fmla="*/ 3 h 88"/>
                <a:gd name="T18" fmla="*/ 9 w 124"/>
                <a:gd name="T19" fmla="*/ 0 h 88"/>
                <a:gd name="T20" fmla="*/ 0 w 124"/>
                <a:gd name="T21" fmla="*/ 59 h 88"/>
                <a:gd name="T22" fmla="*/ 13 w 124"/>
                <a:gd name="T23" fmla="*/ 61 h 88"/>
                <a:gd name="T24" fmla="*/ 29 w 124"/>
                <a:gd name="T25" fmla="*/ 66 h 88"/>
                <a:gd name="T26" fmla="*/ 43 w 124"/>
                <a:gd name="T27" fmla="*/ 68 h 88"/>
                <a:gd name="T28" fmla="*/ 56 w 124"/>
                <a:gd name="T29" fmla="*/ 72 h 88"/>
                <a:gd name="T30" fmla="*/ 70 w 124"/>
                <a:gd name="T31" fmla="*/ 77 h 88"/>
                <a:gd name="T32" fmla="*/ 83 w 124"/>
                <a:gd name="T33" fmla="*/ 79 h 88"/>
                <a:gd name="T34" fmla="*/ 94 w 124"/>
                <a:gd name="T35" fmla="*/ 84 h 88"/>
                <a:gd name="T36" fmla="*/ 106 w 124"/>
                <a:gd name="T37" fmla="*/ 88 h 88"/>
                <a:gd name="T38" fmla="*/ 106 w 124"/>
                <a:gd name="T39" fmla="*/ 88 h 88"/>
                <a:gd name="T40" fmla="*/ 124 w 124"/>
                <a:gd name="T41" fmla="*/ 3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88">
                  <a:moveTo>
                    <a:pt x="124" y="30"/>
                  </a:moveTo>
                  <a:lnTo>
                    <a:pt x="124" y="30"/>
                  </a:lnTo>
                  <a:lnTo>
                    <a:pt x="112" y="27"/>
                  </a:lnTo>
                  <a:lnTo>
                    <a:pt x="101" y="23"/>
                  </a:lnTo>
                  <a:lnTo>
                    <a:pt x="88" y="18"/>
                  </a:lnTo>
                  <a:lnTo>
                    <a:pt x="72" y="14"/>
                  </a:lnTo>
                  <a:lnTo>
                    <a:pt x="58" y="12"/>
                  </a:lnTo>
                  <a:lnTo>
                    <a:pt x="43" y="7"/>
                  </a:lnTo>
                  <a:lnTo>
                    <a:pt x="25" y="3"/>
                  </a:lnTo>
                  <a:lnTo>
                    <a:pt x="9" y="0"/>
                  </a:lnTo>
                  <a:lnTo>
                    <a:pt x="0" y="59"/>
                  </a:lnTo>
                  <a:lnTo>
                    <a:pt x="13" y="61"/>
                  </a:lnTo>
                  <a:lnTo>
                    <a:pt x="29" y="66"/>
                  </a:lnTo>
                  <a:lnTo>
                    <a:pt x="43" y="68"/>
                  </a:lnTo>
                  <a:lnTo>
                    <a:pt x="56" y="72"/>
                  </a:lnTo>
                  <a:lnTo>
                    <a:pt x="70" y="77"/>
                  </a:lnTo>
                  <a:lnTo>
                    <a:pt x="83" y="79"/>
                  </a:lnTo>
                  <a:lnTo>
                    <a:pt x="94" y="84"/>
                  </a:lnTo>
                  <a:lnTo>
                    <a:pt x="106" y="88"/>
                  </a:lnTo>
                  <a:lnTo>
                    <a:pt x="106" y="88"/>
                  </a:lnTo>
                  <a:lnTo>
                    <a:pt x="124" y="3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1" name="Freeform 713">
              <a:extLst>
                <a:ext uri="{FF2B5EF4-FFF2-40B4-BE49-F238E27FC236}">
                  <a16:creationId xmlns:a16="http://schemas.microsoft.com/office/drawing/2014/main" id="{8FE647B8-D506-4CF1-9E11-1835C7E5C6C9}"/>
                </a:ext>
              </a:extLst>
            </p:cNvPr>
            <p:cNvSpPr>
              <a:spLocks/>
            </p:cNvSpPr>
            <p:nvPr/>
          </p:nvSpPr>
          <p:spPr bwMode="auto">
            <a:xfrm>
              <a:off x="5440661" y="4883620"/>
              <a:ext cx="146050" cy="114300"/>
            </a:xfrm>
            <a:custGeom>
              <a:avLst/>
              <a:gdLst>
                <a:gd name="T0" fmla="*/ 92 w 92"/>
                <a:gd name="T1" fmla="*/ 11 h 72"/>
                <a:gd name="T2" fmla="*/ 92 w 92"/>
                <a:gd name="T3" fmla="*/ 11 h 72"/>
                <a:gd name="T4" fmla="*/ 83 w 92"/>
                <a:gd name="T5" fmla="*/ 11 h 72"/>
                <a:gd name="T6" fmla="*/ 72 w 92"/>
                <a:gd name="T7" fmla="*/ 9 h 72"/>
                <a:gd name="T8" fmla="*/ 60 w 92"/>
                <a:gd name="T9" fmla="*/ 9 h 72"/>
                <a:gd name="T10" fmla="*/ 51 w 92"/>
                <a:gd name="T11" fmla="*/ 6 h 72"/>
                <a:gd name="T12" fmla="*/ 42 w 92"/>
                <a:gd name="T13" fmla="*/ 6 h 72"/>
                <a:gd name="T14" fmla="*/ 33 w 92"/>
                <a:gd name="T15" fmla="*/ 4 h 72"/>
                <a:gd name="T16" fmla="*/ 24 w 92"/>
                <a:gd name="T17" fmla="*/ 2 h 72"/>
                <a:gd name="T18" fmla="*/ 18 w 92"/>
                <a:gd name="T19" fmla="*/ 0 h 72"/>
                <a:gd name="T20" fmla="*/ 0 w 92"/>
                <a:gd name="T21" fmla="*/ 58 h 72"/>
                <a:gd name="T22" fmla="*/ 11 w 92"/>
                <a:gd name="T23" fmla="*/ 60 h 72"/>
                <a:gd name="T24" fmla="*/ 20 w 92"/>
                <a:gd name="T25" fmla="*/ 63 h 72"/>
                <a:gd name="T26" fmla="*/ 31 w 92"/>
                <a:gd name="T27" fmla="*/ 65 h 72"/>
                <a:gd name="T28" fmla="*/ 42 w 92"/>
                <a:gd name="T29" fmla="*/ 65 h 72"/>
                <a:gd name="T30" fmla="*/ 54 w 92"/>
                <a:gd name="T31" fmla="*/ 67 h 72"/>
                <a:gd name="T32" fmla="*/ 67 w 92"/>
                <a:gd name="T33" fmla="*/ 69 h 72"/>
                <a:gd name="T34" fmla="*/ 78 w 92"/>
                <a:gd name="T35" fmla="*/ 69 h 72"/>
                <a:gd name="T36" fmla="*/ 90 w 92"/>
                <a:gd name="T37" fmla="*/ 72 h 72"/>
                <a:gd name="T38" fmla="*/ 90 w 92"/>
                <a:gd name="T39" fmla="*/ 72 h 72"/>
                <a:gd name="T40" fmla="*/ 92 w 92"/>
                <a:gd name="T41"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72">
                  <a:moveTo>
                    <a:pt x="92" y="11"/>
                  </a:moveTo>
                  <a:lnTo>
                    <a:pt x="92" y="11"/>
                  </a:lnTo>
                  <a:lnTo>
                    <a:pt x="83" y="11"/>
                  </a:lnTo>
                  <a:lnTo>
                    <a:pt x="72" y="9"/>
                  </a:lnTo>
                  <a:lnTo>
                    <a:pt x="60" y="9"/>
                  </a:lnTo>
                  <a:lnTo>
                    <a:pt x="51" y="6"/>
                  </a:lnTo>
                  <a:lnTo>
                    <a:pt x="42" y="6"/>
                  </a:lnTo>
                  <a:lnTo>
                    <a:pt x="33" y="4"/>
                  </a:lnTo>
                  <a:lnTo>
                    <a:pt x="24" y="2"/>
                  </a:lnTo>
                  <a:lnTo>
                    <a:pt x="18" y="0"/>
                  </a:lnTo>
                  <a:lnTo>
                    <a:pt x="0" y="58"/>
                  </a:lnTo>
                  <a:lnTo>
                    <a:pt x="11" y="60"/>
                  </a:lnTo>
                  <a:lnTo>
                    <a:pt x="20" y="63"/>
                  </a:lnTo>
                  <a:lnTo>
                    <a:pt x="31" y="65"/>
                  </a:lnTo>
                  <a:lnTo>
                    <a:pt x="42" y="65"/>
                  </a:lnTo>
                  <a:lnTo>
                    <a:pt x="54" y="67"/>
                  </a:lnTo>
                  <a:lnTo>
                    <a:pt x="67" y="69"/>
                  </a:lnTo>
                  <a:lnTo>
                    <a:pt x="78" y="69"/>
                  </a:lnTo>
                  <a:lnTo>
                    <a:pt x="90" y="72"/>
                  </a:lnTo>
                  <a:lnTo>
                    <a:pt x="90" y="72"/>
                  </a:lnTo>
                  <a:lnTo>
                    <a:pt x="92" y="11"/>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2" name="Freeform 714">
              <a:extLst>
                <a:ext uri="{FF2B5EF4-FFF2-40B4-BE49-F238E27FC236}">
                  <a16:creationId xmlns:a16="http://schemas.microsoft.com/office/drawing/2014/main" id="{F521AB5F-7FF7-1A1E-5AB1-49A80502E7A1}"/>
                </a:ext>
              </a:extLst>
            </p:cNvPr>
            <p:cNvSpPr>
              <a:spLocks/>
            </p:cNvSpPr>
            <p:nvPr/>
          </p:nvSpPr>
          <p:spPr bwMode="auto">
            <a:xfrm>
              <a:off x="5583536" y="4901083"/>
              <a:ext cx="128588" cy="106362"/>
            </a:xfrm>
            <a:custGeom>
              <a:avLst/>
              <a:gdLst>
                <a:gd name="T0" fmla="*/ 78 w 81"/>
                <a:gd name="T1" fmla="*/ 7 h 67"/>
                <a:gd name="T2" fmla="*/ 81 w 81"/>
                <a:gd name="T3" fmla="*/ 7 h 67"/>
                <a:gd name="T4" fmla="*/ 74 w 81"/>
                <a:gd name="T5" fmla="*/ 7 h 67"/>
                <a:gd name="T6" fmla="*/ 65 w 81"/>
                <a:gd name="T7" fmla="*/ 4 h 67"/>
                <a:gd name="T8" fmla="*/ 56 w 81"/>
                <a:gd name="T9" fmla="*/ 4 h 67"/>
                <a:gd name="T10" fmla="*/ 47 w 81"/>
                <a:gd name="T11" fmla="*/ 2 h 67"/>
                <a:gd name="T12" fmla="*/ 36 w 81"/>
                <a:gd name="T13" fmla="*/ 2 h 67"/>
                <a:gd name="T14" fmla="*/ 27 w 81"/>
                <a:gd name="T15" fmla="*/ 2 h 67"/>
                <a:gd name="T16" fmla="*/ 15 w 81"/>
                <a:gd name="T17" fmla="*/ 0 h 67"/>
                <a:gd name="T18" fmla="*/ 2 w 81"/>
                <a:gd name="T19" fmla="*/ 0 h 67"/>
                <a:gd name="T20" fmla="*/ 0 w 81"/>
                <a:gd name="T21" fmla="*/ 61 h 67"/>
                <a:gd name="T22" fmla="*/ 11 w 81"/>
                <a:gd name="T23" fmla="*/ 61 h 67"/>
                <a:gd name="T24" fmla="*/ 22 w 81"/>
                <a:gd name="T25" fmla="*/ 61 h 67"/>
                <a:gd name="T26" fmla="*/ 31 w 81"/>
                <a:gd name="T27" fmla="*/ 61 h 67"/>
                <a:gd name="T28" fmla="*/ 40 w 81"/>
                <a:gd name="T29" fmla="*/ 63 h 67"/>
                <a:gd name="T30" fmla="*/ 49 w 81"/>
                <a:gd name="T31" fmla="*/ 63 h 67"/>
                <a:gd name="T32" fmla="*/ 58 w 81"/>
                <a:gd name="T33" fmla="*/ 65 h 67"/>
                <a:gd name="T34" fmla="*/ 65 w 81"/>
                <a:gd name="T35" fmla="*/ 65 h 67"/>
                <a:gd name="T36" fmla="*/ 69 w 81"/>
                <a:gd name="T37" fmla="*/ 65 h 67"/>
                <a:gd name="T38" fmla="*/ 72 w 81"/>
                <a:gd name="T39" fmla="*/ 67 h 67"/>
                <a:gd name="T40" fmla="*/ 78 w 81"/>
                <a:gd name="T41"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67">
                  <a:moveTo>
                    <a:pt x="78" y="7"/>
                  </a:moveTo>
                  <a:lnTo>
                    <a:pt x="81" y="7"/>
                  </a:lnTo>
                  <a:lnTo>
                    <a:pt x="74" y="7"/>
                  </a:lnTo>
                  <a:lnTo>
                    <a:pt x="65" y="4"/>
                  </a:lnTo>
                  <a:lnTo>
                    <a:pt x="56" y="4"/>
                  </a:lnTo>
                  <a:lnTo>
                    <a:pt x="47" y="2"/>
                  </a:lnTo>
                  <a:lnTo>
                    <a:pt x="36" y="2"/>
                  </a:lnTo>
                  <a:lnTo>
                    <a:pt x="27" y="2"/>
                  </a:lnTo>
                  <a:lnTo>
                    <a:pt x="15" y="0"/>
                  </a:lnTo>
                  <a:lnTo>
                    <a:pt x="2" y="0"/>
                  </a:lnTo>
                  <a:lnTo>
                    <a:pt x="0" y="61"/>
                  </a:lnTo>
                  <a:lnTo>
                    <a:pt x="11" y="61"/>
                  </a:lnTo>
                  <a:lnTo>
                    <a:pt x="22" y="61"/>
                  </a:lnTo>
                  <a:lnTo>
                    <a:pt x="31" y="61"/>
                  </a:lnTo>
                  <a:lnTo>
                    <a:pt x="40" y="63"/>
                  </a:lnTo>
                  <a:lnTo>
                    <a:pt x="49" y="63"/>
                  </a:lnTo>
                  <a:lnTo>
                    <a:pt x="58" y="65"/>
                  </a:lnTo>
                  <a:lnTo>
                    <a:pt x="65" y="65"/>
                  </a:lnTo>
                  <a:lnTo>
                    <a:pt x="69" y="65"/>
                  </a:lnTo>
                  <a:lnTo>
                    <a:pt x="72" y="67"/>
                  </a:lnTo>
                  <a:lnTo>
                    <a:pt x="78" y="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3" name="Freeform 715">
              <a:extLst>
                <a:ext uri="{FF2B5EF4-FFF2-40B4-BE49-F238E27FC236}">
                  <a16:creationId xmlns:a16="http://schemas.microsoft.com/office/drawing/2014/main" id="{EAF7E68C-82C4-B155-FC67-707BB22BDACA}"/>
                </a:ext>
              </a:extLst>
            </p:cNvPr>
            <p:cNvSpPr>
              <a:spLocks/>
            </p:cNvSpPr>
            <p:nvPr/>
          </p:nvSpPr>
          <p:spPr bwMode="auto">
            <a:xfrm>
              <a:off x="5697836" y="4912195"/>
              <a:ext cx="280988" cy="300037"/>
            </a:xfrm>
            <a:custGeom>
              <a:avLst/>
              <a:gdLst>
                <a:gd name="T0" fmla="*/ 132 w 177"/>
                <a:gd name="T1" fmla="*/ 128 h 189"/>
                <a:gd name="T2" fmla="*/ 162 w 177"/>
                <a:gd name="T3" fmla="*/ 166 h 189"/>
                <a:gd name="T4" fmla="*/ 166 w 177"/>
                <a:gd name="T5" fmla="*/ 150 h 189"/>
                <a:gd name="T6" fmla="*/ 173 w 177"/>
                <a:gd name="T7" fmla="*/ 132 h 189"/>
                <a:gd name="T8" fmla="*/ 175 w 177"/>
                <a:gd name="T9" fmla="*/ 119 h 189"/>
                <a:gd name="T10" fmla="*/ 177 w 177"/>
                <a:gd name="T11" fmla="*/ 105 h 189"/>
                <a:gd name="T12" fmla="*/ 175 w 177"/>
                <a:gd name="T13" fmla="*/ 92 h 189"/>
                <a:gd name="T14" fmla="*/ 171 w 177"/>
                <a:gd name="T15" fmla="*/ 76 h 189"/>
                <a:gd name="T16" fmla="*/ 164 w 177"/>
                <a:gd name="T17" fmla="*/ 60 h 189"/>
                <a:gd name="T18" fmla="*/ 153 w 177"/>
                <a:gd name="T19" fmla="*/ 47 h 189"/>
                <a:gd name="T20" fmla="*/ 137 w 177"/>
                <a:gd name="T21" fmla="*/ 36 h 189"/>
                <a:gd name="T22" fmla="*/ 119 w 177"/>
                <a:gd name="T23" fmla="*/ 24 h 189"/>
                <a:gd name="T24" fmla="*/ 96 w 177"/>
                <a:gd name="T25" fmla="*/ 18 h 189"/>
                <a:gd name="T26" fmla="*/ 72 w 177"/>
                <a:gd name="T27" fmla="*/ 11 h 189"/>
                <a:gd name="T28" fmla="*/ 42 w 177"/>
                <a:gd name="T29" fmla="*/ 4 h 189"/>
                <a:gd name="T30" fmla="*/ 6 w 177"/>
                <a:gd name="T31" fmla="*/ 0 h 189"/>
                <a:gd name="T32" fmla="*/ 0 w 177"/>
                <a:gd name="T33" fmla="*/ 60 h 189"/>
                <a:gd name="T34" fmla="*/ 33 w 177"/>
                <a:gd name="T35" fmla="*/ 63 h 189"/>
                <a:gd name="T36" fmla="*/ 58 w 177"/>
                <a:gd name="T37" fmla="*/ 69 h 189"/>
                <a:gd name="T38" fmla="*/ 78 w 177"/>
                <a:gd name="T39" fmla="*/ 74 h 189"/>
                <a:gd name="T40" fmla="*/ 94 w 177"/>
                <a:gd name="T41" fmla="*/ 81 h 189"/>
                <a:gd name="T42" fmla="*/ 105 w 177"/>
                <a:gd name="T43" fmla="*/ 85 h 189"/>
                <a:gd name="T44" fmla="*/ 110 w 177"/>
                <a:gd name="T45" fmla="*/ 90 h 189"/>
                <a:gd name="T46" fmla="*/ 114 w 177"/>
                <a:gd name="T47" fmla="*/ 94 h 189"/>
                <a:gd name="T48" fmla="*/ 117 w 177"/>
                <a:gd name="T49" fmla="*/ 96 h 189"/>
                <a:gd name="T50" fmla="*/ 117 w 177"/>
                <a:gd name="T51" fmla="*/ 99 h 189"/>
                <a:gd name="T52" fmla="*/ 117 w 177"/>
                <a:gd name="T53" fmla="*/ 103 h 189"/>
                <a:gd name="T54" fmla="*/ 117 w 177"/>
                <a:gd name="T55" fmla="*/ 110 h 189"/>
                <a:gd name="T56" fmla="*/ 114 w 177"/>
                <a:gd name="T57" fmla="*/ 114 h 189"/>
                <a:gd name="T58" fmla="*/ 108 w 177"/>
                <a:gd name="T59" fmla="*/ 132 h 189"/>
                <a:gd name="T60" fmla="*/ 103 w 177"/>
                <a:gd name="T61" fmla="*/ 150 h 189"/>
                <a:gd name="T62" fmla="*/ 132 w 177"/>
                <a:gd name="T63" fmla="*/ 189 h 189"/>
                <a:gd name="T64" fmla="*/ 103 w 177"/>
                <a:gd name="T65" fmla="*/ 150 h 189"/>
                <a:gd name="T66" fmla="*/ 94 w 177"/>
                <a:gd name="T67" fmla="*/ 189 h 189"/>
                <a:gd name="T68" fmla="*/ 132 w 177"/>
                <a:gd name="T69" fmla="*/ 189 h 189"/>
                <a:gd name="T70" fmla="*/ 132 w 177"/>
                <a:gd name="T71" fmla="*/ 12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7" h="189">
                  <a:moveTo>
                    <a:pt x="132" y="128"/>
                  </a:moveTo>
                  <a:lnTo>
                    <a:pt x="162" y="166"/>
                  </a:lnTo>
                  <a:lnTo>
                    <a:pt x="166" y="150"/>
                  </a:lnTo>
                  <a:lnTo>
                    <a:pt x="173" y="132"/>
                  </a:lnTo>
                  <a:lnTo>
                    <a:pt x="175" y="119"/>
                  </a:lnTo>
                  <a:lnTo>
                    <a:pt x="177" y="105"/>
                  </a:lnTo>
                  <a:lnTo>
                    <a:pt x="175" y="92"/>
                  </a:lnTo>
                  <a:lnTo>
                    <a:pt x="171" y="76"/>
                  </a:lnTo>
                  <a:lnTo>
                    <a:pt x="164" y="60"/>
                  </a:lnTo>
                  <a:lnTo>
                    <a:pt x="153" y="47"/>
                  </a:lnTo>
                  <a:lnTo>
                    <a:pt x="137" y="36"/>
                  </a:lnTo>
                  <a:lnTo>
                    <a:pt x="119" y="24"/>
                  </a:lnTo>
                  <a:lnTo>
                    <a:pt x="96" y="18"/>
                  </a:lnTo>
                  <a:lnTo>
                    <a:pt x="72" y="11"/>
                  </a:lnTo>
                  <a:lnTo>
                    <a:pt x="42" y="4"/>
                  </a:lnTo>
                  <a:lnTo>
                    <a:pt x="6" y="0"/>
                  </a:lnTo>
                  <a:lnTo>
                    <a:pt x="0" y="60"/>
                  </a:lnTo>
                  <a:lnTo>
                    <a:pt x="33" y="63"/>
                  </a:lnTo>
                  <a:lnTo>
                    <a:pt x="58" y="69"/>
                  </a:lnTo>
                  <a:lnTo>
                    <a:pt x="78" y="74"/>
                  </a:lnTo>
                  <a:lnTo>
                    <a:pt x="94" y="81"/>
                  </a:lnTo>
                  <a:lnTo>
                    <a:pt x="105" y="85"/>
                  </a:lnTo>
                  <a:lnTo>
                    <a:pt x="110" y="90"/>
                  </a:lnTo>
                  <a:lnTo>
                    <a:pt x="114" y="94"/>
                  </a:lnTo>
                  <a:lnTo>
                    <a:pt x="117" y="96"/>
                  </a:lnTo>
                  <a:lnTo>
                    <a:pt x="117" y="99"/>
                  </a:lnTo>
                  <a:lnTo>
                    <a:pt x="117" y="103"/>
                  </a:lnTo>
                  <a:lnTo>
                    <a:pt x="117" y="110"/>
                  </a:lnTo>
                  <a:lnTo>
                    <a:pt x="114" y="114"/>
                  </a:lnTo>
                  <a:lnTo>
                    <a:pt x="108" y="132"/>
                  </a:lnTo>
                  <a:lnTo>
                    <a:pt x="103" y="150"/>
                  </a:lnTo>
                  <a:lnTo>
                    <a:pt x="132" y="189"/>
                  </a:lnTo>
                  <a:lnTo>
                    <a:pt x="103" y="150"/>
                  </a:lnTo>
                  <a:lnTo>
                    <a:pt x="94" y="189"/>
                  </a:lnTo>
                  <a:lnTo>
                    <a:pt x="132" y="189"/>
                  </a:lnTo>
                  <a:lnTo>
                    <a:pt x="132" y="128"/>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4" name="Freeform 716">
              <a:extLst>
                <a:ext uri="{FF2B5EF4-FFF2-40B4-BE49-F238E27FC236}">
                  <a16:creationId xmlns:a16="http://schemas.microsoft.com/office/drawing/2014/main" id="{1C8A9E43-8819-889B-BDB1-5A4E143BD500}"/>
                </a:ext>
              </a:extLst>
            </p:cNvPr>
            <p:cNvSpPr>
              <a:spLocks/>
            </p:cNvSpPr>
            <p:nvPr/>
          </p:nvSpPr>
          <p:spPr bwMode="auto">
            <a:xfrm>
              <a:off x="5843886" y="5115395"/>
              <a:ext cx="114300" cy="206375"/>
            </a:xfrm>
            <a:custGeom>
              <a:avLst/>
              <a:gdLst>
                <a:gd name="T0" fmla="*/ 56 w 72"/>
                <a:gd name="T1" fmla="*/ 97 h 130"/>
                <a:gd name="T2" fmla="*/ 61 w 72"/>
                <a:gd name="T3" fmla="*/ 121 h 130"/>
                <a:gd name="T4" fmla="*/ 63 w 72"/>
                <a:gd name="T5" fmla="*/ 106 h 130"/>
                <a:gd name="T6" fmla="*/ 65 w 72"/>
                <a:gd name="T7" fmla="*/ 88 h 130"/>
                <a:gd name="T8" fmla="*/ 67 w 72"/>
                <a:gd name="T9" fmla="*/ 74 h 130"/>
                <a:gd name="T10" fmla="*/ 70 w 72"/>
                <a:gd name="T11" fmla="*/ 61 h 130"/>
                <a:gd name="T12" fmla="*/ 70 w 72"/>
                <a:gd name="T13" fmla="*/ 47 h 130"/>
                <a:gd name="T14" fmla="*/ 72 w 72"/>
                <a:gd name="T15" fmla="*/ 38 h 130"/>
                <a:gd name="T16" fmla="*/ 70 w 72"/>
                <a:gd name="T17" fmla="*/ 29 h 130"/>
                <a:gd name="T18" fmla="*/ 40 w 72"/>
                <a:gd name="T19" fmla="*/ 0 h 130"/>
                <a:gd name="T20" fmla="*/ 40 w 72"/>
                <a:gd name="T21" fmla="*/ 61 h 130"/>
                <a:gd name="T22" fmla="*/ 11 w 72"/>
                <a:gd name="T23" fmla="*/ 36 h 130"/>
                <a:gd name="T24" fmla="*/ 11 w 72"/>
                <a:gd name="T25" fmla="*/ 38 h 130"/>
                <a:gd name="T26" fmla="*/ 11 w 72"/>
                <a:gd name="T27" fmla="*/ 45 h 130"/>
                <a:gd name="T28" fmla="*/ 9 w 72"/>
                <a:gd name="T29" fmla="*/ 54 h 130"/>
                <a:gd name="T30" fmla="*/ 9 w 72"/>
                <a:gd name="T31" fmla="*/ 67 h 130"/>
                <a:gd name="T32" fmla="*/ 7 w 72"/>
                <a:gd name="T33" fmla="*/ 81 h 130"/>
                <a:gd name="T34" fmla="*/ 4 w 72"/>
                <a:gd name="T35" fmla="*/ 94 h 130"/>
                <a:gd name="T36" fmla="*/ 2 w 72"/>
                <a:gd name="T37" fmla="*/ 108 h 130"/>
                <a:gd name="T38" fmla="*/ 7 w 72"/>
                <a:gd name="T39" fmla="*/ 130 h 130"/>
                <a:gd name="T40" fmla="*/ 2 w 72"/>
                <a:gd name="T41" fmla="*/ 108 h 130"/>
                <a:gd name="T42" fmla="*/ 0 w 72"/>
                <a:gd name="T43" fmla="*/ 121 h 130"/>
                <a:gd name="T44" fmla="*/ 7 w 72"/>
                <a:gd name="T45" fmla="*/ 130 h 130"/>
                <a:gd name="T46" fmla="*/ 56 w 72"/>
                <a:gd name="T47" fmla="*/ 9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30">
                  <a:moveTo>
                    <a:pt x="56" y="97"/>
                  </a:moveTo>
                  <a:lnTo>
                    <a:pt x="61" y="121"/>
                  </a:lnTo>
                  <a:lnTo>
                    <a:pt x="63" y="106"/>
                  </a:lnTo>
                  <a:lnTo>
                    <a:pt x="65" y="88"/>
                  </a:lnTo>
                  <a:lnTo>
                    <a:pt x="67" y="74"/>
                  </a:lnTo>
                  <a:lnTo>
                    <a:pt x="70" y="61"/>
                  </a:lnTo>
                  <a:lnTo>
                    <a:pt x="70" y="47"/>
                  </a:lnTo>
                  <a:lnTo>
                    <a:pt x="72" y="38"/>
                  </a:lnTo>
                  <a:lnTo>
                    <a:pt x="70" y="29"/>
                  </a:lnTo>
                  <a:lnTo>
                    <a:pt x="40" y="0"/>
                  </a:lnTo>
                  <a:lnTo>
                    <a:pt x="40" y="61"/>
                  </a:lnTo>
                  <a:lnTo>
                    <a:pt x="11" y="36"/>
                  </a:lnTo>
                  <a:lnTo>
                    <a:pt x="11" y="38"/>
                  </a:lnTo>
                  <a:lnTo>
                    <a:pt x="11" y="45"/>
                  </a:lnTo>
                  <a:lnTo>
                    <a:pt x="9" y="54"/>
                  </a:lnTo>
                  <a:lnTo>
                    <a:pt x="9" y="67"/>
                  </a:lnTo>
                  <a:lnTo>
                    <a:pt x="7" y="81"/>
                  </a:lnTo>
                  <a:lnTo>
                    <a:pt x="4" y="94"/>
                  </a:lnTo>
                  <a:lnTo>
                    <a:pt x="2" y="108"/>
                  </a:lnTo>
                  <a:lnTo>
                    <a:pt x="7" y="130"/>
                  </a:lnTo>
                  <a:lnTo>
                    <a:pt x="2" y="108"/>
                  </a:lnTo>
                  <a:lnTo>
                    <a:pt x="0" y="121"/>
                  </a:lnTo>
                  <a:lnTo>
                    <a:pt x="7" y="130"/>
                  </a:lnTo>
                  <a:lnTo>
                    <a:pt x="56" y="9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5" name="Freeform 717">
              <a:extLst>
                <a:ext uri="{FF2B5EF4-FFF2-40B4-BE49-F238E27FC236}">
                  <a16:creationId xmlns:a16="http://schemas.microsoft.com/office/drawing/2014/main" id="{28A1943A-D107-ED66-D176-50185223C3BC}"/>
                </a:ext>
              </a:extLst>
            </p:cNvPr>
            <p:cNvSpPr>
              <a:spLocks/>
            </p:cNvSpPr>
            <p:nvPr/>
          </p:nvSpPr>
          <p:spPr bwMode="auto">
            <a:xfrm>
              <a:off x="5854998" y="5269383"/>
              <a:ext cx="103188" cy="242887"/>
            </a:xfrm>
            <a:custGeom>
              <a:avLst/>
              <a:gdLst>
                <a:gd name="T0" fmla="*/ 60 w 65"/>
                <a:gd name="T1" fmla="*/ 153 h 153"/>
                <a:gd name="T2" fmla="*/ 60 w 65"/>
                <a:gd name="T3" fmla="*/ 153 h 153"/>
                <a:gd name="T4" fmla="*/ 60 w 65"/>
                <a:gd name="T5" fmla="*/ 146 h 153"/>
                <a:gd name="T6" fmla="*/ 63 w 65"/>
                <a:gd name="T7" fmla="*/ 133 h 153"/>
                <a:gd name="T8" fmla="*/ 65 w 65"/>
                <a:gd name="T9" fmla="*/ 115 h 153"/>
                <a:gd name="T10" fmla="*/ 65 w 65"/>
                <a:gd name="T11" fmla="*/ 92 h 153"/>
                <a:gd name="T12" fmla="*/ 65 w 65"/>
                <a:gd name="T13" fmla="*/ 70 h 153"/>
                <a:gd name="T14" fmla="*/ 63 w 65"/>
                <a:gd name="T15" fmla="*/ 47 h 153"/>
                <a:gd name="T16" fmla="*/ 58 w 65"/>
                <a:gd name="T17" fmla="*/ 22 h 153"/>
                <a:gd name="T18" fmla="*/ 49 w 65"/>
                <a:gd name="T19" fmla="*/ 0 h 153"/>
                <a:gd name="T20" fmla="*/ 0 w 65"/>
                <a:gd name="T21" fmla="*/ 33 h 153"/>
                <a:gd name="T22" fmla="*/ 2 w 65"/>
                <a:gd name="T23" fmla="*/ 40 h 153"/>
                <a:gd name="T24" fmla="*/ 4 w 65"/>
                <a:gd name="T25" fmla="*/ 54 h 153"/>
                <a:gd name="T26" fmla="*/ 6 w 65"/>
                <a:gd name="T27" fmla="*/ 72 h 153"/>
                <a:gd name="T28" fmla="*/ 4 w 65"/>
                <a:gd name="T29" fmla="*/ 90 h 153"/>
                <a:gd name="T30" fmla="*/ 4 w 65"/>
                <a:gd name="T31" fmla="*/ 110 h 153"/>
                <a:gd name="T32" fmla="*/ 2 w 65"/>
                <a:gd name="T33" fmla="*/ 128 h 153"/>
                <a:gd name="T34" fmla="*/ 2 w 65"/>
                <a:gd name="T35" fmla="*/ 142 h 153"/>
                <a:gd name="T36" fmla="*/ 0 w 65"/>
                <a:gd name="T37" fmla="*/ 153 h 153"/>
                <a:gd name="T38" fmla="*/ 0 w 65"/>
                <a:gd name="T39" fmla="*/ 153 h 153"/>
                <a:gd name="T40" fmla="*/ 60 w 65"/>
                <a:gd name="T41"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153">
                  <a:moveTo>
                    <a:pt x="60" y="153"/>
                  </a:moveTo>
                  <a:lnTo>
                    <a:pt x="60" y="153"/>
                  </a:lnTo>
                  <a:lnTo>
                    <a:pt x="60" y="146"/>
                  </a:lnTo>
                  <a:lnTo>
                    <a:pt x="63" y="133"/>
                  </a:lnTo>
                  <a:lnTo>
                    <a:pt x="65" y="115"/>
                  </a:lnTo>
                  <a:lnTo>
                    <a:pt x="65" y="92"/>
                  </a:lnTo>
                  <a:lnTo>
                    <a:pt x="65" y="70"/>
                  </a:lnTo>
                  <a:lnTo>
                    <a:pt x="63" y="47"/>
                  </a:lnTo>
                  <a:lnTo>
                    <a:pt x="58" y="22"/>
                  </a:lnTo>
                  <a:lnTo>
                    <a:pt x="49" y="0"/>
                  </a:lnTo>
                  <a:lnTo>
                    <a:pt x="0" y="33"/>
                  </a:lnTo>
                  <a:lnTo>
                    <a:pt x="2" y="40"/>
                  </a:lnTo>
                  <a:lnTo>
                    <a:pt x="4" y="54"/>
                  </a:lnTo>
                  <a:lnTo>
                    <a:pt x="6" y="72"/>
                  </a:lnTo>
                  <a:lnTo>
                    <a:pt x="4" y="90"/>
                  </a:lnTo>
                  <a:lnTo>
                    <a:pt x="4" y="110"/>
                  </a:lnTo>
                  <a:lnTo>
                    <a:pt x="2" y="128"/>
                  </a:lnTo>
                  <a:lnTo>
                    <a:pt x="2" y="142"/>
                  </a:lnTo>
                  <a:lnTo>
                    <a:pt x="0" y="153"/>
                  </a:lnTo>
                  <a:lnTo>
                    <a:pt x="0" y="153"/>
                  </a:lnTo>
                  <a:lnTo>
                    <a:pt x="60" y="153"/>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6" name="Freeform 718">
              <a:extLst>
                <a:ext uri="{FF2B5EF4-FFF2-40B4-BE49-F238E27FC236}">
                  <a16:creationId xmlns:a16="http://schemas.microsoft.com/office/drawing/2014/main" id="{4BF65A36-EFA2-1B6B-96ED-F1B9B5C5134A}"/>
                </a:ext>
              </a:extLst>
            </p:cNvPr>
            <p:cNvSpPr>
              <a:spLocks/>
            </p:cNvSpPr>
            <p:nvPr/>
          </p:nvSpPr>
          <p:spPr bwMode="auto">
            <a:xfrm>
              <a:off x="5850236" y="5512270"/>
              <a:ext cx="100013" cy="192087"/>
            </a:xfrm>
            <a:custGeom>
              <a:avLst/>
              <a:gdLst>
                <a:gd name="T0" fmla="*/ 61 w 63"/>
                <a:gd name="T1" fmla="*/ 121 h 121"/>
                <a:gd name="T2" fmla="*/ 61 w 63"/>
                <a:gd name="T3" fmla="*/ 121 h 121"/>
                <a:gd name="T4" fmla="*/ 61 w 63"/>
                <a:gd name="T5" fmla="*/ 106 h 121"/>
                <a:gd name="T6" fmla="*/ 63 w 63"/>
                <a:gd name="T7" fmla="*/ 90 h 121"/>
                <a:gd name="T8" fmla="*/ 63 w 63"/>
                <a:gd name="T9" fmla="*/ 74 h 121"/>
                <a:gd name="T10" fmla="*/ 63 w 63"/>
                <a:gd name="T11" fmla="*/ 58 h 121"/>
                <a:gd name="T12" fmla="*/ 63 w 63"/>
                <a:gd name="T13" fmla="*/ 43 h 121"/>
                <a:gd name="T14" fmla="*/ 63 w 63"/>
                <a:gd name="T15" fmla="*/ 29 h 121"/>
                <a:gd name="T16" fmla="*/ 63 w 63"/>
                <a:gd name="T17" fmla="*/ 13 h 121"/>
                <a:gd name="T18" fmla="*/ 63 w 63"/>
                <a:gd name="T19" fmla="*/ 0 h 121"/>
                <a:gd name="T20" fmla="*/ 3 w 63"/>
                <a:gd name="T21" fmla="*/ 0 h 121"/>
                <a:gd name="T22" fmla="*/ 3 w 63"/>
                <a:gd name="T23" fmla="*/ 13 h 121"/>
                <a:gd name="T24" fmla="*/ 3 w 63"/>
                <a:gd name="T25" fmla="*/ 29 h 121"/>
                <a:gd name="T26" fmla="*/ 3 w 63"/>
                <a:gd name="T27" fmla="*/ 43 h 121"/>
                <a:gd name="T28" fmla="*/ 3 w 63"/>
                <a:gd name="T29" fmla="*/ 58 h 121"/>
                <a:gd name="T30" fmla="*/ 3 w 63"/>
                <a:gd name="T31" fmla="*/ 72 h 121"/>
                <a:gd name="T32" fmla="*/ 3 w 63"/>
                <a:gd name="T33" fmla="*/ 88 h 121"/>
                <a:gd name="T34" fmla="*/ 3 w 63"/>
                <a:gd name="T35" fmla="*/ 103 h 121"/>
                <a:gd name="T36" fmla="*/ 0 w 63"/>
                <a:gd name="T37" fmla="*/ 117 h 121"/>
                <a:gd name="T38" fmla="*/ 0 w 63"/>
                <a:gd name="T39" fmla="*/ 117 h 121"/>
                <a:gd name="T40" fmla="*/ 61 w 63"/>
                <a:gd name="T4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21">
                  <a:moveTo>
                    <a:pt x="61" y="121"/>
                  </a:moveTo>
                  <a:lnTo>
                    <a:pt x="61" y="121"/>
                  </a:lnTo>
                  <a:lnTo>
                    <a:pt x="61" y="106"/>
                  </a:lnTo>
                  <a:lnTo>
                    <a:pt x="63" y="90"/>
                  </a:lnTo>
                  <a:lnTo>
                    <a:pt x="63" y="74"/>
                  </a:lnTo>
                  <a:lnTo>
                    <a:pt x="63" y="58"/>
                  </a:lnTo>
                  <a:lnTo>
                    <a:pt x="63" y="43"/>
                  </a:lnTo>
                  <a:lnTo>
                    <a:pt x="63" y="29"/>
                  </a:lnTo>
                  <a:lnTo>
                    <a:pt x="63" y="13"/>
                  </a:lnTo>
                  <a:lnTo>
                    <a:pt x="63" y="0"/>
                  </a:lnTo>
                  <a:lnTo>
                    <a:pt x="3" y="0"/>
                  </a:lnTo>
                  <a:lnTo>
                    <a:pt x="3" y="13"/>
                  </a:lnTo>
                  <a:lnTo>
                    <a:pt x="3" y="29"/>
                  </a:lnTo>
                  <a:lnTo>
                    <a:pt x="3" y="43"/>
                  </a:lnTo>
                  <a:lnTo>
                    <a:pt x="3" y="58"/>
                  </a:lnTo>
                  <a:lnTo>
                    <a:pt x="3" y="72"/>
                  </a:lnTo>
                  <a:lnTo>
                    <a:pt x="3" y="88"/>
                  </a:lnTo>
                  <a:lnTo>
                    <a:pt x="3" y="103"/>
                  </a:lnTo>
                  <a:lnTo>
                    <a:pt x="0" y="117"/>
                  </a:lnTo>
                  <a:lnTo>
                    <a:pt x="0" y="117"/>
                  </a:lnTo>
                  <a:lnTo>
                    <a:pt x="61" y="121"/>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7" name="Freeform 719">
              <a:extLst>
                <a:ext uri="{FF2B5EF4-FFF2-40B4-BE49-F238E27FC236}">
                  <a16:creationId xmlns:a16="http://schemas.microsoft.com/office/drawing/2014/main" id="{9A324B36-ABC5-5C43-0B91-BD20D131813C}"/>
                </a:ext>
              </a:extLst>
            </p:cNvPr>
            <p:cNvSpPr>
              <a:spLocks/>
            </p:cNvSpPr>
            <p:nvPr/>
          </p:nvSpPr>
          <p:spPr bwMode="auto">
            <a:xfrm>
              <a:off x="5769273" y="5698008"/>
              <a:ext cx="177800" cy="182562"/>
            </a:xfrm>
            <a:custGeom>
              <a:avLst/>
              <a:gdLst>
                <a:gd name="T0" fmla="*/ 60 w 112"/>
                <a:gd name="T1" fmla="*/ 115 h 115"/>
                <a:gd name="T2" fmla="*/ 60 w 112"/>
                <a:gd name="T3" fmla="*/ 115 h 115"/>
                <a:gd name="T4" fmla="*/ 60 w 112"/>
                <a:gd name="T5" fmla="*/ 112 h 115"/>
                <a:gd name="T6" fmla="*/ 65 w 112"/>
                <a:gd name="T7" fmla="*/ 103 h 115"/>
                <a:gd name="T8" fmla="*/ 72 w 112"/>
                <a:gd name="T9" fmla="*/ 92 h 115"/>
                <a:gd name="T10" fmla="*/ 81 w 112"/>
                <a:gd name="T11" fmla="*/ 76 h 115"/>
                <a:gd name="T12" fmla="*/ 90 w 112"/>
                <a:gd name="T13" fmla="*/ 61 h 115"/>
                <a:gd name="T14" fmla="*/ 99 w 112"/>
                <a:gd name="T15" fmla="*/ 45 h 115"/>
                <a:gd name="T16" fmla="*/ 108 w 112"/>
                <a:gd name="T17" fmla="*/ 27 h 115"/>
                <a:gd name="T18" fmla="*/ 112 w 112"/>
                <a:gd name="T19" fmla="*/ 4 h 115"/>
                <a:gd name="T20" fmla="*/ 51 w 112"/>
                <a:gd name="T21" fmla="*/ 0 h 115"/>
                <a:gd name="T22" fmla="*/ 49 w 112"/>
                <a:gd name="T23" fmla="*/ 7 h 115"/>
                <a:gd name="T24" fmla="*/ 45 w 112"/>
                <a:gd name="T25" fmla="*/ 18 h 115"/>
                <a:gd name="T26" fmla="*/ 38 w 112"/>
                <a:gd name="T27" fmla="*/ 31 h 115"/>
                <a:gd name="T28" fmla="*/ 29 w 112"/>
                <a:gd name="T29" fmla="*/ 47 h 115"/>
                <a:gd name="T30" fmla="*/ 20 w 112"/>
                <a:gd name="T31" fmla="*/ 61 h 115"/>
                <a:gd name="T32" fmla="*/ 11 w 112"/>
                <a:gd name="T33" fmla="*/ 76 h 115"/>
                <a:gd name="T34" fmla="*/ 4 w 112"/>
                <a:gd name="T35" fmla="*/ 92 h 115"/>
                <a:gd name="T36" fmla="*/ 0 w 112"/>
                <a:gd name="T37" fmla="*/ 112 h 115"/>
                <a:gd name="T38" fmla="*/ 0 w 112"/>
                <a:gd name="T39" fmla="*/ 112 h 115"/>
                <a:gd name="T40" fmla="*/ 60 w 112"/>
                <a:gd name="T4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115">
                  <a:moveTo>
                    <a:pt x="60" y="115"/>
                  </a:moveTo>
                  <a:lnTo>
                    <a:pt x="60" y="115"/>
                  </a:lnTo>
                  <a:lnTo>
                    <a:pt x="60" y="112"/>
                  </a:lnTo>
                  <a:lnTo>
                    <a:pt x="65" y="103"/>
                  </a:lnTo>
                  <a:lnTo>
                    <a:pt x="72" y="92"/>
                  </a:lnTo>
                  <a:lnTo>
                    <a:pt x="81" y="76"/>
                  </a:lnTo>
                  <a:lnTo>
                    <a:pt x="90" y="61"/>
                  </a:lnTo>
                  <a:lnTo>
                    <a:pt x="99" y="45"/>
                  </a:lnTo>
                  <a:lnTo>
                    <a:pt x="108" y="27"/>
                  </a:lnTo>
                  <a:lnTo>
                    <a:pt x="112" y="4"/>
                  </a:lnTo>
                  <a:lnTo>
                    <a:pt x="51" y="0"/>
                  </a:lnTo>
                  <a:lnTo>
                    <a:pt x="49" y="7"/>
                  </a:lnTo>
                  <a:lnTo>
                    <a:pt x="45" y="18"/>
                  </a:lnTo>
                  <a:lnTo>
                    <a:pt x="38" y="31"/>
                  </a:lnTo>
                  <a:lnTo>
                    <a:pt x="29" y="47"/>
                  </a:lnTo>
                  <a:lnTo>
                    <a:pt x="20" y="61"/>
                  </a:lnTo>
                  <a:lnTo>
                    <a:pt x="11" y="76"/>
                  </a:lnTo>
                  <a:lnTo>
                    <a:pt x="4" y="92"/>
                  </a:lnTo>
                  <a:lnTo>
                    <a:pt x="0" y="112"/>
                  </a:lnTo>
                  <a:lnTo>
                    <a:pt x="0" y="112"/>
                  </a:lnTo>
                  <a:lnTo>
                    <a:pt x="60" y="115"/>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8" name="Freeform 720">
              <a:extLst>
                <a:ext uri="{FF2B5EF4-FFF2-40B4-BE49-F238E27FC236}">
                  <a16:creationId xmlns:a16="http://schemas.microsoft.com/office/drawing/2014/main" id="{8B4FE3E2-03DC-6577-0DAF-CD41477AC91D}"/>
                </a:ext>
              </a:extLst>
            </p:cNvPr>
            <p:cNvSpPr>
              <a:spLocks/>
            </p:cNvSpPr>
            <p:nvPr/>
          </p:nvSpPr>
          <p:spPr bwMode="auto">
            <a:xfrm>
              <a:off x="5718473" y="5855170"/>
              <a:ext cx="146050" cy="111125"/>
            </a:xfrm>
            <a:custGeom>
              <a:avLst/>
              <a:gdLst>
                <a:gd name="T0" fmla="*/ 36 w 92"/>
                <a:gd name="T1" fmla="*/ 70 h 70"/>
                <a:gd name="T2" fmla="*/ 61 w 92"/>
                <a:gd name="T3" fmla="*/ 40 h 70"/>
                <a:gd name="T4" fmla="*/ 54 w 92"/>
                <a:gd name="T5" fmla="*/ 56 h 70"/>
                <a:gd name="T6" fmla="*/ 50 w 92"/>
                <a:gd name="T7" fmla="*/ 58 h 70"/>
                <a:gd name="T8" fmla="*/ 52 w 92"/>
                <a:gd name="T9" fmla="*/ 58 h 70"/>
                <a:gd name="T10" fmla="*/ 59 w 92"/>
                <a:gd name="T11" fmla="*/ 56 h 70"/>
                <a:gd name="T12" fmla="*/ 65 w 92"/>
                <a:gd name="T13" fmla="*/ 52 h 70"/>
                <a:gd name="T14" fmla="*/ 77 w 92"/>
                <a:gd name="T15" fmla="*/ 45 h 70"/>
                <a:gd name="T16" fmla="*/ 86 w 92"/>
                <a:gd name="T17" fmla="*/ 34 h 70"/>
                <a:gd name="T18" fmla="*/ 92 w 92"/>
                <a:gd name="T19" fmla="*/ 16 h 70"/>
                <a:gd name="T20" fmla="*/ 32 w 92"/>
                <a:gd name="T21" fmla="*/ 13 h 70"/>
                <a:gd name="T22" fmla="*/ 36 w 92"/>
                <a:gd name="T23" fmla="*/ 2 h 70"/>
                <a:gd name="T24" fmla="*/ 38 w 92"/>
                <a:gd name="T25" fmla="*/ 0 h 70"/>
                <a:gd name="T26" fmla="*/ 38 w 92"/>
                <a:gd name="T27" fmla="*/ 0 h 70"/>
                <a:gd name="T28" fmla="*/ 34 w 92"/>
                <a:gd name="T29" fmla="*/ 2 h 70"/>
                <a:gd name="T30" fmla="*/ 27 w 92"/>
                <a:gd name="T31" fmla="*/ 4 h 70"/>
                <a:gd name="T32" fmla="*/ 18 w 92"/>
                <a:gd name="T33" fmla="*/ 9 h 70"/>
                <a:gd name="T34" fmla="*/ 9 w 92"/>
                <a:gd name="T35" fmla="*/ 18 h 70"/>
                <a:gd name="T36" fmla="*/ 0 w 92"/>
                <a:gd name="T37" fmla="*/ 40 h 70"/>
                <a:gd name="T38" fmla="*/ 25 w 92"/>
                <a:gd name="T39" fmla="*/ 11 h 70"/>
                <a:gd name="T40" fmla="*/ 36 w 92"/>
                <a:gd name="T41" fmla="*/ 70 h 70"/>
                <a:gd name="T42" fmla="*/ 61 w 92"/>
                <a:gd name="T43" fmla="*/ 65 h 70"/>
                <a:gd name="T44" fmla="*/ 61 w 92"/>
                <a:gd name="T45" fmla="*/ 40 h 70"/>
                <a:gd name="T46" fmla="*/ 36 w 92"/>
                <a:gd name="T4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70">
                  <a:moveTo>
                    <a:pt x="36" y="70"/>
                  </a:moveTo>
                  <a:lnTo>
                    <a:pt x="61" y="40"/>
                  </a:lnTo>
                  <a:lnTo>
                    <a:pt x="54" y="56"/>
                  </a:lnTo>
                  <a:lnTo>
                    <a:pt x="50" y="58"/>
                  </a:lnTo>
                  <a:lnTo>
                    <a:pt x="52" y="58"/>
                  </a:lnTo>
                  <a:lnTo>
                    <a:pt x="59" y="56"/>
                  </a:lnTo>
                  <a:lnTo>
                    <a:pt x="65" y="52"/>
                  </a:lnTo>
                  <a:lnTo>
                    <a:pt x="77" y="45"/>
                  </a:lnTo>
                  <a:lnTo>
                    <a:pt x="86" y="34"/>
                  </a:lnTo>
                  <a:lnTo>
                    <a:pt x="92" y="16"/>
                  </a:lnTo>
                  <a:lnTo>
                    <a:pt x="32" y="13"/>
                  </a:lnTo>
                  <a:lnTo>
                    <a:pt x="36" y="2"/>
                  </a:lnTo>
                  <a:lnTo>
                    <a:pt x="38" y="0"/>
                  </a:lnTo>
                  <a:lnTo>
                    <a:pt x="38" y="0"/>
                  </a:lnTo>
                  <a:lnTo>
                    <a:pt x="34" y="2"/>
                  </a:lnTo>
                  <a:lnTo>
                    <a:pt x="27" y="4"/>
                  </a:lnTo>
                  <a:lnTo>
                    <a:pt x="18" y="9"/>
                  </a:lnTo>
                  <a:lnTo>
                    <a:pt x="9" y="18"/>
                  </a:lnTo>
                  <a:lnTo>
                    <a:pt x="0" y="40"/>
                  </a:lnTo>
                  <a:lnTo>
                    <a:pt x="25" y="11"/>
                  </a:lnTo>
                  <a:lnTo>
                    <a:pt x="36" y="70"/>
                  </a:lnTo>
                  <a:lnTo>
                    <a:pt x="61" y="65"/>
                  </a:lnTo>
                  <a:lnTo>
                    <a:pt x="61" y="40"/>
                  </a:lnTo>
                  <a:lnTo>
                    <a:pt x="36" y="7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9" name="Freeform 721">
              <a:extLst>
                <a:ext uri="{FF2B5EF4-FFF2-40B4-BE49-F238E27FC236}">
                  <a16:creationId xmlns:a16="http://schemas.microsoft.com/office/drawing/2014/main" id="{BD950AE9-EA32-F576-57C5-22D81888D74F}"/>
                </a:ext>
              </a:extLst>
            </p:cNvPr>
            <p:cNvSpPr>
              <a:spLocks/>
            </p:cNvSpPr>
            <p:nvPr/>
          </p:nvSpPr>
          <p:spPr bwMode="auto">
            <a:xfrm>
              <a:off x="5654973" y="5872633"/>
              <a:ext cx="120650" cy="117475"/>
            </a:xfrm>
            <a:custGeom>
              <a:avLst/>
              <a:gdLst>
                <a:gd name="T0" fmla="*/ 0 w 76"/>
                <a:gd name="T1" fmla="*/ 74 h 74"/>
                <a:gd name="T2" fmla="*/ 0 w 76"/>
                <a:gd name="T3" fmla="*/ 74 h 74"/>
                <a:gd name="T4" fmla="*/ 11 w 76"/>
                <a:gd name="T5" fmla="*/ 74 h 74"/>
                <a:gd name="T6" fmla="*/ 20 w 76"/>
                <a:gd name="T7" fmla="*/ 72 h 74"/>
                <a:gd name="T8" fmla="*/ 31 w 76"/>
                <a:gd name="T9" fmla="*/ 70 h 74"/>
                <a:gd name="T10" fmla="*/ 42 w 76"/>
                <a:gd name="T11" fmla="*/ 68 h 74"/>
                <a:gd name="T12" fmla="*/ 51 w 76"/>
                <a:gd name="T13" fmla="*/ 63 h 74"/>
                <a:gd name="T14" fmla="*/ 63 w 76"/>
                <a:gd name="T15" fmla="*/ 61 h 74"/>
                <a:gd name="T16" fmla="*/ 72 w 76"/>
                <a:gd name="T17" fmla="*/ 59 h 74"/>
                <a:gd name="T18" fmla="*/ 76 w 76"/>
                <a:gd name="T19" fmla="*/ 59 h 74"/>
                <a:gd name="T20" fmla="*/ 65 w 76"/>
                <a:gd name="T21" fmla="*/ 0 h 74"/>
                <a:gd name="T22" fmla="*/ 56 w 76"/>
                <a:gd name="T23" fmla="*/ 0 h 74"/>
                <a:gd name="T24" fmla="*/ 47 w 76"/>
                <a:gd name="T25" fmla="*/ 2 h 74"/>
                <a:gd name="T26" fmla="*/ 36 w 76"/>
                <a:gd name="T27" fmla="*/ 7 h 74"/>
                <a:gd name="T28" fmla="*/ 27 w 76"/>
                <a:gd name="T29" fmla="*/ 9 h 74"/>
                <a:gd name="T30" fmla="*/ 15 w 76"/>
                <a:gd name="T31" fmla="*/ 11 h 74"/>
                <a:gd name="T32" fmla="*/ 6 w 76"/>
                <a:gd name="T33" fmla="*/ 14 h 74"/>
                <a:gd name="T34" fmla="*/ 0 w 76"/>
                <a:gd name="T35" fmla="*/ 16 h 74"/>
                <a:gd name="T36" fmla="*/ 2 w 76"/>
                <a:gd name="T37" fmla="*/ 16 h 74"/>
                <a:gd name="T38" fmla="*/ 2 w 76"/>
                <a:gd name="T39" fmla="*/ 16 h 74"/>
                <a:gd name="T40" fmla="*/ 0 w 76"/>
                <a:gd name="T4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4">
                  <a:moveTo>
                    <a:pt x="0" y="74"/>
                  </a:moveTo>
                  <a:lnTo>
                    <a:pt x="0" y="74"/>
                  </a:lnTo>
                  <a:lnTo>
                    <a:pt x="11" y="74"/>
                  </a:lnTo>
                  <a:lnTo>
                    <a:pt x="20" y="72"/>
                  </a:lnTo>
                  <a:lnTo>
                    <a:pt x="31" y="70"/>
                  </a:lnTo>
                  <a:lnTo>
                    <a:pt x="42" y="68"/>
                  </a:lnTo>
                  <a:lnTo>
                    <a:pt x="51" y="63"/>
                  </a:lnTo>
                  <a:lnTo>
                    <a:pt x="63" y="61"/>
                  </a:lnTo>
                  <a:lnTo>
                    <a:pt x="72" y="59"/>
                  </a:lnTo>
                  <a:lnTo>
                    <a:pt x="76" y="59"/>
                  </a:lnTo>
                  <a:lnTo>
                    <a:pt x="65" y="0"/>
                  </a:lnTo>
                  <a:lnTo>
                    <a:pt x="56" y="0"/>
                  </a:lnTo>
                  <a:lnTo>
                    <a:pt x="47" y="2"/>
                  </a:lnTo>
                  <a:lnTo>
                    <a:pt x="36" y="7"/>
                  </a:lnTo>
                  <a:lnTo>
                    <a:pt x="27" y="9"/>
                  </a:lnTo>
                  <a:lnTo>
                    <a:pt x="15" y="11"/>
                  </a:lnTo>
                  <a:lnTo>
                    <a:pt x="6" y="14"/>
                  </a:lnTo>
                  <a:lnTo>
                    <a:pt x="0" y="16"/>
                  </a:lnTo>
                  <a:lnTo>
                    <a:pt x="2" y="16"/>
                  </a:lnTo>
                  <a:lnTo>
                    <a:pt x="2" y="16"/>
                  </a:lnTo>
                  <a:lnTo>
                    <a:pt x="0" y="74"/>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40" name="Freeform 722">
              <a:extLst>
                <a:ext uri="{FF2B5EF4-FFF2-40B4-BE49-F238E27FC236}">
                  <a16:creationId xmlns:a16="http://schemas.microsoft.com/office/drawing/2014/main" id="{FFD2EC56-1CBE-05D6-EB51-7ADAC64B56DF}"/>
                </a:ext>
              </a:extLst>
            </p:cNvPr>
            <p:cNvSpPr>
              <a:spLocks/>
            </p:cNvSpPr>
            <p:nvPr/>
          </p:nvSpPr>
          <p:spPr bwMode="auto">
            <a:xfrm>
              <a:off x="5464473" y="5898033"/>
              <a:ext cx="193675" cy="111125"/>
            </a:xfrm>
            <a:custGeom>
              <a:avLst/>
              <a:gdLst>
                <a:gd name="T0" fmla="*/ 0 w 122"/>
                <a:gd name="T1" fmla="*/ 70 h 70"/>
                <a:gd name="T2" fmla="*/ 0 w 122"/>
                <a:gd name="T3" fmla="*/ 70 h 70"/>
                <a:gd name="T4" fmla="*/ 16 w 122"/>
                <a:gd name="T5" fmla="*/ 70 h 70"/>
                <a:gd name="T6" fmla="*/ 34 w 122"/>
                <a:gd name="T7" fmla="*/ 67 h 70"/>
                <a:gd name="T8" fmla="*/ 52 w 122"/>
                <a:gd name="T9" fmla="*/ 65 h 70"/>
                <a:gd name="T10" fmla="*/ 70 w 122"/>
                <a:gd name="T11" fmla="*/ 63 h 70"/>
                <a:gd name="T12" fmla="*/ 88 w 122"/>
                <a:gd name="T13" fmla="*/ 63 h 70"/>
                <a:gd name="T14" fmla="*/ 102 w 122"/>
                <a:gd name="T15" fmla="*/ 61 h 70"/>
                <a:gd name="T16" fmla="*/ 115 w 122"/>
                <a:gd name="T17" fmla="*/ 61 h 70"/>
                <a:gd name="T18" fmla="*/ 120 w 122"/>
                <a:gd name="T19" fmla="*/ 58 h 70"/>
                <a:gd name="T20" fmla="*/ 122 w 122"/>
                <a:gd name="T21" fmla="*/ 0 h 70"/>
                <a:gd name="T22" fmla="*/ 111 w 122"/>
                <a:gd name="T23" fmla="*/ 0 h 70"/>
                <a:gd name="T24" fmla="*/ 97 w 122"/>
                <a:gd name="T25" fmla="*/ 2 h 70"/>
                <a:gd name="T26" fmla="*/ 81 w 122"/>
                <a:gd name="T27" fmla="*/ 2 h 70"/>
                <a:gd name="T28" fmla="*/ 63 w 122"/>
                <a:gd name="T29" fmla="*/ 4 h 70"/>
                <a:gd name="T30" fmla="*/ 45 w 122"/>
                <a:gd name="T31" fmla="*/ 7 h 70"/>
                <a:gd name="T32" fmla="*/ 30 w 122"/>
                <a:gd name="T33" fmla="*/ 9 h 70"/>
                <a:gd name="T34" fmla="*/ 14 w 122"/>
                <a:gd name="T35" fmla="*/ 9 h 70"/>
                <a:gd name="T36" fmla="*/ 3 w 122"/>
                <a:gd name="T37" fmla="*/ 9 h 70"/>
                <a:gd name="T38" fmla="*/ 3 w 122"/>
                <a:gd name="T39" fmla="*/ 9 h 70"/>
                <a:gd name="T40" fmla="*/ 0 w 122"/>
                <a:gd name="T4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70">
                  <a:moveTo>
                    <a:pt x="0" y="70"/>
                  </a:moveTo>
                  <a:lnTo>
                    <a:pt x="0" y="70"/>
                  </a:lnTo>
                  <a:lnTo>
                    <a:pt x="16" y="70"/>
                  </a:lnTo>
                  <a:lnTo>
                    <a:pt x="34" y="67"/>
                  </a:lnTo>
                  <a:lnTo>
                    <a:pt x="52" y="65"/>
                  </a:lnTo>
                  <a:lnTo>
                    <a:pt x="70" y="63"/>
                  </a:lnTo>
                  <a:lnTo>
                    <a:pt x="88" y="63"/>
                  </a:lnTo>
                  <a:lnTo>
                    <a:pt x="102" y="61"/>
                  </a:lnTo>
                  <a:lnTo>
                    <a:pt x="115" y="61"/>
                  </a:lnTo>
                  <a:lnTo>
                    <a:pt x="120" y="58"/>
                  </a:lnTo>
                  <a:lnTo>
                    <a:pt x="122" y="0"/>
                  </a:lnTo>
                  <a:lnTo>
                    <a:pt x="111" y="0"/>
                  </a:lnTo>
                  <a:lnTo>
                    <a:pt x="97" y="2"/>
                  </a:lnTo>
                  <a:lnTo>
                    <a:pt x="81" y="2"/>
                  </a:lnTo>
                  <a:lnTo>
                    <a:pt x="63" y="4"/>
                  </a:lnTo>
                  <a:lnTo>
                    <a:pt x="45" y="7"/>
                  </a:lnTo>
                  <a:lnTo>
                    <a:pt x="30" y="9"/>
                  </a:lnTo>
                  <a:lnTo>
                    <a:pt x="14" y="9"/>
                  </a:lnTo>
                  <a:lnTo>
                    <a:pt x="3" y="9"/>
                  </a:lnTo>
                  <a:lnTo>
                    <a:pt x="3" y="9"/>
                  </a:lnTo>
                  <a:lnTo>
                    <a:pt x="0" y="7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41" name="Freeform 723">
              <a:extLst>
                <a:ext uri="{FF2B5EF4-FFF2-40B4-BE49-F238E27FC236}">
                  <a16:creationId xmlns:a16="http://schemas.microsoft.com/office/drawing/2014/main" id="{70426947-6F7B-E129-9887-41355DDF18F0}"/>
                </a:ext>
              </a:extLst>
            </p:cNvPr>
            <p:cNvSpPr>
              <a:spLocks/>
            </p:cNvSpPr>
            <p:nvPr/>
          </p:nvSpPr>
          <p:spPr bwMode="auto">
            <a:xfrm>
              <a:off x="5261273" y="5901208"/>
              <a:ext cx="207963" cy="107950"/>
            </a:xfrm>
            <a:custGeom>
              <a:avLst/>
              <a:gdLst>
                <a:gd name="T0" fmla="*/ 7 w 131"/>
                <a:gd name="T1" fmla="*/ 59 h 68"/>
                <a:gd name="T2" fmla="*/ 0 w 131"/>
                <a:gd name="T3" fmla="*/ 56 h 68"/>
                <a:gd name="T4" fmla="*/ 11 w 131"/>
                <a:gd name="T5" fmla="*/ 61 h 68"/>
                <a:gd name="T6" fmla="*/ 25 w 131"/>
                <a:gd name="T7" fmla="*/ 63 h 68"/>
                <a:gd name="T8" fmla="*/ 38 w 131"/>
                <a:gd name="T9" fmla="*/ 63 h 68"/>
                <a:gd name="T10" fmla="*/ 54 w 131"/>
                <a:gd name="T11" fmla="*/ 65 h 68"/>
                <a:gd name="T12" fmla="*/ 72 w 131"/>
                <a:gd name="T13" fmla="*/ 65 h 68"/>
                <a:gd name="T14" fmla="*/ 90 w 131"/>
                <a:gd name="T15" fmla="*/ 68 h 68"/>
                <a:gd name="T16" fmla="*/ 110 w 131"/>
                <a:gd name="T17" fmla="*/ 68 h 68"/>
                <a:gd name="T18" fmla="*/ 128 w 131"/>
                <a:gd name="T19" fmla="*/ 68 h 68"/>
                <a:gd name="T20" fmla="*/ 131 w 131"/>
                <a:gd name="T21" fmla="*/ 7 h 68"/>
                <a:gd name="T22" fmla="*/ 110 w 131"/>
                <a:gd name="T23" fmla="*/ 7 h 68"/>
                <a:gd name="T24" fmla="*/ 92 w 131"/>
                <a:gd name="T25" fmla="*/ 7 h 68"/>
                <a:gd name="T26" fmla="*/ 74 w 131"/>
                <a:gd name="T27" fmla="*/ 7 h 68"/>
                <a:gd name="T28" fmla="*/ 59 w 131"/>
                <a:gd name="T29" fmla="*/ 5 h 68"/>
                <a:gd name="T30" fmla="*/ 45 w 131"/>
                <a:gd name="T31" fmla="*/ 5 h 68"/>
                <a:gd name="T32" fmla="*/ 32 w 131"/>
                <a:gd name="T33" fmla="*/ 2 h 68"/>
                <a:gd name="T34" fmla="*/ 25 w 131"/>
                <a:gd name="T35" fmla="*/ 2 h 68"/>
                <a:gd name="T36" fmla="*/ 20 w 131"/>
                <a:gd name="T37" fmla="*/ 2 h 68"/>
                <a:gd name="T38" fmla="*/ 14 w 131"/>
                <a:gd name="T39" fmla="*/ 0 h 68"/>
                <a:gd name="T40" fmla="*/ 7 w 131"/>
                <a:gd name="T41"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68">
                  <a:moveTo>
                    <a:pt x="7" y="59"/>
                  </a:moveTo>
                  <a:lnTo>
                    <a:pt x="0" y="56"/>
                  </a:lnTo>
                  <a:lnTo>
                    <a:pt x="11" y="61"/>
                  </a:lnTo>
                  <a:lnTo>
                    <a:pt x="25" y="63"/>
                  </a:lnTo>
                  <a:lnTo>
                    <a:pt x="38" y="63"/>
                  </a:lnTo>
                  <a:lnTo>
                    <a:pt x="54" y="65"/>
                  </a:lnTo>
                  <a:lnTo>
                    <a:pt x="72" y="65"/>
                  </a:lnTo>
                  <a:lnTo>
                    <a:pt x="90" y="68"/>
                  </a:lnTo>
                  <a:lnTo>
                    <a:pt x="110" y="68"/>
                  </a:lnTo>
                  <a:lnTo>
                    <a:pt x="128" y="68"/>
                  </a:lnTo>
                  <a:lnTo>
                    <a:pt x="131" y="7"/>
                  </a:lnTo>
                  <a:lnTo>
                    <a:pt x="110" y="7"/>
                  </a:lnTo>
                  <a:lnTo>
                    <a:pt x="92" y="7"/>
                  </a:lnTo>
                  <a:lnTo>
                    <a:pt x="74" y="7"/>
                  </a:lnTo>
                  <a:lnTo>
                    <a:pt x="59" y="5"/>
                  </a:lnTo>
                  <a:lnTo>
                    <a:pt x="45" y="5"/>
                  </a:lnTo>
                  <a:lnTo>
                    <a:pt x="32" y="2"/>
                  </a:lnTo>
                  <a:lnTo>
                    <a:pt x="25" y="2"/>
                  </a:lnTo>
                  <a:lnTo>
                    <a:pt x="20" y="2"/>
                  </a:lnTo>
                  <a:lnTo>
                    <a:pt x="14" y="0"/>
                  </a:lnTo>
                  <a:lnTo>
                    <a:pt x="7" y="59"/>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42" name="Freeform 724">
              <a:extLst>
                <a:ext uri="{FF2B5EF4-FFF2-40B4-BE49-F238E27FC236}">
                  <a16:creationId xmlns:a16="http://schemas.microsoft.com/office/drawing/2014/main" id="{6907CB21-5C39-355B-F519-06AEBC658376}"/>
                </a:ext>
              </a:extLst>
            </p:cNvPr>
            <p:cNvSpPr>
              <a:spLocks/>
            </p:cNvSpPr>
            <p:nvPr/>
          </p:nvSpPr>
          <p:spPr bwMode="auto">
            <a:xfrm>
              <a:off x="5100935" y="5858345"/>
              <a:ext cx="182563" cy="136525"/>
            </a:xfrm>
            <a:custGeom>
              <a:avLst/>
              <a:gdLst>
                <a:gd name="T0" fmla="*/ 0 w 115"/>
                <a:gd name="T1" fmla="*/ 25 h 86"/>
                <a:gd name="T2" fmla="*/ 13 w 115"/>
                <a:gd name="T3" fmla="*/ 50 h 86"/>
                <a:gd name="T4" fmla="*/ 20 w 115"/>
                <a:gd name="T5" fmla="*/ 54 h 86"/>
                <a:gd name="T6" fmla="*/ 27 w 115"/>
                <a:gd name="T7" fmla="*/ 59 h 86"/>
                <a:gd name="T8" fmla="*/ 36 w 115"/>
                <a:gd name="T9" fmla="*/ 65 h 86"/>
                <a:gd name="T10" fmla="*/ 47 w 115"/>
                <a:gd name="T11" fmla="*/ 70 h 86"/>
                <a:gd name="T12" fmla="*/ 61 w 115"/>
                <a:gd name="T13" fmla="*/ 74 h 86"/>
                <a:gd name="T14" fmla="*/ 74 w 115"/>
                <a:gd name="T15" fmla="*/ 79 h 86"/>
                <a:gd name="T16" fmla="*/ 90 w 115"/>
                <a:gd name="T17" fmla="*/ 83 h 86"/>
                <a:gd name="T18" fmla="*/ 108 w 115"/>
                <a:gd name="T19" fmla="*/ 86 h 86"/>
                <a:gd name="T20" fmla="*/ 115 w 115"/>
                <a:gd name="T21" fmla="*/ 27 h 86"/>
                <a:gd name="T22" fmla="*/ 101 w 115"/>
                <a:gd name="T23" fmla="*/ 25 h 86"/>
                <a:gd name="T24" fmla="*/ 90 w 115"/>
                <a:gd name="T25" fmla="*/ 23 h 86"/>
                <a:gd name="T26" fmla="*/ 81 w 115"/>
                <a:gd name="T27" fmla="*/ 20 h 86"/>
                <a:gd name="T28" fmla="*/ 72 w 115"/>
                <a:gd name="T29" fmla="*/ 16 h 86"/>
                <a:gd name="T30" fmla="*/ 65 w 115"/>
                <a:gd name="T31" fmla="*/ 14 h 86"/>
                <a:gd name="T32" fmla="*/ 61 w 115"/>
                <a:gd name="T33" fmla="*/ 9 h 86"/>
                <a:gd name="T34" fmla="*/ 54 w 115"/>
                <a:gd name="T35" fmla="*/ 5 h 86"/>
                <a:gd name="T36" fmla="*/ 47 w 115"/>
                <a:gd name="T37" fmla="*/ 0 h 86"/>
                <a:gd name="T38" fmla="*/ 61 w 115"/>
                <a:gd name="T39" fmla="*/ 25 h 86"/>
                <a:gd name="T40" fmla="*/ 0 w 115"/>
                <a:gd name="T41" fmla="*/ 25 h 86"/>
                <a:gd name="T42" fmla="*/ 0 w 115"/>
                <a:gd name="T43" fmla="*/ 41 h 86"/>
                <a:gd name="T44" fmla="*/ 13 w 115"/>
                <a:gd name="T45" fmla="*/ 50 h 86"/>
                <a:gd name="T46" fmla="*/ 0 w 115"/>
                <a:gd name="T47" fmla="*/ 2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 h="86">
                  <a:moveTo>
                    <a:pt x="0" y="25"/>
                  </a:moveTo>
                  <a:lnTo>
                    <a:pt x="13" y="50"/>
                  </a:lnTo>
                  <a:lnTo>
                    <a:pt x="20" y="54"/>
                  </a:lnTo>
                  <a:lnTo>
                    <a:pt x="27" y="59"/>
                  </a:lnTo>
                  <a:lnTo>
                    <a:pt x="36" y="65"/>
                  </a:lnTo>
                  <a:lnTo>
                    <a:pt x="47" y="70"/>
                  </a:lnTo>
                  <a:lnTo>
                    <a:pt x="61" y="74"/>
                  </a:lnTo>
                  <a:lnTo>
                    <a:pt x="74" y="79"/>
                  </a:lnTo>
                  <a:lnTo>
                    <a:pt x="90" y="83"/>
                  </a:lnTo>
                  <a:lnTo>
                    <a:pt x="108" y="86"/>
                  </a:lnTo>
                  <a:lnTo>
                    <a:pt x="115" y="27"/>
                  </a:lnTo>
                  <a:lnTo>
                    <a:pt x="101" y="25"/>
                  </a:lnTo>
                  <a:lnTo>
                    <a:pt x="90" y="23"/>
                  </a:lnTo>
                  <a:lnTo>
                    <a:pt x="81" y="20"/>
                  </a:lnTo>
                  <a:lnTo>
                    <a:pt x="72" y="16"/>
                  </a:lnTo>
                  <a:lnTo>
                    <a:pt x="65" y="14"/>
                  </a:lnTo>
                  <a:lnTo>
                    <a:pt x="61" y="9"/>
                  </a:lnTo>
                  <a:lnTo>
                    <a:pt x="54" y="5"/>
                  </a:lnTo>
                  <a:lnTo>
                    <a:pt x="47" y="0"/>
                  </a:lnTo>
                  <a:lnTo>
                    <a:pt x="61" y="25"/>
                  </a:lnTo>
                  <a:lnTo>
                    <a:pt x="0" y="25"/>
                  </a:lnTo>
                  <a:lnTo>
                    <a:pt x="0" y="41"/>
                  </a:lnTo>
                  <a:lnTo>
                    <a:pt x="13" y="50"/>
                  </a:lnTo>
                  <a:lnTo>
                    <a:pt x="0" y="25"/>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43" name="Freeform 725">
              <a:extLst>
                <a:ext uri="{FF2B5EF4-FFF2-40B4-BE49-F238E27FC236}">
                  <a16:creationId xmlns:a16="http://schemas.microsoft.com/office/drawing/2014/main" id="{6738B4AC-CFDA-E17A-3099-E6835E7101E6}"/>
                </a:ext>
              </a:extLst>
            </p:cNvPr>
            <p:cNvSpPr>
              <a:spLocks/>
            </p:cNvSpPr>
            <p:nvPr/>
          </p:nvSpPr>
          <p:spPr bwMode="auto">
            <a:xfrm>
              <a:off x="5083473" y="5844058"/>
              <a:ext cx="114300" cy="93662"/>
            </a:xfrm>
            <a:custGeom>
              <a:avLst/>
              <a:gdLst>
                <a:gd name="T0" fmla="*/ 0 w 72"/>
                <a:gd name="T1" fmla="*/ 27 h 59"/>
                <a:gd name="T2" fmla="*/ 13 w 72"/>
                <a:gd name="T3" fmla="*/ 52 h 59"/>
                <a:gd name="T4" fmla="*/ 20 w 72"/>
                <a:gd name="T5" fmla="*/ 54 h 59"/>
                <a:gd name="T6" fmla="*/ 27 w 72"/>
                <a:gd name="T7" fmla="*/ 56 h 59"/>
                <a:gd name="T8" fmla="*/ 29 w 72"/>
                <a:gd name="T9" fmla="*/ 59 h 59"/>
                <a:gd name="T10" fmla="*/ 31 w 72"/>
                <a:gd name="T11" fmla="*/ 59 h 59"/>
                <a:gd name="T12" fmla="*/ 24 w 72"/>
                <a:gd name="T13" fmla="*/ 56 h 59"/>
                <a:gd name="T14" fmla="*/ 18 w 72"/>
                <a:gd name="T15" fmla="*/ 50 h 59"/>
                <a:gd name="T16" fmla="*/ 13 w 72"/>
                <a:gd name="T17" fmla="*/ 38 h 59"/>
                <a:gd name="T18" fmla="*/ 11 w 72"/>
                <a:gd name="T19" fmla="*/ 34 h 59"/>
                <a:gd name="T20" fmla="*/ 72 w 72"/>
                <a:gd name="T21" fmla="*/ 34 h 59"/>
                <a:gd name="T22" fmla="*/ 72 w 72"/>
                <a:gd name="T23" fmla="*/ 25 h 59"/>
                <a:gd name="T24" fmla="*/ 65 w 72"/>
                <a:gd name="T25" fmla="*/ 11 h 59"/>
                <a:gd name="T26" fmla="*/ 54 w 72"/>
                <a:gd name="T27" fmla="*/ 5 h 59"/>
                <a:gd name="T28" fmla="*/ 47 w 72"/>
                <a:gd name="T29" fmla="*/ 0 h 59"/>
                <a:gd name="T30" fmla="*/ 42 w 72"/>
                <a:gd name="T31" fmla="*/ 0 h 59"/>
                <a:gd name="T32" fmla="*/ 42 w 72"/>
                <a:gd name="T33" fmla="*/ 0 h 59"/>
                <a:gd name="T34" fmla="*/ 45 w 72"/>
                <a:gd name="T35" fmla="*/ 0 h 59"/>
                <a:gd name="T36" fmla="*/ 45 w 72"/>
                <a:gd name="T37" fmla="*/ 0 h 59"/>
                <a:gd name="T38" fmla="*/ 60 w 72"/>
                <a:gd name="T39" fmla="*/ 27 h 59"/>
                <a:gd name="T40" fmla="*/ 0 w 72"/>
                <a:gd name="T41" fmla="*/ 27 h 59"/>
                <a:gd name="T42" fmla="*/ 0 w 72"/>
                <a:gd name="T43" fmla="*/ 43 h 59"/>
                <a:gd name="T44" fmla="*/ 13 w 72"/>
                <a:gd name="T45" fmla="*/ 52 h 59"/>
                <a:gd name="T46" fmla="*/ 0 w 72"/>
                <a:gd name="T47" fmla="*/ 2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59">
                  <a:moveTo>
                    <a:pt x="0" y="27"/>
                  </a:moveTo>
                  <a:lnTo>
                    <a:pt x="13" y="52"/>
                  </a:lnTo>
                  <a:lnTo>
                    <a:pt x="20" y="54"/>
                  </a:lnTo>
                  <a:lnTo>
                    <a:pt x="27" y="56"/>
                  </a:lnTo>
                  <a:lnTo>
                    <a:pt x="29" y="59"/>
                  </a:lnTo>
                  <a:lnTo>
                    <a:pt x="31" y="59"/>
                  </a:lnTo>
                  <a:lnTo>
                    <a:pt x="24" y="56"/>
                  </a:lnTo>
                  <a:lnTo>
                    <a:pt x="18" y="50"/>
                  </a:lnTo>
                  <a:lnTo>
                    <a:pt x="13" y="38"/>
                  </a:lnTo>
                  <a:lnTo>
                    <a:pt x="11" y="34"/>
                  </a:lnTo>
                  <a:lnTo>
                    <a:pt x="72" y="34"/>
                  </a:lnTo>
                  <a:lnTo>
                    <a:pt x="72" y="25"/>
                  </a:lnTo>
                  <a:lnTo>
                    <a:pt x="65" y="11"/>
                  </a:lnTo>
                  <a:lnTo>
                    <a:pt x="54" y="5"/>
                  </a:lnTo>
                  <a:lnTo>
                    <a:pt x="47" y="0"/>
                  </a:lnTo>
                  <a:lnTo>
                    <a:pt x="42" y="0"/>
                  </a:lnTo>
                  <a:lnTo>
                    <a:pt x="42" y="0"/>
                  </a:lnTo>
                  <a:lnTo>
                    <a:pt x="45" y="0"/>
                  </a:lnTo>
                  <a:lnTo>
                    <a:pt x="45" y="0"/>
                  </a:lnTo>
                  <a:lnTo>
                    <a:pt x="60" y="27"/>
                  </a:lnTo>
                  <a:lnTo>
                    <a:pt x="0" y="27"/>
                  </a:lnTo>
                  <a:lnTo>
                    <a:pt x="0" y="43"/>
                  </a:lnTo>
                  <a:lnTo>
                    <a:pt x="13" y="52"/>
                  </a:lnTo>
                  <a:lnTo>
                    <a:pt x="0" y="2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44" name="Freeform 726">
              <a:extLst>
                <a:ext uri="{FF2B5EF4-FFF2-40B4-BE49-F238E27FC236}">
                  <a16:creationId xmlns:a16="http://schemas.microsoft.com/office/drawing/2014/main" id="{82E9B6F9-6F9B-1105-4517-A143CE75C9DF}"/>
                </a:ext>
              </a:extLst>
            </p:cNvPr>
            <p:cNvSpPr>
              <a:spLocks/>
            </p:cNvSpPr>
            <p:nvPr/>
          </p:nvSpPr>
          <p:spPr bwMode="auto">
            <a:xfrm>
              <a:off x="5083473" y="5737695"/>
              <a:ext cx="95250" cy="149225"/>
            </a:xfrm>
            <a:custGeom>
              <a:avLst/>
              <a:gdLst>
                <a:gd name="T0" fmla="*/ 0 w 60"/>
                <a:gd name="T1" fmla="*/ 0 h 94"/>
                <a:gd name="T2" fmla="*/ 0 w 60"/>
                <a:gd name="T3" fmla="*/ 0 h 94"/>
                <a:gd name="T4" fmla="*/ 0 w 60"/>
                <a:gd name="T5" fmla="*/ 11 h 94"/>
                <a:gd name="T6" fmla="*/ 0 w 60"/>
                <a:gd name="T7" fmla="*/ 22 h 94"/>
                <a:gd name="T8" fmla="*/ 0 w 60"/>
                <a:gd name="T9" fmla="*/ 33 h 94"/>
                <a:gd name="T10" fmla="*/ 0 w 60"/>
                <a:gd name="T11" fmla="*/ 45 h 94"/>
                <a:gd name="T12" fmla="*/ 0 w 60"/>
                <a:gd name="T13" fmla="*/ 58 h 94"/>
                <a:gd name="T14" fmla="*/ 0 w 60"/>
                <a:gd name="T15" fmla="*/ 69 h 94"/>
                <a:gd name="T16" fmla="*/ 0 w 60"/>
                <a:gd name="T17" fmla="*/ 81 h 94"/>
                <a:gd name="T18" fmla="*/ 0 w 60"/>
                <a:gd name="T19" fmla="*/ 94 h 94"/>
                <a:gd name="T20" fmla="*/ 60 w 60"/>
                <a:gd name="T21" fmla="*/ 94 h 94"/>
                <a:gd name="T22" fmla="*/ 60 w 60"/>
                <a:gd name="T23" fmla="*/ 81 h 94"/>
                <a:gd name="T24" fmla="*/ 60 w 60"/>
                <a:gd name="T25" fmla="*/ 69 h 94"/>
                <a:gd name="T26" fmla="*/ 60 w 60"/>
                <a:gd name="T27" fmla="*/ 58 h 94"/>
                <a:gd name="T28" fmla="*/ 60 w 60"/>
                <a:gd name="T29" fmla="*/ 47 h 94"/>
                <a:gd name="T30" fmla="*/ 60 w 60"/>
                <a:gd name="T31" fmla="*/ 36 h 94"/>
                <a:gd name="T32" fmla="*/ 60 w 60"/>
                <a:gd name="T33" fmla="*/ 22 h 94"/>
                <a:gd name="T34" fmla="*/ 60 w 60"/>
                <a:gd name="T35" fmla="*/ 11 h 94"/>
                <a:gd name="T36" fmla="*/ 60 w 60"/>
                <a:gd name="T37" fmla="*/ 0 h 94"/>
                <a:gd name="T38" fmla="*/ 60 w 60"/>
                <a:gd name="T39" fmla="*/ 0 h 94"/>
                <a:gd name="T40" fmla="*/ 0 w 60"/>
                <a:gd name="T4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94">
                  <a:moveTo>
                    <a:pt x="0" y="0"/>
                  </a:moveTo>
                  <a:lnTo>
                    <a:pt x="0" y="0"/>
                  </a:lnTo>
                  <a:lnTo>
                    <a:pt x="0" y="11"/>
                  </a:lnTo>
                  <a:lnTo>
                    <a:pt x="0" y="22"/>
                  </a:lnTo>
                  <a:lnTo>
                    <a:pt x="0" y="33"/>
                  </a:lnTo>
                  <a:lnTo>
                    <a:pt x="0" y="45"/>
                  </a:lnTo>
                  <a:lnTo>
                    <a:pt x="0" y="58"/>
                  </a:lnTo>
                  <a:lnTo>
                    <a:pt x="0" y="69"/>
                  </a:lnTo>
                  <a:lnTo>
                    <a:pt x="0" y="81"/>
                  </a:lnTo>
                  <a:lnTo>
                    <a:pt x="0" y="94"/>
                  </a:lnTo>
                  <a:lnTo>
                    <a:pt x="60" y="94"/>
                  </a:lnTo>
                  <a:lnTo>
                    <a:pt x="60" y="81"/>
                  </a:lnTo>
                  <a:lnTo>
                    <a:pt x="60" y="69"/>
                  </a:lnTo>
                  <a:lnTo>
                    <a:pt x="60" y="58"/>
                  </a:lnTo>
                  <a:lnTo>
                    <a:pt x="60" y="47"/>
                  </a:lnTo>
                  <a:lnTo>
                    <a:pt x="60" y="36"/>
                  </a:lnTo>
                  <a:lnTo>
                    <a:pt x="60" y="22"/>
                  </a:lnTo>
                  <a:lnTo>
                    <a:pt x="60" y="11"/>
                  </a:lnTo>
                  <a:lnTo>
                    <a:pt x="60" y="0"/>
                  </a:lnTo>
                  <a:lnTo>
                    <a:pt x="60" y="0"/>
                  </a:lnTo>
                  <a:lnTo>
                    <a:pt x="0"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45" name="Freeform 727">
              <a:extLst>
                <a:ext uri="{FF2B5EF4-FFF2-40B4-BE49-F238E27FC236}">
                  <a16:creationId xmlns:a16="http://schemas.microsoft.com/office/drawing/2014/main" id="{9313BEF6-5525-CC46-CF4D-3B2F379E6724}"/>
                </a:ext>
              </a:extLst>
            </p:cNvPr>
            <p:cNvSpPr>
              <a:spLocks/>
            </p:cNvSpPr>
            <p:nvPr/>
          </p:nvSpPr>
          <p:spPr bwMode="auto">
            <a:xfrm>
              <a:off x="5218410" y="5532908"/>
              <a:ext cx="257175" cy="314325"/>
            </a:xfrm>
            <a:custGeom>
              <a:avLst/>
              <a:gdLst>
                <a:gd name="T0" fmla="*/ 83 w 162"/>
                <a:gd name="T1" fmla="*/ 0 h 198"/>
                <a:gd name="T2" fmla="*/ 65 w 162"/>
                <a:gd name="T3" fmla="*/ 3 h 198"/>
                <a:gd name="T4" fmla="*/ 52 w 162"/>
                <a:gd name="T5" fmla="*/ 7 h 198"/>
                <a:gd name="T6" fmla="*/ 38 w 162"/>
                <a:gd name="T7" fmla="*/ 16 h 198"/>
                <a:gd name="T8" fmla="*/ 25 w 162"/>
                <a:gd name="T9" fmla="*/ 30 h 198"/>
                <a:gd name="T10" fmla="*/ 16 w 162"/>
                <a:gd name="T11" fmla="*/ 43 h 198"/>
                <a:gd name="T12" fmla="*/ 7 w 162"/>
                <a:gd name="T13" fmla="*/ 61 h 198"/>
                <a:gd name="T14" fmla="*/ 2 w 162"/>
                <a:gd name="T15" fmla="*/ 79 h 198"/>
                <a:gd name="T16" fmla="*/ 0 w 162"/>
                <a:gd name="T17" fmla="*/ 99 h 198"/>
                <a:gd name="T18" fmla="*/ 2 w 162"/>
                <a:gd name="T19" fmla="*/ 117 h 198"/>
                <a:gd name="T20" fmla="*/ 7 w 162"/>
                <a:gd name="T21" fmla="*/ 138 h 198"/>
                <a:gd name="T22" fmla="*/ 14 w 162"/>
                <a:gd name="T23" fmla="*/ 153 h 198"/>
                <a:gd name="T24" fmla="*/ 25 w 162"/>
                <a:gd name="T25" fmla="*/ 169 h 198"/>
                <a:gd name="T26" fmla="*/ 36 w 162"/>
                <a:gd name="T27" fmla="*/ 180 h 198"/>
                <a:gd name="T28" fmla="*/ 50 w 162"/>
                <a:gd name="T29" fmla="*/ 189 h 198"/>
                <a:gd name="T30" fmla="*/ 63 w 162"/>
                <a:gd name="T31" fmla="*/ 196 h 198"/>
                <a:gd name="T32" fmla="*/ 79 w 162"/>
                <a:gd name="T33" fmla="*/ 198 h 198"/>
                <a:gd name="T34" fmla="*/ 97 w 162"/>
                <a:gd name="T35" fmla="*/ 198 h 198"/>
                <a:gd name="T36" fmla="*/ 113 w 162"/>
                <a:gd name="T37" fmla="*/ 192 h 198"/>
                <a:gd name="T38" fmla="*/ 126 w 162"/>
                <a:gd name="T39" fmla="*/ 183 h 198"/>
                <a:gd name="T40" fmla="*/ 137 w 162"/>
                <a:gd name="T41" fmla="*/ 171 h 198"/>
                <a:gd name="T42" fmla="*/ 149 w 162"/>
                <a:gd name="T43" fmla="*/ 158 h 198"/>
                <a:gd name="T44" fmla="*/ 155 w 162"/>
                <a:gd name="T45" fmla="*/ 140 h 198"/>
                <a:gd name="T46" fmla="*/ 160 w 162"/>
                <a:gd name="T47" fmla="*/ 122 h 198"/>
                <a:gd name="T48" fmla="*/ 162 w 162"/>
                <a:gd name="T49" fmla="*/ 102 h 198"/>
                <a:gd name="T50" fmla="*/ 162 w 162"/>
                <a:gd name="T51" fmla="*/ 84 h 198"/>
                <a:gd name="T52" fmla="*/ 158 w 162"/>
                <a:gd name="T53" fmla="*/ 63 h 198"/>
                <a:gd name="T54" fmla="*/ 149 w 162"/>
                <a:gd name="T55" fmla="*/ 48 h 198"/>
                <a:gd name="T56" fmla="*/ 140 w 162"/>
                <a:gd name="T57" fmla="*/ 32 h 198"/>
                <a:gd name="T58" fmla="*/ 128 w 162"/>
                <a:gd name="T59" fmla="*/ 18 h 198"/>
                <a:gd name="T60" fmla="*/ 115 w 162"/>
                <a:gd name="T61" fmla="*/ 9 h 198"/>
                <a:gd name="T62" fmla="*/ 99 w 162"/>
                <a:gd name="T63" fmla="*/ 3 h 198"/>
                <a:gd name="T64" fmla="*/ 83 w 162"/>
                <a:gd name="T6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198">
                  <a:moveTo>
                    <a:pt x="83" y="0"/>
                  </a:moveTo>
                  <a:lnTo>
                    <a:pt x="65" y="3"/>
                  </a:lnTo>
                  <a:lnTo>
                    <a:pt x="52" y="7"/>
                  </a:lnTo>
                  <a:lnTo>
                    <a:pt x="38" y="16"/>
                  </a:lnTo>
                  <a:lnTo>
                    <a:pt x="25" y="30"/>
                  </a:lnTo>
                  <a:lnTo>
                    <a:pt x="16" y="43"/>
                  </a:lnTo>
                  <a:lnTo>
                    <a:pt x="7" y="61"/>
                  </a:lnTo>
                  <a:lnTo>
                    <a:pt x="2" y="79"/>
                  </a:lnTo>
                  <a:lnTo>
                    <a:pt x="0" y="99"/>
                  </a:lnTo>
                  <a:lnTo>
                    <a:pt x="2" y="117"/>
                  </a:lnTo>
                  <a:lnTo>
                    <a:pt x="7" y="138"/>
                  </a:lnTo>
                  <a:lnTo>
                    <a:pt x="14" y="153"/>
                  </a:lnTo>
                  <a:lnTo>
                    <a:pt x="25" y="169"/>
                  </a:lnTo>
                  <a:lnTo>
                    <a:pt x="36" y="180"/>
                  </a:lnTo>
                  <a:lnTo>
                    <a:pt x="50" y="189"/>
                  </a:lnTo>
                  <a:lnTo>
                    <a:pt x="63" y="196"/>
                  </a:lnTo>
                  <a:lnTo>
                    <a:pt x="79" y="198"/>
                  </a:lnTo>
                  <a:lnTo>
                    <a:pt x="97" y="198"/>
                  </a:lnTo>
                  <a:lnTo>
                    <a:pt x="113" y="192"/>
                  </a:lnTo>
                  <a:lnTo>
                    <a:pt x="126" y="183"/>
                  </a:lnTo>
                  <a:lnTo>
                    <a:pt x="137" y="171"/>
                  </a:lnTo>
                  <a:lnTo>
                    <a:pt x="149" y="158"/>
                  </a:lnTo>
                  <a:lnTo>
                    <a:pt x="155" y="140"/>
                  </a:lnTo>
                  <a:lnTo>
                    <a:pt x="160" y="122"/>
                  </a:lnTo>
                  <a:lnTo>
                    <a:pt x="162" y="102"/>
                  </a:lnTo>
                  <a:lnTo>
                    <a:pt x="162" y="84"/>
                  </a:lnTo>
                  <a:lnTo>
                    <a:pt x="158" y="63"/>
                  </a:lnTo>
                  <a:lnTo>
                    <a:pt x="149" y="48"/>
                  </a:lnTo>
                  <a:lnTo>
                    <a:pt x="140" y="32"/>
                  </a:lnTo>
                  <a:lnTo>
                    <a:pt x="128" y="18"/>
                  </a:lnTo>
                  <a:lnTo>
                    <a:pt x="115" y="9"/>
                  </a:lnTo>
                  <a:lnTo>
                    <a:pt x="99" y="3"/>
                  </a:lnTo>
                  <a:lnTo>
                    <a:pt x="83" y="0"/>
                  </a:lnTo>
                  <a:close/>
                </a:path>
              </a:pathLst>
            </a:custGeom>
            <a:solidFill>
              <a:srgbClr val="E0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46" name="Freeform 728">
              <a:extLst>
                <a:ext uri="{FF2B5EF4-FFF2-40B4-BE49-F238E27FC236}">
                  <a16:creationId xmlns:a16="http://schemas.microsoft.com/office/drawing/2014/main" id="{423FC3AC-B422-0425-1FE8-42C0BD6DD15C}"/>
                </a:ext>
              </a:extLst>
            </p:cNvPr>
            <p:cNvSpPr>
              <a:spLocks/>
            </p:cNvSpPr>
            <p:nvPr/>
          </p:nvSpPr>
          <p:spPr bwMode="auto">
            <a:xfrm>
              <a:off x="5218410" y="5532908"/>
              <a:ext cx="257175" cy="314325"/>
            </a:xfrm>
            <a:custGeom>
              <a:avLst/>
              <a:gdLst>
                <a:gd name="T0" fmla="*/ 83 w 162"/>
                <a:gd name="T1" fmla="*/ 0 h 198"/>
                <a:gd name="T2" fmla="*/ 65 w 162"/>
                <a:gd name="T3" fmla="*/ 3 h 198"/>
                <a:gd name="T4" fmla="*/ 52 w 162"/>
                <a:gd name="T5" fmla="*/ 7 h 198"/>
                <a:gd name="T6" fmla="*/ 38 w 162"/>
                <a:gd name="T7" fmla="*/ 16 h 198"/>
                <a:gd name="T8" fmla="*/ 25 w 162"/>
                <a:gd name="T9" fmla="*/ 30 h 198"/>
                <a:gd name="T10" fmla="*/ 16 w 162"/>
                <a:gd name="T11" fmla="*/ 43 h 198"/>
                <a:gd name="T12" fmla="*/ 7 w 162"/>
                <a:gd name="T13" fmla="*/ 61 h 198"/>
                <a:gd name="T14" fmla="*/ 2 w 162"/>
                <a:gd name="T15" fmla="*/ 79 h 198"/>
                <a:gd name="T16" fmla="*/ 0 w 162"/>
                <a:gd name="T17" fmla="*/ 99 h 198"/>
                <a:gd name="T18" fmla="*/ 2 w 162"/>
                <a:gd name="T19" fmla="*/ 117 h 198"/>
                <a:gd name="T20" fmla="*/ 7 w 162"/>
                <a:gd name="T21" fmla="*/ 138 h 198"/>
                <a:gd name="T22" fmla="*/ 14 w 162"/>
                <a:gd name="T23" fmla="*/ 153 h 198"/>
                <a:gd name="T24" fmla="*/ 25 w 162"/>
                <a:gd name="T25" fmla="*/ 169 h 198"/>
                <a:gd name="T26" fmla="*/ 36 w 162"/>
                <a:gd name="T27" fmla="*/ 180 h 198"/>
                <a:gd name="T28" fmla="*/ 50 w 162"/>
                <a:gd name="T29" fmla="*/ 189 h 198"/>
                <a:gd name="T30" fmla="*/ 63 w 162"/>
                <a:gd name="T31" fmla="*/ 196 h 198"/>
                <a:gd name="T32" fmla="*/ 79 w 162"/>
                <a:gd name="T33" fmla="*/ 198 h 198"/>
                <a:gd name="T34" fmla="*/ 97 w 162"/>
                <a:gd name="T35" fmla="*/ 198 h 198"/>
                <a:gd name="T36" fmla="*/ 113 w 162"/>
                <a:gd name="T37" fmla="*/ 192 h 198"/>
                <a:gd name="T38" fmla="*/ 126 w 162"/>
                <a:gd name="T39" fmla="*/ 183 h 198"/>
                <a:gd name="T40" fmla="*/ 137 w 162"/>
                <a:gd name="T41" fmla="*/ 171 h 198"/>
                <a:gd name="T42" fmla="*/ 149 w 162"/>
                <a:gd name="T43" fmla="*/ 158 h 198"/>
                <a:gd name="T44" fmla="*/ 155 w 162"/>
                <a:gd name="T45" fmla="*/ 140 h 198"/>
                <a:gd name="T46" fmla="*/ 160 w 162"/>
                <a:gd name="T47" fmla="*/ 122 h 198"/>
                <a:gd name="T48" fmla="*/ 162 w 162"/>
                <a:gd name="T49" fmla="*/ 102 h 198"/>
                <a:gd name="T50" fmla="*/ 162 w 162"/>
                <a:gd name="T51" fmla="*/ 84 h 198"/>
                <a:gd name="T52" fmla="*/ 158 w 162"/>
                <a:gd name="T53" fmla="*/ 63 h 198"/>
                <a:gd name="T54" fmla="*/ 149 w 162"/>
                <a:gd name="T55" fmla="*/ 48 h 198"/>
                <a:gd name="T56" fmla="*/ 140 w 162"/>
                <a:gd name="T57" fmla="*/ 32 h 198"/>
                <a:gd name="T58" fmla="*/ 128 w 162"/>
                <a:gd name="T59" fmla="*/ 18 h 198"/>
                <a:gd name="T60" fmla="*/ 115 w 162"/>
                <a:gd name="T61" fmla="*/ 9 h 198"/>
                <a:gd name="T62" fmla="*/ 99 w 162"/>
                <a:gd name="T63" fmla="*/ 3 h 198"/>
                <a:gd name="T64" fmla="*/ 83 w 162"/>
                <a:gd name="T6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198">
                  <a:moveTo>
                    <a:pt x="83" y="0"/>
                  </a:moveTo>
                  <a:lnTo>
                    <a:pt x="65" y="3"/>
                  </a:lnTo>
                  <a:lnTo>
                    <a:pt x="52" y="7"/>
                  </a:lnTo>
                  <a:lnTo>
                    <a:pt x="38" y="16"/>
                  </a:lnTo>
                  <a:lnTo>
                    <a:pt x="25" y="30"/>
                  </a:lnTo>
                  <a:lnTo>
                    <a:pt x="16" y="43"/>
                  </a:lnTo>
                  <a:lnTo>
                    <a:pt x="7" y="61"/>
                  </a:lnTo>
                  <a:lnTo>
                    <a:pt x="2" y="79"/>
                  </a:lnTo>
                  <a:lnTo>
                    <a:pt x="0" y="99"/>
                  </a:lnTo>
                  <a:lnTo>
                    <a:pt x="2" y="117"/>
                  </a:lnTo>
                  <a:lnTo>
                    <a:pt x="7" y="138"/>
                  </a:lnTo>
                  <a:lnTo>
                    <a:pt x="14" y="153"/>
                  </a:lnTo>
                  <a:lnTo>
                    <a:pt x="25" y="169"/>
                  </a:lnTo>
                  <a:lnTo>
                    <a:pt x="36" y="180"/>
                  </a:lnTo>
                  <a:lnTo>
                    <a:pt x="50" y="189"/>
                  </a:lnTo>
                  <a:lnTo>
                    <a:pt x="63" y="196"/>
                  </a:lnTo>
                  <a:lnTo>
                    <a:pt x="79" y="198"/>
                  </a:lnTo>
                  <a:lnTo>
                    <a:pt x="97" y="198"/>
                  </a:lnTo>
                  <a:lnTo>
                    <a:pt x="113" y="192"/>
                  </a:lnTo>
                  <a:lnTo>
                    <a:pt x="126" y="183"/>
                  </a:lnTo>
                  <a:lnTo>
                    <a:pt x="137" y="171"/>
                  </a:lnTo>
                  <a:lnTo>
                    <a:pt x="149" y="158"/>
                  </a:lnTo>
                  <a:lnTo>
                    <a:pt x="155" y="140"/>
                  </a:lnTo>
                  <a:lnTo>
                    <a:pt x="160" y="122"/>
                  </a:lnTo>
                  <a:lnTo>
                    <a:pt x="162" y="102"/>
                  </a:lnTo>
                  <a:lnTo>
                    <a:pt x="162" y="84"/>
                  </a:lnTo>
                  <a:lnTo>
                    <a:pt x="158" y="63"/>
                  </a:lnTo>
                  <a:lnTo>
                    <a:pt x="149" y="48"/>
                  </a:lnTo>
                  <a:lnTo>
                    <a:pt x="140" y="32"/>
                  </a:lnTo>
                  <a:lnTo>
                    <a:pt x="128" y="18"/>
                  </a:lnTo>
                  <a:lnTo>
                    <a:pt x="115" y="9"/>
                  </a:lnTo>
                  <a:lnTo>
                    <a:pt x="99" y="3"/>
                  </a:lnTo>
                  <a:lnTo>
                    <a:pt x="83"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47" name="Freeform 729">
              <a:extLst>
                <a:ext uri="{FF2B5EF4-FFF2-40B4-BE49-F238E27FC236}">
                  <a16:creationId xmlns:a16="http://schemas.microsoft.com/office/drawing/2014/main" id="{DD111A40-567B-F729-F534-D22A0AA2D8A9}"/>
                </a:ext>
              </a:extLst>
            </p:cNvPr>
            <p:cNvSpPr>
              <a:spLocks/>
            </p:cNvSpPr>
            <p:nvPr/>
          </p:nvSpPr>
          <p:spPr bwMode="auto">
            <a:xfrm>
              <a:off x="6226473" y="4972520"/>
              <a:ext cx="885825" cy="1036637"/>
            </a:xfrm>
            <a:custGeom>
              <a:avLst/>
              <a:gdLst>
                <a:gd name="T0" fmla="*/ 40 w 558"/>
                <a:gd name="T1" fmla="*/ 173 h 653"/>
                <a:gd name="T2" fmla="*/ 36 w 558"/>
                <a:gd name="T3" fmla="*/ 250 h 653"/>
                <a:gd name="T4" fmla="*/ 22 w 558"/>
                <a:gd name="T5" fmla="*/ 270 h 653"/>
                <a:gd name="T6" fmla="*/ 20 w 558"/>
                <a:gd name="T7" fmla="*/ 270 h 653"/>
                <a:gd name="T8" fmla="*/ 13 w 558"/>
                <a:gd name="T9" fmla="*/ 277 h 653"/>
                <a:gd name="T10" fmla="*/ 11 w 558"/>
                <a:gd name="T11" fmla="*/ 315 h 653"/>
                <a:gd name="T12" fmla="*/ 22 w 558"/>
                <a:gd name="T13" fmla="*/ 376 h 653"/>
                <a:gd name="T14" fmla="*/ 13 w 558"/>
                <a:gd name="T15" fmla="*/ 394 h 653"/>
                <a:gd name="T16" fmla="*/ 11 w 558"/>
                <a:gd name="T17" fmla="*/ 394 h 653"/>
                <a:gd name="T18" fmla="*/ 6 w 558"/>
                <a:gd name="T19" fmla="*/ 398 h 653"/>
                <a:gd name="T20" fmla="*/ 0 w 558"/>
                <a:gd name="T21" fmla="*/ 439 h 653"/>
                <a:gd name="T22" fmla="*/ 0 w 558"/>
                <a:gd name="T23" fmla="*/ 497 h 653"/>
                <a:gd name="T24" fmla="*/ 2 w 558"/>
                <a:gd name="T25" fmla="*/ 547 h 653"/>
                <a:gd name="T26" fmla="*/ 4 w 558"/>
                <a:gd name="T27" fmla="*/ 565 h 653"/>
                <a:gd name="T28" fmla="*/ 9 w 558"/>
                <a:gd name="T29" fmla="*/ 565 h 653"/>
                <a:gd name="T30" fmla="*/ 13 w 558"/>
                <a:gd name="T31" fmla="*/ 569 h 653"/>
                <a:gd name="T32" fmla="*/ 20 w 558"/>
                <a:gd name="T33" fmla="*/ 599 h 653"/>
                <a:gd name="T34" fmla="*/ 38 w 558"/>
                <a:gd name="T35" fmla="*/ 619 h 653"/>
                <a:gd name="T36" fmla="*/ 76 w 558"/>
                <a:gd name="T37" fmla="*/ 637 h 653"/>
                <a:gd name="T38" fmla="*/ 137 w 558"/>
                <a:gd name="T39" fmla="*/ 646 h 653"/>
                <a:gd name="T40" fmla="*/ 200 w 558"/>
                <a:gd name="T41" fmla="*/ 648 h 653"/>
                <a:gd name="T42" fmla="*/ 247 w 558"/>
                <a:gd name="T43" fmla="*/ 648 h 653"/>
                <a:gd name="T44" fmla="*/ 292 w 558"/>
                <a:gd name="T45" fmla="*/ 650 h 653"/>
                <a:gd name="T46" fmla="*/ 337 w 558"/>
                <a:gd name="T47" fmla="*/ 653 h 653"/>
                <a:gd name="T48" fmla="*/ 380 w 558"/>
                <a:gd name="T49" fmla="*/ 653 h 653"/>
                <a:gd name="T50" fmla="*/ 439 w 558"/>
                <a:gd name="T51" fmla="*/ 650 h 653"/>
                <a:gd name="T52" fmla="*/ 529 w 558"/>
                <a:gd name="T53" fmla="*/ 632 h 653"/>
                <a:gd name="T54" fmla="*/ 558 w 558"/>
                <a:gd name="T55" fmla="*/ 599 h 653"/>
                <a:gd name="T56" fmla="*/ 549 w 558"/>
                <a:gd name="T57" fmla="*/ 551 h 653"/>
                <a:gd name="T58" fmla="*/ 544 w 558"/>
                <a:gd name="T59" fmla="*/ 520 h 653"/>
                <a:gd name="T60" fmla="*/ 540 w 558"/>
                <a:gd name="T61" fmla="*/ 464 h 653"/>
                <a:gd name="T62" fmla="*/ 549 w 558"/>
                <a:gd name="T63" fmla="*/ 396 h 653"/>
                <a:gd name="T64" fmla="*/ 547 w 558"/>
                <a:gd name="T65" fmla="*/ 322 h 653"/>
                <a:gd name="T66" fmla="*/ 547 w 558"/>
                <a:gd name="T67" fmla="*/ 268 h 653"/>
                <a:gd name="T68" fmla="*/ 547 w 558"/>
                <a:gd name="T69" fmla="*/ 207 h 653"/>
                <a:gd name="T70" fmla="*/ 526 w 558"/>
                <a:gd name="T71" fmla="*/ 144 h 653"/>
                <a:gd name="T72" fmla="*/ 495 w 558"/>
                <a:gd name="T73" fmla="*/ 85 h 653"/>
                <a:gd name="T74" fmla="*/ 484 w 558"/>
                <a:gd name="T75" fmla="*/ 61 h 653"/>
                <a:gd name="T76" fmla="*/ 461 w 558"/>
                <a:gd name="T77" fmla="*/ 47 h 653"/>
                <a:gd name="T78" fmla="*/ 434 w 558"/>
                <a:gd name="T79" fmla="*/ 36 h 653"/>
                <a:gd name="T80" fmla="*/ 391 w 558"/>
                <a:gd name="T81" fmla="*/ 25 h 653"/>
                <a:gd name="T82" fmla="*/ 349 w 558"/>
                <a:gd name="T83" fmla="*/ 20 h 653"/>
                <a:gd name="T84" fmla="*/ 277 w 558"/>
                <a:gd name="T85" fmla="*/ 9 h 653"/>
                <a:gd name="T86" fmla="*/ 205 w 558"/>
                <a:gd name="T87" fmla="*/ 2 h 653"/>
                <a:gd name="T88" fmla="*/ 146 w 558"/>
                <a:gd name="T89" fmla="*/ 2 h 653"/>
                <a:gd name="T90" fmla="*/ 92 w 558"/>
                <a:gd name="T91" fmla="*/ 9 h 653"/>
                <a:gd name="T92" fmla="*/ 56 w 558"/>
                <a:gd name="T93" fmla="*/ 22 h 653"/>
                <a:gd name="T94" fmla="*/ 49 w 558"/>
                <a:gd name="T95" fmla="*/ 31 h 653"/>
                <a:gd name="T96" fmla="*/ 40 w 558"/>
                <a:gd name="T97" fmla="*/ 31 h 653"/>
                <a:gd name="T98" fmla="*/ 38 w 558"/>
                <a:gd name="T99" fmla="*/ 67 h 653"/>
                <a:gd name="T100" fmla="*/ 38 w 558"/>
                <a:gd name="T101" fmla="*/ 112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8" h="653">
                  <a:moveTo>
                    <a:pt x="38" y="124"/>
                  </a:moveTo>
                  <a:lnTo>
                    <a:pt x="38" y="135"/>
                  </a:lnTo>
                  <a:lnTo>
                    <a:pt x="40" y="153"/>
                  </a:lnTo>
                  <a:lnTo>
                    <a:pt x="40" y="173"/>
                  </a:lnTo>
                  <a:lnTo>
                    <a:pt x="40" y="196"/>
                  </a:lnTo>
                  <a:lnTo>
                    <a:pt x="40" y="218"/>
                  </a:lnTo>
                  <a:lnTo>
                    <a:pt x="38" y="241"/>
                  </a:lnTo>
                  <a:lnTo>
                    <a:pt x="36" y="250"/>
                  </a:lnTo>
                  <a:lnTo>
                    <a:pt x="31" y="259"/>
                  </a:lnTo>
                  <a:lnTo>
                    <a:pt x="29" y="266"/>
                  </a:lnTo>
                  <a:lnTo>
                    <a:pt x="24" y="270"/>
                  </a:lnTo>
                  <a:lnTo>
                    <a:pt x="22" y="270"/>
                  </a:lnTo>
                  <a:lnTo>
                    <a:pt x="22" y="270"/>
                  </a:lnTo>
                  <a:lnTo>
                    <a:pt x="22" y="270"/>
                  </a:lnTo>
                  <a:lnTo>
                    <a:pt x="20" y="270"/>
                  </a:lnTo>
                  <a:lnTo>
                    <a:pt x="20" y="270"/>
                  </a:lnTo>
                  <a:lnTo>
                    <a:pt x="20" y="270"/>
                  </a:lnTo>
                  <a:lnTo>
                    <a:pt x="18" y="270"/>
                  </a:lnTo>
                  <a:lnTo>
                    <a:pt x="18" y="270"/>
                  </a:lnTo>
                  <a:lnTo>
                    <a:pt x="13" y="277"/>
                  </a:lnTo>
                  <a:lnTo>
                    <a:pt x="11" y="284"/>
                  </a:lnTo>
                  <a:lnTo>
                    <a:pt x="9" y="290"/>
                  </a:lnTo>
                  <a:lnTo>
                    <a:pt x="9" y="297"/>
                  </a:lnTo>
                  <a:lnTo>
                    <a:pt x="11" y="315"/>
                  </a:lnTo>
                  <a:lnTo>
                    <a:pt x="15" y="333"/>
                  </a:lnTo>
                  <a:lnTo>
                    <a:pt x="20" y="351"/>
                  </a:lnTo>
                  <a:lnTo>
                    <a:pt x="22" y="367"/>
                  </a:lnTo>
                  <a:lnTo>
                    <a:pt x="22" y="376"/>
                  </a:lnTo>
                  <a:lnTo>
                    <a:pt x="22" y="383"/>
                  </a:lnTo>
                  <a:lnTo>
                    <a:pt x="20" y="389"/>
                  </a:lnTo>
                  <a:lnTo>
                    <a:pt x="15" y="394"/>
                  </a:lnTo>
                  <a:lnTo>
                    <a:pt x="13" y="394"/>
                  </a:lnTo>
                  <a:lnTo>
                    <a:pt x="13" y="394"/>
                  </a:lnTo>
                  <a:lnTo>
                    <a:pt x="11" y="394"/>
                  </a:lnTo>
                  <a:lnTo>
                    <a:pt x="11" y="394"/>
                  </a:lnTo>
                  <a:lnTo>
                    <a:pt x="11" y="394"/>
                  </a:lnTo>
                  <a:lnTo>
                    <a:pt x="9" y="394"/>
                  </a:lnTo>
                  <a:lnTo>
                    <a:pt x="9" y="394"/>
                  </a:lnTo>
                  <a:lnTo>
                    <a:pt x="9" y="394"/>
                  </a:lnTo>
                  <a:lnTo>
                    <a:pt x="6" y="398"/>
                  </a:lnTo>
                  <a:lnTo>
                    <a:pt x="4" y="405"/>
                  </a:lnTo>
                  <a:lnTo>
                    <a:pt x="2" y="414"/>
                  </a:lnTo>
                  <a:lnTo>
                    <a:pt x="0" y="425"/>
                  </a:lnTo>
                  <a:lnTo>
                    <a:pt x="0" y="439"/>
                  </a:lnTo>
                  <a:lnTo>
                    <a:pt x="0" y="452"/>
                  </a:lnTo>
                  <a:lnTo>
                    <a:pt x="0" y="466"/>
                  </a:lnTo>
                  <a:lnTo>
                    <a:pt x="0" y="482"/>
                  </a:lnTo>
                  <a:lnTo>
                    <a:pt x="0" y="497"/>
                  </a:lnTo>
                  <a:lnTo>
                    <a:pt x="0" y="511"/>
                  </a:lnTo>
                  <a:lnTo>
                    <a:pt x="0" y="524"/>
                  </a:lnTo>
                  <a:lnTo>
                    <a:pt x="0" y="538"/>
                  </a:lnTo>
                  <a:lnTo>
                    <a:pt x="2" y="547"/>
                  </a:lnTo>
                  <a:lnTo>
                    <a:pt x="2" y="556"/>
                  </a:lnTo>
                  <a:lnTo>
                    <a:pt x="4" y="560"/>
                  </a:lnTo>
                  <a:lnTo>
                    <a:pt x="4" y="565"/>
                  </a:lnTo>
                  <a:lnTo>
                    <a:pt x="4" y="565"/>
                  </a:lnTo>
                  <a:lnTo>
                    <a:pt x="6" y="565"/>
                  </a:lnTo>
                  <a:lnTo>
                    <a:pt x="6" y="565"/>
                  </a:lnTo>
                  <a:lnTo>
                    <a:pt x="6" y="565"/>
                  </a:lnTo>
                  <a:lnTo>
                    <a:pt x="9" y="565"/>
                  </a:lnTo>
                  <a:lnTo>
                    <a:pt x="9" y="565"/>
                  </a:lnTo>
                  <a:lnTo>
                    <a:pt x="11" y="565"/>
                  </a:lnTo>
                  <a:lnTo>
                    <a:pt x="11" y="565"/>
                  </a:lnTo>
                  <a:lnTo>
                    <a:pt x="13" y="569"/>
                  </a:lnTo>
                  <a:lnTo>
                    <a:pt x="13" y="574"/>
                  </a:lnTo>
                  <a:lnTo>
                    <a:pt x="15" y="583"/>
                  </a:lnTo>
                  <a:lnTo>
                    <a:pt x="18" y="592"/>
                  </a:lnTo>
                  <a:lnTo>
                    <a:pt x="20" y="599"/>
                  </a:lnTo>
                  <a:lnTo>
                    <a:pt x="22" y="605"/>
                  </a:lnTo>
                  <a:lnTo>
                    <a:pt x="27" y="610"/>
                  </a:lnTo>
                  <a:lnTo>
                    <a:pt x="33" y="612"/>
                  </a:lnTo>
                  <a:lnTo>
                    <a:pt x="38" y="619"/>
                  </a:lnTo>
                  <a:lnTo>
                    <a:pt x="45" y="626"/>
                  </a:lnTo>
                  <a:lnTo>
                    <a:pt x="54" y="630"/>
                  </a:lnTo>
                  <a:lnTo>
                    <a:pt x="65" y="635"/>
                  </a:lnTo>
                  <a:lnTo>
                    <a:pt x="76" y="637"/>
                  </a:lnTo>
                  <a:lnTo>
                    <a:pt x="90" y="641"/>
                  </a:lnTo>
                  <a:lnTo>
                    <a:pt x="105" y="644"/>
                  </a:lnTo>
                  <a:lnTo>
                    <a:pt x="119" y="646"/>
                  </a:lnTo>
                  <a:lnTo>
                    <a:pt x="137" y="646"/>
                  </a:lnTo>
                  <a:lnTo>
                    <a:pt x="153" y="648"/>
                  </a:lnTo>
                  <a:lnTo>
                    <a:pt x="168" y="648"/>
                  </a:lnTo>
                  <a:lnTo>
                    <a:pt x="184" y="648"/>
                  </a:lnTo>
                  <a:lnTo>
                    <a:pt x="200" y="648"/>
                  </a:lnTo>
                  <a:lnTo>
                    <a:pt x="214" y="648"/>
                  </a:lnTo>
                  <a:lnTo>
                    <a:pt x="227" y="648"/>
                  </a:lnTo>
                  <a:lnTo>
                    <a:pt x="238" y="648"/>
                  </a:lnTo>
                  <a:lnTo>
                    <a:pt x="247" y="648"/>
                  </a:lnTo>
                  <a:lnTo>
                    <a:pt x="259" y="648"/>
                  </a:lnTo>
                  <a:lnTo>
                    <a:pt x="270" y="648"/>
                  </a:lnTo>
                  <a:lnTo>
                    <a:pt x="281" y="648"/>
                  </a:lnTo>
                  <a:lnTo>
                    <a:pt x="292" y="650"/>
                  </a:lnTo>
                  <a:lnTo>
                    <a:pt x="304" y="650"/>
                  </a:lnTo>
                  <a:lnTo>
                    <a:pt x="315" y="650"/>
                  </a:lnTo>
                  <a:lnTo>
                    <a:pt x="326" y="650"/>
                  </a:lnTo>
                  <a:lnTo>
                    <a:pt x="337" y="653"/>
                  </a:lnTo>
                  <a:lnTo>
                    <a:pt x="349" y="653"/>
                  </a:lnTo>
                  <a:lnTo>
                    <a:pt x="360" y="653"/>
                  </a:lnTo>
                  <a:lnTo>
                    <a:pt x="371" y="653"/>
                  </a:lnTo>
                  <a:lnTo>
                    <a:pt x="380" y="653"/>
                  </a:lnTo>
                  <a:lnTo>
                    <a:pt x="389" y="653"/>
                  </a:lnTo>
                  <a:lnTo>
                    <a:pt x="396" y="650"/>
                  </a:lnTo>
                  <a:lnTo>
                    <a:pt x="405" y="650"/>
                  </a:lnTo>
                  <a:lnTo>
                    <a:pt x="439" y="650"/>
                  </a:lnTo>
                  <a:lnTo>
                    <a:pt x="470" y="648"/>
                  </a:lnTo>
                  <a:lnTo>
                    <a:pt x="495" y="644"/>
                  </a:lnTo>
                  <a:lnTo>
                    <a:pt x="515" y="639"/>
                  </a:lnTo>
                  <a:lnTo>
                    <a:pt x="529" y="632"/>
                  </a:lnTo>
                  <a:lnTo>
                    <a:pt x="542" y="626"/>
                  </a:lnTo>
                  <a:lnTo>
                    <a:pt x="549" y="617"/>
                  </a:lnTo>
                  <a:lnTo>
                    <a:pt x="556" y="608"/>
                  </a:lnTo>
                  <a:lnTo>
                    <a:pt x="558" y="599"/>
                  </a:lnTo>
                  <a:lnTo>
                    <a:pt x="558" y="590"/>
                  </a:lnTo>
                  <a:lnTo>
                    <a:pt x="558" y="581"/>
                  </a:lnTo>
                  <a:lnTo>
                    <a:pt x="556" y="572"/>
                  </a:lnTo>
                  <a:lnTo>
                    <a:pt x="549" y="551"/>
                  </a:lnTo>
                  <a:lnTo>
                    <a:pt x="544" y="536"/>
                  </a:lnTo>
                  <a:lnTo>
                    <a:pt x="544" y="533"/>
                  </a:lnTo>
                  <a:lnTo>
                    <a:pt x="544" y="527"/>
                  </a:lnTo>
                  <a:lnTo>
                    <a:pt x="544" y="520"/>
                  </a:lnTo>
                  <a:lnTo>
                    <a:pt x="544" y="506"/>
                  </a:lnTo>
                  <a:lnTo>
                    <a:pt x="542" y="495"/>
                  </a:lnTo>
                  <a:lnTo>
                    <a:pt x="542" y="479"/>
                  </a:lnTo>
                  <a:lnTo>
                    <a:pt x="540" y="464"/>
                  </a:lnTo>
                  <a:lnTo>
                    <a:pt x="535" y="448"/>
                  </a:lnTo>
                  <a:lnTo>
                    <a:pt x="542" y="434"/>
                  </a:lnTo>
                  <a:lnTo>
                    <a:pt x="547" y="416"/>
                  </a:lnTo>
                  <a:lnTo>
                    <a:pt x="549" y="396"/>
                  </a:lnTo>
                  <a:lnTo>
                    <a:pt x="549" y="376"/>
                  </a:lnTo>
                  <a:lnTo>
                    <a:pt x="549" y="353"/>
                  </a:lnTo>
                  <a:lnTo>
                    <a:pt x="549" y="335"/>
                  </a:lnTo>
                  <a:lnTo>
                    <a:pt x="547" y="322"/>
                  </a:lnTo>
                  <a:lnTo>
                    <a:pt x="547" y="313"/>
                  </a:lnTo>
                  <a:lnTo>
                    <a:pt x="547" y="299"/>
                  </a:lnTo>
                  <a:lnTo>
                    <a:pt x="547" y="284"/>
                  </a:lnTo>
                  <a:lnTo>
                    <a:pt x="547" y="268"/>
                  </a:lnTo>
                  <a:lnTo>
                    <a:pt x="547" y="254"/>
                  </a:lnTo>
                  <a:lnTo>
                    <a:pt x="547" y="239"/>
                  </a:lnTo>
                  <a:lnTo>
                    <a:pt x="547" y="223"/>
                  </a:lnTo>
                  <a:lnTo>
                    <a:pt x="547" y="207"/>
                  </a:lnTo>
                  <a:lnTo>
                    <a:pt x="544" y="191"/>
                  </a:lnTo>
                  <a:lnTo>
                    <a:pt x="542" y="175"/>
                  </a:lnTo>
                  <a:lnTo>
                    <a:pt x="535" y="160"/>
                  </a:lnTo>
                  <a:lnTo>
                    <a:pt x="526" y="144"/>
                  </a:lnTo>
                  <a:lnTo>
                    <a:pt x="517" y="128"/>
                  </a:lnTo>
                  <a:lnTo>
                    <a:pt x="508" y="112"/>
                  </a:lnTo>
                  <a:lnTo>
                    <a:pt x="502" y="97"/>
                  </a:lnTo>
                  <a:lnTo>
                    <a:pt x="495" y="85"/>
                  </a:lnTo>
                  <a:lnTo>
                    <a:pt x="493" y="74"/>
                  </a:lnTo>
                  <a:lnTo>
                    <a:pt x="493" y="67"/>
                  </a:lnTo>
                  <a:lnTo>
                    <a:pt x="488" y="65"/>
                  </a:lnTo>
                  <a:lnTo>
                    <a:pt x="484" y="61"/>
                  </a:lnTo>
                  <a:lnTo>
                    <a:pt x="477" y="56"/>
                  </a:lnTo>
                  <a:lnTo>
                    <a:pt x="470" y="54"/>
                  </a:lnTo>
                  <a:lnTo>
                    <a:pt x="466" y="52"/>
                  </a:lnTo>
                  <a:lnTo>
                    <a:pt x="461" y="47"/>
                  </a:lnTo>
                  <a:lnTo>
                    <a:pt x="459" y="45"/>
                  </a:lnTo>
                  <a:lnTo>
                    <a:pt x="454" y="43"/>
                  </a:lnTo>
                  <a:lnTo>
                    <a:pt x="443" y="40"/>
                  </a:lnTo>
                  <a:lnTo>
                    <a:pt x="434" y="36"/>
                  </a:lnTo>
                  <a:lnTo>
                    <a:pt x="421" y="34"/>
                  </a:lnTo>
                  <a:lnTo>
                    <a:pt x="409" y="29"/>
                  </a:lnTo>
                  <a:lnTo>
                    <a:pt x="400" y="27"/>
                  </a:lnTo>
                  <a:lnTo>
                    <a:pt x="391" y="25"/>
                  </a:lnTo>
                  <a:lnTo>
                    <a:pt x="387" y="25"/>
                  </a:lnTo>
                  <a:lnTo>
                    <a:pt x="378" y="25"/>
                  </a:lnTo>
                  <a:lnTo>
                    <a:pt x="364" y="22"/>
                  </a:lnTo>
                  <a:lnTo>
                    <a:pt x="349" y="20"/>
                  </a:lnTo>
                  <a:lnTo>
                    <a:pt x="331" y="16"/>
                  </a:lnTo>
                  <a:lnTo>
                    <a:pt x="313" y="13"/>
                  </a:lnTo>
                  <a:lnTo>
                    <a:pt x="292" y="11"/>
                  </a:lnTo>
                  <a:lnTo>
                    <a:pt x="277" y="9"/>
                  </a:lnTo>
                  <a:lnTo>
                    <a:pt x="261" y="7"/>
                  </a:lnTo>
                  <a:lnTo>
                    <a:pt x="243" y="4"/>
                  </a:lnTo>
                  <a:lnTo>
                    <a:pt x="223" y="2"/>
                  </a:lnTo>
                  <a:lnTo>
                    <a:pt x="205" y="2"/>
                  </a:lnTo>
                  <a:lnTo>
                    <a:pt x="186" y="2"/>
                  </a:lnTo>
                  <a:lnTo>
                    <a:pt x="171" y="0"/>
                  </a:lnTo>
                  <a:lnTo>
                    <a:pt x="157" y="2"/>
                  </a:lnTo>
                  <a:lnTo>
                    <a:pt x="146" y="2"/>
                  </a:lnTo>
                  <a:lnTo>
                    <a:pt x="137" y="2"/>
                  </a:lnTo>
                  <a:lnTo>
                    <a:pt x="121" y="4"/>
                  </a:lnTo>
                  <a:lnTo>
                    <a:pt x="105" y="7"/>
                  </a:lnTo>
                  <a:lnTo>
                    <a:pt x="92" y="9"/>
                  </a:lnTo>
                  <a:lnTo>
                    <a:pt x="81" y="11"/>
                  </a:lnTo>
                  <a:lnTo>
                    <a:pt x="72" y="16"/>
                  </a:lnTo>
                  <a:lnTo>
                    <a:pt x="63" y="18"/>
                  </a:lnTo>
                  <a:lnTo>
                    <a:pt x="56" y="22"/>
                  </a:lnTo>
                  <a:lnTo>
                    <a:pt x="51" y="27"/>
                  </a:lnTo>
                  <a:lnTo>
                    <a:pt x="51" y="29"/>
                  </a:lnTo>
                  <a:lnTo>
                    <a:pt x="49" y="29"/>
                  </a:lnTo>
                  <a:lnTo>
                    <a:pt x="49" y="31"/>
                  </a:lnTo>
                  <a:lnTo>
                    <a:pt x="47" y="31"/>
                  </a:lnTo>
                  <a:lnTo>
                    <a:pt x="45" y="31"/>
                  </a:lnTo>
                  <a:lnTo>
                    <a:pt x="42" y="31"/>
                  </a:lnTo>
                  <a:lnTo>
                    <a:pt x="40" y="31"/>
                  </a:lnTo>
                  <a:lnTo>
                    <a:pt x="38" y="34"/>
                  </a:lnTo>
                  <a:lnTo>
                    <a:pt x="38" y="45"/>
                  </a:lnTo>
                  <a:lnTo>
                    <a:pt x="38" y="56"/>
                  </a:lnTo>
                  <a:lnTo>
                    <a:pt x="38" y="67"/>
                  </a:lnTo>
                  <a:lnTo>
                    <a:pt x="38" y="79"/>
                  </a:lnTo>
                  <a:lnTo>
                    <a:pt x="38" y="90"/>
                  </a:lnTo>
                  <a:lnTo>
                    <a:pt x="38" y="101"/>
                  </a:lnTo>
                  <a:lnTo>
                    <a:pt x="38" y="112"/>
                  </a:lnTo>
                  <a:lnTo>
                    <a:pt x="38" y="124"/>
                  </a:lnTo>
                  <a:close/>
                </a:path>
              </a:pathLst>
            </a:custGeom>
            <a:solidFill>
              <a:srgbClr val="F0C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48" name="Freeform 730">
              <a:extLst>
                <a:ext uri="{FF2B5EF4-FFF2-40B4-BE49-F238E27FC236}">
                  <a16:creationId xmlns:a16="http://schemas.microsoft.com/office/drawing/2014/main" id="{3F68159B-FB55-2912-3C47-CC2984C03B74}"/>
                </a:ext>
              </a:extLst>
            </p:cNvPr>
            <p:cNvSpPr>
              <a:spLocks/>
            </p:cNvSpPr>
            <p:nvPr/>
          </p:nvSpPr>
          <p:spPr bwMode="auto">
            <a:xfrm>
              <a:off x="6229648" y="5169370"/>
              <a:ext cx="111125" cy="277812"/>
            </a:xfrm>
            <a:custGeom>
              <a:avLst/>
              <a:gdLst>
                <a:gd name="T0" fmla="*/ 9 w 70"/>
                <a:gd name="T1" fmla="*/ 117 h 175"/>
                <a:gd name="T2" fmla="*/ 0 w 70"/>
                <a:gd name="T3" fmla="*/ 121 h 175"/>
                <a:gd name="T4" fmla="*/ 0 w 70"/>
                <a:gd name="T5" fmla="*/ 124 h 175"/>
                <a:gd name="T6" fmla="*/ 0 w 70"/>
                <a:gd name="T7" fmla="*/ 121 h 175"/>
                <a:gd name="T8" fmla="*/ 2 w 70"/>
                <a:gd name="T9" fmla="*/ 117 h 175"/>
                <a:gd name="T10" fmla="*/ 4 w 70"/>
                <a:gd name="T11" fmla="*/ 112 h 175"/>
                <a:gd name="T12" fmla="*/ 7 w 70"/>
                <a:gd name="T13" fmla="*/ 92 h 175"/>
                <a:gd name="T14" fmla="*/ 7 w 70"/>
                <a:gd name="T15" fmla="*/ 72 h 175"/>
                <a:gd name="T16" fmla="*/ 7 w 70"/>
                <a:gd name="T17" fmla="*/ 51 h 175"/>
                <a:gd name="T18" fmla="*/ 4 w 70"/>
                <a:gd name="T19" fmla="*/ 29 h 175"/>
                <a:gd name="T20" fmla="*/ 4 w 70"/>
                <a:gd name="T21" fmla="*/ 13 h 175"/>
                <a:gd name="T22" fmla="*/ 4 w 70"/>
                <a:gd name="T23" fmla="*/ 0 h 175"/>
                <a:gd name="T24" fmla="*/ 67 w 70"/>
                <a:gd name="T25" fmla="*/ 0 h 175"/>
                <a:gd name="T26" fmla="*/ 67 w 70"/>
                <a:gd name="T27" fmla="*/ 9 h 175"/>
                <a:gd name="T28" fmla="*/ 70 w 70"/>
                <a:gd name="T29" fmla="*/ 27 h 175"/>
                <a:gd name="T30" fmla="*/ 70 w 70"/>
                <a:gd name="T31" fmla="*/ 49 h 175"/>
                <a:gd name="T32" fmla="*/ 70 w 70"/>
                <a:gd name="T33" fmla="*/ 72 h 175"/>
                <a:gd name="T34" fmla="*/ 70 w 70"/>
                <a:gd name="T35" fmla="*/ 99 h 175"/>
                <a:gd name="T36" fmla="*/ 67 w 70"/>
                <a:gd name="T37" fmla="*/ 121 h 175"/>
                <a:gd name="T38" fmla="*/ 63 w 70"/>
                <a:gd name="T39" fmla="*/ 135 h 175"/>
                <a:gd name="T40" fmla="*/ 61 w 70"/>
                <a:gd name="T41" fmla="*/ 146 h 175"/>
                <a:gd name="T42" fmla="*/ 54 w 70"/>
                <a:gd name="T43" fmla="*/ 157 h 175"/>
                <a:gd name="T44" fmla="*/ 43 w 70"/>
                <a:gd name="T45" fmla="*/ 171 h 175"/>
                <a:gd name="T46" fmla="*/ 36 w 70"/>
                <a:gd name="T47" fmla="*/ 175 h 175"/>
                <a:gd name="T48" fmla="*/ 9 w 70"/>
                <a:gd name="T49" fmla="*/ 11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0" h="175">
                  <a:moveTo>
                    <a:pt x="9" y="117"/>
                  </a:moveTo>
                  <a:lnTo>
                    <a:pt x="0" y="121"/>
                  </a:lnTo>
                  <a:lnTo>
                    <a:pt x="0" y="124"/>
                  </a:lnTo>
                  <a:lnTo>
                    <a:pt x="0" y="121"/>
                  </a:lnTo>
                  <a:lnTo>
                    <a:pt x="2" y="117"/>
                  </a:lnTo>
                  <a:lnTo>
                    <a:pt x="4" y="112"/>
                  </a:lnTo>
                  <a:lnTo>
                    <a:pt x="7" y="92"/>
                  </a:lnTo>
                  <a:lnTo>
                    <a:pt x="7" y="72"/>
                  </a:lnTo>
                  <a:lnTo>
                    <a:pt x="7" y="51"/>
                  </a:lnTo>
                  <a:lnTo>
                    <a:pt x="4" y="29"/>
                  </a:lnTo>
                  <a:lnTo>
                    <a:pt x="4" y="13"/>
                  </a:lnTo>
                  <a:lnTo>
                    <a:pt x="4" y="0"/>
                  </a:lnTo>
                  <a:lnTo>
                    <a:pt x="67" y="0"/>
                  </a:lnTo>
                  <a:lnTo>
                    <a:pt x="67" y="9"/>
                  </a:lnTo>
                  <a:lnTo>
                    <a:pt x="70" y="27"/>
                  </a:lnTo>
                  <a:lnTo>
                    <a:pt x="70" y="49"/>
                  </a:lnTo>
                  <a:lnTo>
                    <a:pt x="70" y="72"/>
                  </a:lnTo>
                  <a:lnTo>
                    <a:pt x="70" y="99"/>
                  </a:lnTo>
                  <a:lnTo>
                    <a:pt x="67" y="121"/>
                  </a:lnTo>
                  <a:lnTo>
                    <a:pt x="63" y="135"/>
                  </a:lnTo>
                  <a:lnTo>
                    <a:pt x="61" y="146"/>
                  </a:lnTo>
                  <a:lnTo>
                    <a:pt x="54" y="157"/>
                  </a:lnTo>
                  <a:lnTo>
                    <a:pt x="43" y="171"/>
                  </a:lnTo>
                  <a:lnTo>
                    <a:pt x="36" y="175"/>
                  </a:lnTo>
                  <a:lnTo>
                    <a:pt x="9" y="11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49" name="Freeform 731">
              <a:extLst>
                <a:ext uri="{FF2B5EF4-FFF2-40B4-BE49-F238E27FC236}">
                  <a16:creationId xmlns:a16="http://schemas.microsoft.com/office/drawing/2014/main" id="{C00318DC-6DCF-FA13-6740-9002FD440BA2}"/>
                </a:ext>
              </a:extLst>
            </p:cNvPr>
            <p:cNvSpPr>
              <a:spLocks/>
            </p:cNvSpPr>
            <p:nvPr/>
          </p:nvSpPr>
          <p:spPr bwMode="auto">
            <a:xfrm>
              <a:off x="6218536" y="5347170"/>
              <a:ext cx="71438" cy="107950"/>
            </a:xfrm>
            <a:custGeom>
              <a:avLst/>
              <a:gdLst>
                <a:gd name="T0" fmla="*/ 0 w 45"/>
                <a:gd name="T1" fmla="*/ 12 h 68"/>
                <a:gd name="T2" fmla="*/ 29 w 45"/>
                <a:gd name="T3" fmla="*/ 3 h 68"/>
                <a:gd name="T4" fmla="*/ 29 w 45"/>
                <a:gd name="T5" fmla="*/ 5 h 68"/>
                <a:gd name="T6" fmla="*/ 27 w 45"/>
                <a:gd name="T7" fmla="*/ 3 h 68"/>
                <a:gd name="T8" fmla="*/ 25 w 45"/>
                <a:gd name="T9" fmla="*/ 3 h 68"/>
                <a:gd name="T10" fmla="*/ 23 w 45"/>
                <a:gd name="T11" fmla="*/ 3 h 68"/>
                <a:gd name="T12" fmla="*/ 20 w 45"/>
                <a:gd name="T13" fmla="*/ 5 h 68"/>
                <a:gd name="T14" fmla="*/ 18 w 45"/>
                <a:gd name="T15" fmla="*/ 5 h 68"/>
                <a:gd name="T16" fmla="*/ 16 w 45"/>
                <a:gd name="T17" fmla="*/ 5 h 68"/>
                <a:gd name="T18" fmla="*/ 16 w 45"/>
                <a:gd name="T19" fmla="*/ 5 h 68"/>
                <a:gd name="T20" fmla="*/ 43 w 45"/>
                <a:gd name="T21" fmla="*/ 63 h 68"/>
                <a:gd name="T22" fmla="*/ 41 w 45"/>
                <a:gd name="T23" fmla="*/ 63 h 68"/>
                <a:gd name="T24" fmla="*/ 36 w 45"/>
                <a:gd name="T25" fmla="*/ 66 h 68"/>
                <a:gd name="T26" fmla="*/ 32 w 45"/>
                <a:gd name="T27" fmla="*/ 66 h 68"/>
                <a:gd name="T28" fmla="*/ 27 w 45"/>
                <a:gd name="T29" fmla="*/ 68 h 68"/>
                <a:gd name="T30" fmla="*/ 25 w 45"/>
                <a:gd name="T31" fmla="*/ 68 h 68"/>
                <a:gd name="T32" fmla="*/ 20 w 45"/>
                <a:gd name="T33" fmla="*/ 66 h 68"/>
                <a:gd name="T34" fmla="*/ 18 w 45"/>
                <a:gd name="T35" fmla="*/ 66 h 68"/>
                <a:gd name="T36" fmla="*/ 16 w 45"/>
                <a:gd name="T37" fmla="*/ 66 h 68"/>
                <a:gd name="T38" fmla="*/ 45 w 45"/>
                <a:gd name="T39" fmla="*/ 57 h 68"/>
                <a:gd name="T40" fmla="*/ 0 w 45"/>
                <a:gd name="T41" fmla="*/ 12 h 68"/>
                <a:gd name="T42" fmla="*/ 14 w 45"/>
                <a:gd name="T43" fmla="*/ 0 h 68"/>
                <a:gd name="T44" fmla="*/ 29 w 45"/>
                <a:gd name="T45" fmla="*/ 5 h 68"/>
                <a:gd name="T46" fmla="*/ 0 w 45"/>
                <a:gd name="T47" fmla="*/ 1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68">
                  <a:moveTo>
                    <a:pt x="0" y="12"/>
                  </a:moveTo>
                  <a:lnTo>
                    <a:pt x="29" y="3"/>
                  </a:lnTo>
                  <a:lnTo>
                    <a:pt x="29" y="5"/>
                  </a:lnTo>
                  <a:lnTo>
                    <a:pt x="27" y="3"/>
                  </a:lnTo>
                  <a:lnTo>
                    <a:pt x="25" y="3"/>
                  </a:lnTo>
                  <a:lnTo>
                    <a:pt x="23" y="3"/>
                  </a:lnTo>
                  <a:lnTo>
                    <a:pt x="20" y="5"/>
                  </a:lnTo>
                  <a:lnTo>
                    <a:pt x="18" y="5"/>
                  </a:lnTo>
                  <a:lnTo>
                    <a:pt x="16" y="5"/>
                  </a:lnTo>
                  <a:lnTo>
                    <a:pt x="16" y="5"/>
                  </a:lnTo>
                  <a:lnTo>
                    <a:pt x="43" y="63"/>
                  </a:lnTo>
                  <a:lnTo>
                    <a:pt x="41" y="63"/>
                  </a:lnTo>
                  <a:lnTo>
                    <a:pt x="36" y="66"/>
                  </a:lnTo>
                  <a:lnTo>
                    <a:pt x="32" y="66"/>
                  </a:lnTo>
                  <a:lnTo>
                    <a:pt x="27" y="68"/>
                  </a:lnTo>
                  <a:lnTo>
                    <a:pt x="25" y="68"/>
                  </a:lnTo>
                  <a:lnTo>
                    <a:pt x="20" y="66"/>
                  </a:lnTo>
                  <a:lnTo>
                    <a:pt x="18" y="66"/>
                  </a:lnTo>
                  <a:lnTo>
                    <a:pt x="16" y="66"/>
                  </a:lnTo>
                  <a:lnTo>
                    <a:pt x="45" y="57"/>
                  </a:lnTo>
                  <a:lnTo>
                    <a:pt x="0" y="12"/>
                  </a:lnTo>
                  <a:lnTo>
                    <a:pt x="14" y="0"/>
                  </a:lnTo>
                  <a:lnTo>
                    <a:pt x="29" y="5"/>
                  </a:lnTo>
                  <a:lnTo>
                    <a:pt x="0" y="12"/>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0" name="Freeform 732">
              <a:extLst>
                <a:ext uri="{FF2B5EF4-FFF2-40B4-BE49-F238E27FC236}">
                  <a16:creationId xmlns:a16="http://schemas.microsoft.com/office/drawing/2014/main" id="{754C1656-C00F-8BD4-5007-0D76CDEB2099}"/>
                </a:ext>
              </a:extLst>
            </p:cNvPr>
            <p:cNvSpPr>
              <a:spLocks/>
            </p:cNvSpPr>
            <p:nvPr/>
          </p:nvSpPr>
          <p:spPr bwMode="auto">
            <a:xfrm>
              <a:off x="6189961" y="5366220"/>
              <a:ext cx="122238" cy="280987"/>
            </a:xfrm>
            <a:custGeom>
              <a:avLst/>
              <a:gdLst>
                <a:gd name="T0" fmla="*/ 38 w 77"/>
                <a:gd name="T1" fmla="*/ 114 h 177"/>
                <a:gd name="T2" fmla="*/ 14 w 77"/>
                <a:gd name="T3" fmla="*/ 123 h 177"/>
                <a:gd name="T4" fmla="*/ 14 w 77"/>
                <a:gd name="T5" fmla="*/ 126 h 177"/>
                <a:gd name="T6" fmla="*/ 14 w 77"/>
                <a:gd name="T7" fmla="*/ 126 h 177"/>
                <a:gd name="T8" fmla="*/ 14 w 77"/>
                <a:gd name="T9" fmla="*/ 126 h 177"/>
                <a:gd name="T10" fmla="*/ 14 w 77"/>
                <a:gd name="T11" fmla="*/ 123 h 177"/>
                <a:gd name="T12" fmla="*/ 11 w 77"/>
                <a:gd name="T13" fmla="*/ 108 h 177"/>
                <a:gd name="T14" fmla="*/ 7 w 77"/>
                <a:gd name="T15" fmla="*/ 92 h 177"/>
                <a:gd name="T16" fmla="*/ 2 w 77"/>
                <a:gd name="T17" fmla="*/ 72 h 177"/>
                <a:gd name="T18" fmla="*/ 0 w 77"/>
                <a:gd name="T19" fmla="*/ 51 h 177"/>
                <a:gd name="T20" fmla="*/ 0 w 77"/>
                <a:gd name="T21" fmla="*/ 38 h 177"/>
                <a:gd name="T22" fmla="*/ 2 w 77"/>
                <a:gd name="T23" fmla="*/ 27 h 177"/>
                <a:gd name="T24" fmla="*/ 9 w 77"/>
                <a:gd name="T25" fmla="*/ 13 h 177"/>
                <a:gd name="T26" fmla="*/ 18 w 77"/>
                <a:gd name="T27" fmla="*/ 0 h 177"/>
                <a:gd name="T28" fmla="*/ 63 w 77"/>
                <a:gd name="T29" fmla="*/ 45 h 177"/>
                <a:gd name="T30" fmla="*/ 63 w 77"/>
                <a:gd name="T31" fmla="*/ 45 h 177"/>
                <a:gd name="T32" fmla="*/ 63 w 77"/>
                <a:gd name="T33" fmla="*/ 45 h 177"/>
                <a:gd name="T34" fmla="*/ 63 w 77"/>
                <a:gd name="T35" fmla="*/ 45 h 177"/>
                <a:gd name="T36" fmla="*/ 63 w 77"/>
                <a:gd name="T37" fmla="*/ 47 h 177"/>
                <a:gd name="T38" fmla="*/ 65 w 77"/>
                <a:gd name="T39" fmla="*/ 60 h 177"/>
                <a:gd name="T40" fmla="*/ 70 w 77"/>
                <a:gd name="T41" fmla="*/ 76 h 177"/>
                <a:gd name="T42" fmla="*/ 74 w 77"/>
                <a:gd name="T43" fmla="*/ 96 h 177"/>
                <a:gd name="T44" fmla="*/ 77 w 77"/>
                <a:gd name="T45" fmla="*/ 117 h 177"/>
                <a:gd name="T46" fmla="*/ 77 w 77"/>
                <a:gd name="T47" fmla="*/ 130 h 177"/>
                <a:gd name="T48" fmla="*/ 74 w 77"/>
                <a:gd name="T49" fmla="*/ 144 h 177"/>
                <a:gd name="T50" fmla="*/ 70 w 77"/>
                <a:gd name="T51" fmla="*/ 157 h 177"/>
                <a:gd name="T52" fmla="*/ 61 w 77"/>
                <a:gd name="T53" fmla="*/ 168 h 177"/>
                <a:gd name="T54" fmla="*/ 38 w 77"/>
                <a:gd name="T55" fmla="*/ 177 h 177"/>
                <a:gd name="T56" fmla="*/ 61 w 77"/>
                <a:gd name="T57" fmla="*/ 168 h 177"/>
                <a:gd name="T58" fmla="*/ 52 w 77"/>
                <a:gd name="T59" fmla="*/ 177 h 177"/>
                <a:gd name="T60" fmla="*/ 38 w 77"/>
                <a:gd name="T61" fmla="*/ 177 h 177"/>
                <a:gd name="T62" fmla="*/ 38 w 77"/>
                <a:gd name="T63" fmla="*/ 11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177">
                  <a:moveTo>
                    <a:pt x="38" y="114"/>
                  </a:moveTo>
                  <a:lnTo>
                    <a:pt x="14" y="123"/>
                  </a:lnTo>
                  <a:lnTo>
                    <a:pt x="14" y="126"/>
                  </a:lnTo>
                  <a:lnTo>
                    <a:pt x="14" y="126"/>
                  </a:lnTo>
                  <a:lnTo>
                    <a:pt x="14" y="126"/>
                  </a:lnTo>
                  <a:lnTo>
                    <a:pt x="14" y="123"/>
                  </a:lnTo>
                  <a:lnTo>
                    <a:pt x="11" y="108"/>
                  </a:lnTo>
                  <a:lnTo>
                    <a:pt x="7" y="92"/>
                  </a:lnTo>
                  <a:lnTo>
                    <a:pt x="2" y="72"/>
                  </a:lnTo>
                  <a:lnTo>
                    <a:pt x="0" y="51"/>
                  </a:lnTo>
                  <a:lnTo>
                    <a:pt x="0" y="38"/>
                  </a:lnTo>
                  <a:lnTo>
                    <a:pt x="2" y="27"/>
                  </a:lnTo>
                  <a:lnTo>
                    <a:pt x="9" y="13"/>
                  </a:lnTo>
                  <a:lnTo>
                    <a:pt x="18" y="0"/>
                  </a:lnTo>
                  <a:lnTo>
                    <a:pt x="63" y="45"/>
                  </a:lnTo>
                  <a:lnTo>
                    <a:pt x="63" y="45"/>
                  </a:lnTo>
                  <a:lnTo>
                    <a:pt x="63" y="45"/>
                  </a:lnTo>
                  <a:lnTo>
                    <a:pt x="63" y="45"/>
                  </a:lnTo>
                  <a:lnTo>
                    <a:pt x="63" y="47"/>
                  </a:lnTo>
                  <a:lnTo>
                    <a:pt x="65" y="60"/>
                  </a:lnTo>
                  <a:lnTo>
                    <a:pt x="70" y="76"/>
                  </a:lnTo>
                  <a:lnTo>
                    <a:pt x="74" y="96"/>
                  </a:lnTo>
                  <a:lnTo>
                    <a:pt x="77" y="117"/>
                  </a:lnTo>
                  <a:lnTo>
                    <a:pt x="77" y="130"/>
                  </a:lnTo>
                  <a:lnTo>
                    <a:pt x="74" y="144"/>
                  </a:lnTo>
                  <a:lnTo>
                    <a:pt x="70" y="157"/>
                  </a:lnTo>
                  <a:lnTo>
                    <a:pt x="61" y="168"/>
                  </a:lnTo>
                  <a:lnTo>
                    <a:pt x="38" y="177"/>
                  </a:lnTo>
                  <a:lnTo>
                    <a:pt x="61" y="168"/>
                  </a:lnTo>
                  <a:lnTo>
                    <a:pt x="52" y="177"/>
                  </a:lnTo>
                  <a:lnTo>
                    <a:pt x="38" y="177"/>
                  </a:lnTo>
                  <a:lnTo>
                    <a:pt x="38" y="114"/>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1" name="Freeform 733">
              <a:extLst>
                <a:ext uri="{FF2B5EF4-FFF2-40B4-BE49-F238E27FC236}">
                  <a16:creationId xmlns:a16="http://schemas.microsoft.com/office/drawing/2014/main" id="{76366636-8E63-38A3-7FEE-47F7D1CF88F5}"/>
                </a:ext>
              </a:extLst>
            </p:cNvPr>
            <p:cNvSpPr>
              <a:spLocks/>
            </p:cNvSpPr>
            <p:nvPr/>
          </p:nvSpPr>
          <p:spPr bwMode="auto">
            <a:xfrm>
              <a:off x="6207423" y="5547195"/>
              <a:ext cx="65088" cy="100012"/>
            </a:xfrm>
            <a:custGeom>
              <a:avLst/>
              <a:gdLst>
                <a:gd name="T0" fmla="*/ 0 w 41"/>
                <a:gd name="T1" fmla="*/ 7 h 63"/>
                <a:gd name="T2" fmla="*/ 21 w 41"/>
                <a:gd name="T3" fmla="*/ 0 h 63"/>
                <a:gd name="T4" fmla="*/ 21 w 41"/>
                <a:gd name="T5" fmla="*/ 0 h 63"/>
                <a:gd name="T6" fmla="*/ 21 w 41"/>
                <a:gd name="T7" fmla="*/ 0 h 63"/>
                <a:gd name="T8" fmla="*/ 23 w 41"/>
                <a:gd name="T9" fmla="*/ 0 h 63"/>
                <a:gd name="T10" fmla="*/ 23 w 41"/>
                <a:gd name="T11" fmla="*/ 0 h 63"/>
                <a:gd name="T12" fmla="*/ 23 w 41"/>
                <a:gd name="T13" fmla="*/ 0 h 63"/>
                <a:gd name="T14" fmla="*/ 25 w 41"/>
                <a:gd name="T15" fmla="*/ 0 h 63"/>
                <a:gd name="T16" fmla="*/ 25 w 41"/>
                <a:gd name="T17" fmla="*/ 0 h 63"/>
                <a:gd name="T18" fmla="*/ 27 w 41"/>
                <a:gd name="T19" fmla="*/ 0 h 63"/>
                <a:gd name="T20" fmla="*/ 27 w 41"/>
                <a:gd name="T21" fmla="*/ 63 h 63"/>
                <a:gd name="T22" fmla="*/ 25 w 41"/>
                <a:gd name="T23" fmla="*/ 63 h 63"/>
                <a:gd name="T24" fmla="*/ 25 w 41"/>
                <a:gd name="T25" fmla="*/ 63 h 63"/>
                <a:gd name="T26" fmla="*/ 23 w 41"/>
                <a:gd name="T27" fmla="*/ 63 h 63"/>
                <a:gd name="T28" fmla="*/ 23 w 41"/>
                <a:gd name="T29" fmla="*/ 63 h 63"/>
                <a:gd name="T30" fmla="*/ 23 w 41"/>
                <a:gd name="T31" fmla="*/ 63 h 63"/>
                <a:gd name="T32" fmla="*/ 21 w 41"/>
                <a:gd name="T33" fmla="*/ 63 h 63"/>
                <a:gd name="T34" fmla="*/ 21 w 41"/>
                <a:gd name="T35" fmla="*/ 63 h 63"/>
                <a:gd name="T36" fmla="*/ 21 w 41"/>
                <a:gd name="T37" fmla="*/ 63 h 63"/>
                <a:gd name="T38" fmla="*/ 41 w 41"/>
                <a:gd name="T39" fmla="*/ 57 h 63"/>
                <a:gd name="T40" fmla="*/ 0 w 41"/>
                <a:gd name="T4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63">
                  <a:moveTo>
                    <a:pt x="0" y="7"/>
                  </a:moveTo>
                  <a:lnTo>
                    <a:pt x="21" y="0"/>
                  </a:lnTo>
                  <a:lnTo>
                    <a:pt x="21" y="0"/>
                  </a:lnTo>
                  <a:lnTo>
                    <a:pt x="21" y="0"/>
                  </a:lnTo>
                  <a:lnTo>
                    <a:pt x="23" y="0"/>
                  </a:lnTo>
                  <a:lnTo>
                    <a:pt x="23" y="0"/>
                  </a:lnTo>
                  <a:lnTo>
                    <a:pt x="23" y="0"/>
                  </a:lnTo>
                  <a:lnTo>
                    <a:pt x="25" y="0"/>
                  </a:lnTo>
                  <a:lnTo>
                    <a:pt x="25" y="0"/>
                  </a:lnTo>
                  <a:lnTo>
                    <a:pt x="27" y="0"/>
                  </a:lnTo>
                  <a:lnTo>
                    <a:pt x="27" y="63"/>
                  </a:lnTo>
                  <a:lnTo>
                    <a:pt x="25" y="63"/>
                  </a:lnTo>
                  <a:lnTo>
                    <a:pt x="25" y="63"/>
                  </a:lnTo>
                  <a:lnTo>
                    <a:pt x="23" y="63"/>
                  </a:lnTo>
                  <a:lnTo>
                    <a:pt x="23" y="63"/>
                  </a:lnTo>
                  <a:lnTo>
                    <a:pt x="23" y="63"/>
                  </a:lnTo>
                  <a:lnTo>
                    <a:pt x="21" y="63"/>
                  </a:lnTo>
                  <a:lnTo>
                    <a:pt x="21" y="63"/>
                  </a:lnTo>
                  <a:lnTo>
                    <a:pt x="21" y="63"/>
                  </a:lnTo>
                  <a:lnTo>
                    <a:pt x="41" y="57"/>
                  </a:lnTo>
                  <a:lnTo>
                    <a:pt x="0" y="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2" name="Freeform 734">
              <a:extLst>
                <a:ext uri="{FF2B5EF4-FFF2-40B4-BE49-F238E27FC236}">
                  <a16:creationId xmlns:a16="http://schemas.microsoft.com/office/drawing/2014/main" id="{B339C3C8-ABF5-FAE6-8AEA-CC55F4851C6A}"/>
                </a:ext>
              </a:extLst>
            </p:cNvPr>
            <p:cNvSpPr>
              <a:spLocks/>
            </p:cNvSpPr>
            <p:nvPr/>
          </p:nvSpPr>
          <p:spPr bwMode="auto">
            <a:xfrm>
              <a:off x="6172498" y="5558308"/>
              <a:ext cx="111125" cy="182562"/>
            </a:xfrm>
            <a:custGeom>
              <a:avLst/>
              <a:gdLst>
                <a:gd name="T0" fmla="*/ 0 w 70"/>
                <a:gd name="T1" fmla="*/ 115 h 115"/>
                <a:gd name="T2" fmla="*/ 0 w 70"/>
                <a:gd name="T3" fmla="*/ 115 h 115"/>
                <a:gd name="T4" fmla="*/ 0 w 70"/>
                <a:gd name="T5" fmla="*/ 97 h 115"/>
                <a:gd name="T6" fmla="*/ 0 w 70"/>
                <a:gd name="T7" fmla="*/ 81 h 115"/>
                <a:gd name="T8" fmla="*/ 2 w 70"/>
                <a:gd name="T9" fmla="*/ 68 h 115"/>
                <a:gd name="T10" fmla="*/ 2 w 70"/>
                <a:gd name="T11" fmla="*/ 54 h 115"/>
                <a:gd name="T12" fmla="*/ 4 w 70"/>
                <a:gd name="T13" fmla="*/ 41 h 115"/>
                <a:gd name="T14" fmla="*/ 7 w 70"/>
                <a:gd name="T15" fmla="*/ 29 h 115"/>
                <a:gd name="T16" fmla="*/ 11 w 70"/>
                <a:gd name="T17" fmla="*/ 16 h 115"/>
                <a:gd name="T18" fmla="*/ 22 w 70"/>
                <a:gd name="T19" fmla="*/ 0 h 115"/>
                <a:gd name="T20" fmla="*/ 63 w 70"/>
                <a:gd name="T21" fmla="*/ 50 h 115"/>
                <a:gd name="T22" fmla="*/ 70 w 70"/>
                <a:gd name="T23" fmla="*/ 41 h 115"/>
                <a:gd name="T24" fmla="*/ 70 w 70"/>
                <a:gd name="T25" fmla="*/ 43 h 115"/>
                <a:gd name="T26" fmla="*/ 67 w 70"/>
                <a:gd name="T27" fmla="*/ 50 h 115"/>
                <a:gd name="T28" fmla="*/ 67 w 70"/>
                <a:gd name="T29" fmla="*/ 59 h 115"/>
                <a:gd name="T30" fmla="*/ 65 w 70"/>
                <a:gd name="T31" fmla="*/ 70 h 115"/>
                <a:gd name="T32" fmla="*/ 65 w 70"/>
                <a:gd name="T33" fmla="*/ 83 h 115"/>
                <a:gd name="T34" fmla="*/ 65 w 70"/>
                <a:gd name="T35" fmla="*/ 99 h 115"/>
                <a:gd name="T36" fmla="*/ 65 w 70"/>
                <a:gd name="T37" fmla="*/ 113 h 115"/>
                <a:gd name="T38" fmla="*/ 65 w 70"/>
                <a:gd name="T39" fmla="*/ 113 h 115"/>
                <a:gd name="T40" fmla="*/ 0 w 70"/>
                <a:gd name="T4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15">
                  <a:moveTo>
                    <a:pt x="0" y="115"/>
                  </a:moveTo>
                  <a:lnTo>
                    <a:pt x="0" y="115"/>
                  </a:lnTo>
                  <a:lnTo>
                    <a:pt x="0" y="97"/>
                  </a:lnTo>
                  <a:lnTo>
                    <a:pt x="0" y="81"/>
                  </a:lnTo>
                  <a:lnTo>
                    <a:pt x="2" y="68"/>
                  </a:lnTo>
                  <a:lnTo>
                    <a:pt x="2" y="54"/>
                  </a:lnTo>
                  <a:lnTo>
                    <a:pt x="4" y="41"/>
                  </a:lnTo>
                  <a:lnTo>
                    <a:pt x="7" y="29"/>
                  </a:lnTo>
                  <a:lnTo>
                    <a:pt x="11" y="16"/>
                  </a:lnTo>
                  <a:lnTo>
                    <a:pt x="22" y="0"/>
                  </a:lnTo>
                  <a:lnTo>
                    <a:pt x="63" y="50"/>
                  </a:lnTo>
                  <a:lnTo>
                    <a:pt x="70" y="41"/>
                  </a:lnTo>
                  <a:lnTo>
                    <a:pt x="70" y="43"/>
                  </a:lnTo>
                  <a:lnTo>
                    <a:pt x="67" y="50"/>
                  </a:lnTo>
                  <a:lnTo>
                    <a:pt x="67" y="59"/>
                  </a:lnTo>
                  <a:lnTo>
                    <a:pt x="65" y="70"/>
                  </a:lnTo>
                  <a:lnTo>
                    <a:pt x="65" y="83"/>
                  </a:lnTo>
                  <a:lnTo>
                    <a:pt x="65" y="99"/>
                  </a:lnTo>
                  <a:lnTo>
                    <a:pt x="65" y="113"/>
                  </a:lnTo>
                  <a:lnTo>
                    <a:pt x="65" y="113"/>
                  </a:lnTo>
                  <a:lnTo>
                    <a:pt x="0" y="115"/>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3" name="Freeform 735">
              <a:extLst>
                <a:ext uri="{FF2B5EF4-FFF2-40B4-BE49-F238E27FC236}">
                  <a16:creationId xmlns:a16="http://schemas.microsoft.com/office/drawing/2014/main" id="{CD36C40F-7984-DFC1-A62A-F1CD41BBEA3E}"/>
                </a:ext>
              </a:extLst>
            </p:cNvPr>
            <p:cNvSpPr>
              <a:spLocks/>
            </p:cNvSpPr>
            <p:nvPr/>
          </p:nvSpPr>
          <p:spPr bwMode="auto">
            <a:xfrm>
              <a:off x="6172498" y="5737695"/>
              <a:ext cx="106363" cy="180975"/>
            </a:xfrm>
            <a:custGeom>
              <a:avLst/>
              <a:gdLst>
                <a:gd name="T0" fmla="*/ 38 w 67"/>
                <a:gd name="T1" fmla="*/ 114 h 114"/>
                <a:gd name="T2" fmla="*/ 16 w 67"/>
                <a:gd name="T3" fmla="*/ 105 h 114"/>
                <a:gd name="T4" fmla="*/ 7 w 67"/>
                <a:gd name="T5" fmla="*/ 87 h 114"/>
                <a:gd name="T6" fmla="*/ 4 w 67"/>
                <a:gd name="T7" fmla="*/ 78 h 114"/>
                <a:gd name="T8" fmla="*/ 4 w 67"/>
                <a:gd name="T9" fmla="*/ 67 h 114"/>
                <a:gd name="T10" fmla="*/ 2 w 67"/>
                <a:gd name="T11" fmla="*/ 58 h 114"/>
                <a:gd name="T12" fmla="*/ 2 w 67"/>
                <a:gd name="T13" fmla="*/ 45 h 114"/>
                <a:gd name="T14" fmla="*/ 2 w 67"/>
                <a:gd name="T15" fmla="*/ 31 h 114"/>
                <a:gd name="T16" fmla="*/ 2 w 67"/>
                <a:gd name="T17" fmla="*/ 15 h 114"/>
                <a:gd name="T18" fmla="*/ 0 w 67"/>
                <a:gd name="T19" fmla="*/ 2 h 114"/>
                <a:gd name="T20" fmla="*/ 65 w 67"/>
                <a:gd name="T21" fmla="*/ 0 h 114"/>
                <a:gd name="T22" fmla="*/ 65 w 67"/>
                <a:gd name="T23" fmla="*/ 15 h 114"/>
                <a:gd name="T24" fmla="*/ 65 w 67"/>
                <a:gd name="T25" fmla="*/ 29 h 114"/>
                <a:gd name="T26" fmla="*/ 65 w 67"/>
                <a:gd name="T27" fmla="*/ 42 h 114"/>
                <a:gd name="T28" fmla="*/ 67 w 67"/>
                <a:gd name="T29" fmla="*/ 54 h 114"/>
                <a:gd name="T30" fmla="*/ 67 w 67"/>
                <a:gd name="T31" fmla="*/ 63 h 114"/>
                <a:gd name="T32" fmla="*/ 67 w 67"/>
                <a:gd name="T33" fmla="*/ 69 h 114"/>
                <a:gd name="T34" fmla="*/ 67 w 67"/>
                <a:gd name="T35" fmla="*/ 72 h 114"/>
                <a:gd name="T36" fmla="*/ 61 w 67"/>
                <a:gd name="T37" fmla="*/ 58 h 114"/>
                <a:gd name="T38" fmla="*/ 38 w 67"/>
                <a:gd name="T39" fmla="*/ 51 h 114"/>
                <a:gd name="T40" fmla="*/ 38 w 67"/>
                <a:gd name="T4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114">
                  <a:moveTo>
                    <a:pt x="38" y="114"/>
                  </a:moveTo>
                  <a:lnTo>
                    <a:pt x="16" y="105"/>
                  </a:lnTo>
                  <a:lnTo>
                    <a:pt x="7" y="87"/>
                  </a:lnTo>
                  <a:lnTo>
                    <a:pt x="4" y="78"/>
                  </a:lnTo>
                  <a:lnTo>
                    <a:pt x="4" y="67"/>
                  </a:lnTo>
                  <a:lnTo>
                    <a:pt x="2" y="58"/>
                  </a:lnTo>
                  <a:lnTo>
                    <a:pt x="2" y="45"/>
                  </a:lnTo>
                  <a:lnTo>
                    <a:pt x="2" y="31"/>
                  </a:lnTo>
                  <a:lnTo>
                    <a:pt x="2" y="15"/>
                  </a:lnTo>
                  <a:lnTo>
                    <a:pt x="0" y="2"/>
                  </a:lnTo>
                  <a:lnTo>
                    <a:pt x="65" y="0"/>
                  </a:lnTo>
                  <a:lnTo>
                    <a:pt x="65" y="15"/>
                  </a:lnTo>
                  <a:lnTo>
                    <a:pt x="65" y="29"/>
                  </a:lnTo>
                  <a:lnTo>
                    <a:pt x="65" y="42"/>
                  </a:lnTo>
                  <a:lnTo>
                    <a:pt x="67" y="54"/>
                  </a:lnTo>
                  <a:lnTo>
                    <a:pt x="67" y="63"/>
                  </a:lnTo>
                  <a:lnTo>
                    <a:pt x="67" y="69"/>
                  </a:lnTo>
                  <a:lnTo>
                    <a:pt x="67" y="72"/>
                  </a:lnTo>
                  <a:lnTo>
                    <a:pt x="61" y="58"/>
                  </a:lnTo>
                  <a:lnTo>
                    <a:pt x="38" y="51"/>
                  </a:lnTo>
                  <a:lnTo>
                    <a:pt x="38" y="114"/>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4" name="Freeform 736">
              <a:extLst>
                <a:ext uri="{FF2B5EF4-FFF2-40B4-BE49-F238E27FC236}">
                  <a16:creationId xmlns:a16="http://schemas.microsoft.com/office/drawing/2014/main" id="{A57ED1B9-339F-88DD-41A7-D3921DF77472}"/>
                </a:ext>
              </a:extLst>
            </p:cNvPr>
            <p:cNvSpPr>
              <a:spLocks/>
            </p:cNvSpPr>
            <p:nvPr/>
          </p:nvSpPr>
          <p:spPr bwMode="auto">
            <a:xfrm>
              <a:off x="6197898" y="5818658"/>
              <a:ext cx="92075" cy="100012"/>
            </a:xfrm>
            <a:custGeom>
              <a:avLst/>
              <a:gdLst>
                <a:gd name="T0" fmla="*/ 0 w 58"/>
                <a:gd name="T1" fmla="*/ 45 h 63"/>
                <a:gd name="T2" fmla="*/ 29 w 58"/>
                <a:gd name="T3" fmla="*/ 63 h 63"/>
                <a:gd name="T4" fmla="*/ 29 w 58"/>
                <a:gd name="T5" fmla="*/ 63 h 63"/>
                <a:gd name="T6" fmla="*/ 27 w 58"/>
                <a:gd name="T7" fmla="*/ 63 h 63"/>
                <a:gd name="T8" fmla="*/ 27 w 58"/>
                <a:gd name="T9" fmla="*/ 63 h 63"/>
                <a:gd name="T10" fmla="*/ 24 w 58"/>
                <a:gd name="T11" fmla="*/ 63 h 63"/>
                <a:gd name="T12" fmla="*/ 24 w 58"/>
                <a:gd name="T13" fmla="*/ 63 h 63"/>
                <a:gd name="T14" fmla="*/ 24 w 58"/>
                <a:gd name="T15" fmla="*/ 63 h 63"/>
                <a:gd name="T16" fmla="*/ 22 w 58"/>
                <a:gd name="T17" fmla="*/ 63 h 63"/>
                <a:gd name="T18" fmla="*/ 22 w 58"/>
                <a:gd name="T19" fmla="*/ 63 h 63"/>
                <a:gd name="T20" fmla="*/ 22 w 58"/>
                <a:gd name="T21" fmla="*/ 0 h 63"/>
                <a:gd name="T22" fmla="*/ 22 w 58"/>
                <a:gd name="T23" fmla="*/ 0 h 63"/>
                <a:gd name="T24" fmla="*/ 24 w 58"/>
                <a:gd name="T25" fmla="*/ 0 h 63"/>
                <a:gd name="T26" fmla="*/ 24 w 58"/>
                <a:gd name="T27" fmla="*/ 0 h 63"/>
                <a:gd name="T28" fmla="*/ 24 w 58"/>
                <a:gd name="T29" fmla="*/ 0 h 63"/>
                <a:gd name="T30" fmla="*/ 27 w 58"/>
                <a:gd name="T31" fmla="*/ 0 h 63"/>
                <a:gd name="T32" fmla="*/ 27 w 58"/>
                <a:gd name="T33" fmla="*/ 0 h 63"/>
                <a:gd name="T34" fmla="*/ 29 w 58"/>
                <a:gd name="T35" fmla="*/ 0 h 63"/>
                <a:gd name="T36" fmla="*/ 29 w 58"/>
                <a:gd name="T37" fmla="*/ 0 h 63"/>
                <a:gd name="T38" fmla="*/ 58 w 58"/>
                <a:gd name="T39" fmla="*/ 16 h 63"/>
                <a:gd name="T40" fmla="*/ 29 w 58"/>
                <a:gd name="T41" fmla="*/ 0 h 63"/>
                <a:gd name="T42" fmla="*/ 47 w 58"/>
                <a:gd name="T43" fmla="*/ 0 h 63"/>
                <a:gd name="T44" fmla="*/ 58 w 58"/>
                <a:gd name="T45" fmla="*/ 16 h 63"/>
                <a:gd name="T46" fmla="*/ 0 w 58"/>
                <a:gd name="T47"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3">
                  <a:moveTo>
                    <a:pt x="0" y="45"/>
                  </a:moveTo>
                  <a:lnTo>
                    <a:pt x="29" y="63"/>
                  </a:lnTo>
                  <a:lnTo>
                    <a:pt x="29" y="63"/>
                  </a:lnTo>
                  <a:lnTo>
                    <a:pt x="27" y="63"/>
                  </a:lnTo>
                  <a:lnTo>
                    <a:pt x="27" y="63"/>
                  </a:lnTo>
                  <a:lnTo>
                    <a:pt x="24" y="63"/>
                  </a:lnTo>
                  <a:lnTo>
                    <a:pt x="24" y="63"/>
                  </a:lnTo>
                  <a:lnTo>
                    <a:pt x="24" y="63"/>
                  </a:lnTo>
                  <a:lnTo>
                    <a:pt x="22" y="63"/>
                  </a:lnTo>
                  <a:lnTo>
                    <a:pt x="22" y="63"/>
                  </a:lnTo>
                  <a:lnTo>
                    <a:pt x="22" y="0"/>
                  </a:lnTo>
                  <a:lnTo>
                    <a:pt x="22" y="0"/>
                  </a:lnTo>
                  <a:lnTo>
                    <a:pt x="24" y="0"/>
                  </a:lnTo>
                  <a:lnTo>
                    <a:pt x="24" y="0"/>
                  </a:lnTo>
                  <a:lnTo>
                    <a:pt x="24" y="0"/>
                  </a:lnTo>
                  <a:lnTo>
                    <a:pt x="27" y="0"/>
                  </a:lnTo>
                  <a:lnTo>
                    <a:pt x="27" y="0"/>
                  </a:lnTo>
                  <a:lnTo>
                    <a:pt x="29" y="0"/>
                  </a:lnTo>
                  <a:lnTo>
                    <a:pt x="29" y="0"/>
                  </a:lnTo>
                  <a:lnTo>
                    <a:pt x="58" y="16"/>
                  </a:lnTo>
                  <a:lnTo>
                    <a:pt x="29" y="0"/>
                  </a:lnTo>
                  <a:lnTo>
                    <a:pt x="47" y="0"/>
                  </a:lnTo>
                  <a:lnTo>
                    <a:pt x="58" y="16"/>
                  </a:lnTo>
                  <a:lnTo>
                    <a:pt x="0" y="45"/>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5" name="Freeform 737">
              <a:extLst>
                <a:ext uri="{FF2B5EF4-FFF2-40B4-BE49-F238E27FC236}">
                  <a16:creationId xmlns:a16="http://schemas.microsoft.com/office/drawing/2014/main" id="{096867F0-03DA-B7EA-7563-40056FD640A0}"/>
                </a:ext>
              </a:extLst>
            </p:cNvPr>
            <p:cNvSpPr>
              <a:spLocks/>
            </p:cNvSpPr>
            <p:nvPr/>
          </p:nvSpPr>
          <p:spPr bwMode="auto">
            <a:xfrm>
              <a:off x="6197898" y="5844058"/>
              <a:ext cx="128588" cy="150812"/>
            </a:xfrm>
            <a:custGeom>
              <a:avLst/>
              <a:gdLst>
                <a:gd name="T0" fmla="*/ 22 w 81"/>
                <a:gd name="T1" fmla="*/ 74 h 95"/>
                <a:gd name="T2" fmla="*/ 54 w 81"/>
                <a:gd name="T3" fmla="*/ 95 h 95"/>
                <a:gd name="T4" fmla="*/ 31 w 81"/>
                <a:gd name="T5" fmla="*/ 88 h 95"/>
                <a:gd name="T6" fmla="*/ 15 w 81"/>
                <a:gd name="T7" fmla="*/ 74 h 95"/>
                <a:gd name="T8" fmla="*/ 6 w 81"/>
                <a:gd name="T9" fmla="*/ 61 h 95"/>
                <a:gd name="T10" fmla="*/ 4 w 81"/>
                <a:gd name="T11" fmla="*/ 50 h 95"/>
                <a:gd name="T12" fmla="*/ 2 w 81"/>
                <a:gd name="T13" fmla="*/ 41 h 95"/>
                <a:gd name="T14" fmla="*/ 0 w 81"/>
                <a:gd name="T15" fmla="*/ 32 h 95"/>
                <a:gd name="T16" fmla="*/ 0 w 81"/>
                <a:gd name="T17" fmla="*/ 27 h 95"/>
                <a:gd name="T18" fmla="*/ 0 w 81"/>
                <a:gd name="T19" fmla="*/ 29 h 95"/>
                <a:gd name="T20" fmla="*/ 58 w 81"/>
                <a:gd name="T21" fmla="*/ 0 h 95"/>
                <a:gd name="T22" fmla="*/ 60 w 81"/>
                <a:gd name="T23" fmla="*/ 11 h 95"/>
                <a:gd name="T24" fmla="*/ 63 w 81"/>
                <a:gd name="T25" fmla="*/ 20 h 95"/>
                <a:gd name="T26" fmla="*/ 65 w 81"/>
                <a:gd name="T27" fmla="*/ 27 h 95"/>
                <a:gd name="T28" fmla="*/ 65 w 81"/>
                <a:gd name="T29" fmla="*/ 34 h 95"/>
                <a:gd name="T30" fmla="*/ 67 w 81"/>
                <a:gd name="T31" fmla="*/ 38 h 95"/>
                <a:gd name="T32" fmla="*/ 67 w 81"/>
                <a:gd name="T33" fmla="*/ 38 h 95"/>
                <a:gd name="T34" fmla="*/ 60 w 81"/>
                <a:gd name="T35" fmla="*/ 34 h 95"/>
                <a:gd name="T36" fmla="*/ 49 w 81"/>
                <a:gd name="T37" fmla="*/ 29 h 95"/>
                <a:gd name="T38" fmla="*/ 81 w 81"/>
                <a:gd name="T39" fmla="*/ 50 h 95"/>
                <a:gd name="T40" fmla="*/ 49 w 81"/>
                <a:gd name="T41" fmla="*/ 29 h 95"/>
                <a:gd name="T42" fmla="*/ 72 w 81"/>
                <a:gd name="T43" fmla="*/ 29 h 95"/>
                <a:gd name="T44" fmla="*/ 81 w 81"/>
                <a:gd name="T45" fmla="*/ 50 h 95"/>
                <a:gd name="T46" fmla="*/ 22 w 81"/>
                <a:gd name="T47" fmla="*/ 7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95">
                  <a:moveTo>
                    <a:pt x="22" y="74"/>
                  </a:moveTo>
                  <a:lnTo>
                    <a:pt x="54" y="95"/>
                  </a:lnTo>
                  <a:lnTo>
                    <a:pt x="31" y="88"/>
                  </a:lnTo>
                  <a:lnTo>
                    <a:pt x="15" y="74"/>
                  </a:lnTo>
                  <a:lnTo>
                    <a:pt x="6" y="61"/>
                  </a:lnTo>
                  <a:lnTo>
                    <a:pt x="4" y="50"/>
                  </a:lnTo>
                  <a:lnTo>
                    <a:pt x="2" y="41"/>
                  </a:lnTo>
                  <a:lnTo>
                    <a:pt x="0" y="32"/>
                  </a:lnTo>
                  <a:lnTo>
                    <a:pt x="0" y="27"/>
                  </a:lnTo>
                  <a:lnTo>
                    <a:pt x="0" y="29"/>
                  </a:lnTo>
                  <a:lnTo>
                    <a:pt x="58" y="0"/>
                  </a:lnTo>
                  <a:lnTo>
                    <a:pt x="60" y="11"/>
                  </a:lnTo>
                  <a:lnTo>
                    <a:pt x="63" y="20"/>
                  </a:lnTo>
                  <a:lnTo>
                    <a:pt x="65" y="27"/>
                  </a:lnTo>
                  <a:lnTo>
                    <a:pt x="65" y="34"/>
                  </a:lnTo>
                  <a:lnTo>
                    <a:pt x="67" y="38"/>
                  </a:lnTo>
                  <a:lnTo>
                    <a:pt x="67" y="38"/>
                  </a:lnTo>
                  <a:lnTo>
                    <a:pt x="60" y="34"/>
                  </a:lnTo>
                  <a:lnTo>
                    <a:pt x="49" y="29"/>
                  </a:lnTo>
                  <a:lnTo>
                    <a:pt x="81" y="50"/>
                  </a:lnTo>
                  <a:lnTo>
                    <a:pt x="49" y="29"/>
                  </a:lnTo>
                  <a:lnTo>
                    <a:pt x="72" y="29"/>
                  </a:lnTo>
                  <a:lnTo>
                    <a:pt x="81" y="50"/>
                  </a:lnTo>
                  <a:lnTo>
                    <a:pt x="22" y="74"/>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6" name="Freeform 738">
              <a:extLst>
                <a:ext uri="{FF2B5EF4-FFF2-40B4-BE49-F238E27FC236}">
                  <a16:creationId xmlns:a16="http://schemas.microsoft.com/office/drawing/2014/main" id="{84DA2661-95BD-7947-88D9-4CC9DE5C63F4}"/>
                </a:ext>
              </a:extLst>
            </p:cNvPr>
            <p:cNvSpPr>
              <a:spLocks/>
            </p:cNvSpPr>
            <p:nvPr/>
          </p:nvSpPr>
          <p:spPr bwMode="auto">
            <a:xfrm>
              <a:off x="6232823" y="5923433"/>
              <a:ext cx="188913" cy="123825"/>
            </a:xfrm>
            <a:custGeom>
              <a:avLst/>
              <a:gdLst>
                <a:gd name="T0" fmla="*/ 113 w 119"/>
                <a:gd name="T1" fmla="*/ 78 h 78"/>
                <a:gd name="T2" fmla="*/ 113 w 119"/>
                <a:gd name="T3" fmla="*/ 78 h 78"/>
                <a:gd name="T4" fmla="*/ 97 w 119"/>
                <a:gd name="T5" fmla="*/ 76 h 78"/>
                <a:gd name="T6" fmla="*/ 81 w 119"/>
                <a:gd name="T7" fmla="*/ 74 h 78"/>
                <a:gd name="T8" fmla="*/ 65 w 119"/>
                <a:gd name="T9" fmla="*/ 69 h 78"/>
                <a:gd name="T10" fmla="*/ 50 w 119"/>
                <a:gd name="T11" fmla="*/ 65 h 78"/>
                <a:gd name="T12" fmla="*/ 36 w 119"/>
                <a:gd name="T13" fmla="*/ 58 h 78"/>
                <a:gd name="T14" fmla="*/ 23 w 119"/>
                <a:gd name="T15" fmla="*/ 51 h 78"/>
                <a:gd name="T16" fmla="*/ 9 w 119"/>
                <a:gd name="T17" fmla="*/ 40 h 78"/>
                <a:gd name="T18" fmla="*/ 0 w 119"/>
                <a:gd name="T19" fmla="*/ 24 h 78"/>
                <a:gd name="T20" fmla="*/ 59 w 119"/>
                <a:gd name="T21" fmla="*/ 0 h 78"/>
                <a:gd name="T22" fmla="*/ 59 w 119"/>
                <a:gd name="T23" fmla="*/ 0 h 78"/>
                <a:gd name="T24" fmla="*/ 61 w 119"/>
                <a:gd name="T25" fmla="*/ 0 h 78"/>
                <a:gd name="T26" fmla="*/ 63 w 119"/>
                <a:gd name="T27" fmla="*/ 2 h 78"/>
                <a:gd name="T28" fmla="*/ 72 w 119"/>
                <a:gd name="T29" fmla="*/ 6 h 78"/>
                <a:gd name="T30" fmla="*/ 81 w 119"/>
                <a:gd name="T31" fmla="*/ 9 h 78"/>
                <a:gd name="T32" fmla="*/ 92 w 119"/>
                <a:gd name="T33" fmla="*/ 11 h 78"/>
                <a:gd name="T34" fmla="*/ 106 w 119"/>
                <a:gd name="T35" fmla="*/ 13 h 78"/>
                <a:gd name="T36" fmla="*/ 119 w 119"/>
                <a:gd name="T37" fmla="*/ 15 h 78"/>
                <a:gd name="T38" fmla="*/ 119 w 119"/>
                <a:gd name="T39" fmla="*/ 15 h 78"/>
                <a:gd name="T40" fmla="*/ 113 w 119"/>
                <a:gd name="T4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78">
                  <a:moveTo>
                    <a:pt x="113" y="78"/>
                  </a:moveTo>
                  <a:lnTo>
                    <a:pt x="113" y="78"/>
                  </a:lnTo>
                  <a:lnTo>
                    <a:pt x="97" y="76"/>
                  </a:lnTo>
                  <a:lnTo>
                    <a:pt x="81" y="74"/>
                  </a:lnTo>
                  <a:lnTo>
                    <a:pt x="65" y="69"/>
                  </a:lnTo>
                  <a:lnTo>
                    <a:pt x="50" y="65"/>
                  </a:lnTo>
                  <a:lnTo>
                    <a:pt x="36" y="58"/>
                  </a:lnTo>
                  <a:lnTo>
                    <a:pt x="23" y="51"/>
                  </a:lnTo>
                  <a:lnTo>
                    <a:pt x="9" y="40"/>
                  </a:lnTo>
                  <a:lnTo>
                    <a:pt x="0" y="24"/>
                  </a:lnTo>
                  <a:lnTo>
                    <a:pt x="59" y="0"/>
                  </a:lnTo>
                  <a:lnTo>
                    <a:pt x="59" y="0"/>
                  </a:lnTo>
                  <a:lnTo>
                    <a:pt x="61" y="0"/>
                  </a:lnTo>
                  <a:lnTo>
                    <a:pt x="63" y="2"/>
                  </a:lnTo>
                  <a:lnTo>
                    <a:pt x="72" y="6"/>
                  </a:lnTo>
                  <a:lnTo>
                    <a:pt x="81" y="9"/>
                  </a:lnTo>
                  <a:lnTo>
                    <a:pt x="92" y="11"/>
                  </a:lnTo>
                  <a:lnTo>
                    <a:pt x="106" y="13"/>
                  </a:lnTo>
                  <a:lnTo>
                    <a:pt x="119" y="15"/>
                  </a:lnTo>
                  <a:lnTo>
                    <a:pt x="119" y="15"/>
                  </a:lnTo>
                  <a:lnTo>
                    <a:pt x="113" y="78"/>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7" name="Freeform 739">
              <a:extLst>
                <a:ext uri="{FF2B5EF4-FFF2-40B4-BE49-F238E27FC236}">
                  <a16:creationId xmlns:a16="http://schemas.microsoft.com/office/drawing/2014/main" id="{BB5D29EF-F668-1F92-1A3E-1B887CAB8F88}"/>
                </a:ext>
              </a:extLst>
            </p:cNvPr>
            <p:cNvSpPr>
              <a:spLocks/>
            </p:cNvSpPr>
            <p:nvPr/>
          </p:nvSpPr>
          <p:spPr bwMode="auto">
            <a:xfrm>
              <a:off x="6412211" y="5947245"/>
              <a:ext cx="192088" cy="104775"/>
            </a:xfrm>
            <a:custGeom>
              <a:avLst/>
              <a:gdLst>
                <a:gd name="T0" fmla="*/ 121 w 121"/>
                <a:gd name="T1" fmla="*/ 66 h 66"/>
                <a:gd name="T2" fmla="*/ 121 w 121"/>
                <a:gd name="T3" fmla="*/ 66 h 66"/>
                <a:gd name="T4" fmla="*/ 110 w 121"/>
                <a:gd name="T5" fmla="*/ 66 h 66"/>
                <a:gd name="T6" fmla="*/ 97 w 121"/>
                <a:gd name="T7" fmla="*/ 66 h 66"/>
                <a:gd name="T8" fmla="*/ 83 w 121"/>
                <a:gd name="T9" fmla="*/ 66 h 66"/>
                <a:gd name="T10" fmla="*/ 67 w 121"/>
                <a:gd name="T11" fmla="*/ 66 h 66"/>
                <a:gd name="T12" fmla="*/ 51 w 121"/>
                <a:gd name="T13" fmla="*/ 66 h 66"/>
                <a:gd name="T14" fmla="*/ 33 w 121"/>
                <a:gd name="T15" fmla="*/ 66 h 66"/>
                <a:gd name="T16" fmla="*/ 18 w 121"/>
                <a:gd name="T17" fmla="*/ 63 h 66"/>
                <a:gd name="T18" fmla="*/ 0 w 121"/>
                <a:gd name="T19" fmla="*/ 63 h 66"/>
                <a:gd name="T20" fmla="*/ 6 w 121"/>
                <a:gd name="T21" fmla="*/ 0 h 66"/>
                <a:gd name="T22" fmla="*/ 22 w 121"/>
                <a:gd name="T23" fmla="*/ 0 h 66"/>
                <a:gd name="T24" fmla="*/ 38 w 121"/>
                <a:gd name="T25" fmla="*/ 3 h 66"/>
                <a:gd name="T26" fmla="*/ 51 w 121"/>
                <a:gd name="T27" fmla="*/ 3 h 66"/>
                <a:gd name="T28" fmla="*/ 67 w 121"/>
                <a:gd name="T29" fmla="*/ 3 h 66"/>
                <a:gd name="T30" fmla="*/ 83 w 121"/>
                <a:gd name="T31" fmla="*/ 3 h 66"/>
                <a:gd name="T32" fmla="*/ 97 w 121"/>
                <a:gd name="T33" fmla="*/ 3 h 66"/>
                <a:gd name="T34" fmla="*/ 110 w 121"/>
                <a:gd name="T35" fmla="*/ 3 h 66"/>
                <a:gd name="T36" fmla="*/ 121 w 121"/>
                <a:gd name="T37" fmla="*/ 3 h 66"/>
                <a:gd name="T38" fmla="*/ 121 w 121"/>
                <a:gd name="T39" fmla="*/ 3 h 66"/>
                <a:gd name="T40" fmla="*/ 121 w 121"/>
                <a:gd name="T4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66">
                  <a:moveTo>
                    <a:pt x="121" y="66"/>
                  </a:moveTo>
                  <a:lnTo>
                    <a:pt x="121" y="66"/>
                  </a:lnTo>
                  <a:lnTo>
                    <a:pt x="110" y="66"/>
                  </a:lnTo>
                  <a:lnTo>
                    <a:pt x="97" y="66"/>
                  </a:lnTo>
                  <a:lnTo>
                    <a:pt x="83" y="66"/>
                  </a:lnTo>
                  <a:lnTo>
                    <a:pt x="67" y="66"/>
                  </a:lnTo>
                  <a:lnTo>
                    <a:pt x="51" y="66"/>
                  </a:lnTo>
                  <a:lnTo>
                    <a:pt x="33" y="66"/>
                  </a:lnTo>
                  <a:lnTo>
                    <a:pt x="18" y="63"/>
                  </a:lnTo>
                  <a:lnTo>
                    <a:pt x="0" y="63"/>
                  </a:lnTo>
                  <a:lnTo>
                    <a:pt x="6" y="0"/>
                  </a:lnTo>
                  <a:lnTo>
                    <a:pt x="22" y="0"/>
                  </a:lnTo>
                  <a:lnTo>
                    <a:pt x="38" y="3"/>
                  </a:lnTo>
                  <a:lnTo>
                    <a:pt x="51" y="3"/>
                  </a:lnTo>
                  <a:lnTo>
                    <a:pt x="67" y="3"/>
                  </a:lnTo>
                  <a:lnTo>
                    <a:pt x="83" y="3"/>
                  </a:lnTo>
                  <a:lnTo>
                    <a:pt x="97" y="3"/>
                  </a:lnTo>
                  <a:lnTo>
                    <a:pt x="110" y="3"/>
                  </a:lnTo>
                  <a:lnTo>
                    <a:pt x="121" y="3"/>
                  </a:lnTo>
                  <a:lnTo>
                    <a:pt x="121" y="3"/>
                  </a:lnTo>
                  <a:lnTo>
                    <a:pt x="121" y="66"/>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8" name="Freeform 740">
              <a:extLst>
                <a:ext uri="{FF2B5EF4-FFF2-40B4-BE49-F238E27FC236}">
                  <a16:creationId xmlns:a16="http://schemas.microsoft.com/office/drawing/2014/main" id="{51AB72D7-7F5C-24DD-7FAC-1895C3797B93}"/>
                </a:ext>
              </a:extLst>
            </p:cNvPr>
            <p:cNvSpPr>
              <a:spLocks/>
            </p:cNvSpPr>
            <p:nvPr/>
          </p:nvSpPr>
          <p:spPr bwMode="auto">
            <a:xfrm>
              <a:off x="6604298" y="5952008"/>
              <a:ext cx="142875" cy="106362"/>
            </a:xfrm>
            <a:custGeom>
              <a:avLst/>
              <a:gdLst>
                <a:gd name="T0" fmla="*/ 88 w 90"/>
                <a:gd name="T1" fmla="*/ 67 h 67"/>
                <a:gd name="T2" fmla="*/ 88 w 90"/>
                <a:gd name="T3" fmla="*/ 67 h 67"/>
                <a:gd name="T4" fmla="*/ 75 w 90"/>
                <a:gd name="T5" fmla="*/ 65 h 67"/>
                <a:gd name="T6" fmla="*/ 63 w 90"/>
                <a:gd name="T7" fmla="*/ 65 h 67"/>
                <a:gd name="T8" fmla="*/ 52 w 90"/>
                <a:gd name="T9" fmla="*/ 65 h 67"/>
                <a:gd name="T10" fmla="*/ 41 w 90"/>
                <a:gd name="T11" fmla="*/ 63 h 67"/>
                <a:gd name="T12" fmla="*/ 30 w 90"/>
                <a:gd name="T13" fmla="*/ 63 h 67"/>
                <a:gd name="T14" fmla="*/ 18 w 90"/>
                <a:gd name="T15" fmla="*/ 63 h 67"/>
                <a:gd name="T16" fmla="*/ 9 w 90"/>
                <a:gd name="T17" fmla="*/ 63 h 67"/>
                <a:gd name="T18" fmla="*/ 0 w 90"/>
                <a:gd name="T19" fmla="*/ 63 h 67"/>
                <a:gd name="T20" fmla="*/ 0 w 90"/>
                <a:gd name="T21" fmla="*/ 0 h 67"/>
                <a:gd name="T22" fmla="*/ 9 w 90"/>
                <a:gd name="T23" fmla="*/ 0 h 67"/>
                <a:gd name="T24" fmla="*/ 21 w 90"/>
                <a:gd name="T25" fmla="*/ 0 h 67"/>
                <a:gd name="T26" fmla="*/ 32 w 90"/>
                <a:gd name="T27" fmla="*/ 0 h 67"/>
                <a:gd name="T28" fmla="*/ 43 w 90"/>
                <a:gd name="T29" fmla="*/ 0 h 67"/>
                <a:gd name="T30" fmla="*/ 57 w 90"/>
                <a:gd name="T31" fmla="*/ 2 h 67"/>
                <a:gd name="T32" fmla="*/ 68 w 90"/>
                <a:gd name="T33" fmla="*/ 2 h 67"/>
                <a:gd name="T34" fmla="*/ 79 w 90"/>
                <a:gd name="T35" fmla="*/ 2 h 67"/>
                <a:gd name="T36" fmla="*/ 90 w 90"/>
                <a:gd name="T37" fmla="*/ 2 h 67"/>
                <a:gd name="T38" fmla="*/ 90 w 90"/>
                <a:gd name="T39" fmla="*/ 2 h 67"/>
                <a:gd name="T40" fmla="*/ 88 w 90"/>
                <a:gd name="T4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7">
                  <a:moveTo>
                    <a:pt x="88" y="67"/>
                  </a:moveTo>
                  <a:lnTo>
                    <a:pt x="88" y="67"/>
                  </a:lnTo>
                  <a:lnTo>
                    <a:pt x="75" y="65"/>
                  </a:lnTo>
                  <a:lnTo>
                    <a:pt x="63" y="65"/>
                  </a:lnTo>
                  <a:lnTo>
                    <a:pt x="52" y="65"/>
                  </a:lnTo>
                  <a:lnTo>
                    <a:pt x="41" y="63"/>
                  </a:lnTo>
                  <a:lnTo>
                    <a:pt x="30" y="63"/>
                  </a:lnTo>
                  <a:lnTo>
                    <a:pt x="18" y="63"/>
                  </a:lnTo>
                  <a:lnTo>
                    <a:pt x="9" y="63"/>
                  </a:lnTo>
                  <a:lnTo>
                    <a:pt x="0" y="63"/>
                  </a:lnTo>
                  <a:lnTo>
                    <a:pt x="0" y="0"/>
                  </a:lnTo>
                  <a:lnTo>
                    <a:pt x="9" y="0"/>
                  </a:lnTo>
                  <a:lnTo>
                    <a:pt x="21" y="0"/>
                  </a:lnTo>
                  <a:lnTo>
                    <a:pt x="32" y="0"/>
                  </a:lnTo>
                  <a:lnTo>
                    <a:pt x="43" y="0"/>
                  </a:lnTo>
                  <a:lnTo>
                    <a:pt x="57" y="2"/>
                  </a:lnTo>
                  <a:lnTo>
                    <a:pt x="68" y="2"/>
                  </a:lnTo>
                  <a:lnTo>
                    <a:pt x="79" y="2"/>
                  </a:lnTo>
                  <a:lnTo>
                    <a:pt x="90" y="2"/>
                  </a:lnTo>
                  <a:lnTo>
                    <a:pt x="90" y="2"/>
                  </a:lnTo>
                  <a:lnTo>
                    <a:pt x="88" y="6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9" name="Freeform 741">
              <a:extLst>
                <a:ext uri="{FF2B5EF4-FFF2-40B4-BE49-F238E27FC236}">
                  <a16:creationId xmlns:a16="http://schemas.microsoft.com/office/drawing/2014/main" id="{7C1CE27D-ACCE-E5AD-7684-A07C0368C76D}"/>
                </a:ext>
              </a:extLst>
            </p:cNvPr>
            <p:cNvSpPr>
              <a:spLocks/>
            </p:cNvSpPr>
            <p:nvPr/>
          </p:nvSpPr>
          <p:spPr bwMode="auto">
            <a:xfrm>
              <a:off x="6743998" y="5955183"/>
              <a:ext cx="128588" cy="103187"/>
            </a:xfrm>
            <a:custGeom>
              <a:avLst/>
              <a:gdLst>
                <a:gd name="T0" fmla="*/ 79 w 81"/>
                <a:gd name="T1" fmla="*/ 63 h 65"/>
                <a:gd name="T2" fmla="*/ 81 w 81"/>
                <a:gd name="T3" fmla="*/ 63 h 65"/>
                <a:gd name="T4" fmla="*/ 72 w 81"/>
                <a:gd name="T5" fmla="*/ 63 h 65"/>
                <a:gd name="T6" fmla="*/ 63 w 81"/>
                <a:gd name="T7" fmla="*/ 65 h 65"/>
                <a:gd name="T8" fmla="*/ 54 w 81"/>
                <a:gd name="T9" fmla="*/ 65 h 65"/>
                <a:gd name="T10" fmla="*/ 45 w 81"/>
                <a:gd name="T11" fmla="*/ 65 h 65"/>
                <a:gd name="T12" fmla="*/ 34 w 81"/>
                <a:gd name="T13" fmla="*/ 65 h 65"/>
                <a:gd name="T14" fmla="*/ 23 w 81"/>
                <a:gd name="T15" fmla="*/ 65 h 65"/>
                <a:gd name="T16" fmla="*/ 11 w 81"/>
                <a:gd name="T17" fmla="*/ 65 h 65"/>
                <a:gd name="T18" fmla="*/ 0 w 81"/>
                <a:gd name="T19" fmla="*/ 65 h 65"/>
                <a:gd name="T20" fmla="*/ 2 w 81"/>
                <a:gd name="T21" fmla="*/ 0 h 65"/>
                <a:gd name="T22" fmla="*/ 14 w 81"/>
                <a:gd name="T23" fmla="*/ 0 h 65"/>
                <a:gd name="T24" fmla="*/ 23 w 81"/>
                <a:gd name="T25" fmla="*/ 2 h 65"/>
                <a:gd name="T26" fmla="*/ 34 w 81"/>
                <a:gd name="T27" fmla="*/ 2 h 65"/>
                <a:gd name="T28" fmla="*/ 45 w 81"/>
                <a:gd name="T29" fmla="*/ 2 h 65"/>
                <a:gd name="T30" fmla="*/ 54 w 81"/>
                <a:gd name="T31" fmla="*/ 2 h 65"/>
                <a:gd name="T32" fmla="*/ 61 w 81"/>
                <a:gd name="T33" fmla="*/ 2 h 65"/>
                <a:gd name="T34" fmla="*/ 68 w 81"/>
                <a:gd name="T35" fmla="*/ 0 h 65"/>
                <a:gd name="T36" fmla="*/ 74 w 81"/>
                <a:gd name="T37" fmla="*/ 0 h 65"/>
                <a:gd name="T38" fmla="*/ 79 w 81"/>
                <a:gd name="T39" fmla="*/ 0 h 65"/>
                <a:gd name="T40" fmla="*/ 79 w 81"/>
                <a:gd name="T41"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65">
                  <a:moveTo>
                    <a:pt x="79" y="63"/>
                  </a:moveTo>
                  <a:lnTo>
                    <a:pt x="81" y="63"/>
                  </a:lnTo>
                  <a:lnTo>
                    <a:pt x="72" y="63"/>
                  </a:lnTo>
                  <a:lnTo>
                    <a:pt x="63" y="65"/>
                  </a:lnTo>
                  <a:lnTo>
                    <a:pt x="54" y="65"/>
                  </a:lnTo>
                  <a:lnTo>
                    <a:pt x="45" y="65"/>
                  </a:lnTo>
                  <a:lnTo>
                    <a:pt x="34" y="65"/>
                  </a:lnTo>
                  <a:lnTo>
                    <a:pt x="23" y="65"/>
                  </a:lnTo>
                  <a:lnTo>
                    <a:pt x="11" y="65"/>
                  </a:lnTo>
                  <a:lnTo>
                    <a:pt x="0" y="65"/>
                  </a:lnTo>
                  <a:lnTo>
                    <a:pt x="2" y="0"/>
                  </a:lnTo>
                  <a:lnTo>
                    <a:pt x="14" y="0"/>
                  </a:lnTo>
                  <a:lnTo>
                    <a:pt x="23" y="2"/>
                  </a:lnTo>
                  <a:lnTo>
                    <a:pt x="34" y="2"/>
                  </a:lnTo>
                  <a:lnTo>
                    <a:pt x="45" y="2"/>
                  </a:lnTo>
                  <a:lnTo>
                    <a:pt x="54" y="2"/>
                  </a:lnTo>
                  <a:lnTo>
                    <a:pt x="61" y="2"/>
                  </a:lnTo>
                  <a:lnTo>
                    <a:pt x="68" y="0"/>
                  </a:lnTo>
                  <a:lnTo>
                    <a:pt x="74" y="0"/>
                  </a:lnTo>
                  <a:lnTo>
                    <a:pt x="79" y="0"/>
                  </a:lnTo>
                  <a:lnTo>
                    <a:pt x="79" y="63"/>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60" name="Freeform 742">
              <a:extLst>
                <a:ext uri="{FF2B5EF4-FFF2-40B4-BE49-F238E27FC236}">
                  <a16:creationId xmlns:a16="http://schemas.microsoft.com/office/drawing/2014/main" id="{38D4DF32-CA87-0C04-3809-F3CEEC3A26CD}"/>
                </a:ext>
              </a:extLst>
            </p:cNvPr>
            <p:cNvSpPr>
              <a:spLocks/>
            </p:cNvSpPr>
            <p:nvPr/>
          </p:nvSpPr>
          <p:spPr bwMode="auto">
            <a:xfrm>
              <a:off x="6869411" y="5755158"/>
              <a:ext cx="292100" cy="300037"/>
            </a:xfrm>
            <a:custGeom>
              <a:avLst/>
              <a:gdLst>
                <a:gd name="T0" fmla="*/ 130 w 184"/>
                <a:gd name="T1" fmla="*/ 72 h 189"/>
                <a:gd name="T2" fmla="*/ 171 w 184"/>
                <a:gd name="T3" fmla="*/ 36 h 189"/>
                <a:gd name="T4" fmla="*/ 175 w 184"/>
                <a:gd name="T5" fmla="*/ 49 h 189"/>
                <a:gd name="T6" fmla="*/ 180 w 184"/>
                <a:gd name="T7" fmla="*/ 70 h 189"/>
                <a:gd name="T8" fmla="*/ 184 w 184"/>
                <a:gd name="T9" fmla="*/ 83 h 189"/>
                <a:gd name="T10" fmla="*/ 184 w 184"/>
                <a:gd name="T11" fmla="*/ 97 h 189"/>
                <a:gd name="T12" fmla="*/ 184 w 184"/>
                <a:gd name="T13" fmla="*/ 112 h 189"/>
                <a:gd name="T14" fmla="*/ 180 w 184"/>
                <a:gd name="T15" fmla="*/ 128 h 189"/>
                <a:gd name="T16" fmla="*/ 169 w 184"/>
                <a:gd name="T17" fmla="*/ 144 h 189"/>
                <a:gd name="T18" fmla="*/ 155 w 184"/>
                <a:gd name="T19" fmla="*/ 157 h 189"/>
                <a:gd name="T20" fmla="*/ 139 w 184"/>
                <a:gd name="T21" fmla="*/ 169 h 189"/>
                <a:gd name="T22" fmla="*/ 119 w 184"/>
                <a:gd name="T23" fmla="*/ 175 h 189"/>
                <a:gd name="T24" fmla="*/ 97 w 184"/>
                <a:gd name="T25" fmla="*/ 182 h 189"/>
                <a:gd name="T26" fmla="*/ 67 w 184"/>
                <a:gd name="T27" fmla="*/ 187 h 189"/>
                <a:gd name="T28" fmla="*/ 36 w 184"/>
                <a:gd name="T29" fmla="*/ 189 h 189"/>
                <a:gd name="T30" fmla="*/ 0 w 184"/>
                <a:gd name="T31" fmla="*/ 189 h 189"/>
                <a:gd name="T32" fmla="*/ 0 w 184"/>
                <a:gd name="T33" fmla="*/ 126 h 189"/>
                <a:gd name="T34" fmla="*/ 34 w 184"/>
                <a:gd name="T35" fmla="*/ 126 h 189"/>
                <a:gd name="T36" fmla="*/ 61 w 184"/>
                <a:gd name="T37" fmla="*/ 124 h 189"/>
                <a:gd name="T38" fmla="*/ 83 w 184"/>
                <a:gd name="T39" fmla="*/ 119 h 189"/>
                <a:gd name="T40" fmla="*/ 99 w 184"/>
                <a:gd name="T41" fmla="*/ 115 h 189"/>
                <a:gd name="T42" fmla="*/ 110 w 184"/>
                <a:gd name="T43" fmla="*/ 110 h 189"/>
                <a:gd name="T44" fmla="*/ 117 w 184"/>
                <a:gd name="T45" fmla="*/ 108 h 189"/>
                <a:gd name="T46" fmla="*/ 119 w 184"/>
                <a:gd name="T47" fmla="*/ 103 h 189"/>
                <a:gd name="T48" fmla="*/ 121 w 184"/>
                <a:gd name="T49" fmla="*/ 103 h 189"/>
                <a:gd name="T50" fmla="*/ 121 w 184"/>
                <a:gd name="T51" fmla="*/ 101 h 189"/>
                <a:gd name="T52" fmla="*/ 121 w 184"/>
                <a:gd name="T53" fmla="*/ 97 h 189"/>
                <a:gd name="T54" fmla="*/ 121 w 184"/>
                <a:gd name="T55" fmla="*/ 92 h 189"/>
                <a:gd name="T56" fmla="*/ 119 w 184"/>
                <a:gd name="T57" fmla="*/ 85 h 189"/>
                <a:gd name="T58" fmla="*/ 112 w 184"/>
                <a:gd name="T59" fmla="*/ 67 h 189"/>
                <a:gd name="T60" fmla="*/ 108 w 184"/>
                <a:gd name="T61" fmla="*/ 49 h 189"/>
                <a:gd name="T62" fmla="*/ 146 w 184"/>
                <a:gd name="T63" fmla="*/ 11 h 189"/>
                <a:gd name="T64" fmla="*/ 108 w 184"/>
                <a:gd name="T65" fmla="*/ 49 h 189"/>
                <a:gd name="T66" fmla="*/ 97 w 184"/>
                <a:gd name="T67" fmla="*/ 0 h 189"/>
                <a:gd name="T68" fmla="*/ 146 w 184"/>
                <a:gd name="T69" fmla="*/ 11 h 189"/>
                <a:gd name="T70" fmla="*/ 130 w 184"/>
                <a:gd name="T71" fmla="*/ 7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189">
                  <a:moveTo>
                    <a:pt x="130" y="72"/>
                  </a:moveTo>
                  <a:lnTo>
                    <a:pt x="171" y="36"/>
                  </a:lnTo>
                  <a:lnTo>
                    <a:pt x="175" y="49"/>
                  </a:lnTo>
                  <a:lnTo>
                    <a:pt x="180" y="70"/>
                  </a:lnTo>
                  <a:lnTo>
                    <a:pt x="184" y="83"/>
                  </a:lnTo>
                  <a:lnTo>
                    <a:pt x="184" y="97"/>
                  </a:lnTo>
                  <a:lnTo>
                    <a:pt x="184" y="112"/>
                  </a:lnTo>
                  <a:lnTo>
                    <a:pt x="180" y="128"/>
                  </a:lnTo>
                  <a:lnTo>
                    <a:pt x="169" y="144"/>
                  </a:lnTo>
                  <a:lnTo>
                    <a:pt x="155" y="157"/>
                  </a:lnTo>
                  <a:lnTo>
                    <a:pt x="139" y="169"/>
                  </a:lnTo>
                  <a:lnTo>
                    <a:pt x="119" y="175"/>
                  </a:lnTo>
                  <a:lnTo>
                    <a:pt x="97" y="182"/>
                  </a:lnTo>
                  <a:lnTo>
                    <a:pt x="67" y="187"/>
                  </a:lnTo>
                  <a:lnTo>
                    <a:pt x="36" y="189"/>
                  </a:lnTo>
                  <a:lnTo>
                    <a:pt x="0" y="189"/>
                  </a:lnTo>
                  <a:lnTo>
                    <a:pt x="0" y="126"/>
                  </a:lnTo>
                  <a:lnTo>
                    <a:pt x="34" y="126"/>
                  </a:lnTo>
                  <a:lnTo>
                    <a:pt x="61" y="124"/>
                  </a:lnTo>
                  <a:lnTo>
                    <a:pt x="83" y="119"/>
                  </a:lnTo>
                  <a:lnTo>
                    <a:pt x="99" y="115"/>
                  </a:lnTo>
                  <a:lnTo>
                    <a:pt x="110" y="110"/>
                  </a:lnTo>
                  <a:lnTo>
                    <a:pt x="117" y="108"/>
                  </a:lnTo>
                  <a:lnTo>
                    <a:pt x="119" y="103"/>
                  </a:lnTo>
                  <a:lnTo>
                    <a:pt x="121" y="103"/>
                  </a:lnTo>
                  <a:lnTo>
                    <a:pt x="121" y="101"/>
                  </a:lnTo>
                  <a:lnTo>
                    <a:pt x="121" y="97"/>
                  </a:lnTo>
                  <a:lnTo>
                    <a:pt x="121" y="92"/>
                  </a:lnTo>
                  <a:lnTo>
                    <a:pt x="119" y="85"/>
                  </a:lnTo>
                  <a:lnTo>
                    <a:pt x="112" y="67"/>
                  </a:lnTo>
                  <a:lnTo>
                    <a:pt x="108" y="49"/>
                  </a:lnTo>
                  <a:lnTo>
                    <a:pt x="146" y="11"/>
                  </a:lnTo>
                  <a:lnTo>
                    <a:pt x="108" y="49"/>
                  </a:lnTo>
                  <a:lnTo>
                    <a:pt x="97" y="0"/>
                  </a:lnTo>
                  <a:lnTo>
                    <a:pt x="146" y="11"/>
                  </a:lnTo>
                  <a:lnTo>
                    <a:pt x="130" y="72"/>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61" name="Freeform 743">
              <a:extLst>
                <a:ext uri="{FF2B5EF4-FFF2-40B4-BE49-F238E27FC236}">
                  <a16:creationId xmlns:a16="http://schemas.microsoft.com/office/drawing/2014/main" id="{11D6FD2A-CB7D-A8CF-2410-2B45C8B9DD6A}"/>
                </a:ext>
              </a:extLst>
            </p:cNvPr>
            <p:cNvSpPr>
              <a:spLocks/>
            </p:cNvSpPr>
            <p:nvPr/>
          </p:nvSpPr>
          <p:spPr bwMode="auto">
            <a:xfrm>
              <a:off x="7023398" y="5655145"/>
              <a:ext cx="120650" cy="214312"/>
            </a:xfrm>
            <a:custGeom>
              <a:avLst/>
              <a:gdLst>
                <a:gd name="T0" fmla="*/ 58 w 76"/>
                <a:gd name="T1" fmla="*/ 38 h 135"/>
                <a:gd name="T2" fmla="*/ 65 w 76"/>
                <a:gd name="T3" fmla="*/ 11 h 135"/>
                <a:gd name="T4" fmla="*/ 69 w 76"/>
                <a:gd name="T5" fmla="*/ 29 h 135"/>
                <a:gd name="T6" fmla="*/ 72 w 76"/>
                <a:gd name="T7" fmla="*/ 45 h 135"/>
                <a:gd name="T8" fmla="*/ 74 w 76"/>
                <a:gd name="T9" fmla="*/ 61 h 135"/>
                <a:gd name="T10" fmla="*/ 74 w 76"/>
                <a:gd name="T11" fmla="*/ 74 h 135"/>
                <a:gd name="T12" fmla="*/ 74 w 76"/>
                <a:gd name="T13" fmla="*/ 88 h 135"/>
                <a:gd name="T14" fmla="*/ 76 w 76"/>
                <a:gd name="T15" fmla="*/ 99 h 135"/>
                <a:gd name="T16" fmla="*/ 74 w 76"/>
                <a:gd name="T17" fmla="*/ 108 h 135"/>
                <a:gd name="T18" fmla="*/ 33 w 76"/>
                <a:gd name="T19" fmla="*/ 135 h 135"/>
                <a:gd name="T20" fmla="*/ 49 w 76"/>
                <a:gd name="T21" fmla="*/ 74 h 135"/>
                <a:gd name="T22" fmla="*/ 11 w 76"/>
                <a:gd name="T23" fmla="*/ 99 h 135"/>
                <a:gd name="T24" fmla="*/ 11 w 76"/>
                <a:gd name="T25" fmla="*/ 97 h 135"/>
                <a:gd name="T26" fmla="*/ 11 w 76"/>
                <a:gd name="T27" fmla="*/ 90 h 135"/>
                <a:gd name="T28" fmla="*/ 11 w 76"/>
                <a:gd name="T29" fmla="*/ 79 h 135"/>
                <a:gd name="T30" fmla="*/ 9 w 76"/>
                <a:gd name="T31" fmla="*/ 67 h 135"/>
                <a:gd name="T32" fmla="*/ 9 w 76"/>
                <a:gd name="T33" fmla="*/ 54 h 135"/>
                <a:gd name="T34" fmla="*/ 6 w 76"/>
                <a:gd name="T35" fmla="*/ 40 h 135"/>
                <a:gd name="T36" fmla="*/ 2 w 76"/>
                <a:gd name="T37" fmla="*/ 25 h 135"/>
                <a:gd name="T38" fmla="*/ 9 w 76"/>
                <a:gd name="T39" fmla="*/ 0 h 135"/>
                <a:gd name="T40" fmla="*/ 2 w 76"/>
                <a:gd name="T41" fmla="*/ 25 h 135"/>
                <a:gd name="T42" fmla="*/ 0 w 76"/>
                <a:gd name="T43" fmla="*/ 11 h 135"/>
                <a:gd name="T44" fmla="*/ 9 w 76"/>
                <a:gd name="T45" fmla="*/ 0 h 135"/>
                <a:gd name="T46" fmla="*/ 58 w 76"/>
                <a:gd name="T47" fmla="*/ 3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135">
                  <a:moveTo>
                    <a:pt x="58" y="38"/>
                  </a:moveTo>
                  <a:lnTo>
                    <a:pt x="65" y="11"/>
                  </a:lnTo>
                  <a:lnTo>
                    <a:pt x="69" y="29"/>
                  </a:lnTo>
                  <a:lnTo>
                    <a:pt x="72" y="45"/>
                  </a:lnTo>
                  <a:lnTo>
                    <a:pt x="74" y="61"/>
                  </a:lnTo>
                  <a:lnTo>
                    <a:pt x="74" y="74"/>
                  </a:lnTo>
                  <a:lnTo>
                    <a:pt x="74" y="88"/>
                  </a:lnTo>
                  <a:lnTo>
                    <a:pt x="76" y="99"/>
                  </a:lnTo>
                  <a:lnTo>
                    <a:pt x="74" y="108"/>
                  </a:lnTo>
                  <a:lnTo>
                    <a:pt x="33" y="135"/>
                  </a:lnTo>
                  <a:lnTo>
                    <a:pt x="49" y="74"/>
                  </a:lnTo>
                  <a:lnTo>
                    <a:pt x="11" y="99"/>
                  </a:lnTo>
                  <a:lnTo>
                    <a:pt x="11" y="97"/>
                  </a:lnTo>
                  <a:lnTo>
                    <a:pt x="11" y="90"/>
                  </a:lnTo>
                  <a:lnTo>
                    <a:pt x="11" y="79"/>
                  </a:lnTo>
                  <a:lnTo>
                    <a:pt x="9" y="67"/>
                  </a:lnTo>
                  <a:lnTo>
                    <a:pt x="9" y="54"/>
                  </a:lnTo>
                  <a:lnTo>
                    <a:pt x="6" y="40"/>
                  </a:lnTo>
                  <a:lnTo>
                    <a:pt x="2" y="25"/>
                  </a:lnTo>
                  <a:lnTo>
                    <a:pt x="9" y="0"/>
                  </a:lnTo>
                  <a:lnTo>
                    <a:pt x="2" y="25"/>
                  </a:lnTo>
                  <a:lnTo>
                    <a:pt x="0" y="11"/>
                  </a:lnTo>
                  <a:lnTo>
                    <a:pt x="9" y="0"/>
                  </a:lnTo>
                  <a:lnTo>
                    <a:pt x="58" y="38"/>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62" name="Freeform 744">
              <a:extLst>
                <a:ext uri="{FF2B5EF4-FFF2-40B4-BE49-F238E27FC236}">
                  <a16:creationId xmlns:a16="http://schemas.microsoft.com/office/drawing/2014/main" id="{776DA8FD-CB40-2C4C-4BD7-6B34A55F8738}"/>
                </a:ext>
              </a:extLst>
            </p:cNvPr>
            <p:cNvSpPr>
              <a:spLocks/>
            </p:cNvSpPr>
            <p:nvPr/>
          </p:nvSpPr>
          <p:spPr bwMode="auto">
            <a:xfrm>
              <a:off x="7037686" y="5469408"/>
              <a:ext cx="114300" cy="246062"/>
            </a:xfrm>
            <a:custGeom>
              <a:avLst/>
              <a:gdLst>
                <a:gd name="T0" fmla="*/ 67 w 72"/>
                <a:gd name="T1" fmla="*/ 0 h 155"/>
                <a:gd name="T2" fmla="*/ 67 w 72"/>
                <a:gd name="T3" fmla="*/ 0 h 155"/>
                <a:gd name="T4" fmla="*/ 67 w 72"/>
                <a:gd name="T5" fmla="*/ 7 h 155"/>
                <a:gd name="T6" fmla="*/ 69 w 72"/>
                <a:gd name="T7" fmla="*/ 20 h 155"/>
                <a:gd name="T8" fmla="*/ 69 w 72"/>
                <a:gd name="T9" fmla="*/ 40 h 155"/>
                <a:gd name="T10" fmla="*/ 72 w 72"/>
                <a:gd name="T11" fmla="*/ 63 h 155"/>
                <a:gd name="T12" fmla="*/ 69 w 72"/>
                <a:gd name="T13" fmla="*/ 85 h 155"/>
                <a:gd name="T14" fmla="*/ 67 w 72"/>
                <a:gd name="T15" fmla="*/ 108 h 155"/>
                <a:gd name="T16" fmla="*/ 63 w 72"/>
                <a:gd name="T17" fmla="*/ 133 h 155"/>
                <a:gd name="T18" fmla="*/ 49 w 72"/>
                <a:gd name="T19" fmla="*/ 155 h 155"/>
                <a:gd name="T20" fmla="*/ 0 w 72"/>
                <a:gd name="T21" fmla="*/ 117 h 155"/>
                <a:gd name="T22" fmla="*/ 2 w 72"/>
                <a:gd name="T23" fmla="*/ 110 h 155"/>
                <a:gd name="T24" fmla="*/ 4 w 72"/>
                <a:gd name="T25" fmla="*/ 99 h 155"/>
                <a:gd name="T26" fmla="*/ 6 w 72"/>
                <a:gd name="T27" fmla="*/ 81 h 155"/>
                <a:gd name="T28" fmla="*/ 6 w 72"/>
                <a:gd name="T29" fmla="*/ 63 h 155"/>
                <a:gd name="T30" fmla="*/ 6 w 72"/>
                <a:gd name="T31" fmla="*/ 43 h 155"/>
                <a:gd name="T32" fmla="*/ 4 w 72"/>
                <a:gd name="T33" fmla="*/ 25 h 155"/>
                <a:gd name="T34" fmla="*/ 4 w 72"/>
                <a:gd name="T35" fmla="*/ 11 h 155"/>
                <a:gd name="T36" fmla="*/ 4 w 72"/>
                <a:gd name="T37" fmla="*/ 0 h 155"/>
                <a:gd name="T38" fmla="*/ 4 w 72"/>
                <a:gd name="T39" fmla="*/ 0 h 155"/>
                <a:gd name="T40" fmla="*/ 67 w 72"/>
                <a:gd name="T4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155">
                  <a:moveTo>
                    <a:pt x="67" y="0"/>
                  </a:moveTo>
                  <a:lnTo>
                    <a:pt x="67" y="0"/>
                  </a:lnTo>
                  <a:lnTo>
                    <a:pt x="67" y="7"/>
                  </a:lnTo>
                  <a:lnTo>
                    <a:pt x="69" y="20"/>
                  </a:lnTo>
                  <a:lnTo>
                    <a:pt x="69" y="40"/>
                  </a:lnTo>
                  <a:lnTo>
                    <a:pt x="72" y="63"/>
                  </a:lnTo>
                  <a:lnTo>
                    <a:pt x="69" y="85"/>
                  </a:lnTo>
                  <a:lnTo>
                    <a:pt x="67" y="108"/>
                  </a:lnTo>
                  <a:lnTo>
                    <a:pt x="63" y="133"/>
                  </a:lnTo>
                  <a:lnTo>
                    <a:pt x="49" y="155"/>
                  </a:lnTo>
                  <a:lnTo>
                    <a:pt x="0" y="117"/>
                  </a:lnTo>
                  <a:lnTo>
                    <a:pt x="2" y="110"/>
                  </a:lnTo>
                  <a:lnTo>
                    <a:pt x="4" y="99"/>
                  </a:lnTo>
                  <a:lnTo>
                    <a:pt x="6" y="81"/>
                  </a:lnTo>
                  <a:lnTo>
                    <a:pt x="6" y="63"/>
                  </a:lnTo>
                  <a:lnTo>
                    <a:pt x="6" y="43"/>
                  </a:lnTo>
                  <a:lnTo>
                    <a:pt x="4" y="25"/>
                  </a:lnTo>
                  <a:lnTo>
                    <a:pt x="4" y="11"/>
                  </a:lnTo>
                  <a:lnTo>
                    <a:pt x="4" y="0"/>
                  </a:lnTo>
                  <a:lnTo>
                    <a:pt x="4" y="0"/>
                  </a:lnTo>
                  <a:lnTo>
                    <a:pt x="67"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63" name="Freeform 745">
              <a:extLst>
                <a:ext uri="{FF2B5EF4-FFF2-40B4-BE49-F238E27FC236}">
                  <a16:creationId xmlns:a16="http://schemas.microsoft.com/office/drawing/2014/main" id="{1BF3F72E-EFAE-5046-BC86-C02C62AB8EC3}"/>
                </a:ext>
              </a:extLst>
            </p:cNvPr>
            <p:cNvSpPr>
              <a:spLocks/>
            </p:cNvSpPr>
            <p:nvPr/>
          </p:nvSpPr>
          <p:spPr bwMode="auto">
            <a:xfrm>
              <a:off x="7040861" y="5269383"/>
              <a:ext cx="103188" cy="200025"/>
            </a:xfrm>
            <a:custGeom>
              <a:avLst/>
              <a:gdLst>
                <a:gd name="T0" fmla="*/ 65 w 65"/>
                <a:gd name="T1" fmla="*/ 0 h 126"/>
                <a:gd name="T2" fmla="*/ 65 w 65"/>
                <a:gd name="T3" fmla="*/ 0 h 126"/>
                <a:gd name="T4" fmla="*/ 65 w 65"/>
                <a:gd name="T5" fmla="*/ 18 h 126"/>
                <a:gd name="T6" fmla="*/ 65 w 65"/>
                <a:gd name="T7" fmla="*/ 33 h 126"/>
                <a:gd name="T8" fmla="*/ 65 w 65"/>
                <a:gd name="T9" fmla="*/ 52 h 126"/>
                <a:gd name="T10" fmla="*/ 65 w 65"/>
                <a:gd name="T11" fmla="*/ 67 h 126"/>
                <a:gd name="T12" fmla="*/ 65 w 65"/>
                <a:gd name="T13" fmla="*/ 83 h 126"/>
                <a:gd name="T14" fmla="*/ 65 w 65"/>
                <a:gd name="T15" fmla="*/ 97 h 126"/>
                <a:gd name="T16" fmla="*/ 65 w 65"/>
                <a:gd name="T17" fmla="*/ 112 h 126"/>
                <a:gd name="T18" fmla="*/ 65 w 65"/>
                <a:gd name="T19" fmla="*/ 126 h 126"/>
                <a:gd name="T20" fmla="*/ 2 w 65"/>
                <a:gd name="T21" fmla="*/ 126 h 126"/>
                <a:gd name="T22" fmla="*/ 2 w 65"/>
                <a:gd name="T23" fmla="*/ 110 h 126"/>
                <a:gd name="T24" fmla="*/ 2 w 65"/>
                <a:gd name="T25" fmla="*/ 97 h 126"/>
                <a:gd name="T26" fmla="*/ 2 w 65"/>
                <a:gd name="T27" fmla="*/ 81 h 126"/>
                <a:gd name="T28" fmla="*/ 2 w 65"/>
                <a:gd name="T29" fmla="*/ 67 h 126"/>
                <a:gd name="T30" fmla="*/ 2 w 65"/>
                <a:gd name="T31" fmla="*/ 52 h 126"/>
                <a:gd name="T32" fmla="*/ 2 w 65"/>
                <a:gd name="T33" fmla="*/ 36 h 126"/>
                <a:gd name="T34" fmla="*/ 2 w 65"/>
                <a:gd name="T35" fmla="*/ 20 h 126"/>
                <a:gd name="T36" fmla="*/ 0 w 65"/>
                <a:gd name="T37" fmla="*/ 6 h 126"/>
                <a:gd name="T38" fmla="*/ 0 w 65"/>
                <a:gd name="T39" fmla="*/ 6 h 126"/>
                <a:gd name="T40" fmla="*/ 65 w 65"/>
                <a:gd name="T4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126">
                  <a:moveTo>
                    <a:pt x="65" y="0"/>
                  </a:moveTo>
                  <a:lnTo>
                    <a:pt x="65" y="0"/>
                  </a:lnTo>
                  <a:lnTo>
                    <a:pt x="65" y="18"/>
                  </a:lnTo>
                  <a:lnTo>
                    <a:pt x="65" y="33"/>
                  </a:lnTo>
                  <a:lnTo>
                    <a:pt x="65" y="52"/>
                  </a:lnTo>
                  <a:lnTo>
                    <a:pt x="65" y="67"/>
                  </a:lnTo>
                  <a:lnTo>
                    <a:pt x="65" y="83"/>
                  </a:lnTo>
                  <a:lnTo>
                    <a:pt x="65" y="97"/>
                  </a:lnTo>
                  <a:lnTo>
                    <a:pt x="65" y="112"/>
                  </a:lnTo>
                  <a:lnTo>
                    <a:pt x="65" y="126"/>
                  </a:lnTo>
                  <a:lnTo>
                    <a:pt x="2" y="126"/>
                  </a:lnTo>
                  <a:lnTo>
                    <a:pt x="2" y="110"/>
                  </a:lnTo>
                  <a:lnTo>
                    <a:pt x="2" y="97"/>
                  </a:lnTo>
                  <a:lnTo>
                    <a:pt x="2" y="81"/>
                  </a:lnTo>
                  <a:lnTo>
                    <a:pt x="2" y="67"/>
                  </a:lnTo>
                  <a:lnTo>
                    <a:pt x="2" y="52"/>
                  </a:lnTo>
                  <a:lnTo>
                    <a:pt x="2" y="36"/>
                  </a:lnTo>
                  <a:lnTo>
                    <a:pt x="2" y="20"/>
                  </a:lnTo>
                  <a:lnTo>
                    <a:pt x="0" y="6"/>
                  </a:lnTo>
                  <a:lnTo>
                    <a:pt x="0" y="6"/>
                  </a:lnTo>
                  <a:lnTo>
                    <a:pt x="65"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64" name="Freeform 746">
              <a:extLst>
                <a:ext uri="{FF2B5EF4-FFF2-40B4-BE49-F238E27FC236}">
                  <a16:creationId xmlns:a16="http://schemas.microsoft.com/office/drawing/2014/main" id="{104C2BCF-54FC-F52E-96BA-EBCAB4809412}"/>
                </a:ext>
              </a:extLst>
            </p:cNvPr>
            <p:cNvSpPr>
              <a:spLocks/>
            </p:cNvSpPr>
            <p:nvPr/>
          </p:nvSpPr>
          <p:spPr bwMode="auto">
            <a:xfrm>
              <a:off x="6958311" y="5089995"/>
              <a:ext cx="185738" cy="188912"/>
            </a:xfrm>
            <a:custGeom>
              <a:avLst/>
              <a:gdLst>
                <a:gd name="T0" fmla="*/ 63 w 117"/>
                <a:gd name="T1" fmla="*/ 0 h 119"/>
                <a:gd name="T2" fmla="*/ 63 w 117"/>
                <a:gd name="T3" fmla="*/ 0 h 119"/>
                <a:gd name="T4" fmla="*/ 65 w 117"/>
                <a:gd name="T5" fmla="*/ 0 h 119"/>
                <a:gd name="T6" fmla="*/ 68 w 117"/>
                <a:gd name="T7" fmla="*/ 9 h 119"/>
                <a:gd name="T8" fmla="*/ 77 w 117"/>
                <a:gd name="T9" fmla="*/ 23 h 119"/>
                <a:gd name="T10" fmla="*/ 86 w 117"/>
                <a:gd name="T11" fmla="*/ 38 h 119"/>
                <a:gd name="T12" fmla="*/ 95 w 117"/>
                <a:gd name="T13" fmla="*/ 54 h 119"/>
                <a:gd name="T14" fmla="*/ 104 w 117"/>
                <a:gd name="T15" fmla="*/ 72 h 119"/>
                <a:gd name="T16" fmla="*/ 113 w 117"/>
                <a:gd name="T17" fmla="*/ 92 h 119"/>
                <a:gd name="T18" fmla="*/ 117 w 117"/>
                <a:gd name="T19" fmla="*/ 113 h 119"/>
                <a:gd name="T20" fmla="*/ 52 w 117"/>
                <a:gd name="T21" fmla="*/ 119 h 119"/>
                <a:gd name="T22" fmla="*/ 50 w 117"/>
                <a:gd name="T23" fmla="*/ 110 h 119"/>
                <a:gd name="T24" fmla="*/ 45 w 117"/>
                <a:gd name="T25" fmla="*/ 99 h 119"/>
                <a:gd name="T26" fmla="*/ 38 w 117"/>
                <a:gd name="T27" fmla="*/ 86 h 119"/>
                <a:gd name="T28" fmla="*/ 29 w 117"/>
                <a:gd name="T29" fmla="*/ 70 h 119"/>
                <a:gd name="T30" fmla="*/ 20 w 117"/>
                <a:gd name="T31" fmla="*/ 54 h 119"/>
                <a:gd name="T32" fmla="*/ 11 w 117"/>
                <a:gd name="T33" fmla="*/ 38 h 119"/>
                <a:gd name="T34" fmla="*/ 5 w 117"/>
                <a:gd name="T35" fmla="*/ 20 h 119"/>
                <a:gd name="T36" fmla="*/ 0 w 117"/>
                <a:gd name="T37" fmla="*/ 0 h 119"/>
                <a:gd name="T38" fmla="*/ 0 w 117"/>
                <a:gd name="T39" fmla="*/ 0 h 119"/>
                <a:gd name="T40" fmla="*/ 63 w 117"/>
                <a:gd name="T4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19">
                  <a:moveTo>
                    <a:pt x="63" y="0"/>
                  </a:moveTo>
                  <a:lnTo>
                    <a:pt x="63" y="0"/>
                  </a:lnTo>
                  <a:lnTo>
                    <a:pt x="65" y="0"/>
                  </a:lnTo>
                  <a:lnTo>
                    <a:pt x="68" y="9"/>
                  </a:lnTo>
                  <a:lnTo>
                    <a:pt x="77" y="23"/>
                  </a:lnTo>
                  <a:lnTo>
                    <a:pt x="86" y="38"/>
                  </a:lnTo>
                  <a:lnTo>
                    <a:pt x="95" y="54"/>
                  </a:lnTo>
                  <a:lnTo>
                    <a:pt x="104" y="72"/>
                  </a:lnTo>
                  <a:lnTo>
                    <a:pt x="113" y="92"/>
                  </a:lnTo>
                  <a:lnTo>
                    <a:pt x="117" y="113"/>
                  </a:lnTo>
                  <a:lnTo>
                    <a:pt x="52" y="119"/>
                  </a:lnTo>
                  <a:lnTo>
                    <a:pt x="50" y="110"/>
                  </a:lnTo>
                  <a:lnTo>
                    <a:pt x="45" y="99"/>
                  </a:lnTo>
                  <a:lnTo>
                    <a:pt x="38" y="86"/>
                  </a:lnTo>
                  <a:lnTo>
                    <a:pt x="29" y="70"/>
                  </a:lnTo>
                  <a:lnTo>
                    <a:pt x="20" y="54"/>
                  </a:lnTo>
                  <a:lnTo>
                    <a:pt x="11" y="38"/>
                  </a:lnTo>
                  <a:lnTo>
                    <a:pt x="5" y="20"/>
                  </a:lnTo>
                  <a:lnTo>
                    <a:pt x="0" y="0"/>
                  </a:lnTo>
                  <a:lnTo>
                    <a:pt x="0" y="0"/>
                  </a:lnTo>
                  <a:lnTo>
                    <a:pt x="63"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65" name="Freeform 747">
              <a:extLst>
                <a:ext uri="{FF2B5EF4-FFF2-40B4-BE49-F238E27FC236}">
                  <a16:creationId xmlns:a16="http://schemas.microsoft.com/office/drawing/2014/main" id="{FAB7310D-24B6-CE2A-B0B3-A5EF733A5E9C}"/>
                </a:ext>
              </a:extLst>
            </p:cNvPr>
            <p:cNvSpPr>
              <a:spLocks/>
            </p:cNvSpPr>
            <p:nvPr/>
          </p:nvSpPr>
          <p:spPr bwMode="auto">
            <a:xfrm>
              <a:off x="6904336" y="4993158"/>
              <a:ext cx="153988" cy="119062"/>
            </a:xfrm>
            <a:custGeom>
              <a:avLst/>
              <a:gdLst>
                <a:gd name="T0" fmla="*/ 43 w 97"/>
                <a:gd name="T1" fmla="*/ 0 h 75"/>
                <a:gd name="T2" fmla="*/ 66 w 97"/>
                <a:gd name="T3" fmla="*/ 32 h 75"/>
                <a:gd name="T4" fmla="*/ 59 w 97"/>
                <a:gd name="T5" fmla="*/ 14 h 75"/>
                <a:gd name="T6" fmla="*/ 57 w 97"/>
                <a:gd name="T7" fmla="*/ 12 h 75"/>
                <a:gd name="T8" fmla="*/ 59 w 97"/>
                <a:gd name="T9" fmla="*/ 14 h 75"/>
                <a:gd name="T10" fmla="*/ 66 w 97"/>
                <a:gd name="T11" fmla="*/ 16 h 75"/>
                <a:gd name="T12" fmla="*/ 72 w 97"/>
                <a:gd name="T13" fmla="*/ 21 h 75"/>
                <a:gd name="T14" fmla="*/ 81 w 97"/>
                <a:gd name="T15" fmla="*/ 27 h 75"/>
                <a:gd name="T16" fmla="*/ 93 w 97"/>
                <a:gd name="T17" fmla="*/ 39 h 75"/>
                <a:gd name="T18" fmla="*/ 97 w 97"/>
                <a:gd name="T19" fmla="*/ 61 h 75"/>
                <a:gd name="T20" fmla="*/ 34 w 97"/>
                <a:gd name="T21" fmla="*/ 61 h 75"/>
                <a:gd name="T22" fmla="*/ 36 w 97"/>
                <a:gd name="T23" fmla="*/ 70 h 75"/>
                <a:gd name="T24" fmla="*/ 41 w 97"/>
                <a:gd name="T25" fmla="*/ 75 h 75"/>
                <a:gd name="T26" fmla="*/ 39 w 97"/>
                <a:gd name="T27" fmla="*/ 75 h 75"/>
                <a:gd name="T28" fmla="*/ 34 w 97"/>
                <a:gd name="T29" fmla="*/ 72 h 75"/>
                <a:gd name="T30" fmla="*/ 27 w 97"/>
                <a:gd name="T31" fmla="*/ 68 h 75"/>
                <a:gd name="T32" fmla="*/ 21 w 97"/>
                <a:gd name="T33" fmla="*/ 63 h 75"/>
                <a:gd name="T34" fmla="*/ 9 w 97"/>
                <a:gd name="T35" fmla="*/ 54 h 75"/>
                <a:gd name="T36" fmla="*/ 0 w 97"/>
                <a:gd name="T37" fmla="*/ 32 h 75"/>
                <a:gd name="T38" fmla="*/ 23 w 97"/>
                <a:gd name="T39" fmla="*/ 61 h 75"/>
                <a:gd name="T40" fmla="*/ 43 w 97"/>
                <a:gd name="T41" fmla="*/ 0 h 75"/>
                <a:gd name="T42" fmla="*/ 66 w 97"/>
                <a:gd name="T43" fmla="*/ 9 h 75"/>
                <a:gd name="T44" fmla="*/ 66 w 97"/>
                <a:gd name="T45" fmla="*/ 32 h 75"/>
                <a:gd name="T46" fmla="*/ 43 w 97"/>
                <a:gd name="T4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75">
                  <a:moveTo>
                    <a:pt x="43" y="0"/>
                  </a:moveTo>
                  <a:lnTo>
                    <a:pt x="66" y="32"/>
                  </a:lnTo>
                  <a:lnTo>
                    <a:pt x="59" y="14"/>
                  </a:lnTo>
                  <a:lnTo>
                    <a:pt x="57" y="12"/>
                  </a:lnTo>
                  <a:lnTo>
                    <a:pt x="59" y="14"/>
                  </a:lnTo>
                  <a:lnTo>
                    <a:pt x="66" y="16"/>
                  </a:lnTo>
                  <a:lnTo>
                    <a:pt x="72" y="21"/>
                  </a:lnTo>
                  <a:lnTo>
                    <a:pt x="81" y="27"/>
                  </a:lnTo>
                  <a:lnTo>
                    <a:pt x="93" y="39"/>
                  </a:lnTo>
                  <a:lnTo>
                    <a:pt x="97" y="61"/>
                  </a:lnTo>
                  <a:lnTo>
                    <a:pt x="34" y="61"/>
                  </a:lnTo>
                  <a:lnTo>
                    <a:pt x="36" y="70"/>
                  </a:lnTo>
                  <a:lnTo>
                    <a:pt x="41" y="75"/>
                  </a:lnTo>
                  <a:lnTo>
                    <a:pt x="39" y="75"/>
                  </a:lnTo>
                  <a:lnTo>
                    <a:pt x="34" y="72"/>
                  </a:lnTo>
                  <a:lnTo>
                    <a:pt x="27" y="68"/>
                  </a:lnTo>
                  <a:lnTo>
                    <a:pt x="21" y="63"/>
                  </a:lnTo>
                  <a:lnTo>
                    <a:pt x="9" y="54"/>
                  </a:lnTo>
                  <a:lnTo>
                    <a:pt x="0" y="32"/>
                  </a:lnTo>
                  <a:lnTo>
                    <a:pt x="23" y="61"/>
                  </a:lnTo>
                  <a:lnTo>
                    <a:pt x="43" y="0"/>
                  </a:lnTo>
                  <a:lnTo>
                    <a:pt x="66" y="9"/>
                  </a:lnTo>
                  <a:lnTo>
                    <a:pt x="66" y="32"/>
                  </a:lnTo>
                  <a:lnTo>
                    <a:pt x="43"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66" name="Freeform 748">
              <a:extLst>
                <a:ext uri="{FF2B5EF4-FFF2-40B4-BE49-F238E27FC236}">
                  <a16:creationId xmlns:a16="http://schemas.microsoft.com/office/drawing/2014/main" id="{F98A960A-6266-EB08-D4EA-27A296A85F2D}"/>
                </a:ext>
              </a:extLst>
            </p:cNvPr>
            <p:cNvSpPr>
              <a:spLocks/>
            </p:cNvSpPr>
            <p:nvPr/>
          </p:nvSpPr>
          <p:spPr bwMode="auto">
            <a:xfrm>
              <a:off x="6840836" y="4961408"/>
              <a:ext cx="131763" cy="128587"/>
            </a:xfrm>
            <a:custGeom>
              <a:avLst/>
              <a:gdLst>
                <a:gd name="T0" fmla="*/ 0 w 83"/>
                <a:gd name="T1" fmla="*/ 0 h 81"/>
                <a:gd name="T2" fmla="*/ 0 w 83"/>
                <a:gd name="T3" fmla="*/ 0 h 81"/>
                <a:gd name="T4" fmla="*/ 11 w 83"/>
                <a:gd name="T5" fmla="*/ 0 h 81"/>
                <a:gd name="T6" fmla="*/ 20 w 83"/>
                <a:gd name="T7" fmla="*/ 2 h 81"/>
                <a:gd name="T8" fmla="*/ 31 w 83"/>
                <a:gd name="T9" fmla="*/ 7 h 81"/>
                <a:gd name="T10" fmla="*/ 45 w 83"/>
                <a:gd name="T11" fmla="*/ 9 h 81"/>
                <a:gd name="T12" fmla="*/ 56 w 83"/>
                <a:gd name="T13" fmla="*/ 14 h 81"/>
                <a:gd name="T14" fmla="*/ 67 w 83"/>
                <a:gd name="T15" fmla="*/ 16 h 81"/>
                <a:gd name="T16" fmla="*/ 76 w 83"/>
                <a:gd name="T17" fmla="*/ 20 h 81"/>
                <a:gd name="T18" fmla="*/ 83 w 83"/>
                <a:gd name="T19" fmla="*/ 20 h 81"/>
                <a:gd name="T20" fmla="*/ 63 w 83"/>
                <a:gd name="T21" fmla="*/ 81 h 81"/>
                <a:gd name="T22" fmla="*/ 56 w 83"/>
                <a:gd name="T23" fmla="*/ 79 h 81"/>
                <a:gd name="T24" fmla="*/ 47 w 83"/>
                <a:gd name="T25" fmla="*/ 77 h 81"/>
                <a:gd name="T26" fmla="*/ 36 w 83"/>
                <a:gd name="T27" fmla="*/ 74 h 81"/>
                <a:gd name="T28" fmla="*/ 25 w 83"/>
                <a:gd name="T29" fmla="*/ 70 h 81"/>
                <a:gd name="T30" fmla="*/ 16 w 83"/>
                <a:gd name="T31" fmla="*/ 68 h 81"/>
                <a:gd name="T32" fmla="*/ 4 w 83"/>
                <a:gd name="T33" fmla="*/ 65 h 81"/>
                <a:gd name="T34" fmla="*/ 0 w 83"/>
                <a:gd name="T35" fmla="*/ 63 h 81"/>
                <a:gd name="T36" fmla="*/ 0 w 83"/>
                <a:gd name="T37" fmla="*/ 63 h 81"/>
                <a:gd name="T38" fmla="*/ 0 w 83"/>
                <a:gd name="T39" fmla="*/ 63 h 81"/>
                <a:gd name="T40" fmla="*/ 0 w 83"/>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81">
                  <a:moveTo>
                    <a:pt x="0" y="0"/>
                  </a:moveTo>
                  <a:lnTo>
                    <a:pt x="0" y="0"/>
                  </a:lnTo>
                  <a:lnTo>
                    <a:pt x="11" y="0"/>
                  </a:lnTo>
                  <a:lnTo>
                    <a:pt x="20" y="2"/>
                  </a:lnTo>
                  <a:lnTo>
                    <a:pt x="31" y="7"/>
                  </a:lnTo>
                  <a:lnTo>
                    <a:pt x="45" y="9"/>
                  </a:lnTo>
                  <a:lnTo>
                    <a:pt x="56" y="14"/>
                  </a:lnTo>
                  <a:lnTo>
                    <a:pt x="67" y="16"/>
                  </a:lnTo>
                  <a:lnTo>
                    <a:pt x="76" y="20"/>
                  </a:lnTo>
                  <a:lnTo>
                    <a:pt x="83" y="20"/>
                  </a:lnTo>
                  <a:lnTo>
                    <a:pt x="63" y="81"/>
                  </a:lnTo>
                  <a:lnTo>
                    <a:pt x="56" y="79"/>
                  </a:lnTo>
                  <a:lnTo>
                    <a:pt x="47" y="77"/>
                  </a:lnTo>
                  <a:lnTo>
                    <a:pt x="36" y="74"/>
                  </a:lnTo>
                  <a:lnTo>
                    <a:pt x="25" y="70"/>
                  </a:lnTo>
                  <a:lnTo>
                    <a:pt x="16" y="68"/>
                  </a:lnTo>
                  <a:lnTo>
                    <a:pt x="4" y="65"/>
                  </a:lnTo>
                  <a:lnTo>
                    <a:pt x="0" y="63"/>
                  </a:lnTo>
                  <a:lnTo>
                    <a:pt x="0" y="63"/>
                  </a:lnTo>
                  <a:lnTo>
                    <a:pt x="0" y="63"/>
                  </a:lnTo>
                  <a:lnTo>
                    <a:pt x="0"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67" name="Freeform 749">
              <a:extLst>
                <a:ext uri="{FF2B5EF4-FFF2-40B4-BE49-F238E27FC236}">
                  <a16:creationId xmlns:a16="http://schemas.microsoft.com/office/drawing/2014/main" id="{95540626-F09A-1606-445B-1DA85B51E297}"/>
                </a:ext>
              </a:extLst>
            </p:cNvPr>
            <p:cNvSpPr>
              <a:spLocks/>
            </p:cNvSpPr>
            <p:nvPr/>
          </p:nvSpPr>
          <p:spPr bwMode="auto">
            <a:xfrm>
              <a:off x="6637636" y="4932833"/>
              <a:ext cx="203200" cy="128587"/>
            </a:xfrm>
            <a:custGeom>
              <a:avLst/>
              <a:gdLst>
                <a:gd name="T0" fmla="*/ 6 w 128"/>
                <a:gd name="T1" fmla="*/ 0 h 81"/>
                <a:gd name="T2" fmla="*/ 6 w 128"/>
                <a:gd name="T3" fmla="*/ 0 h 81"/>
                <a:gd name="T4" fmla="*/ 22 w 128"/>
                <a:gd name="T5" fmla="*/ 2 h 81"/>
                <a:gd name="T6" fmla="*/ 40 w 128"/>
                <a:gd name="T7" fmla="*/ 5 h 81"/>
                <a:gd name="T8" fmla="*/ 58 w 128"/>
                <a:gd name="T9" fmla="*/ 7 h 81"/>
                <a:gd name="T10" fmla="*/ 76 w 128"/>
                <a:gd name="T11" fmla="*/ 11 h 81"/>
                <a:gd name="T12" fmla="*/ 94 w 128"/>
                <a:gd name="T13" fmla="*/ 14 h 81"/>
                <a:gd name="T14" fmla="*/ 110 w 128"/>
                <a:gd name="T15" fmla="*/ 16 h 81"/>
                <a:gd name="T16" fmla="*/ 121 w 128"/>
                <a:gd name="T17" fmla="*/ 18 h 81"/>
                <a:gd name="T18" fmla="*/ 128 w 128"/>
                <a:gd name="T19" fmla="*/ 18 h 81"/>
                <a:gd name="T20" fmla="*/ 128 w 128"/>
                <a:gd name="T21" fmla="*/ 81 h 81"/>
                <a:gd name="T22" fmla="*/ 117 w 128"/>
                <a:gd name="T23" fmla="*/ 81 h 81"/>
                <a:gd name="T24" fmla="*/ 101 w 128"/>
                <a:gd name="T25" fmla="*/ 79 h 81"/>
                <a:gd name="T26" fmla="*/ 85 w 128"/>
                <a:gd name="T27" fmla="*/ 77 h 81"/>
                <a:gd name="T28" fmla="*/ 67 w 128"/>
                <a:gd name="T29" fmla="*/ 72 h 81"/>
                <a:gd name="T30" fmla="*/ 47 w 128"/>
                <a:gd name="T31" fmla="*/ 70 h 81"/>
                <a:gd name="T32" fmla="*/ 29 w 128"/>
                <a:gd name="T33" fmla="*/ 68 h 81"/>
                <a:gd name="T34" fmla="*/ 13 w 128"/>
                <a:gd name="T35" fmla="*/ 65 h 81"/>
                <a:gd name="T36" fmla="*/ 0 w 128"/>
                <a:gd name="T37" fmla="*/ 63 h 81"/>
                <a:gd name="T38" fmla="*/ 0 w 128"/>
                <a:gd name="T39" fmla="*/ 63 h 81"/>
                <a:gd name="T40" fmla="*/ 6 w 128"/>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1">
                  <a:moveTo>
                    <a:pt x="6" y="0"/>
                  </a:moveTo>
                  <a:lnTo>
                    <a:pt x="6" y="0"/>
                  </a:lnTo>
                  <a:lnTo>
                    <a:pt x="22" y="2"/>
                  </a:lnTo>
                  <a:lnTo>
                    <a:pt x="40" y="5"/>
                  </a:lnTo>
                  <a:lnTo>
                    <a:pt x="58" y="7"/>
                  </a:lnTo>
                  <a:lnTo>
                    <a:pt x="76" y="11"/>
                  </a:lnTo>
                  <a:lnTo>
                    <a:pt x="94" y="14"/>
                  </a:lnTo>
                  <a:lnTo>
                    <a:pt x="110" y="16"/>
                  </a:lnTo>
                  <a:lnTo>
                    <a:pt x="121" y="18"/>
                  </a:lnTo>
                  <a:lnTo>
                    <a:pt x="128" y="18"/>
                  </a:lnTo>
                  <a:lnTo>
                    <a:pt x="128" y="81"/>
                  </a:lnTo>
                  <a:lnTo>
                    <a:pt x="117" y="81"/>
                  </a:lnTo>
                  <a:lnTo>
                    <a:pt x="101" y="79"/>
                  </a:lnTo>
                  <a:lnTo>
                    <a:pt x="85" y="77"/>
                  </a:lnTo>
                  <a:lnTo>
                    <a:pt x="67" y="72"/>
                  </a:lnTo>
                  <a:lnTo>
                    <a:pt x="47" y="70"/>
                  </a:lnTo>
                  <a:lnTo>
                    <a:pt x="29" y="68"/>
                  </a:lnTo>
                  <a:lnTo>
                    <a:pt x="13" y="65"/>
                  </a:lnTo>
                  <a:lnTo>
                    <a:pt x="0" y="63"/>
                  </a:lnTo>
                  <a:lnTo>
                    <a:pt x="0" y="63"/>
                  </a:lnTo>
                  <a:lnTo>
                    <a:pt x="6"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68" name="Freeform 750">
              <a:extLst>
                <a:ext uri="{FF2B5EF4-FFF2-40B4-BE49-F238E27FC236}">
                  <a16:creationId xmlns:a16="http://schemas.microsoft.com/office/drawing/2014/main" id="{1BCA071D-02D0-448D-7626-3273974F03F1}"/>
                </a:ext>
              </a:extLst>
            </p:cNvPr>
            <p:cNvSpPr>
              <a:spLocks/>
            </p:cNvSpPr>
            <p:nvPr/>
          </p:nvSpPr>
          <p:spPr bwMode="auto">
            <a:xfrm>
              <a:off x="6432848" y="4921720"/>
              <a:ext cx="214313" cy="111125"/>
            </a:xfrm>
            <a:custGeom>
              <a:avLst/>
              <a:gdLst>
                <a:gd name="T0" fmla="*/ 7 w 135"/>
                <a:gd name="T1" fmla="*/ 3 h 70"/>
                <a:gd name="T2" fmla="*/ 0 w 135"/>
                <a:gd name="T3" fmla="*/ 5 h 70"/>
                <a:gd name="T4" fmla="*/ 11 w 135"/>
                <a:gd name="T5" fmla="*/ 3 h 70"/>
                <a:gd name="T6" fmla="*/ 25 w 135"/>
                <a:gd name="T7" fmla="*/ 3 h 70"/>
                <a:gd name="T8" fmla="*/ 41 w 135"/>
                <a:gd name="T9" fmla="*/ 0 h 70"/>
                <a:gd name="T10" fmla="*/ 56 w 135"/>
                <a:gd name="T11" fmla="*/ 3 h 70"/>
                <a:gd name="T12" fmla="*/ 75 w 135"/>
                <a:gd name="T13" fmla="*/ 3 h 70"/>
                <a:gd name="T14" fmla="*/ 95 w 135"/>
                <a:gd name="T15" fmla="*/ 3 h 70"/>
                <a:gd name="T16" fmla="*/ 115 w 135"/>
                <a:gd name="T17" fmla="*/ 5 h 70"/>
                <a:gd name="T18" fmla="*/ 135 w 135"/>
                <a:gd name="T19" fmla="*/ 7 h 70"/>
                <a:gd name="T20" fmla="*/ 129 w 135"/>
                <a:gd name="T21" fmla="*/ 70 h 70"/>
                <a:gd name="T22" fmla="*/ 108 w 135"/>
                <a:gd name="T23" fmla="*/ 68 h 70"/>
                <a:gd name="T24" fmla="*/ 90 w 135"/>
                <a:gd name="T25" fmla="*/ 68 h 70"/>
                <a:gd name="T26" fmla="*/ 72 w 135"/>
                <a:gd name="T27" fmla="*/ 66 h 70"/>
                <a:gd name="T28" fmla="*/ 54 w 135"/>
                <a:gd name="T29" fmla="*/ 66 h 70"/>
                <a:gd name="T30" fmla="*/ 41 w 135"/>
                <a:gd name="T31" fmla="*/ 66 h 70"/>
                <a:gd name="T32" fmla="*/ 27 w 135"/>
                <a:gd name="T33" fmla="*/ 66 h 70"/>
                <a:gd name="T34" fmla="*/ 18 w 135"/>
                <a:gd name="T35" fmla="*/ 66 h 70"/>
                <a:gd name="T36" fmla="*/ 16 w 135"/>
                <a:gd name="T37" fmla="*/ 66 h 70"/>
                <a:gd name="T38" fmla="*/ 7 w 135"/>
                <a:gd name="T39" fmla="*/ 68 h 70"/>
                <a:gd name="T40" fmla="*/ 7 w 135"/>
                <a:gd name="T41"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70">
                  <a:moveTo>
                    <a:pt x="7" y="3"/>
                  </a:moveTo>
                  <a:lnTo>
                    <a:pt x="0" y="5"/>
                  </a:lnTo>
                  <a:lnTo>
                    <a:pt x="11" y="3"/>
                  </a:lnTo>
                  <a:lnTo>
                    <a:pt x="25" y="3"/>
                  </a:lnTo>
                  <a:lnTo>
                    <a:pt x="41" y="0"/>
                  </a:lnTo>
                  <a:lnTo>
                    <a:pt x="56" y="3"/>
                  </a:lnTo>
                  <a:lnTo>
                    <a:pt x="75" y="3"/>
                  </a:lnTo>
                  <a:lnTo>
                    <a:pt x="95" y="3"/>
                  </a:lnTo>
                  <a:lnTo>
                    <a:pt x="115" y="5"/>
                  </a:lnTo>
                  <a:lnTo>
                    <a:pt x="135" y="7"/>
                  </a:lnTo>
                  <a:lnTo>
                    <a:pt x="129" y="70"/>
                  </a:lnTo>
                  <a:lnTo>
                    <a:pt x="108" y="68"/>
                  </a:lnTo>
                  <a:lnTo>
                    <a:pt x="90" y="68"/>
                  </a:lnTo>
                  <a:lnTo>
                    <a:pt x="72" y="66"/>
                  </a:lnTo>
                  <a:lnTo>
                    <a:pt x="54" y="66"/>
                  </a:lnTo>
                  <a:lnTo>
                    <a:pt x="41" y="66"/>
                  </a:lnTo>
                  <a:lnTo>
                    <a:pt x="27" y="66"/>
                  </a:lnTo>
                  <a:lnTo>
                    <a:pt x="18" y="66"/>
                  </a:lnTo>
                  <a:lnTo>
                    <a:pt x="16" y="66"/>
                  </a:lnTo>
                  <a:lnTo>
                    <a:pt x="7" y="68"/>
                  </a:lnTo>
                  <a:lnTo>
                    <a:pt x="7" y="3"/>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69" name="Freeform 751">
              <a:extLst>
                <a:ext uri="{FF2B5EF4-FFF2-40B4-BE49-F238E27FC236}">
                  <a16:creationId xmlns:a16="http://schemas.microsoft.com/office/drawing/2014/main" id="{B18B903C-8C57-3FC2-1ACF-13852E24B5A6}"/>
                </a:ext>
              </a:extLst>
            </p:cNvPr>
            <p:cNvSpPr>
              <a:spLocks/>
            </p:cNvSpPr>
            <p:nvPr/>
          </p:nvSpPr>
          <p:spPr bwMode="auto">
            <a:xfrm>
              <a:off x="6255048" y="4926483"/>
              <a:ext cx="188913" cy="131762"/>
            </a:xfrm>
            <a:custGeom>
              <a:avLst/>
              <a:gdLst>
                <a:gd name="T0" fmla="*/ 0 w 119"/>
                <a:gd name="T1" fmla="*/ 56 h 83"/>
                <a:gd name="T2" fmla="*/ 15 w 119"/>
                <a:gd name="T3" fmla="*/ 29 h 83"/>
                <a:gd name="T4" fmla="*/ 22 w 119"/>
                <a:gd name="T5" fmla="*/ 24 h 83"/>
                <a:gd name="T6" fmla="*/ 31 w 119"/>
                <a:gd name="T7" fmla="*/ 20 h 83"/>
                <a:gd name="T8" fmla="*/ 42 w 119"/>
                <a:gd name="T9" fmla="*/ 15 h 83"/>
                <a:gd name="T10" fmla="*/ 54 w 119"/>
                <a:gd name="T11" fmla="*/ 11 h 83"/>
                <a:gd name="T12" fmla="*/ 67 w 119"/>
                <a:gd name="T13" fmla="*/ 6 h 83"/>
                <a:gd name="T14" fmla="*/ 83 w 119"/>
                <a:gd name="T15" fmla="*/ 4 h 83"/>
                <a:gd name="T16" fmla="*/ 99 w 119"/>
                <a:gd name="T17" fmla="*/ 2 h 83"/>
                <a:gd name="T18" fmla="*/ 119 w 119"/>
                <a:gd name="T19" fmla="*/ 0 h 83"/>
                <a:gd name="T20" fmla="*/ 119 w 119"/>
                <a:gd name="T21" fmla="*/ 65 h 83"/>
                <a:gd name="T22" fmla="*/ 105 w 119"/>
                <a:gd name="T23" fmla="*/ 65 h 83"/>
                <a:gd name="T24" fmla="*/ 92 w 119"/>
                <a:gd name="T25" fmla="*/ 67 h 83"/>
                <a:gd name="T26" fmla="*/ 83 w 119"/>
                <a:gd name="T27" fmla="*/ 67 h 83"/>
                <a:gd name="T28" fmla="*/ 74 w 119"/>
                <a:gd name="T29" fmla="*/ 72 h 83"/>
                <a:gd name="T30" fmla="*/ 67 w 119"/>
                <a:gd name="T31" fmla="*/ 74 h 83"/>
                <a:gd name="T32" fmla="*/ 60 w 119"/>
                <a:gd name="T33" fmla="*/ 76 h 83"/>
                <a:gd name="T34" fmla="*/ 54 w 119"/>
                <a:gd name="T35" fmla="*/ 78 h 83"/>
                <a:gd name="T36" fmla="*/ 49 w 119"/>
                <a:gd name="T37" fmla="*/ 83 h 83"/>
                <a:gd name="T38" fmla="*/ 65 w 119"/>
                <a:gd name="T39" fmla="*/ 56 h 83"/>
                <a:gd name="T40" fmla="*/ 0 w 119"/>
                <a:gd name="T41" fmla="*/ 56 h 83"/>
                <a:gd name="T42" fmla="*/ 0 w 119"/>
                <a:gd name="T43" fmla="*/ 38 h 83"/>
                <a:gd name="T44" fmla="*/ 15 w 119"/>
                <a:gd name="T45" fmla="*/ 29 h 83"/>
                <a:gd name="T46" fmla="*/ 0 w 119"/>
                <a:gd name="T47"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83">
                  <a:moveTo>
                    <a:pt x="0" y="56"/>
                  </a:moveTo>
                  <a:lnTo>
                    <a:pt x="15" y="29"/>
                  </a:lnTo>
                  <a:lnTo>
                    <a:pt x="22" y="24"/>
                  </a:lnTo>
                  <a:lnTo>
                    <a:pt x="31" y="20"/>
                  </a:lnTo>
                  <a:lnTo>
                    <a:pt x="42" y="15"/>
                  </a:lnTo>
                  <a:lnTo>
                    <a:pt x="54" y="11"/>
                  </a:lnTo>
                  <a:lnTo>
                    <a:pt x="67" y="6"/>
                  </a:lnTo>
                  <a:lnTo>
                    <a:pt x="83" y="4"/>
                  </a:lnTo>
                  <a:lnTo>
                    <a:pt x="99" y="2"/>
                  </a:lnTo>
                  <a:lnTo>
                    <a:pt x="119" y="0"/>
                  </a:lnTo>
                  <a:lnTo>
                    <a:pt x="119" y="65"/>
                  </a:lnTo>
                  <a:lnTo>
                    <a:pt x="105" y="65"/>
                  </a:lnTo>
                  <a:lnTo>
                    <a:pt x="92" y="67"/>
                  </a:lnTo>
                  <a:lnTo>
                    <a:pt x="83" y="67"/>
                  </a:lnTo>
                  <a:lnTo>
                    <a:pt x="74" y="72"/>
                  </a:lnTo>
                  <a:lnTo>
                    <a:pt x="67" y="74"/>
                  </a:lnTo>
                  <a:lnTo>
                    <a:pt x="60" y="76"/>
                  </a:lnTo>
                  <a:lnTo>
                    <a:pt x="54" y="78"/>
                  </a:lnTo>
                  <a:lnTo>
                    <a:pt x="49" y="83"/>
                  </a:lnTo>
                  <a:lnTo>
                    <a:pt x="65" y="56"/>
                  </a:lnTo>
                  <a:lnTo>
                    <a:pt x="0" y="56"/>
                  </a:lnTo>
                  <a:lnTo>
                    <a:pt x="0" y="38"/>
                  </a:lnTo>
                  <a:lnTo>
                    <a:pt x="15" y="29"/>
                  </a:lnTo>
                  <a:lnTo>
                    <a:pt x="0" y="56"/>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70" name="Freeform 752">
              <a:extLst>
                <a:ext uri="{FF2B5EF4-FFF2-40B4-BE49-F238E27FC236}">
                  <a16:creationId xmlns:a16="http://schemas.microsoft.com/office/drawing/2014/main" id="{349EBE0F-C0A0-D788-D22C-FEB183B9749F}"/>
                </a:ext>
              </a:extLst>
            </p:cNvPr>
            <p:cNvSpPr>
              <a:spLocks/>
            </p:cNvSpPr>
            <p:nvPr/>
          </p:nvSpPr>
          <p:spPr bwMode="auto">
            <a:xfrm>
              <a:off x="6235998" y="4972520"/>
              <a:ext cx="122238" cy="100012"/>
            </a:xfrm>
            <a:custGeom>
              <a:avLst/>
              <a:gdLst>
                <a:gd name="T0" fmla="*/ 0 w 77"/>
                <a:gd name="T1" fmla="*/ 34 h 63"/>
                <a:gd name="T2" fmla="*/ 18 w 77"/>
                <a:gd name="T3" fmla="*/ 4 h 63"/>
                <a:gd name="T4" fmla="*/ 25 w 77"/>
                <a:gd name="T5" fmla="*/ 2 h 63"/>
                <a:gd name="T6" fmla="*/ 30 w 77"/>
                <a:gd name="T7" fmla="*/ 0 h 63"/>
                <a:gd name="T8" fmla="*/ 34 w 77"/>
                <a:gd name="T9" fmla="*/ 0 h 63"/>
                <a:gd name="T10" fmla="*/ 34 w 77"/>
                <a:gd name="T11" fmla="*/ 0 h 63"/>
                <a:gd name="T12" fmla="*/ 27 w 77"/>
                <a:gd name="T13" fmla="*/ 2 h 63"/>
                <a:gd name="T14" fmla="*/ 18 w 77"/>
                <a:gd name="T15" fmla="*/ 9 h 63"/>
                <a:gd name="T16" fmla="*/ 14 w 77"/>
                <a:gd name="T17" fmla="*/ 20 h 63"/>
                <a:gd name="T18" fmla="*/ 12 w 77"/>
                <a:gd name="T19" fmla="*/ 27 h 63"/>
                <a:gd name="T20" fmla="*/ 77 w 77"/>
                <a:gd name="T21" fmla="*/ 27 h 63"/>
                <a:gd name="T22" fmla="*/ 75 w 77"/>
                <a:gd name="T23" fmla="*/ 36 h 63"/>
                <a:gd name="T24" fmla="*/ 68 w 77"/>
                <a:gd name="T25" fmla="*/ 49 h 63"/>
                <a:gd name="T26" fmla="*/ 57 w 77"/>
                <a:gd name="T27" fmla="*/ 58 h 63"/>
                <a:gd name="T28" fmla="*/ 50 w 77"/>
                <a:gd name="T29" fmla="*/ 61 h 63"/>
                <a:gd name="T30" fmla="*/ 45 w 77"/>
                <a:gd name="T31" fmla="*/ 63 h 63"/>
                <a:gd name="T32" fmla="*/ 43 w 77"/>
                <a:gd name="T33" fmla="*/ 63 h 63"/>
                <a:gd name="T34" fmla="*/ 43 w 77"/>
                <a:gd name="T35" fmla="*/ 63 h 63"/>
                <a:gd name="T36" fmla="*/ 45 w 77"/>
                <a:gd name="T37" fmla="*/ 63 h 63"/>
                <a:gd name="T38" fmla="*/ 63 w 77"/>
                <a:gd name="T39" fmla="*/ 34 h 63"/>
                <a:gd name="T40" fmla="*/ 0 w 77"/>
                <a:gd name="T41" fmla="*/ 34 h 63"/>
                <a:gd name="T42" fmla="*/ 0 w 77"/>
                <a:gd name="T43" fmla="*/ 13 h 63"/>
                <a:gd name="T44" fmla="*/ 18 w 77"/>
                <a:gd name="T45" fmla="*/ 4 h 63"/>
                <a:gd name="T46" fmla="*/ 0 w 77"/>
                <a:gd name="T47"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63">
                  <a:moveTo>
                    <a:pt x="0" y="34"/>
                  </a:moveTo>
                  <a:lnTo>
                    <a:pt x="18" y="4"/>
                  </a:lnTo>
                  <a:lnTo>
                    <a:pt x="25" y="2"/>
                  </a:lnTo>
                  <a:lnTo>
                    <a:pt x="30" y="0"/>
                  </a:lnTo>
                  <a:lnTo>
                    <a:pt x="34" y="0"/>
                  </a:lnTo>
                  <a:lnTo>
                    <a:pt x="34" y="0"/>
                  </a:lnTo>
                  <a:lnTo>
                    <a:pt x="27" y="2"/>
                  </a:lnTo>
                  <a:lnTo>
                    <a:pt x="18" y="9"/>
                  </a:lnTo>
                  <a:lnTo>
                    <a:pt x="14" y="20"/>
                  </a:lnTo>
                  <a:lnTo>
                    <a:pt x="12" y="27"/>
                  </a:lnTo>
                  <a:lnTo>
                    <a:pt x="77" y="27"/>
                  </a:lnTo>
                  <a:lnTo>
                    <a:pt x="75" y="36"/>
                  </a:lnTo>
                  <a:lnTo>
                    <a:pt x="68" y="49"/>
                  </a:lnTo>
                  <a:lnTo>
                    <a:pt x="57" y="58"/>
                  </a:lnTo>
                  <a:lnTo>
                    <a:pt x="50" y="61"/>
                  </a:lnTo>
                  <a:lnTo>
                    <a:pt x="45" y="63"/>
                  </a:lnTo>
                  <a:lnTo>
                    <a:pt x="43" y="63"/>
                  </a:lnTo>
                  <a:lnTo>
                    <a:pt x="43" y="63"/>
                  </a:lnTo>
                  <a:lnTo>
                    <a:pt x="45" y="63"/>
                  </a:lnTo>
                  <a:lnTo>
                    <a:pt x="63" y="34"/>
                  </a:lnTo>
                  <a:lnTo>
                    <a:pt x="0" y="34"/>
                  </a:lnTo>
                  <a:lnTo>
                    <a:pt x="0" y="13"/>
                  </a:lnTo>
                  <a:lnTo>
                    <a:pt x="18" y="4"/>
                  </a:lnTo>
                  <a:lnTo>
                    <a:pt x="0" y="34"/>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71" name="Freeform 753">
              <a:extLst>
                <a:ext uri="{FF2B5EF4-FFF2-40B4-BE49-F238E27FC236}">
                  <a16:creationId xmlns:a16="http://schemas.microsoft.com/office/drawing/2014/main" id="{0DDD1C6C-5B1C-9996-0C73-ABDDC8D371E6}"/>
                </a:ext>
              </a:extLst>
            </p:cNvPr>
            <p:cNvSpPr>
              <a:spLocks/>
            </p:cNvSpPr>
            <p:nvPr/>
          </p:nvSpPr>
          <p:spPr bwMode="auto">
            <a:xfrm>
              <a:off x="6235998" y="5026495"/>
              <a:ext cx="100013" cy="142875"/>
            </a:xfrm>
            <a:custGeom>
              <a:avLst/>
              <a:gdLst>
                <a:gd name="T0" fmla="*/ 0 w 63"/>
                <a:gd name="T1" fmla="*/ 90 h 90"/>
                <a:gd name="T2" fmla="*/ 0 w 63"/>
                <a:gd name="T3" fmla="*/ 90 h 90"/>
                <a:gd name="T4" fmla="*/ 0 w 63"/>
                <a:gd name="T5" fmla="*/ 78 h 90"/>
                <a:gd name="T6" fmla="*/ 0 w 63"/>
                <a:gd name="T7" fmla="*/ 67 h 90"/>
                <a:gd name="T8" fmla="*/ 0 w 63"/>
                <a:gd name="T9" fmla="*/ 56 h 90"/>
                <a:gd name="T10" fmla="*/ 0 w 63"/>
                <a:gd name="T11" fmla="*/ 45 h 90"/>
                <a:gd name="T12" fmla="*/ 0 w 63"/>
                <a:gd name="T13" fmla="*/ 33 h 90"/>
                <a:gd name="T14" fmla="*/ 0 w 63"/>
                <a:gd name="T15" fmla="*/ 22 h 90"/>
                <a:gd name="T16" fmla="*/ 0 w 63"/>
                <a:gd name="T17" fmla="*/ 11 h 90"/>
                <a:gd name="T18" fmla="*/ 0 w 63"/>
                <a:gd name="T19" fmla="*/ 0 h 90"/>
                <a:gd name="T20" fmla="*/ 63 w 63"/>
                <a:gd name="T21" fmla="*/ 0 h 90"/>
                <a:gd name="T22" fmla="*/ 63 w 63"/>
                <a:gd name="T23" fmla="*/ 11 h 90"/>
                <a:gd name="T24" fmla="*/ 63 w 63"/>
                <a:gd name="T25" fmla="*/ 22 h 90"/>
                <a:gd name="T26" fmla="*/ 63 w 63"/>
                <a:gd name="T27" fmla="*/ 33 h 90"/>
                <a:gd name="T28" fmla="*/ 63 w 63"/>
                <a:gd name="T29" fmla="*/ 45 h 90"/>
                <a:gd name="T30" fmla="*/ 63 w 63"/>
                <a:gd name="T31" fmla="*/ 56 h 90"/>
                <a:gd name="T32" fmla="*/ 63 w 63"/>
                <a:gd name="T33" fmla="*/ 67 h 90"/>
                <a:gd name="T34" fmla="*/ 63 w 63"/>
                <a:gd name="T35" fmla="*/ 78 h 90"/>
                <a:gd name="T36" fmla="*/ 63 w 63"/>
                <a:gd name="T37" fmla="*/ 90 h 90"/>
                <a:gd name="T38" fmla="*/ 63 w 63"/>
                <a:gd name="T39" fmla="*/ 90 h 90"/>
                <a:gd name="T40" fmla="*/ 0 w 63"/>
                <a:gd name="T4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90">
                  <a:moveTo>
                    <a:pt x="0" y="90"/>
                  </a:moveTo>
                  <a:lnTo>
                    <a:pt x="0" y="90"/>
                  </a:lnTo>
                  <a:lnTo>
                    <a:pt x="0" y="78"/>
                  </a:lnTo>
                  <a:lnTo>
                    <a:pt x="0" y="67"/>
                  </a:lnTo>
                  <a:lnTo>
                    <a:pt x="0" y="56"/>
                  </a:lnTo>
                  <a:lnTo>
                    <a:pt x="0" y="45"/>
                  </a:lnTo>
                  <a:lnTo>
                    <a:pt x="0" y="33"/>
                  </a:lnTo>
                  <a:lnTo>
                    <a:pt x="0" y="22"/>
                  </a:lnTo>
                  <a:lnTo>
                    <a:pt x="0" y="11"/>
                  </a:lnTo>
                  <a:lnTo>
                    <a:pt x="0" y="0"/>
                  </a:lnTo>
                  <a:lnTo>
                    <a:pt x="63" y="0"/>
                  </a:lnTo>
                  <a:lnTo>
                    <a:pt x="63" y="11"/>
                  </a:lnTo>
                  <a:lnTo>
                    <a:pt x="63" y="22"/>
                  </a:lnTo>
                  <a:lnTo>
                    <a:pt x="63" y="33"/>
                  </a:lnTo>
                  <a:lnTo>
                    <a:pt x="63" y="45"/>
                  </a:lnTo>
                  <a:lnTo>
                    <a:pt x="63" y="56"/>
                  </a:lnTo>
                  <a:lnTo>
                    <a:pt x="63" y="67"/>
                  </a:lnTo>
                  <a:lnTo>
                    <a:pt x="63" y="78"/>
                  </a:lnTo>
                  <a:lnTo>
                    <a:pt x="63" y="90"/>
                  </a:lnTo>
                  <a:lnTo>
                    <a:pt x="63" y="90"/>
                  </a:lnTo>
                  <a:lnTo>
                    <a:pt x="0" y="9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72" name="Freeform 754">
              <a:extLst>
                <a:ext uri="{FF2B5EF4-FFF2-40B4-BE49-F238E27FC236}">
                  <a16:creationId xmlns:a16="http://schemas.microsoft.com/office/drawing/2014/main" id="{72942E9F-0D02-52B8-CD97-E80D443B78BB}"/>
                </a:ext>
              </a:extLst>
            </p:cNvPr>
            <p:cNvSpPr>
              <a:spLocks/>
            </p:cNvSpPr>
            <p:nvPr/>
          </p:nvSpPr>
          <p:spPr bwMode="auto">
            <a:xfrm>
              <a:off x="6615411" y="5247158"/>
              <a:ext cx="254000" cy="319087"/>
            </a:xfrm>
            <a:custGeom>
              <a:avLst/>
              <a:gdLst>
                <a:gd name="T0" fmla="*/ 79 w 160"/>
                <a:gd name="T1" fmla="*/ 0 h 201"/>
                <a:gd name="T2" fmla="*/ 63 w 160"/>
                <a:gd name="T3" fmla="*/ 2 h 201"/>
                <a:gd name="T4" fmla="*/ 50 w 160"/>
                <a:gd name="T5" fmla="*/ 7 h 201"/>
                <a:gd name="T6" fmla="*/ 36 w 160"/>
                <a:gd name="T7" fmla="*/ 16 h 201"/>
                <a:gd name="T8" fmla="*/ 23 w 160"/>
                <a:gd name="T9" fmla="*/ 27 h 201"/>
                <a:gd name="T10" fmla="*/ 14 w 160"/>
                <a:gd name="T11" fmla="*/ 43 h 201"/>
                <a:gd name="T12" fmla="*/ 7 w 160"/>
                <a:gd name="T13" fmla="*/ 59 h 201"/>
                <a:gd name="T14" fmla="*/ 2 w 160"/>
                <a:gd name="T15" fmla="*/ 77 h 201"/>
                <a:gd name="T16" fmla="*/ 0 w 160"/>
                <a:gd name="T17" fmla="*/ 97 h 201"/>
                <a:gd name="T18" fmla="*/ 0 w 160"/>
                <a:gd name="T19" fmla="*/ 117 h 201"/>
                <a:gd name="T20" fmla="*/ 5 w 160"/>
                <a:gd name="T21" fmla="*/ 135 h 201"/>
                <a:gd name="T22" fmla="*/ 11 w 160"/>
                <a:gd name="T23" fmla="*/ 153 h 201"/>
                <a:gd name="T24" fmla="*/ 23 w 160"/>
                <a:gd name="T25" fmla="*/ 169 h 201"/>
                <a:gd name="T26" fmla="*/ 34 w 160"/>
                <a:gd name="T27" fmla="*/ 180 h 201"/>
                <a:gd name="T28" fmla="*/ 47 w 160"/>
                <a:gd name="T29" fmla="*/ 192 h 201"/>
                <a:gd name="T30" fmla="*/ 61 w 160"/>
                <a:gd name="T31" fmla="*/ 198 h 201"/>
                <a:gd name="T32" fmla="*/ 77 w 160"/>
                <a:gd name="T33" fmla="*/ 201 h 201"/>
                <a:gd name="T34" fmla="*/ 95 w 160"/>
                <a:gd name="T35" fmla="*/ 201 h 201"/>
                <a:gd name="T36" fmla="*/ 108 w 160"/>
                <a:gd name="T37" fmla="*/ 194 h 201"/>
                <a:gd name="T38" fmla="*/ 124 w 160"/>
                <a:gd name="T39" fmla="*/ 187 h 201"/>
                <a:gd name="T40" fmla="*/ 135 w 160"/>
                <a:gd name="T41" fmla="*/ 176 h 201"/>
                <a:gd name="T42" fmla="*/ 146 w 160"/>
                <a:gd name="T43" fmla="*/ 160 h 201"/>
                <a:gd name="T44" fmla="*/ 153 w 160"/>
                <a:gd name="T45" fmla="*/ 144 h 201"/>
                <a:gd name="T46" fmla="*/ 158 w 160"/>
                <a:gd name="T47" fmla="*/ 126 h 201"/>
                <a:gd name="T48" fmla="*/ 160 w 160"/>
                <a:gd name="T49" fmla="*/ 106 h 201"/>
                <a:gd name="T50" fmla="*/ 158 w 160"/>
                <a:gd name="T51" fmla="*/ 86 h 201"/>
                <a:gd name="T52" fmla="*/ 153 w 160"/>
                <a:gd name="T53" fmla="*/ 68 h 201"/>
                <a:gd name="T54" fmla="*/ 146 w 160"/>
                <a:gd name="T55" fmla="*/ 50 h 201"/>
                <a:gd name="T56" fmla="*/ 137 w 160"/>
                <a:gd name="T57" fmla="*/ 34 h 201"/>
                <a:gd name="T58" fmla="*/ 124 w 160"/>
                <a:gd name="T59" fmla="*/ 20 h 201"/>
                <a:gd name="T60" fmla="*/ 110 w 160"/>
                <a:gd name="T61" fmla="*/ 11 h 201"/>
                <a:gd name="T62" fmla="*/ 97 w 160"/>
                <a:gd name="T63" fmla="*/ 5 h 201"/>
                <a:gd name="T64" fmla="*/ 79 w 160"/>
                <a:gd name="T65"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201">
                  <a:moveTo>
                    <a:pt x="79" y="0"/>
                  </a:moveTo>
                  <a:lnTo>
                    <a:pt x="63" y="2"/>
                  </a:lnTo>
                  <a:lnTo>
                    <a:pt x="50" y="7"/>
                  </a:lnTo>
                  <a:lnTo>
                    <a:pt x="36" y="16"/>
                  </a:lnTo>
                  <a:lnTo>
                    <a:pt x="23" y="27"/>
                  </a:lnTo>
                  <a:lnTo>
                    <a:pt x="14" y="43"/>
                  </a:lnTo>
                  <a:lnTo>
                    <a:pt x="7" y="59"/>
                  </a:lnTo>
                  <a:lnTo>
                    <a:pt x="2" y="77"/>
                  </a:lnTo>
                  <a:lnTo>
                    <a:pt x="0" y="97"/>
                  </a:lnTo>
                  <a:lnTo>
                    <a:pt x="0" y="117"/>
                  </a:lnTo>
                  <a:lnTo>
                    <a:pt x="5" y="135"/>
                  </a:lnTo>
                  <a:lnTo>
                    <a:pt x="11" y="153"/>
                  </a:lnTo>
                  <a:lnTo>
                    <a:pt x="23" y="169"/>
                  </a:lnTo>
                  <a:lnTo>
                    <a:pt x="34" y="180"/>
                  </a:lnTo>
                  <a:lnTo>
                    <a:pt x="47" y="192"/>
                  </a:lnTo>
                  <a:lnTo>
                    <a:pt x="61" y="198"/>
                  </a:lnTo>
                  <a:lnTo>
                    <a:pt x="77" y="201"/>
                  </a:lnTo>
                  <a:lnTo>
                    <a:pt x="95" y="201"/>
                  </a:lnTo>
                  <a:lnTo>
                    <a:pt x="108" y="194"/>
                  </a:lnTo>
                  <a:lnTo>
                    <a:pt x="124" y="187"/>
                  </a:lnTo>
                  <a:lnTo>
                    <a:pt x="135" y="176"/>
                  </a:lnTo>
                  <a:lnTo>
                    <a:pt x="146" y="160"/>
                  </a:lnTo>
                  <a:lnTo>
                    <a:pt x="153" y="144"/>
                  </a:lnTo>
                  <a:lnTo>
                    <a:pt x="158" y="126"/>
                  </a:lnTo>
                  <a:lnTo>
                    <a:pt x="160" y="106"/>
                  </a:lnTo>
                  <a:lnTo>
                    <a:pt x="158" y="86"/>
                  </a:lnTo>
                  <a:lnTo>
                    <a:pt x="153" y="68"/>
                  </a:lnTo>
                  <a:lnTo>
                    <a:pt x="146" y="50"/>
                  </a:lnTo>
                  <a:lnTo>
                    <a:pt x="137" y="34"/>
                  </a:lnTo>
                  <a:lnTo>
                    <a:pt x="124" y="20"/>
                  </a:lnTo>
                  <a:lnTo>
                    <a:pt x="110" y="11"/>
                  </a:lnTo>
                  <a:lnTo>
                    <a:pt x="97" y="5"/>
                  </a:lnTo>
                  <a:lnTo>
                    <a:pt x="79" y="0"/>
                  </a:lnTo>
                  <a:close/>
                </a:path>
              </a:pathLst>
            </a:custGeom>
            <a:solidFill>
              <a:srgbClr val="E0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73" name="Freeform 755">
              <a:extLst>
                <a:ext uri="{FF2B5EF4-FFF2-40B4-BE49-F238E27FC236}">
                  <a16:creationId xmlns:a16="http://schemas.microsoft.com/office/drawing/2014/main" id="{05D77079-6CF0-6471-C930-ED32F9EC1DC4}"/>
                </a:ext>
              </a:extLst>
            </p:cNvPr>
            <p:cNvSpPr>
              <a:spLocks/>
            </p:cNvSpPr>
            <p:nvPr/>
          </p:nvSpPr>
          <p:spPr bwMode="auto">
            <a:xfrm>
              <a:off x="6615411" y="5247158"/>
              <a:ext cx="254000" cy="319087"/>
            </a:xfrm>
            <a:custGeom>
              <a:avLst/>
              <a:gdLst>
                <a:gd name="T0" fmla="*/ 79 w 160"/>
                <a:gd name="T1" fmla="*/ 0 h 201"/>
                <a:gd name="T2" fmla="*/ 63 w 160"/>
                <a:gd name="T3" fmla="*/ 2 h 201"/>
                <a:gd name="T4" fmla="*/ 50 w 160"/>
                <a:gd name="T5" fmla="*/ 7 h 201"/>
                <a:gd name="T6" fmla="*/ 36 w 160"/>
                <a:gd name="T7" fmla="*/ 16 h 201"/>
                <a:gd name="T8" fmla="*/ 23 w 160"/>
                <a:gd name="T9" fmla="*/ 27 h 201"/>
                <a:gd name="T10" fmla="*/ 14 w 160"/>
                <a:gd name="T11" fmla="*/ 43 h 201"/>
                <a:gd name="T12" fmla="*/ 7 w 160"/>
                <a:gd name="T13" fmla="*/ 59 h 201"/>
                <a:gd name="T14" fmla="*/ 2 w 160"/>
                <a:gd name="T15" fmla="*/ 77 h 201"/>
                <a:gd name="T16" fmla="*/ 0 w 160"/>
                <a:gd name="T17" fmla="*/ 97 h 201"/>
                <a:gd name="T18" fmla="*/ 0 w 160"/>
                <a:gd name="T19" fmla="*/ 117 h 201"/>
                <a:gd name="T20" fmla="*/ 5 w 160"/>
                <a:gd name="T21" fmla="*/ 135 h 201"/>
                <a:gd name="T22" fmla="*/ 11 w 160"/>
                <a:gd name="T23" fmla="*/ 153 h 201"/>
                <a:gd name="T24" fmla="*/ 23 w 160"/>
                <a:gd name="T25" fmla="*/ 169 h 201"/>
                <a:gd name="T26" fmla="*/ 34 w 160"/>
                <a:gd name="T27" fmla="*/ 180 h 201"/>
                <a:gd name="T28" fmla="*/ 47 w 160"/>
                <a:gd name="T29" fmla="*/ 192 h 201"/>
                <a:gd name="T30" fmla="*/ 61 w 160"/>
                <a:gd name="T31" fmla="*/ 198 h 201"/>
                <a:gd name="T32" fmla="*/ 77 w 160"/>
                <a:gd name="T33" fmla="*/ 201 h 201"/>
                <a:gd name="T34" fmla="*/ 95 w 160"/>
                <a:gd name="T35" fmla="*/ 201 h 201"/>
                <a:gd name="T36" fmla="*/ 108 w 160"/>
                <a:gd name="T37" fmla="*/ 194 h 201"/>
                <a:gd name="T38" fmla="*/ 124 w 160"/>
                <a:gd name="T39" fmla="*/ 187 h 201"/>
                <a:gd name="T40" fmla="*/ 135 w 160"/>
                <a:gd name="T41" fmla="*/ 176 h 201"/>
                <a:gd name="T42" fmla="*/ 146 w 160"/>
                <a:gd name="T43" fmla="*/ 160 h 201"/>
                <a:gd name="T44" fmla="*/ 153 w 160"/>
                <a:gd name="T45" fmla="*/ 144 h 201"/>
                <a:gd name="T46" fmla="*/ 158 w 160"/>
                <a:gd name="T47" fmla="*/ 126 h 201"/>
                <a:gd name="T48" fmla="*/ 160 w 160"/>
                <a:gd name="T49" fmla="*/ 106 h 201"/>
                <a:gd name="T50" fmla="*/ 158 w 160"/>
                <a:gd name="T51" fmla="*/ 86 h 201"/>
                <a:gd name="T52" fmla="*/ 153 w 160"/>
                <a:gd name="T53" fmla="*/ 68 h 201"/>
                <a:gd name="T54" fmla="*/ 146 w 160"/>
                <a:gd name="T55" fmla="*/ 50 h 201"/>
                <a:gd name="T56" fmla="*/ 137 w 160"/>
                <a:gd name="T57" fmla="*/ 34 h 201"/>
                <a:gd name="T58" fmla="*/ 124 w 160"/>
                <a:gd name="T59" fmla="*/ 20 h 201"/>
                <a:gd name="T60" fmla="*/ 110 w 160"/>
                <a:gd name="T61" fmla="*/ 11 h 201"/>
                <a:gd name="T62" fmla="*/ 97 w 160"/>
                <a:gd name="T63" fmla="*/ 5 h 201"/>
                <a:gd name="T64" fmla="*/ 79 w 160"/>
                <a:gd name="T65"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201">
                  <a:moveTo>
                    <a:pt x="79" y="0"/>
                  </a:moveTo>
                  <a:lnTo>
                    <a:pt x="63" y="2"/>
                  </a:lnTo>
                  <a:lnTo>
                    <a:pt x="50" y="7"/>
                  </a:lnTo>
                  <a:lnTo>
                    <a:pt x="36" y="16"/>
                  </a:lnTo>
                  <a:lnTo>
                    <a:pt x="23" y="27"/>
                  </a:lnTo>
                  <a:lnTo>
                    <a:pt x="14" y="43"/>
                  </a:lnTo>
                  <a:lnTo>
                    <a:pt x="7" y="59"/>
                  </a:lnTo>
                  <a:lnTo>
                    <a:pt x="2" y="77"/>
                  </a:lnTo>
                  <a:lnTo>
                    <a:pt x="0" y="97"/>
                  </a:lnTo>
                  <a:lnTo>
                    <a:pt x="0" y="117"/>
                  </a:lnTo>
                  <a:lnTo>
                    <a:pt x="5" y="135"/>
                  </a:lnTo>
                  <a:lnTo>
                    <a:pt x="11" y="153"/>
                  </a:lnTo>
                  <a:lnTo>
                    <a:pt x="23" y="169"/>
                  </a:lnTo>
                  <a:lnTo>
                    <a:pt x="34" y="180"/>
                  </a:lnTo>
                  <a:lnTo>
                    <a:pt x="47" y="192"/>
                  </a:lnTo>
                  <a:lnTo>
                    <a:pt x="61" y="198"/>
                  </a:lnTo>
                  <a:lnTo>
                    <a:pt x="77" y="201"/>
                  </a:lnTo>
                  <a:lnTo>
                    <a:pt x="95" y="201"/>
                  </a:lnTo>
                  <a:lnTo>
                    <a:pt x="108" y="194"/>
                  </a:lnTo>
                  <a:lnTo>
                    <a:pt x="124" y="187"/>
                  </a:lnTo>
                  <a:lnTo>
                    <a:pt x="135" y="176"/>
                  </a:lnTo>
                  <a:lnTo>
                    <a:pt x="146" y="160"/>
                  </a:lnTo>
                  <a:lnTo>
                    <a:pt x="153" y="144"/>
                  </a:lnTo>
                  <a:lnTo>
                    <a:pt x="158" y="126"/>
                  </a:lnTo>
                  <a:lnTo>
                    <a:pt x="160" y="106"/>
                  </a:lnTo>
                  <a:lnTo>
                    <a:pt x="158" y="86"/>
                  </a:lnTo>
                  <a:lnTo>
                    <a:pt x="153" y="68"/>
                  </a:lnTo>
                  <a:lnTo>
                    <a:pt x="146" y="50"/>
                  </a:lnTo>
                  <a:lnTo>
                    <a:pt x="137" y="34"/>
                  </a:lnTo>
                  <a:lnTo>
                    <a:pt x="124" y="20"/>
                  </a:lnTo>
                  <a:lnTo>
                    <a:pt x="110" y="11"/>
                  </a:lnTo>
                  <a:lnTo>
                    <a:pt x="97" y="5"/>
                  </a:lnTo>
                  <a:lnTo>
                    <a:pt x="79"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19" name="Freeform 801">
              <a:extLst>
                <a:ext uri="{FF2B5EF4-FFF2-40B4-BE49-F238E27FC236}">
                  <a16:creationId xmlns:a16="http://schemas.microsoft.com/office/drawing/2014/main" id="{5E15C56E-DAF8-E584-B88F-728F40A29409}"/>
                </a:ext>
              </a:extLst>
            </p:cNvPr>
            <p:cNvSpPr>
              <a:spLocks/>
            </p:cNvSpPr>
            <p:nvPr/>
          </p:nvSpPr>
          <p:spPr bwMode="auto">
            <a:xfrm>
              <a:off x="1913235" y="4186708"/>
              <a:ext cx="153988" cy="263525"/>
            </a:xfrm>
            <a:custGeom>
              <a:avLst/>
              <a:gdLst>
                <a:gd name="T0" fmla="*/ 0 w 97"/>
                <a:gd name="T1" fmla="*/ 108 h 166"/>
                <a:gd name="T2" fmla="*/ 0 w 97"/>
                <a:gd name="T3" fmla="*/ 90 h 166"/>
                <a:gd name="T4" fmla="*/ 3 w 97"/>
                <a:gd name="T5" fmla="*/ 74 h 166"/>
                <a:gd name="T6" fmla="*/ 5 w 97"/>
                <a:gd name="T7" fmla="*/ 58 h 166"/>
                <a:gd name="T8" fmla="*/ 9 w 97"/>
                <a:gd name="T9" fmla="*/ 42 h 166"/>
                <a:gd name="T10" fmla="*/ 16 w 97"/>
                <a:gd name="T11" fmla="*/ 29 h 166"/>
                <a:gd name="T12" fmla="*/ 23 w 97"/>
                <a:gd name="T13" fmla="*/ 18 h 166"/>
                <a:gd name="T14" fmla="*/ 32 w 97"/>
                <a:gd name="T15" fmla="*/ 9 h 166"/>
                <a:gd name="T16" fmla="*/ 41 w 97"/>
                <a:gd name="T17" fmla="*/ 2 h 166"/>
                <a:gd name="T18" fmla="*/ 52 w 97"/>
                <a:gd name="T19" fmla="*/ 0 h 166"/>
                <a:gd name="T20" fmla="*/ 61 w 97"/>
                <a:gd name="T21" fmla="*/ 0 h 166"/>
                <a:gd name="T22" fmla="*/ 70 w 97"/>
                <a:gd name="T23" fmla="*/ 2 h 166"/>
                <a:gd name="T24" fmla="*/ 77 w 97"/>
                <a:gd name="T25" fmla="*/ 9 h 166"/>
                <a:gd name="T26" fmla="*/ 84 w 97"/>
                <a:gd name="T27" fmla="*/ 18 h 166"/>
                <a:gd name="T28" fmla="*/ 90 w 97"/>
                <a:gd name="T29" fmla="*/ 29 h 166"/>
                <a:gd name="T30" fmla="*/ 95 w 97"/>
                <a:gd name="T31" fmla="*/ 42 h 166"/>
                <a:gd name="T32" fmla="*/ 97 w 97"/>
                <a:gd name="T33" fmla="*/ 58 h 166"/>
                <a:gd name="T34" fmla="*/ 97 w 97"/>
                <a:gd name="T35" fmla="*/ 74 h 166"/>
                <a:gd name="T36" fmla="*/ 97 w 97"/>
                <a:gd name="T37" fmla="*/ 92 h 166"/>
                <a:gd name="T38" fmla="*/ 93 w 97"/>
                <a:gd name="T39" fmla="*/ 108 h 166"/>
                <a:gd name="T40" fmla="*/ 88 w 97"/>
                <a:gd name="T41" fmla="*/ 121 h 166"/>
                <a:gd name="T42" fmla="*/ 81 w 97"/>
                <a:gd name="T43" fmla="*/ 135 h 166"/>
                <a:gd name="T44" fmla="*/ 75 w 97"/>
                <a:gd name="T45" fmla="*/ 146 h 166"/>
                <a:gd name="T46" fmla="*/ 66 w 97"/>
                <a:gd name="T47" fmla="*/ 157 h 166"/>
                <a:gd name="T48" fmla="*/ 57 w 97"/>
                <a:gd name="T49" fmla="*/ 162 h 166"/>
                <a:gd name="T50" fmla="*/ 48 w 97"/>
                <a:gd name="T51" fmla="*/ 166 h 166"/>
                <a:gd name="T52" fmla="*/ 36 w 97"/>
                <a:gd name="T53" fmla="*/ 166 h 166"/>
                <a:gd name="T54" fmla="*/ 27 w 97"/>
                <a:gd name="T55" fmla="*/ 162 h 166"/>
                <a:gd name="T56" fmla="*/ 21 w 97"/>
                <a:gd name="T57" fmla="*/ 155 h 166"/>
                <a:gd name="T58" fmla="*/ 14 w 97"/>
                <a:gd name="T59" fmla="*/ 146 h 166"/>
                <a:gd name="T60" fmla="*/ 7 w 97"/>
                <a:gd name="T61" fmla="*/ 135 h 166"/>
                <a:gd name="T62" fmla="*/ 3 w 97"/>
                <a:gd name="T63" fmla="*/ 121 h 166"/>
                <a:gd name="T64" fmla="*/ 0 w 97"/>
                <a:gd name="T65" fmla="*/ 10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166">
                  <a:moveTo>
                    <a:pt x="0" y="108"/>
                  </a:moveTo>
                  <a:lnTo>
                    <a:pt x="0" y="90"/>
                  </a:lnTo>
                  <a:lnTo>
                    <a:pt x="3" y="74"/>
                  </a:lnTo>
                  <a:lnTo>
                    <a:pt x="5" y="58"/>
                  </a:lnTo>
                  <a:lnTo>
                    <a:pt x="9" y="42"/>
                  </a:lnTo>
                  <a:lnTo>
                    <a:pt x="16" y="29"/>
                  </a:lnTo>
                  <a:lnTo>
                    <a:pt x="23" y="18"/>
                  </a:lnTo>
                  <a:lnTo>
                    <a:pt x="32" y="9"/>
                  </a:lnTo>
                  <a:lnTo>
                    <a:pt x="41" y="2"/>
                  </a:lnTo>
                  <a:lnTo>
                    <a:pt x="52" y="0"/>
                  </a:lnTo>
                  <a:lnTo>
                    <a:pt x="61" y="0"/>
                  </a:lnTo>
                  <a:lnTo>
                    <a:pt x="70" y="2"/>
                  </a:lnTo>
                  <a:lnTo>
                    <a:pt x="77" y="9"/>
                  </a:lnTo>
                  <a:lnTo>
                    <a:pt x="84" y="18"/>
                  </a:lnTo>
                  <a:lnTo>
                    <a:pt x="90" y="29"/>
                  </a:lnTo>
                  <a:lnTo>
                    <a:pt x="95" y="42"/>
                  </a:lnTo>
                  <a:lnTo>
                    <a:pt x="97" y="58"/>
                  </a:lnTo>
                  <a:lnTo>
                    <a:pt x="97" y="74"/>
                  </a:lnTo>
                  <a:lnTo>
                    <a:pt x="97" y="92"/>
                  </a:lnTo>
                  <a:lnTo>
                    <a:pt x="93" y="108"/>
                  </a:lnTo>
                  <a:lnTo>
                    <a:pt x="88" y="121"/>
                  </a:lnTo>
                  <a:lnTo>
                    <a:pt x="81" y="135"/>
                  </a:lnTo>
                  <a:lnTo>
                    <a:pt x="75" y="146"/>
                  </a:lnTo>
                  <a:lnTo>
                    <a:pt x="66" y="157"/>
                  </a:lnTo>
                  <a:lnTo>
                    <a:pt x="57" y="162"/>
                  </a:lnTo>
                  <a:lnTo>
                    <a:pt x="48" y="166"/>
                  </a:lnTo>
                  <a:lnTo>
                    <a:pt x="36" y="166"/>
                  </a:lnTo>
                  <a:lnTo>
                    <a:pt x="27" y="162"/>
                  </a:lnTo>
                  <a:lnTo>
                    <a:pt x="21" y="155"/>
                  </a:lnTo>
                  <a:lnTo>
                    <a:pt x="14" y="146"/>
                  </a:lnTo>
                  <a:lnTo>
                    <a:pt x="7" y="135"/>
                  </a:lnTo>
                  <a:lnTo>
                    <a:pt x="3" y="121"/>
                  </a:lnTo>
                  <a:lnTo>
                    <a:pt x="0" y="108"/>
                  </a:lnTo>
                  <a:close/>
                </a:path>
              </a:pathLst>
            </a:custGeom>
            <a:solidFill>
              <a:srgbClr val="E0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20" name="Freeform 802">
              <a:extLst>
                <a:ext uri="{FF2B5EF4-FFF2-40B4-BE49-F238E27FC236}">
                  <a16:creationId xmlns:a16="http://schemas.microsoft.com/office/drawing/2014/main" id="{F65C794B-3DD7-6195-ED51-AF24B011482C}"/>
                </a:ext>
              </a:extLst>
            </p:cNvPr>
            <p:cNvSpPr>
              <a:spLocks/>
            </p:cNvSpPr>
            <p:nvPr/>
          </p:nvSpPr>
          <p:spPr bwMode="auto">
            <a:xfrm>
              <a:off x="1913235" y="4186708"/>
              <a:ext cx="153988" cy="263525"/>
            </a:xfrm>
            <a:custGeom>
              <a:avLst/>
              <a:gdLst>
                <a:gd name="T0" fmla="*/ 0 w 97"/>
                <a:gd name="T1" fmla="*/ 108 h 166"/>
                <a:gd name="T2" fmla="*/ 0 w 97"/>
                <a:gd name="T3" fmla="*/ 90 h 166"/>
                <a:gd name="T4" fmla="*/ 3 w 97"/>
                <a:gd name="T5" fmla="*/ 74 h 166"/>
                <a:gd name="T6" fmla="*/ 5 w 97"/>
                <a:gd name="T7" fmla="*/ 58 h 166"/>
                <a:gd name="T8" fmla="*/ 9 w 97"/>
                <a:gd name="T9" fmla="*/ 42 h 166"/>
                <a:gd name="T10" fmla="*/ 16 w 97"/>
                <a:gd name="T11" fmla="*/ 29 h 166"/>
                <a:gd name="T12" fmla="*/ 23 w 97"/>
                <a:gd name="T13" fmla="*/ 18 h 166"/>
                <a:gd name="T14" fmla="*/ 32 w 97"/>
                <a:gd name="T15" fmla="*/ 9 h 166"/>
                <a:gd name="T16" fmla="*/ 41 w 97"/>
                <a:gd name="T17" fmla="*/ 2 h 166"/>
                <a:gd name="T18" fmla="*/ 52 w 97"/>
                <a:gd name="T19" fmla="*/ 0 h 166"/>
                <a:gd name="T20" fmla="*/ 61 w 97"/>
                <a:gd name="T21" fmla="*/ 0 h 166"/>
                <a:gd name="T22" fmla="*/ 70 w 97"/>
                <a:gd name="T23" fmla="*/ 2 h 166"/>
                <a:gd name="T24" fmla="*/ 77 w 97"/>
                <a:gd name="T25" fmla="*/ 9 h 166"/>
                <a:gd name="T26" fmla="*/ 84 w 97"/>
                <a:gd name="T27" fmla="*/ 18 h 166"/>
                <a:gd name="T28" fmla="*/ 90 w 97"/>
                <a:gd name="T29" fmla="*/ 29 h 166"/>
                <a:gd name="T30" fmla="*/ 95 w 97"/>
                <a:gd name="T31" fmla="*/ 42 h 166"/>
                <a:gd name="T32" fmla="*/ 97 w 97"/>
                <a:gd name="T33" fmla="*/ 58 h 166"/>
                <a:gd name="T34" fmla="*/ 97 w 97"/>
                <a:gd name="T35" fmla="*/ 74 h 166"/>
                <a:gd name="T36" fmla="*/ 97 w 97"/>
                <a:gd name="T37" fmla="*/ 92 h 166"/>
                <a:gd name="T38" fmla="*/ 93 w 97"/>
                <a:gd name="T39" fmla="*/ 108 h 166"/>
                <a:gd name="T40" fmla="*/ 88 w 97"/>
                <a:gd name="T41" fmla="*/ 121 h 166"/>
                <a:gd name="T42" fmla="*/ 81 w 97"/>
                <a:gd name="T43" fmla="*/ 135 h 166"/>
                <a:gd name="T44" fmla="*/ 75 w 97"/>
                <a:gd name="T45" fmla="*/ 146 h 166"/>
                <a:gd name="T46" fmla="*/ 66 w 97"/>
                <a:gd name="T47" fmla="*/ 157 h 166"/>
                <a:gd name="T48" fmla="*/ 57 w 97"/>
                <a:gd name="T49" fmla="*/ 162 h 166"/>
                <a:gd name="T50" fmla="*/ 48 w 97"/>
                <a:gd name="T51" fmla="*/ 166 h 166"/>
                <a:gd name="T52" fmla="*/ 36 w 97"/>
                <a:gd name="T53" fmla="*/ 166 h 166"/>
                <a:gd name="T54" fmla="*/ 27 w 97"/>
                <a:gd name="T55" fmla="*/ 162 h 166"/>
                <a:gd name="T56" fmla="*/ 21 w 97"/>
                <a:gd name="T57" fmla="*/ 155 h 166"/>
                <a:gd name="T58" fmla="*/ 14 w 97"/>
                <a:gd name="T59" fmla="*/ 146 h 166"/>
                <a:gd name="T60" fmla="*/ 7 w 97"/>
                <a:gd name="T61" fmla="*/ 135 h 166"/>
                <a:gd name="T62" fmla="*/ 3 w 97"/>
                <a:gd name="T63" fmla="*/ 121 h 166"/>
                <a:gd name="T64" fmla="*/ 0 w 97"/>
                <a:gd name="T65" fmla="*/ 10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166">
                  <a:moveTo>
                    <a:pt x="0" y="108"/>
                  </a:moveTo>
                  <a:lnTo>
                    <a:pt x="0" y="90"/>
                  </a:lnTo>
                  <a:lnTo>
                    <a:pt x="3" y="74"/>
                  </a:lnTo>
                  <a:lnTo>
                    <a:pt x="5" y="58"/>
                  </a:lnTo>
                  <a:lnTo>
                    <a:pt x="9" y="42"/>
                  </a:lnTo>
                  <a:lnTo>
                    <a:pt x="16" y="29"/>
                  </a:lnTo>
                  <a:lnTo>
                    <a:pt x="23" y="18"/>
                  </a:lnTo>
                  <a:lnTo>
                    <a:pt x="32" y="9"/>
                  </a:lnTo>
                  <a:lnTo>
                    <a:pt x="41" y="2"/>
                  </a:lnTo>
                  <a:lnTo>
                    <a:pt x="52" y="0"/>
                  </a:lnTo>
                  <a:lnTo>
                    <a:pt x="61" y="0"/>
                  </a:lnTo>
                  <a:lnTo>
                    <a:pt x="70" y="2"/>
                  </a:lnTo>
                  <a:lnTo>
                    <a:pt x="77" y="9"/>
                  </a:lnTo>
                  <a:lnTo>
                    <a:pt x="84" y="18"/>
                  </a:lnTo>
                  <a:lnTo>
                    <a:pt x="90" y="29"/>
                  </a:lnTo>
                  <a:lnTo>
                    <a:pt x="95" y="42"/>
                  </a:lnTo>
                  <a:lnTo>
                    <a:pt x="97" y="58"/>
                  </a:lnTo>
                  <a:lnTo>
                    <a:pt x="97" y="74"/>
                  </a:lnTo>
                  <a:lnTo>
                    <a:pt x="97" y="92"/>
                  </a:lnTo>
                  <a:lnTo>
                    <a:pt x="93" y="108"/>
                  </a:lnTo>
                  <a:lnTo>
                    <a:pt x="88" y="121"/>
                  </a:lnTo>
                  <a:lnTo>
                    <a:pt x="81" y="135"/>
                  </a:lnTo>
                  <a:lnTo>
                    <a:pt x="75" y="146"/>
                  </a:lnTo>
                  <a:lnTo>
                    <a:pt x="66" y="157"/>
                  </a:lnTo>
                  <a:lnTo>
                    <a:pt x="57" y="162"/>
                  </a:lnTo>
                  <a:lnTo>
                    <a:pt x="48" y="166"/>
                  </a:lnTo>
                  <a:lnTo>
                    <a:pt x="36" y="166"/>
                  </a:lnTo>
                  <a:lnTo>
                    <a:pt x="27" y="162"/>
                  </a:lnTo>
                  <a:lnTo>
                    <a:pt x="21" y="155"/>
                  </a:lnTo>
                  <a:lnTo>
                    <a:pt x="14" y="146"/>
                  </a:lnTo>
                  <a:lnTo>
                    <a:pt x="7" y="135"/>
                  </a:lnTo>
                  <a:lnTo>
                    <a:pt x="3" y="121"/>
                  </a:lnTo>
                  <a:lnTo>
                    <a:pt x="0" y="108"/>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21" name="Freeform 803">
              <a:extLst>
                <a:ext uri="{FF2B5EF4-FFF2-40B4-BE49-F238E27FC236}">
                  <a16:creationId xmlns:a16="http://schemas.microsoft.com/office/drawing/2014/main" id="{8E7B60C7-1B87-D5DA-F80C-446EFA92D823}"/>
                </a:ext>
              </a:extLst>
            </p:cNvPr>
            <p:cNvSpPr>
              <a:spLocks/>
            </p:cNvSpPr>
            <p:nvPr/>
          </p:nvSpPr>
          <p:spPr bwMode="auto">
            <a:xfrm>
              <a:off x="4146848" y="3924771"/>
              <a:ext cx="471488" cy="168275"/>
            </a:xfrm>
            <a:custGeom>
              <a:avLst/>
              <a:gdLst>
                <a:gd name="T0" fmla="*/ 297 w 297"/>
                <a:gd name="T1" fmla="*/ 106 h 106"/>
                <a:gd name="T2" fmla="*/ 297 w 297"/>
                <a:gd name="T3" fmla="*/ 86 h 106"/>
                <a:gd name="T4" fmla="*/ 7 w 297"/>
                <a:gd name="T5" fmla="*/ 0 h 106"/>
                <a:gd name="T6" fmla="*/ 0 w 297"/>
                <a:gd name="T7" fmla="*/ 21 h 106"/>
                <a:gd name="T8" fmla="*/ 290 w 297"/>
                <a:gd name="T9" fmla="*/ 106 h 106"/>
                <a:gd name="T10" fmla="*/ 290 w 297"/>
                <a:gd name="T11" fmla="*/ 86 h 106"/>
                <a:gd name="T12" fmla="*/ 297 w 297"/>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297" h="106">
                  <a:moveTo>
                    <a:pt x="297" y="106"/>
                  </a:moveTo>
                  <a:lnTo>
                    <a:pt x="297" y="86"/>
                  </a:lnTo>
                  <a:lnTo>
                    <a:pt x="7" y="0"/>
                  </a:lnTo>
                  <a:lnTo>
                    <a:pt x="0" y="21"/>
                  </a:lnTo>
                  <a:lnTo>
                    <a:pt x="290" y="106"/>
                  </a:lnTo>
                  <a:lnTo>
                    <a:pt x="290" y="86"/>
                  </a:lnTo>
                  <a:lnTo>
                    <a:pt x="297" y="10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22" name="Freeform 804">
              <a:extLst>
                <a:ext uri="{FF2B5EF4-FFF2-40B4-BE49-F238E27FC236}">
                  <a16:creationId xmlns:a16="http://schemas.microsoft.com/office/drawing/2014/main" id="{D6D70883-3ACF-F06C-04B6-69309DE3050D}"/>
                </a:ext>
              </a:extLst>
            </p:cNvPr>
            <p:cNvSpPr>
              <a:spLocks/>
            </p:cNvSpPr>
            <p:nvPr/>
          </p:nvSpPr>
          <p:spPr bwMode="auto">
            <a:xfrm>
              <a:off x="4121448" y="4061296"/>
              <a:ext cx="496888" cy="171450"/>
            </a:xfrm>
            <a:custGeom>
              <a:avLst/>
              <a:gdLst>
                <a:gd name="T0" fmla="*/ 7 w 313"/>
                <a:gd name="T1" fmla="*/ 88 h 108"/>
                <a:gd name="T2" fmla="*/ 7 w 313"/>
                <a:gd name="T3" fmla="*/ 108 h 108"/>
                <a:gd name="T4" fmla="*/ 313 w 313"/>
                <a:gd name="T5" fmla="*/ 20 h 108"/>
                <a:gd name="T6" fmla="*/ 306 w 313"/>
                <a:gd name="T7" fmla="*/ 0 h 108"/>
                <a:gd name="T8" fmla="*/ 0 w 313"/>
                <a:gd name="T9" fmla="*/ 88 h 108"/>
                <a:gd name="T10" fmla="*/ 0 w 313"/>
                <a:gd name="T11" fmla="*/ 108 h 108"/>
                <a:gd name="T12" fmla="*/ 7 w 313"/>
                <a:gd name="T13" fmla="*/ 88 h 108"/>
              </a:gdLst>
              <a:ahLst/>
              <a:cxnLst>
                <a:cxn ang="0">
                  <a:pos x="T0" y="T1"/>
                </a:cxn>
                <a:cxn ang="0">
                  <a:pos x="T2" y="T3"/>
                </a:cxn>
                <a:cxn ang="0">
                  <a:pos x="T4" y="T5"/>
                </a:cxn>
                <a:cxn ang="0">
                  <a:pos x="T6" y="T7"/>
                </a:cxn>
                <a:cxn ang="0">
                  <a:pos x="T8" y="T9"/>
                </a:cxn>
                <a:cxn ang="0">
                  <a:pos x="T10" y="T11"/>
                </a:cxn>
                <a:cxn ang="0">
                  <a:pos x="T12" y="T13"/>
                </a:cxn>
              </a:cxnLst>
              <a:rect l="0" t="0" r="r" b="b"/>
              <a:pathLst>
                <a:path w="313" h="108">
                  <a:moveTo>
                    <a:pt x="7" y="88"/>
                  </a:moveTo>
                  <a:lnTo>
                    <a:pt x="7" y="108"/>
                  </a:lnTo>
                  <a:lnTo>
                    <a:pt x="313" y="20"/>
                  </a:lnTo>
                  <a:lnTo>
                    <a:pt x="306" y="0"/>
                  </a:lnTo>
                  <a:lnTo>
                    <a:pt x="0" y="88"/>
                  </a:lnTo>
                  <a:lnTo>
                    <a:pt x="0" y="108"/>
                  </a:lnTo>
                  <a:lnTo>
                    <a:pt x="7" y="88"/>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23" name="Freeform 805">
              <a:extLst>
                <a:ext uri="{FF2B5EF4-FFF2-40B4-BE49-F238E27FC236}">
                  <a16:creationId xmlns:a16="http://schemas.microsoft.com/office/drawing/2014/main" id="{611AD8A7-D183-7CBB-040A-EA2EC6689C4F}"/>
                </a:ext>
              </a:extLst>
            </p:cNvPr>
            <p:cNvSpPr>
              <a:spLocks/>
            </p:cNvSpPr>
            <p:nvPr/>
          </p:nvSpPr>
          <p:spPr bwMode="auto">
            <a:xfrm>
              <a:off x="4121448" y="4200996"/>
              <a:ext cx="428625" cy="131762"/>
            </a:xfrm>
            <a:custGeom>
              <a:avLst/>
              <a:gdLst>
                <a:gd name="T0" fmla="*/ 270 w 270"/>
                <a:gd name="T1" fmla="*/ 83 h 83"/>
                <a:gd name="T2" fmla="*/ 268 w 270"/>
                <a:gd name="T3" fmla="*/ 63 h 83"/>
                <a:gd name="T4" fmla="*/ 7 w 270"/>
                <a:gd name="T5" fmla="*/ 0 h 83"/>
                <a:gd name="T6" fmla="*/ 0 w 270"/>
                <a:gd name="T7" fmla="*/ 20 h 83"/>
                <a:gd name="T8" fmla="*/ 263 w 270"/>
                <a:gd name="T9" fmla="*/ 83 h 83"/>
                <a:gd name="T10" fmla="*/ 263 w 270"/>
                <a:gd name="T11" fmla="*/ 65 h 83"/>
                <a:gd name="T12" fmla="*/ 270 w 270"/>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270" h="83">
                  <a:moveTo>
                    <a:pt x="270" y="83"/>
                  </a:moveTo>
                  <a:lnTo>
                    <a:pt x="268" y="63"/>
                  </a:lnTo>
                  <a:lnTo>
                    <a:pt x="7" y="0"/>
                  </a:lnTo>
                  <a:lnTo>
                    <a:pt x="0" y="20"/>
                  </a:lnTo>
                  <a:lnTo>
                    <a:pt x="263" y="83"/>
                  </a:lnTo>
                  <a:lnTo>
                    <a:pt x="263" y="65"/>
                  </a:lnTo>
                  <a:lnTo>
                    <a:pt x="270" y="83"/>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24" name="Freeform 806">
              <a:extLst>
                <a:ext uri="{FF2B5EF4-FFF2-40B4-BE49-F238E27FC236}">
                  <a16:creationId xmlns:a16="http://schemas.microsoft.com/office/drawing/2014/main" id="{050959E2-D403-318E-8583-26377986D393}"/>
                </a:ext>
              </a:extLst>
            </p:cNvPr>
            <p:cNvSpPr>
              <a:spLocks/>
            </p:cNvSpPr>
            <p:nvPr/>
          </p:nvSpPr>
          <p:spPr bwMode="auto">
            <a:xfrm>
              <a:off x="4115098" y="4304183"/>
              <a:ext cx="434975" cy="196850"/>
            </a:xfrm>
            <a:custGeom>
              <a:avLst/>
              <a:gdLst>
                <a:gd name="T0" fmla="*/ 4 w 274"/>
                <a:gd name="T1" fmla="*/ 103 h 124"/>
                <a:gd name="T2" fmla="*/ 6 w 274"/>
                <a:gd name="T3" fmla="*/ 124 h 124"/>
                <a:gd name="T4" fmla="*/ 274 w 274"/>
                <a:gd name="T5" fmla="*/ 18 h 124"/>
                <a:gd name="T6" fmla="*/ 267 w 274"/>
                <a:gd name="T7" fmla="*/ 0 h 124"/>
                <a:gd name="T8" fmla="*/ 0 w 274"/>
                <a:gd name="T9" fmla="*/ 106 h 124"/>
                <a:gd name="T10" fmla="*/ 2 w 274"/>
                <a:gd name="T11" fmla="*/ 124 h 124"/>
                <a:gd name="T12" fmla="*/ 4 w 274"/>
                <a:gd name="T13" fmla="*/ 103 h 124"/>
              </a:gdLst>
              <a:ahLst/>
              <a:cxnLst>
                <a:cxn ang="0">
                  <a:pos x="T0" y="T1"/>
                </a:cxn>
                <a:cxn ang="0">
                  <a:pos x="T2" y="T3"/>
                </a:cxn>
                <a:cxn ang="0">
                  <a:pos x="T4" y="T5"/>
                </a:cxn>
                <a:cxn ang="0">
                  <a:pos x="T6" y="T7"/>
                </a:cxn>
                <a:cxn ang="0">
                  <a:pos x="T8" y="T9"/>
                </a:cxn>
                <a:cxn ang="0">
                  <a:pos x="T10" y="T11"/>
                </a:cxn>
                <a:cxn ang="0">
                  <a:pos x="T12" y="T13"/>
                </a:cxn>
              </a:cxnLst>
              <a:rect l="0" t="0" r="r" b="b"/>
              <a:pathLst>
                <a:path w="274" h="124">
                  <a:moveTo>
                    <a:pt x="4" y="103"/>
                  </a:moveTo>
                  <a:lnTo>
                    <a:pt x="6" y="124"/>
                  </a:lnTo>
                  <a:lnTo>
                    <a:pt x="274" y="18"/>
                  </a:lnTo>
                  <a:lnTo>
                    <a:pt x="267" y="0"/>
                  </a:lnTo>
                  <a:lnTo>
                    <a:pt x="0" y="106"/>
                  </a:lnTo>
                  <a:lnTo>
                    <a:pt x="2" y="124"/>
                  </a:lnTo>
                  <a:lnTo>
                    <a:pt x="4" y="103"/>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25" name="Freeform 807">
              <a:extLst>
                <a:ext uri="{FF2B5EF4-FFF2-40B4-BE49-F238E27FC236}">
                  <a16:creationId xmlns:a16="http://schemas.microsoft.com/office/drawing/2014/main" id="{3D66C0E6-13A0-2B51-8675-DD023B47C8AB}"/>
                </a:ext>
              </a:extLst>
            </p:cNvPr>
            <p:cNvSpPr>
              <a:spLocks/>
            </p:cNvSpPr>
            <p:nvPr/>
          </p:nvSpPr>
          <p:spPr bwMode="auto">
            <a:xfrm>
              <a:off x="4118273" y="4467696"/>
              <a:ext cx="568325" cy="147637"/>
            </a:xfrm>
            <a:custGeom>
              <a:avLst/>
              <a:gdLst>
                <a:gd name="T0" fmla="*/ 358 w 358"/>
                <a:gd name="T1" fmla="*/ 93 h 93"/>
                <a:gd name="T2" fmla="*/ 358 w 358"/>
                <a:gd name="T3" fmla="*/ 73 h 93"/>
                <a:gd name="T4" fmla="*/ 2 w 358"/>
                <a:gd name="T5" fmla="*/ 0 h 93"/>
                <a:gd name="T6" fmla="*/ 0 w 358"/>
                <a:gd name="T7" fmla="*/ 21 h 93"/>
                <a:gd name="T8" fmla="*/ 353 w 358"/>
                <a:gd name="T9" fmla="*/ 93 h 93"/>
                <a:gd name="T10" fmla="*/ 353 w 358"/>
                <a:gd name="T11" fmla="*/ 73 h 93"/>
                <a:gd name="T12" fmla="*/ 358 w 358"/>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358" h="93">
                  <a:moveTo>
                    <a:pt x="358" y="93"/>
                  </a:moveTo>
                  <a:lnTo>
                    <a:pt x="358" y="73"/>
                  </a:lnTo>
                  <a:lnTo>
                    <a:pt x="2" y="0"/>
                  </a:lnTo>
                  <a:lnTo>
                    <a:pt x="0" y="21"/>
                  </a:lnTo>
                  <a:lnTo>
                    <a:pt x="353" y="93"/>
                  </a:lnTo>
                  <a:lnTo>
                    <a:pt x="353" y="73"/>
                  </a:lnTo>
                  <a:lnTo>
                    <a:pt x="358" y="93"/>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26" name="Freeform 808">
              <a:extLst>
                <a:ext uri="{FF2B5EF4-FFF2-40B4-BE49-F238E27FC236}">
                  <a16:creationId xmlns:a16="http://schemas.microsoft.com/office/drawing/2014/main" id="{13DA66DA-2B37-3AAD-A62F-ABFAA674DC60}"/>
                </a:ext>
              </a:extLst>
            </p:cNvPr>
            <p:cNvSpPr>
              <a:spLocks/>
            </p:cNvSpPr>
            <p:nvPr/>
          </p:nvSpPr>
          <p:spPr bwMode="auto">
            <a:xfrm>
              <a:off x="4081760" y="4583583"/>
              <a:ext cx="604838" cy="149225"/>
            </a:xfrm>
            <a:custGeom>
              <a:avLst/>
              <a:gdLst>
                <a:gd name="T0" fmla="*/ 5 w 381"/>
                <a:gd name="T1" fmla="*/ 74 h 94"/>
                <a:gd name="T2" fmla="*/ 5 w 381"/>
                <a:gd name="T3" fmla="*/ 94 h 94"/>
                <a:gd name="T4" fmla="*/ 381 w 381"/>
                <a:gd name="T5" fmla="*/ 20 h 94"/>
                <a:gd name="T6" fmla="*/ 376 w 381"/>
                <a:gd name="T7" fmla="*/ 0 h 94"/>
                <a:gd name="T8" fmla="*/ 0 w 381"/>
                <a:gd name="T9" fmla="*/ 74 h 94"/>
                <a:gd name="T10" fmla="*/ 3 w 381"/>
                <a:gd name="T11" fmla="*/ 94 h 94"/>
                <a:gd name="T12" fmla="*/ 5 w 381"/>
                <a:gd name="T13" fmla="*/ 74 h 94"/>
              </a:gdLst>
              <a:ahLst/>
              <a:cxnLst>
                <a:cxn ang="0">
                  <a:pos x="T0" y="T1"/>
                </a:cxn>
                <a:cxn ang="0">
                  <a:pos x="T2" y="T3"/>
                </a:cxn>
                <a:cxn ang="0">
                  <a:pos x="T4" y="T5"/>
                </a:cxn>
                <a:cxn ang="0">
                  <a:pos x="T6" y="T7"/>
                </a:cxn>
                <a:cxn ang="0">
                  <a:pos x="T8" y="T9"/>
                </a:cxn>
                <a:cxn ang="0">
                  <a:pos x="T10" y="T11"/>
                </a:cxn>
                <a:cxn ang="0">
                  <a:pos x="T12" y="T13"/>
                </a:cxn>
              </a:cxnLst>
              <a:rect l="0" t="0" r="r" b="b"/>
              <a:pathLst>
                <a:path w="381" h="94">
                  <a:moveTo>
                    <a:pt x="5" y="74"/>
                  </a:moveTo>
                  <a:lnTo>
                    <a:pt x="5" y="94"/>
                  </a:lnTo>
                  <a:lnTo>
                    <a:pt x="381" y="20"/>
                  </a:lnTo>
                  <a:lnTo>
                    <a:pt x="376" y="0"/>
                  </a:lnTo>
                  <a:lnTo>
                    <a:pt x="0" y="74"/>
                  </a:lnTo>
                  <a:lnTo>
                    <a:pt x="3" y="94"/>
                  </a:lnTo>
                  <a:lnTo>
                    <a:pt x="5" y="74"/>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27" name="Freeform 809">
              <a:extLst>
                <a:ext uri="{FF2B5EF4-FFF2-40B4-BE49-F238E27FC236}">
                  <a16:creationId xmlns:a16="http://schemas.microsoft.com/office/drawing/2014/main" id="{D90E7332-DD12-7FE2-2380-617B1C6A2B9A}"/>
                </a:ext>
              </a:extLst>
            </p:cNvPr>
            <p:cNvSpPr>
              <a:spLocks/>
            </p:cNvSpPr>
            <p:nvPr/>
          </p:nvSpPr>
          <p:spPr bwMode="auto">
            <a:xfrm>
              <a:off x="4086523" y="4701058"/>
              <a:ext cx="631825" cy="134937"/>
            </a:xfrm>
            <a:custGeom>
              <a:avLst/>
              <a:gdLst>
                <a:gd name="T0" fmla="*/ 396 w 398"/>
                <a:gd name="T1" fmla="*/ 74 h 85"/>
                <a:gd name="T2" fmla="*/ 398 w 398"/>
                <a:gd name="T3" fmla="*/ 65 h 85"/>
                <a:gd name="T4" fmla="*/ 2 w 398"/>
                <a:gd name="T5" fmla="*/ 0 h 85"/>
                <a:gd name="T6" fmla="*/ 0 w 398"/>
                <a:gd name="T7" fmla="*/ 20 h 85"/>
                <a:gd name="T8" fmla="*/ 396 w 398"/>
                <a:gd name="T9" fmla="*/ 85 h 85"/>
                <a:gd name="T10" fmla="*/ 396 w 398"/>
                <a:gd name="T11" fmla="*/ 74 h 85"/>
              </a:gdLst>
              <a:ahLst/>
              <a:cxnLst>
                <a:cxn ang="0">
                  <a:pos x="T0" y="T1"/>
                </a:cxn>
                <a:cxn ang="0">
                  <a:pos x="T2" y="T3"/>
                </a:cxn>
                <a:cxn ang="0">
                  <a:pos x="T4" y="T5"/>
                </a:cxn>
                <a:cxn ang="0">
                  <a:pos x="T6" y="T7"/>
                </a:cxn>
                <a:cxn ang="0">
                  <a:pos x="T8" y="T9"/>
                </a:cxn>
                <a:cxn ang="0">
                  <a:pos x="T10" y="T11"/>
                </a:cxn>
              </a:cxnLst>
              <a:rect l="0" t="0" r="r" b="b"/>
              <a:pathLst>
                <a:path w="398" h="85">
                  <a:moveTo>
                    <a:pt x="396" y="74"/>
                  </a:moveTo>
                  <a:lnTo>
                    <a:pt x="398" y="65"/>
                  </a:lnTo>
                  <a:lnTo>
                    <a:pt x="2" y="0"/>
                  </a:lnTo>
                  <a:lnTo>
                    <a:pt x="0" y="20"/>
                  </a:lnTo>
                  <a:lnTo>
                    <a:pt x="396" y="85"/>
                  </a:lnTo>
                  <a:lnTo>
                    <a:pt x="396" y="74"/>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28" name="Freeform 810">
              <a:extLst>
                <a:ext uri="{FF2B5EF4-FFF2-40B4-BE49-F238E27FC236}">
                  <a16:creationId xmlns:a16="http://schemas.microsoft.com/office/drawing/2014/main" id="{143C2B7B-CAF9-A9ED-2557-BA2FC856780C}"/>
                </a:ext>
              </a:extLst>
            </p:cNvPr>
            <p:cNvSpPr>
              <a:spLocks/>
            </p:cNvSpPr>
            <p:nvPr/>
          </p:nvSpPr>
          <p:spPr bwMode="auto">
            <a:xfrm>
              <a:off x="4115098" y="3932708"/>
              <a:ext cx="466725" cy="168275"/>
            </a:xfrm>
            <a:custGeom>
              <a:avLst/>
              <a:gdLst>
                <a:gd name="T0" fmla="*/ 0 w 294"/>
                <a:gd name="T1" fmla="*/ 106 h 106"/>
                <a:gd name="T2" fmla="*/ 0 w 294"/>
                <a:gd name="T3" fmla="*/ 85 h 106"/>
                <a:gd name="T4" fmla="*/ 290 w 294"/>
                <a:gd name="T5" fmla="*/ 0 h 106"/>
                <a:gd name="T6" fmla="*/ 294 w 294"/>
                <a:gd name="T7" fmla="*/ 20 h 106"/>
                <a:gd name="T8" fmla="*/ 4 w 294"/>
                <a:gd name="T9" fmla="*/ 106 h 106"/>
                <a:gd name="T10" fmla="*/ 4 w 294"/>
                <a:gd name="T11" fmla="*/ 85 h 106"/>
                <a:gd name="T12" fmla="*/ 0 w 294"/>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294" h="106">
                  <a:moveTo>
                    <a:pt x="0" y="106"/>
                  </a:moveTo>
                  <a:lnTo>
                    <a:pt x="0" y="85"/>
                  </a:lnTo>
                  <a:lnTo>
                    <a:pt x="290" y="0"/>
                  </a:lnTo>
                  <a:lnTo>
                    <a:pt x="294" y="20"/>
                  </a:lnTo>
                  <a:lnTo>
                    <a:pt x="4" y="106"/>
                  </a:lnTo>
                  <a:lnTo>
                    <a:pt x="4" y="85"/>
                  </a:lnTo>
                  <a:lnTo>
                    <a:pt x="0" y="10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29" name="Freeform 811">
              <a:extLst>
                <a:ext uri="{FF2B5EF4-FFF2-40B4-BE49-F238E27FC236}">
                  <a16:creationId xmlns:a16="http://schemas.microsoft.com/office/drawing/2014/main" id="{042AAA5D-D33C-67FA-7825-914F12D7E6F2}"/>
                </a:ext>
              </a:extLst>
            </p:cNvPr>
            <p:cNvSpPr>
              <a:spLocks/>
            </p:cNvSpPr>
            <p:nvPr/>
          </p:nvSpPr>
          <p:spPr bwMode="auto">
            <a:xfrm>
              <a:off x="4115098" y="4067646"/>
              <a:ext cx="495300" cy="171450"/>
            </a:xfrm>
            <a:custGeom>
              <a:avLst/>
              <a:gdLst>
                <a:gd name="T0" fmla="*/ 306 w 312"/>
                <a:gd name="T1" fmla="*/ 88 h 108"/>
                <a:gd name="T2" fmla="*/ 306 w 312"/>
                <a:gd name="T3" fmla="*/ 108 h 108"/>
                <a:gd name="T4" fmla="*/ 0 w 312"/>
                <a:gd name="T5" fmla="*/ 21 h 108"/>
                <a:gd name="T6" fmla="*/ 4 w 312"/>
                <a:gd name="T7" fmla="*/ 0 h 108"/>
                <a:gd name="T8" fmla="*/ 312 w 312"/>
                <a:gd name="T9" fmla="*/ 88 h 108"/>
                <a:gd name="T10" fmla="*/ 310 w 312"/>
                <a:gd name="T11" fmla="*/ 108 h 108"/>
                <a:gd name="T12" fmla="*/ 306 w 312"/>
                <a:gd name="T13" fmla="*/ 88 h 108"/>
              </a:gdLst>
              <a:ahLst/>
              <a:cxnLst>
                <a:cxn ang="0">
                  <a:pos x="T0" y="T1"/>
                </a:cxn>
                <a:cxn ang="0">
                  <a:pos x="T2" y="T3"/>
                </a:cxn>
                <a:cxn ang="0">
                  <a:pos x="T4" y="T5"/>
                </a:cxn>
                <a:cxn ang="0">
                  <a:pos x="T6" y="T7"/>
                </a:cxn>
                <a:cxn ang="0">
                  <a:pos x="T8" y="T9"/>
                </a:cxn>
                <a:cxn ang="0">
                  <a:pos x="T10" y="T11"/>
                </a:cxn>
                <a:cxn ang="0">
                  <a:pos x="T12" y="T13"/>
                </a:cxn>
              </a:cxnLst>
              <a:rect l="0" t="0" r="r" b="b"/>
              <a:pathLst>
                <a:path w="312" h="108">
                  <a:moveTo>
                    <a:pt x="306" y="88"/>
                  </a:moveTo>
                  <a:lnTo>
                    <a:pt x="306" y="108"/>
                  </a:lnTo>
                  <a:lnTo>
                    <a:pt x="0" y="21"/>
                  </a:lnTo>
                  <a:lnTo>
                    <a:pt x="4" y="0"/>
                  </a:lnTo>
                  <a:lnTo>
                    <a:pt x="312" y="88"/>
                  </a:lnTo>
                  <a:lnTo>
                    <a:pt x="310" y="108"/>
                  </a:lnTo>
                  <a:lnTo>
                    <a:pt x="306" y="88"/>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30" name="Freeform 812">
              <a:extLst>
                <a:ext uri="{FF2B5EF4-FFF2-40B4-BE49-F238E27FC236}">
                  <a16:creationId xmlns:a16="http://schemas.microsoft.com/office/drawing/2014/main" id="{B1495C7D-5E17-E7F7-6C64-444F7E108F3C}"/>
                </a:ext>
              </a:extLst>
            </p:cNvPr>
            <p:cNvSpPr>
              <a:spLocks/>
            </p:cNvSpPr>
            <p:nvPr/>
          </p:nvSpPr>
          <p:spPr bwMode="auto">
            <a:xfrm>
              <a:off x="4181773" y="4207346"/>
              <a:ext cx="425450" cy="131762"/>
            </a:xfrm>
            <a:custGeom>
              <a:avLst/>
              <a:gdLst>
                <a:gd name="T0" fmla="*/ 0 w 268"/>
                <a:gd name="T1" fmla="*/ 83 h 83"/>
                <a:gd name="T2" fmla="*/ 3 w 268"/>
                <a:gd name="T3" fmla="*/ 63 h 83"/>
                <a:gd name="T4" fmla="*/ 264 w 268"/>
                <a:gd name="T5" fmla="*/ 0 h 83"/>
                <a:gd name="T6" fmla="*/ 268 w 268"/>
                <a:gd name="T7" fmla="*/ 20 h 83"/>
                <a:gd name="T8" fmla="*/ 7 w 268"/>
                <a:gd name="T9" fmla="*/ 83 h 83"/>
                <a:gd name="T10" fmla="*/ 7 w 268"/>
                <a:gd name="T11" fmla="*/ 65 h 83"/>
                <a:gd name="T12" fmla="*/ 0 w 268"/>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268" h="83">
                  <a:moveTo>
                    <a:pt x="0" y="83"/>
                  </a:moveTo>
                  <a:lnTo>
                    <a:pt x="3" y="63"/>
                  </a:lnTo>
                  <a:lnTo>
                    <a:pt x="264" y="0"/>
                  </a:lnTo>
                  <a:lnTo>
                    <a:pt x="268" y="20"/>
                  </a:lnTo>
                  <a:lnTo>
                    <a:pt x="7" y="83"/>
                  </a:lnTo>
                  <a:lnTo>
                    <a:pt x="7" y="65"/>
                  </a:lnTo>
                  <a:lnTo>
                    <a:pt x="0" y="83"/>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31" name="Freeform 813">
              <a:extLst>
                <a:ext uri="{FF2B5EF4-FFF2-40B4-BE49-F238E27FC236}">
                  <a16:creationId xmlns:a16="http://schemas.microsoft.com/office/drawing/2014/main" id="{F38700DB-1F04-685E-0D16-C738ED12808E}"/>
                </a:ext>
              </a:extLst>
            </p:cNvPr>
            <p:cNvSpPr>
              <a:spLocks/>
            </p:cNvSpPr>
            <p:nvPr/>
          </p:nvSpPr>
          <p:spPr bwMode="auto">
            <a:xfrm>
              <a:off x="4181773" y="4310533"/>
              <a:ext cx="436563" cy="196850"/>
            </a:xfrm>
            <a:custGeom>
              <a:avLst/>
              <a:gdLst>
                <a:gd name="T0" fmla="*/ 268 w 275"/>
                <a:gd name="T1" fmla="*/ 106 h 124"/>
                <a:gd name="T2" fmla="*/ 268 w 275"/>
                <a:gd name="T3" fmla="*/ 124 h 124"/>
                <a:gd name="T4" fmla="*/ 0 w 275"/>
                <a:gd name="T5" fmla="*/ 18 h 124"/>
                <a:gd name="T6" fmla="*/ 7 w 275"/>
                <a:gd name="T7" fmla="*/ 0 h 124"/>
                <a:gd name="T8" fmla="*/ 275 w 275"/>
                <a:gd name="T9" fmla="*/ 106 h 124"/>
                <a:gd name="T10" fmla="*/ 273 w 275"/>
                <a:gd name="T11" fmla="*/ 124 h 124"/>
                <a:gd name="T12" fmla="*/ 268 w 275"/>
                <a:gd name="T13" fmla="*/ 106 h 124"/>
              </a:gdLst>
              <a:ahLst/>
              <a:cxnLst>
                <a:cxn ang="0">
                  <a:pos x="T0" y="T1"/>
                </a:cxn>
                <a:cxn ang="0">
                  <a:pos x="T2" y="T3"/>
                </a:cxn>
                <a:cxn ang="0">
                  <a:pos x="T4" y="T5"/>
                </a:cxn>
                <a:cxn ang="0">
                  <a:pos x="T6" y="T7"/>
                </a:cxn>
                <a:cxn ang="0">
                  <a:pos x="T8" y="T9"/>
                </a:cxn>
                <a:cxn ang="0">
                  <a:pos x="T10" y="T11"/>
                </a:cxn>
                <a:cxn ang="0">
                  <a:pos x="T12" y="T13"/>
                </a:cxn>
              </a:cxnLst>
              <a:rect l="0" t="0" r="r" b="b"/>
              <a:pathLst>
                <a:path w="275" h="124">
                  <a:moveTo>
                    <a:pt x="268" y="106"/>
                  </a:moveTo>
                  <a:lnTo>
                    <a:pt x="268" y="124"/>
                  </a:lnTo>
                  <a:lnTo>
                    <a:pt x="0" y="18"/>
                  </a:lnTo>
                  <a:lnTo>
                    <a:pt x="7" y="0"/>
                  </a:lnTo>
                  <a:lnTo>
                    <a:pt x="275" y="106"/>
                  </a:lnTo>
                  <a:lnTo>
                    <a:pt x="273" y="124"/>
                  </a:lnTo>
                  <a:lnTo>
                    <a:pt x="268" y="10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32" name="Freeform 814">
              <a:extLst>
                <a:ext uri="{FF2B5EF4-FFF2-40B4-BE49-F238E27FC236}">
                  <a16:creationId xmlns:a16="http://schemas.microsoft.com/office/drawing/2014/main" id="{3B8B543E-B276-CC88-6446-4D5CBC695102}"/>
                </a:ext>
              </a:extLst>
            </p:cNvPr>
            <p:cNvSpPr>
              <a:spLocks/>
            </p:cNvSpPr>
            <p:nvPr/>
          </p:nvSpPr>
          <p:spPr bwMode="auto">
            <a:xfrm>
              <a:off x="4046835" y="4478808"/>
              <a:ext cx="568325" cy="142875"/>
            </a:xfrm>
            <a:custGeom>
              <a:avLst/>
              <a:gdLst>
                <a:gd name="T0" fmla="*/ 0 w 358"/>
                <a:gd name="T1" fmla="*/ 90 h 90"/>
                <a:gd name="T2" fmla="*/ 0 w 358"/>
                <a:gd name="T3" fmla="*/ 70 h 90"/>
                <a:gd name="T4" fmla="*/ 353 w 358"/>
                <a:gd name="T5" fmla="*/ 0 h 90"/>
                <a:gd name="T6" fmla="*/ 358 w 358"/>
                <a:gd name="T7" fmla="*/ 18 h 90"/>
                <a:gd name="T8" fmla="*/ 4 w 358"/>
                <a:gd name="T9" fmla="*/ 90 h 90"/>
                <a:gd name="T10" fmla="*/ 4 w 358"/>
                <a:gd name="T11" fmla="*/ 70 h 90"/>
                <a:gd name="T12" fmla="*/ 0 w 358"/>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358" h="90">
                  <a:moveTo>
                    <a:pt x="0" y="90"/>
                  </a:moveTo>
                  <a:lnTo>
                    <a:pt x="0" y="70"/>
                  </a:lnTo>
                  <a:lnTo>
                    <a:pt x="353" y="0"/>
                  </a:lnTo>
                  <a:lnTo>
                    <a:pt x="358" y="18"/>
                  </a:lnTo>
                  <a:lnTo>
                    <a:pt x="4" y="90"/>
                  </a:lnTo>
                  <a:lnTo>
                    <a:pt x="4" y="70"/>
                  </a:lnTo>
                  <a:lnTo>
                    <a:pt x="0" y="90"/>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33" name="Freeform 815">
              <a:extLst>
                <a:ext uri="{FF2B5EF4-FFF2-40B4-BE49-F238E27FC236}">
                  <a16:creationId xmlns:a16="http://schemas.microsoft.com/office/drawing/2014/main" id="{3A56F2CC-7590-F679-D618-DA7A70EC654C}"/>
                </a:ext>
              </a:extLst>
            </p:cNvPr>
            <p:cNvSpPr>
              <a:spLocks/>
            </p:cNvSpPr>
            <p:nvPr/>
          </p:nvSpPr>
          <p:spPr bwMode="auto">
            <a:xfrm>
              <a:off x="4046835" y="4589933"/>
              <a:ext cx="600075" cy="150812"/>
            </a:xfrm>
            <a:custGeom>
              <a:avLst/>
              <a:gdLst>
                <a:gd name="T0" fmla="*/ 376 w 378"/>
                <a:gd name="T1" fmla="*/ 74 h 95"/>
                <a:gd name="T2" fmla="*/ 376 w 378"/>
                <a:gd name="T3" fmla="*/ 95 h 95"/>
                <a:gd name="T4" fmla="*/ 0 w 378"/>
                <a:gd name="T5" fmla="*/ 20 h 95"/>
                <a:gd name="T6" fmla="*/ 4 w 378"/>
                <a:gd name="T7" fmla="*/ 0 h 95"/>
                <a:gd name="T8" fmla="*/ 378 w 378"/>
                <a:gd name="T9" fmla="*/ 74 h 95"/>
                <a:gd name="T10" fmla="*/ 378 w 378"/>
                <a:gd name="T11" fmla="*/ 95 h 95"/>
                <a:gd name="T12" fmla="*/ 376 w 378"/>
                <a:gd name="T13" fmla="*/ 74 h 95"/>
              </a:gdLst>
              <a:ahLst/>
              <a:cxnLst>
                <a:cxn ang="0">
                  <a:pos x="T0" y="T1"/>
                </a:cxn>
                <a:cxn ang="0">
                  <a:pos x="T2" y="T3"/>
                </a:cxn>
                <a:cxn ang="0">
                  <a:pos x="T4" y="T5"/>
                </a:cxn>
                <a:cxn ang="0">
                  <a:pos x="T6" y="T7"/>
                </a:cxn>
                <a:cxn ang="0">
                  <a:pos x="T8" y="T9"/>
                </a:cxn>
                <a:cxn ang="0">
                  <a:pos x="T10" y="T11"/>
                </a:cxn>
                <a:cxn ang="0">
                  <a:pos x="T12" y="T13"/>
                </a:cxn>
              </a:cxnLst>
              <a:rect l="0" t="0" r="r" b="b"/>
              <a:pathLst>
                <a:path w="378" h="95">
                  <a:moveTo>
                    <a:pt x="376" y="74"/>
                  </a:moveTo>
                  <a:lnTo>
                    <a:pt x="376" y="95"/>
                  </a:lnTo>
                  <a:lnTo>
                    <a:pt x="0" y="20"/>
                  </a:lnTo>
                  <a:lnTo>
                    <a:pt x="4" y="0"/>
                  </a:lnTo>
                  <a:lnTo>
                    <a:pt x="378" y="74"/>
                  </a:lnTo>
                  <a:lnTo>
                    <a:pt x="378" y="95"/>
                  </a:lnTo>
                  <a:lnTo>
                    <a:pt x="376" y="74"/>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34" name="Freeform 816">
              <a:extLst>
                <a:ext uri="{FF2B5EF4-FFF2-40B4-BE49-F238E27FC236}">
                  <a16:creationId xmlns:a16="http://schemas.microsoft.com/office/drawing/2014/main" id="{742750A4-ACAB-1B3C-544A-287D92EFC5D7}"/>
                </a:ext>
              </a:extLst>
            </p:cNvPr>
            <p:cNvSpPr>
              <a:spLocks/>
            </p:cNvSpPr>
            <p:nvPr/>
          </p:nvSpPr>
          <p:spPr bwMode="auto">
            <a:xfrm>
              <a:off x="4015085" y="4707408"/>
              <a:ext cx="631825" cy="136525"/>
            </a:xfrm>
            <a:custGeom>
              <a:avLst/>
              <a:gdLst>
                <a:gd name="T0" fmla="*/ 2 w 398"/>
                <a:gd name="T1" fmla="*/ 75 h 86"/>
                <a:gd name="T2" fmla="*/ 0 w 398"/>
                <a:gd name="T3" fmla="*/ 66 h 86"/>
                <a:gd name="T4" fmla="*/ 396 w 398"/>
                <a:gd name="T5" fmla="*/ 0 h 86"/>
                <a:gd name="T6" fmla="*/ 398 w 398"/>
                <a:gd name="T7" fmla="*/ 21 h 86"/>
                <a:gd name="T8" fmla="*/ 2 w 398"/>
                <a:gd name="T9" fmla="*/ 86 h 86"/>
                <a:gd name="T10" fmla="*/ 2 w 398"/>
                <a:gd name="T11" fmla="*/ 75 h 86"/>
              </a:gdLst>
              <a:ahLst/>
              <a:cxnLst>
                <a:cxn ang="0">
                  <a:pos x="T0" y="T1"/>
                </a:cxn>
                <a:cxn ang="0">
                  <a:pos x="T2" y="T3"/>
                </a:cxn>
                <a:cxn ang="0">
                  <a:pos x="T4" y="T5"/>
                </a:cxn>
                <a:cxn ang="0">
                  <a:pos x="T6" y="T7"/>
                </a:cxn>
                <a:cxn ang="0">
                  <a:pos x="T8" y="T9"/>
                </a:cxn>
                <a:cxn ang="0">
                  <a:pos x="T10" y="T11"/>
                </a:cxn>
              </a:cxnLst>
              <a:rect l="0" t="0" r="r" b="b"/>
              <a:pathLst>
                <a:path w="398" h="86">
                  <a:moveTo>
                    <a:pt x="2" y="75"/>
                  </a:moveTo>
                  <a:lnTo>
                    <a:pt x="0" y="66"/>
                  </a:lnTo>
                  <a:lnTo>
                    <a:pt x="396" y="0"/>
                  </a:lnTo>
                  <a:lnTo>
                    <a:pt x="398" y="21"/>
                  </a:lnTo>
                  <a:lnTo>
                    <a:pt x="2" y="86"/>
                  </a:lnTo>
                  <a:lnTo>
                    <a:pt x="2" y="75"/>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0" name="Freeform 842">
              <a:extLst>
                <a:ext uri="{FF2B5EF4-FFF2-40B4-BE49-F238E27FC236}">
                  <a16:creationId xmlns:a16="http://schemas.microsoft.com/office/drawing/2014/main" id="{6AF20C7F-C986-6440-5127-B1D14F93E12E}"/>
                </a:ext>
              </a:extLst>
            </p:cNvPr>
            <p:cNvSpPr>
              <a:spLocks/>
            </p:cNvSpPr>
            <p:nvPr/>
          </p:nvSpPr>
          <p:spPr bwMode="auto">
            <a:xfrm>
              <a:off x="1403647" y="4950295"/>
              <a:ext cx="838200" cy="1044575"/>
            </a:xfrm>
            <a:custGeom>
              <a:avLst/>
              <a:gdLst>
                <a:gd name="T0" fmla="*/ 479 w 528"/>
                <a:gd name="T1" fmla="*/ 464 h 658"/>
                <a:gd name="T2" fmla="*/ 486 w 528"/>
                <a:gd name="T3" fmla="*/ 388 h 658"/>
                <a:gd name="T4" fmla="*/ 499 w 528"/>
                <a:gd name="T5" fmla="*/ 365 h 658"/>
                <a:gd name="T6" fmla="*/ 501 w 528"/>
                <a:gd name="T7" fmla="*/ 365 h 658"/>
                <a:gd name="T8" fmla="*/ 508 w 528"/>
                <a:gd name="T9" fmla="*/ 358 h 658"/>
                <a:gd name="T10" fmla="*/ 510 w 528"/>
                <a:gd name="T11" fmla="*/ 320 h 658"/>
                <a:gd name="T12" fmla="*/ 501 w 528"/>
                <a:gd name="T13" fmla="*/ 262 h 658"/>
                <a:gd name="T14" fmla="*/ 513 w 528"/>
                <a:gd name="T15" fmla="*/ 239 h 658"/>
                <a:gd name="T16" fmla="*/ 515 w 528"/>
                <a:gd name="T17" fmla="*/ 239 h 658"/>
                <a:gd name="T18" fmla="*/ 519 w 528"/>
                <a:gd name="T19" fmla="*/ 234 h 658"/>
                <a:gd name="T20" fmla="*/ 526 w 528"/>
                <a:gd name="T21" fmla="*/ 194 h 658"/>
                <a:gd name="T22" fmla="*/ 528 w 528"/>
                <a:gd name="T23" fmla="*/ 135 h 658"/>
                <a:gd name="T24" fmla="*/ 526 w 528"/>
                <a:gd name="T25" fmla="*/ 86 h 658"/>
                <a:gd name="T26" fmla="*/ 524 w 528"/>
                <a:gd name="T27" fmla="*/ 70 h 658"/>
                <a:gd name="T28" fmla="*/ 522 w 528"/>
                <a:gd name="T29" fmla="*/ 70 h 658"/>
                <a:gd name="T30" fmla="*/ 519 w 528"/>
                <a:gd name="T31" fmla="*/ 66 h 658"/>
                <a:gd name="T32" fmla="*/ 513 w 528"/>
                <a:gd name="T33" fmla="*/ 36 h 658"/>
                <a:gd name="T34" fmla="*/ 495 w 528"/>
                <a:gd name="T35" fmla="*/ 18 h 658"/>
                <a:gd name="T36" fmla="*/ 459 w 528"/>
                <a:gd name="T37" fmla="*/ 3 h 658"/>
                <a:gd name="T38" fmla="*/ 402 w 528"/>
                <a:gd name="T39" fmla="*/ 0 h 658"/>
                <a:gd name="T40" fmla="*/ 344 w 528"/>
                <a:gd name="T41" fmla="*/ 5 h 658"/>
                <a:gd name="T42" fmla="*/ 299 w 528"/>
                <a:gd name="T43" fmla="*/ 12 h 658"/>
                <a:gd name="T44" fmla="*/ 258 w 528"/>
                <a:gd name="T45" fmla="*/ 14 h 658"/>
                <a:gd name="T46" fmla="*/ 213 w 528"/>
                <a:gd name="T47" fmla="*/ 18 h 658"/>
                <a:gd name="T48" fmla="*/ 175 w 528"/>
                <a:gd name="T49" fmla="*/ 23 h 658"/>
                <a:gd name="T50" fmla="*/ 117 w 528"/>
                <a:gd name="T51" fmla="*/ 32 h 658"/>
                <a:gd name="T52" fmla="*/ 31 w 528"/>
                <a:gd name="T53" fmla="*/ 61 h 658"/>
                <a:gd name="T54" fmla="*/ 4 w 528"/>
                <a:gd name="T55" fmla="*/ 99 h 658"/>
                <a:gd name="T56" fmla="*/ 11 w 528"/>
                <a:gd name="T57" fmla="*/ 144 h 658"/>
                <a:gd name="T58" fmla="*/ 13 w 528"/>
                <a:gd name="T59" fmla="*/ 178 h 658"/>
                <a:gd name="T60" fmla="*/ 18 w 528"/>
                <a:gd name="T61" fmla="*/ 232 h 658"/>
                <a:gd name="T62" fmla="*/ 4 w 528"/>
                <a:gd name="T63" fmla="*/ 302 h 658"/>
                <a:gd name="T64" fmla="*/ 4 w 528"/>
                <a:gd name="T65" fmla="*/ 376 h 658"/>
                <a:gd name="T66" fmla="*/ 2 w 528"/>
                <a:gd name="T67" fmla="*/ 430 h 658"/>
                <a:gd name="T68" fmla="*/ 0 w 528"/>
                <a:gd name="T69" fmla="*/ 491 h 658"/>
                <a:gd name="T70" fmla="*/ 15 w 528"/>
                <a:gd name="T71" fmla="*/ 552 h 658"/>
                <a:gd name="T72" fmla="*/ 45 w 528"/>
                <a:gd name="T73" fmla="*/ 606 h 658"/>
                <a:gd name="T74" fmla="*/ 56 w 528"/>
                <a:gd name="T75" fmla="*/ 628 h 658"/>
                <a:gd name="T76" fmla="*/ 76 w 528"/>
                <a:gd name="T77" fmla="*/ 637 h 658"/>
                <a:gd name="T78" fmla="*/ 101 w 528"/>
                <a:gd name="T79" fmla="*/ 646 h 658"/>
                <a:gd name="T80" fmla="*/ 139 w 528"/>
                <a:gd name="T81" fmla="*/ 651 h 658"/>
                <a:gd name="T82" fmla="*/ 182 w 528"/>
                <a:gd name="T83" fmla="*/ 653 h 658"/>
                <a:gd name="T84" fmla="*/ 249 w 528"/>
                <a:gd name="T85" fmla="*/ 658 h 658"/>
                <a:gd name="T86" fmla="*/ 319 w 528"/>
                <a:gd name="T87" fmla="*/ 653 h 658"/>
                <a:gd name="T88" fmla="*/ 373 w 528"/>
                <a:gd name="T89" fmla="*/ 649 h 658"/>
                <a:gd name="T90" fmla="*/ 423 w 528"/>
                <a:gd name="T91" fmla="*/ 635 h 658"/>
                <a:gd name="T92" fmla="*/ 459 w 528"/>
                <a:gd name="T93" fmla="*/ 617 h 658"/>
                <a:gd name="T94" fmla="*/ 468 w 528"/>
                <a:gd name="T95" fmla="*/ 608 h 658"/>
                <a:gd name="T96" fmla="*/ 474 w 528"/>
                <a:gd name="T97" fmla="*/ 606 h 658"/>
                <a:gd name="T98" fmla="*/ 477 w 528"/>
                <a:gd name="T99" fmla="*/ 570 h 658"/>
                <a:gd name="T100" fmla="*/ 479 w 528"/>
                <a:gd name="T101" fmla="*/ 527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8" h="658">
                  <a:moveTo>
                    <a:pt x="479" y="516"/>
                  </a:moveTo>
                  <a:lnTo>
                    <a:pt x="479" y="502"/>
                  </a:lnTo>
                  <a:lnTo>
                    <a:pt x="479" y="484"/>
                  </a:lnTo>
                  <a:lnTo>
                    <a:pt x="479" y="464"/>
                  </a:lnTo>
                  <a:lnTo>
                    <a:pt x="479" y="442"/>
                  </a:lnTo>
                  <a:lnTo>
                    <a:pt x="481" y="419"/>
                  </a:lnTo>
                  <a:lnTo>
                    <a:pt x="483" y="397"/>
                  </a:lnTo>
                  <a:lnTo>
                    <a:pt x="486" y="388"/>
                  </a:lnTo>
                  <a:lnTo>
                    <a:pt x="490" y="379"/>
                  </a:lnTo>
                  <a:lnTo>
                    <a:pt x="492" y="372"/>
                  </a:lnTo>
                  <a:lnTo>
                    <a:pt x="497" y="365"/>
                  </a:lnTo>
                  <a:lnTo>
                    <a:pt x="499" y="365"/>
                  </a:lnTo>
                  <a:lnTo>
                    <a:pt x="499" y="365"/>
                  </a:lnTo>
                  <a:lnTo>
                    <a:pt x="499" y="365"/>
                  </a:lnTo>
                  <a:lnTo>
                    <a:pt x="501" y="365"/>
                  </a:lnTo>
                  <a:lnTo>
                    <a:pt x="501" y="365"/>
                  </a:lnTo>
                  <a:lnTo>
                    <a:pt x="501" y="365"/>
                  </a:lnTo>
                  <a:lnTo>
                    <a:pt x="504" y="365"/>
                  </a:lnTo>
                  <a:lnTo>
                    <a:pt x="504" y="365"/>
                  </a:lnTo>
                  <a:lnTo>
                    <a:pt x="508" y="358"/>
                  </a:lnTo>
                  <a:lnTo>
                    <a:pt x="510" y="352"/>
                  </a:lnTo>
                  <a:lnTo>
                    <a:pt x="513" y="345"/>
                  </a:lnTo>
                  <a:lnTo>
                    <a:pt x="513" y="338"/>
                  </a:lnTo>
                  <a:lnTo>
                    <a:pt x="510" y="320"/>
                  </a:lnTo>
                  <a:lnTo>
                    <a:pt x="506" y="302"/>
                  </a:lnTo>
                  <a:lnTo>
                    <a:pt x="504" y="286"/>
                  </a:lnTo>
                  <a:lnTo>
                    <a:pt x="501" y="268"/>
                  </a:lnTo>
                  <a:lnTo>
                    <a:pt x="501" y="262"/>
                  </a:lnTo>
                  <a:lnTo>
                    <a:pt x="504" y="253"/>
                  </a:lnTo>
                  <a:lnTo>
                    <a:pt x="506" y="246"/>
                  </a:lnTo>
                  <a:lnTo>
                    <a:pt x="510" y="239"/>
                  </a:lnTo>
                  <a:lnTo>
                    <a:pt x="513" y="239"/>
                  </a:lnTo>
                  <a:lnTo>
                    <a:pt x="513" y="239"/>
                  </a:lnTo>
                  <a:lnTo>
                    <a:pt x="513" y="239"/>
                  </a:lnTo>
                  <a:lnTo>
                    <a:pt x="515" y="239"/>
                  </a:lnTo>
                  <a:lnTo>
                    <a:pt x="515" y="239"/>
                  </a:lnTo>
                  <a:lnTo>
                    <a:pt x="515" y="239"/>
                  </a:lnTo>
                  <a:lnTo>
                    <a:pt x="517" y="239"/>
                  </a:lnTo>
                  <a:lnTo>
                    <a:pt x="517" y="239"/>
                  </a:lnTo>
                  <a:lnTo>
                    <a:pt x="519" y="234"/>
                  </a:lnTo>
                  <a:lnTo>
                    <a:pt x="522" y="228"/>
                  </a:lnTo>
                  <a:lnTo>
                    <a:pt x="524" y="219"/>
                  </a:lnTo>
                  <a:lnTo>
                    <a:pt x="524" y="207"/>
                  </a:lnTo>
                  <a:lnTo>
                    <a:pt x="526" y="194"/>
                  </a:lnTo>
                  <a:lnTo>
                    <a:pt x="526" y="180"/>
                  </a:lnTo>
                  <a:lnTo>
                    <a:pt x="526" y="167"/>
                  </a:lnTo>
                  <a:lnTo>
                    <a:pt x="528" y="151"/>
                  </a:lnTo>
                  <a:lnTo>
                    <a:pt x="528" y="135"/>
                  </a:lnTo>
                  <a:lnTo>
                    <a:pt x="528" y="122"/>
                  </a:lnTo>
                  <a:lnTo>
                    <a:pt x="528" y="108"/>
                  </a:lnTo>
                  <a:lnTo>
                    <a:pt x="528" y="95"/>
                  </a:lnTo>
                  <a:lnTo>
                    <a:pt x="526" y="86"/>
                  </a:lnTo>
                  <a:lnTo>
                    <a:pt x="526" y="77"/>
                  </a:lnTo>
                  <a:lnTo>
                    <a:pt x="526" y="72"/>
                  </a:lnTo>
                  <a:lnTo>
                    <a:pt x="524" y="70"/>
                  </a:lnTo>
                  <a:lnTo>
                    <a:pt x="524" y="70"/>
                  </a:lnTo>
                  <a:lnTo>
                    <a:pt x="524" y="70"/>
                  </a:lnTo>
                  <a:lnTo>
                    <a:pt x="524" y="70"/>
                  </a:lnTo>
                  <a:lnTo>
                    <a:pt x="522" y="70"/>
                  </a:lnTo>
                  <a:lnTo>
                    <a:pt x="522" y="70"/>
                  </a:lnTo>
                  <a:lnTo>
                    <a:pt x="522" y="70"/>
                  </a:lnTo>
                  <a:lnTo>
                    <a:pt x="519" y="70"/>
                  </a:lnTo>
                  <a:lnTo>
                    <a:pt x="519" y="70"/>
                  </a:lnTo>
                  <a:lnTo>
                    <a:pt x="519" y="66"/>
                  </a:lnTo>
                  <a:lnTo>
                    <a:pt x="517" y="59"/>
                  </a:lnTo>
                  <a:lnTo>
                    <a:pt x="517" y="52"/>
                  </a:lnTo>
                  <a:lnTo>
                    <a:pt x="515" y="43"/>
                  </a:lnTo>
                  <a:lnTo>
                    <a:pt x="513" y="36"/>
                  </a:lnTo>
                  <a:lnTo>
                    <a:pt x="508" y="30"/>
                  </a:lnTo>
                  <a:lnTo>
                    <a:pt x="504" y="27"/>
                  </a:lnTo>
                  <a:lnTo>
                    <a:pt x="499" y="25"/>
                  </a:lnTo>
                  <a:lnTo>
                    <a:pt x="495" y="18"/>
                  </a:lnTo>
                  <a:lnTo>
                    <a:pt x="488" y="12"/>
                  </a:lnTo>
                  <a:lnTo>
                    <a:pt x="481" y="7"/>
                  </a:lnTo>
                  <a:lnTo>
                    <a:pt x="470" y="5"/>
                  </a:lnTo>
                  <a:lnTo>
                    <a:pt x="459" y="3"/>
                  </a:lnTo>
                  <a:lnTo>
                    <a:pt x="445" y="0"/>
                  </a:lnTo>
                  <a:lnTo>
                    <a:pt x="432" y="0"/>
                  </a:lnTo>
                  <a:lnTo>
                    <a:pt x="418" y="0"/>
                  </a:lnTo>
                  <a:lnTo>
                    <a:pt x="402" y="0"/>
                  </a:lnTo>
                  <a:lnTo>
                    <a:pt x="387" y="3"/>
                  </a:lnTo>
                  <a:lnTo>
                    <a:pt x="373" y="3"/>
                  </a:lnTo>
                  <a:lnTo>
                    <a:pt x="357" y="5"/>
                  </a:lnTo>
                  <a:lnTo>
                    <a:pt x="344" y="5"/>
                  </a:lnTo>
                  <a:lnTo>
                    <a:pt x="330" y="7"/>
                  </a:lnTo>
                  <a:lnTo>
                    <a:pt x="317" y="9"/>
                  </a:lnTo>
                  <a:lnTo>
                    <a:pt x="306" y="9"/>
                  </a:lnTo>
                  <a:lnTo>
                    <a:pt x="299" y="12"/>
                  </a:lnTo>
                  <a:lnTo>
                    <a:pt x="290" y="12"/>
                  </a:lnTo>
                  <a:lnTo>
                    <a:pt x="279" y="12"/>
                  </a:lnTo>
                  <a:lnTo>
                    <a:pt x="270" y="14"/>
                  </a:lnTo>
                  <a:lnTo>
                    <a:pt x="258" y="14"/>
                  </a:lnTo>
                  <a:lnTo>
                    <a:pt x="247" y="16"/>
                  </a:lnTo>
                  <a:lnTo>
                    <a:pt x="236" y="16"/>
                  </a:lnTo>
                  <a:lnTo>
                    <a:pt x="225" y="16"/>
                  </a:lnTo>
                  <a:lnTo>
                    <a:pt x="213" y="18"/>
                  </a:lnTo>
                  <a:lnTo>
                    <a:pt x="204" y="18"/>
                  </a:lnTo>
                  <a:lnTo>
                    <a:pt x="193" y="21"/>
                  </a:lnTo>
                  <a:lnTo>
                    <a:pt x="184" y="21"/>
                  </a:lnTo>
                  <a:lnTo>
                    <a:pt x="175" y="23"/>
                  </a:lnTo>
                  <a:lnTo>
                    <a:pt x="166" y="23"/>
                  </a:lnTo>
                  <a:lnTo>
                    <a:pt x="157" y="25"/>
                  </a:lnTo>
                  <a:lnTo>
                    <a:pt x="150" y="25"/>
                  </a:lnTo>
                  <a:lnTo>
                    <a:pt x="117" y="32"/>
                  </a:lnTo>
                  <a:lnTo>
                    <a:pt x="90" y="39"/>
                  </a:lnTo>
                  <a:lnTo>
                    <a:pt x="65" y="45"/>
                  </a:lnTo>
                  <a:lnTo>
                    <a:pt x="47" y="54"/>
                  </a:lnTo>
                  <a:lnTo>
                    <a:pt x="31" y="61"/>
                  </a:lnTo>
                  <a:lnTo>
                    <a:pt x="20" y="70"/>
                  </a:lnTo>
                  <a:lnTo>
                    <a:pt x="13" y="79"/>
                  </a:lnTo>
                  <a:lnTo>
                    <a:pt x="6" y="90"/>
                  </a:lnTo>
                  <a:lnTo>
                    <a:pt x="4" y="99"/>
                  </a:lnTo>
                  <a:lnTo>
                    <a:pt x="2" y="108"/>
                  </a:lnTo>
                  <a:lnTo>
                    <a:pt x="4" y="117"/>
                  </a:lnTo>
                  <a:lnTo>
                    <a:pt x="4" y="126"/>
                  </a:lnTo>
                  <a:lnTo>
                    <a:pt x="11" y="144"/>
                  </a:lnTo>
                  <a:lnTo>
                    <a:pt x="13" y="162"/>
                  </a:lnTo>
                  <a:lnTo>
                    <a:pt x="13" y="162"/>
                  </a:lnTo>
                  <a:lnTo>
                    <a:pt x="13" y="169"/>
                  </a:lnTo>
                  <a:lnTo>
                    <a:pt x="13" y="178"/>
                  </a:lnTo>
                  <a:lnTo>
                    <a:pt x="13" y="189"/>
                  </a:lnTo>
                  <a:lnTo>
                    <a:pt x="13" y="203"/>
                  </a:lnTo>
                  <a:lnTo>
                    <a:pt x="15" y="216"/>
                  </a:lnTo>
                  <a:lnTo>
                    <a:pt x="18" y="232"/>
                  </a:lnTo>
                  <a:lnTo>
                    <a:pt x="20" y="246"/>
                  </a:lnTo>
                  <a:lnTo>
                    <a:pt x="11" y="262"/>
                  </a:lnTo>
                  <a:lnTo>
                    <a:pt x="6" y="280"/>
                  </a:lnTo>
                  <a:lnTo>
                    <a:pt x="4" y="302"/>
                  </a:lnTo>
                  <a:lnTo>
                    <a:pt x="4" y="322"/>
                  </a:lnTo>
                  <a:lnTo>
                    <a:pt x="4" y="345"/>
                  </a:lnTo>
                  <a:lnTo>
                    <a:pt x="4" y="363"/>
                  </a:lnTo>
                  <a:lnTo>
                    <a:pt x="4" y="376"/>
                  </a:lnTo>
                  <a:lnTo>
                    <a:pt x="4" y="385"/>
                  </a:lnTo>
                  <a:lnTo>
                    <a:pt x="4" y="401"/>
                  </a:lnTo>
                  <a:lnTo>
                    <a:pt x="2" y="415"/>
                  </a:lnTo>
                  <a:lnTo>
                    <a:pt x="2" y="430"/>
                  </a:lnTo>
                  <a:lnTo>
                    <a:pt x="2" y="444"/>
                  </a:lnTo>
                  <a:lnTo>
                    <a:pt x="0" y="460"/>
                  </a:lnTo>
                  <a:lnTo>
                    <a:pt x="0" y="475"/>
                  </a:lnTo>
                  <a:lnTo>
                    <a:pt x="0" y="491"/>
                  </a:lnTo>
                  <a:lnTo>
                    <a:pt x="0" y="509"/>
                  </a:lnTo>
                  <a:lnTo>
                    <a:pt x="2" y="523"/>
                  </a:lnTo>
                  <a:lnTo>
                    <a:pt x="9" y="536"/>
                  </a:lnTo>
                  <a:lnTo>
                    <a:pt x="15" y="552"/>
                  </a:lnTo>
                  <a:lnTo>
                    <a:pt x="24" y="565"/>
                  </a:lnTo>
                  <a:lnTo>
                    <a:pt x="33" y="581"/>
                  </a:lnTo>
                  <a:lnTo>
                    <a:pt x="40" y="595"/>
                  </a:lnTo>
                  <a:lnTo>
                    <a:pt x="45" y="606"/>
                  </a:lnTo>
                  <a:lnTo>
                    <a:pt x="45" y="617"/>
                  </a:lnTo>
                  <a:lnTo>
                    <a:pt x="47" y="622"/>
                  </a:lnTo>
                  <a:lnTo>
                    <a:pt x="49" y="626"/>
                  </a:lnTo>
                  <a:lnTo>
                    <a:pt x="56" y="628"/>
                  </a:lnTo>
                  <a:lnTo>
                    <a:pt x="60" y="631"/>
                  </a:lnTo>
                  <a:lnTo>
                    <a:pt x="67" y="633"/>
                  </a:lnTo>
                  <a:lnTo>
                    <a:pt x="72" y="635"/>
                  </a:lnTo>
                  <a:lnTo>
                    <a:pt x="76" y="637"/>
                  </a:lnTo>
                  <a:lnTo>
                    <a:pt x="76" y="640"/>
                  </a:lnTo>
                  <a:lnTo>
                    <a:pt x="83" y="642"/>
                  </a:lnTo>
                  <a:lnTo>
                    <a:pt x="92" y="644"/>
                  </a:lnTo>
                  <a:lnTo>
                    <a:pt x="101" y="646"/>
                  </a:lnTo>
                  <a:lnTo>
                    <a:pt x="112" y="646"/>
                  </a:lnTo>
                  <a:lnTo>
                    <a:pt x="121" y="649"/>
                  </a:lnTo>
                  <a:lnTo>
                    <a:pt x="132" y="651"/>
                  </a:lnTo>
                  <a:lnTo>
                    <a:pt x="139" y="651"/>
                  </a:lnTo>
                  <a:lnTo>
                    <a:pt x="144" y="653"/>
                  </a:lnTo>
                  <a:lnTo>
                    <a:pt x="153" y="651"/>
                  </a:lnTo>
                  <a:lnTo>
                    <a:pt x="166" y="653"/>
                  </a:lnTo>
                  <a:lnTo>
                    <a:pt x="182" y="653"/>
                  </a:lnTo>
                  <a:lnTo>
                    <a:pt x="198" y="655"/>
                  </a:lnTo>
                  <a:lnTo>
                    <a:pt x="216" y="655"/>
                  </a:lnTo>
                  <a:lnTo>
                    <a:pt x="234" y="655"/>
                  </a:lnTo>
                  <a:lnTo>
                    <a:pt x="249" y="658"/>
                  </a:lnTo>
                  <a:lnTo>
                    <a:pt x="263" y="658"/>
                  </a:lnTo>
                  <a:lnTo>
                    <a:pt x="283" y="655"/>
                  </a:lnTo>
                  <a:lnTo>
                    <a:pt x="301" y="655"/>
                  </a:lnTo>
                  <a:lnTo>
                    <a:pt x="319" y="653"/>
                  </a:lnTo>
                  <a:lnTo>
                    <a:pt x="335" y="653"/>
                  </a:lnTo>
                  <a:lnTo>
                    <a:pt x="351" y="651"/>
                  </a:lnTo>
                  <a:lnTo>
                    <a:pt x="364" y="651"/>
                  </a:lnTo>
                  <a:lnTo>
                    <a:pt x="373" y="649"/>
                  </a:lnTo>
                  <a:lnTo>
                    <a:pt x="380" y="646"/>
                  </a:lnTo>
                  <a:lnTo>
                    <a:pt x="398" y="642"/>
                  </a:lnTo>
                  <a:lnTo>
                    <a:pt x="411" y="640"/>
                  </a:lnTo>
                  <a:lnTo>
                    <a:pt x="423" y="635"/>
                  </a:lnTo>
                  <a:lnTo>
                    <a:pt x="434" y="631"/>
                  </a:lnTo>
                  <a:lnTo>
                    <a:pt x="443" y="626"/>
                  </a:lnTo>
                  <a:lnTo>
                    <a:pt x="452" y="622"/>
                  </a:lnTo>
                  <a:lnTo>
                    <a:pt x="459" y="617"/>
                  </a:lnTo>
                  <a:lnTo>
                    <a:pt x="465" y="613"/>
                  </a:lnTo>
                  <a:lnTo>
                    <a:pt x="465" y="610"/>
                  </a:lnTo>
                  <a:lnTo>
                    <a:pt x="465" y="608"/>
                  </a:lnTo>
                  <a:lnTo>
                    <a:pt x="468" y="608"/>
                  </a:lnTo>
                  <a:lnTo>
                    <a:pt x="468" y="608"/>
                  </a:lnTo>
                  <a:lnTo>
                    <a:pt x="470" y="606"/>
                  </a:lnTo>
                  <a:lnTo>
                    <a:pt x="472" y="606"/>
                  </a:lnTo>
                  <a:lnTo>
                    <a:pt x="474" y="606"/>
                  </a:lnTo>
                  <a:lnTo>
                    <a:pt x="477" y="604"/>
                  </a:lnTo>
                  <a:lnTo>
                    <a:pt x="477" y="592"/>
                  </a:lnTo>
                  <a:lnTo>
                    <a:pt x="477" y="581"/>
                  </a:lnTo>
                  <a:lnTo>
                    <a:pt x="477" y="570"/>
                  </a:lnTo>
                  <a:lnTo>
                    <a:pt x="479" y="559"/>
                  </a:lnTo>
                  <a:lnTo>
                    <a:pt x="479" y="547"/>
                  </a:lnTo>
                  <a:lnTo>
                    <a:pt x="479" y="536"/>
                  </a:lnTo>
                  <a:lnTo>
                    <a:pt x="479" y="527"/>
                  </a:lnTo>
                  <a:lnTo>
                    <a:pt x="479" y="516"/>
                  </a:lnTo>
                  <a:close/>
                </a:path>
              </a:pathLst>
            </a:custGeom>
            <a:solidFill>
              <a:srgbClr val="F0C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1" name="Freeform 843">
              <a:extLst>
                <a:ext uri="{FF2B5EF4-FFF2-40B4-BE49-F238E27FC236}">
                  <a16:creationId xmlns:a16="http://schemas.microsoft.com/office/drawing/2014/main" id="{0672D5EC-0D96-3ABC-CF75-9B575CEC514B}"/>
                </a:ext>
              </a:extLst>
            </p:cNvPr>
            <p:cNvSpPr>
              <a:spLocks/>
            </p:cNvSpPr>
            <p:nvPr/>
          </p:nvSpPr>
          <p:spPr bwMode="auto">
            <a:xfrm>
              <a:off x="2113260" y="5483695"/>
              <a:ext cx="114300" cy="288925"/>
            </a:xfrm>
            <a:custGeom>
              <a:avLst/>
              <a:gdLst>
                <a:gd name="T0" fmla="*/ 57 w 72"/>
                <a:gd name="T1" fmla="*/ 58 h 182"/>
                <a:gd name="T2" fmla="*/ 72 w 72"/>
                <a:gd name="T3" fmla="*/ 52 h 182"/>
                <a:gd name="T4" fmla="*/ 70 w 72"/>
                <a:gd name="T5" fmla="*/ 52 h 182"/>
                <a:gd name="T6" fmla="*/ 70 w 72"/>
                <a:gd name="T7" fmla="*/ 54 h 182"/>
                <a:gd name="T8" fmla="*/ 68 w 72"/>
                <a:gd name="T9" fmla="*/ 61 h 182"/>
                <a:gd name="T10" fmla="*/ 66 w 72"/>
                <a:gd name="T11" fmla="*/ 65 h 182"/>
                <a:gd name="T12" fmla="*/ 63 w 72"/>
                <a:gd name="T13" fmla="*/ 85 h 182"/>
                <a:gd name="T14" fmla="*/ 61 w 72"/>
                <a:gd name="T15" fmla="*/ 106 h 182"/>
                <a:gd name="T16" fmla="*/ 61 w 72"/>
                <a:gd name="T17" fmla="*/ 128 h 182"/>
                <a:gd name="T18" fmla="*/ 61 w 72"/>
                <a:gd name="T19" fmla="*/ 148 h 182"/>
                <a:gd name="T20" fmla="*/ 61 w 72"/>
                <a:gd name="T21" fmla="*/ 166 h 182"/>
                <a:gd name="T22" fmla="*/ 61 w 72"/>
                <a:gd name="T23" fmla="*/ 182 h 182"/>
                <a:gd name="T24" fmla="*/ 0 w 72"/>
                <a:gd name="T25" fmla="*/ 175 h 182"/>
                <a:gd name="T26" fmla="*/ 3 w 72"/>
                <a:gd name="T27" fmla="*/ 166 h 182"/>
                <a:gd name="T28" fmla="*/ 3 w 72"/>
                <a:gd name="T29" fmla="*/ 148 h 182"/>
                <a:gd name="T30" fmla="*/ 0 w 72"/>
                <a:gd name="T31" fmla="*/ 128 h 182"/>
                <a:gd name="T32" fmla="*/ 3 w 72"/>
                <a:gd name="T33" fmla="*/ 103 h 182"/>
                <a:gd name="T34" fmla="*/ 3 w 72"/>
                <a:gd name="T35" fmla="*/ 79 h 182"/>
                <a:gd name="T36" fmla="*/ 7 w 72"/>
                <a:gd name="T37" fmla="*/ 56 h 182"/>
                <a:gd name="T38" fmla="*/ 9 w 72"/>
                <a:gd name="T39" fmla="*/ 43 h 182"/>
                <a:gd name="T40" fmla="*/ 14 w 72"/>
                <a:gd name="T41" fmla="*/ 31 h 182"/>
                <a:gd name="T42" fmla="*/ 21 w 72"/>
                <a:gd name="T43" fmla="*/ 20 h 182"/>
                <a:gd name="T44" fmla="*/ 30 w 72"/>
                <a:gd name="T45" fmla="*/ 9 h 182"/>
                <a:gd name="T46" fmla="*/ 43 w 72"/>
                <a:gd name="T47" fmla="*/ 0 h 182"/>
                <a:gd name="T48" fmla="*/ 57 w 72"/>
                <a:gd name="T49" fmla="*/ 5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182">
                  <a:moveTo>
                    <a:pt x="57" y="58"/>
                  </a:moveTo>
                  <a:lnTo>
                    <a:pt x="72" y="52"/>
                  </a:lnTo>
                  <a:lnTo>
                    <a:pt x="70" y="52"/>
                  </a:lnTo>
                  <a:lnTo>
                    <a:pt x="70" y="54"/>
                  </a:lnTo>
                  <a:lnTo>
                    <a:pt x="68" y="61"/>
                  </a:lnTo>
                  <a:lnTo>
                    <a:pt x="66" y="65"/>
                  </a:lnTo>
                  <a:lnTo>
                    <a:pt x="63" y="85"/>
                  </a:lnTo>
                  <a:lnTo>
                    <a:pt x="61" y="106"/>
                  </a:lnTo>
                  <a:lnTo>
                    <a:pt x="61" y="128"/>
                  </a:lnTo>
                  <a:lnTo>
                    <a:pt x="61" y="148"/>
                  </a:lnTo>
                  <a:lnTo>
                    <a:pt x="61" y="166"/>
                  </a:lnTo>
                  <a:lnTo>
                    <a:pt x="61" y="182"/>
                  </a:lnTo>
                  <a:lnTo>
                    <a:pt x="0" y="175"/>
                  </a:lnTo>
                  <a:lnTo>
                    <a:pt x="3" y="166"/>
                  </a:lnTo>
                  <a:lnTo>
                    <a:pt x="3" y="148"/>
                  </a:lnTo>
                  <a:lnTo>
                    <a:pt x="0" y="128"/>
                  </a:lnTo>
                  <a:lnTo>
                    <a:pt x="3" y="103"/>
                  </a:lnTo>
                  <a:lnTo>
                    <a:pt x="3" y="79"/>
                  </a:lnTo>
                  <a:lnTo>
                    <a:pt x="7" y="56"/>
                  </a:lnTo>
                  <a:lnTo>
                    <a:pt x="9" y="43"/>
                  </a:lnTo>
                  <a:lnTo>
                    <a:pt x="14" y="31"/>
                  </a:lnTo>
                  <a:lnTo>
                    <a:pt x="21" y="20"/>
                  </a:lnTo>
                  <a:lnTo>
                    <a:pt x="30" y="9"/>
                  </a:lnTo>
                  <a:lnTo>
                    <a:pt x="43" y="0"/>
                  </a:lnTo>
                  <a:lnTo>
                    <a:pt x="57" y="58"/>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2" name="Freeform 844">
              <a:extLst>
                <a:ext uri="{FF2B5EF4-FFF2-40B4-BE49-F238E27FC236}">
                  <a16:creationId xmlns:a16="http://schemas.microsoft.com/office/drawing/2014/main" id="{3054F6C1-1854-672D-7F12-069A9BA191B4}"/>
                </a:ext>
              </a:extLst>
            </p:cNvPr>
            <p:cNvSpPr>
              <a:spLocks/>
            </p:cNvSpPr>
            <p:nvPr/>
          </p:nvSpPr>
          <p:spPr bwMode="auto">
            <a:xfrm>
              <a:off x="2167235" y="5483695"/>
              <a:ext cx="71438" cy="92075"/>
            </a:xfrm>
            <a:custGeom>
              <a:avLst/>
              <a:gdLst>
                <a:gd name="T0" fmla="*/ 45 w 45"/>
                <a:gd name="T1" fmla="*/ 49 h 58"/>
                <a:gd name="T2" fmla="*/ 23 w 45"/>
                <a:gd name="T3" fmla="*/ 58 h 58"/>
                <a:gd name="T4" fmla="*/ 23 w 45"/>
                <a:gd name="T5" fmla="*/ 58 h 58"/>
                <a:gd name="T6" fmla="*/ 20 w 45"/>
                <a:gd name="T7" fmla="*/ 58 h 58"/>
                <a:gd name="T8" fmla="*/ 20 w 45"/>
                <a:gd name="T9" fmla="*/ 58 h 58"/>
                <a:gd name="T10" fmla="*/ 23 w 45"/>
                <a:gd name="T11" fmla="*/ 58 h 58"/>
                <a:gd name="T12" fmla="*/ 23 w 45"/>
                <a:gd name="T13" fmla="*/ 58 h 58"/>
                <a:gd name="T14" fmla="*/ 23 w 45"/>
                <a:gd name="T15" fmla="*/ 58 h 58"/>
                <a:gd name="T16" fmla="*/ 23 w 45"/>
                <a:gd name="T17" fmla="*/ 58 h 58"/>
                <a:gd name="T18" fmla="*/ 23 w 45"/>
                <a:gd name="T19" fmla="*/ 58 h 58"/>
                <a:gd name="T20" fmla="*/ 9 w 45"/>
                <a:gd name="T21" fmla="*/ 0 h 58"/>
                <a:gd name="T22" fmla="*/ 11 w 45"/>
                <a:gd name="T23" fmla="*/ 0 h 58"/>
                <a:gd name="T24" fmla="*/ 14 w 45"/>
                <a:gd name="T25" fmla="*/ 0 h 58"/>
                <a:gd name="T26" fmla="*/ 16 w 45"/>
                <a:gd name="T27" fmla="*/ 0 h 58"/>
                <a:gd name="T28" fmla="*/ 18 w 45"/>
                <a:gd name="T29" fmla="*/ 0 h 58"/>
                <a:gd name="T30" fmla="*/ 18 w 45"/>
                <a:gd name="T31" fmla="*/ 0 h 58"/>
                <a:gd name="T32" fmla="*/ 20 w 45"/>
                <a:gd name="T33" fmla="*/ 0 h 58"/>
                <a:gd name="T34" fmla="*/ 23 w 45"/>
                <a:gd name="T35" fmla="*/ 0 h 58"/>
                <a:gd name="T36" fmla="*/ 23 w 45"/>
                <a:gd name="T37" fmla="*/ 0 h 58"/>
                <a:gd name="T38" fmla="*/ 0 w 45"/>
                <a:gd name="T39" fmla="*/ 9 h 58"/>
                <a:gd name="T40" fmla="*/ 45 w 45"/>
                <a:gd name="T41" fmla="*/ 49 h 58"/>
                <a:gd name="T42" fmla="*/ 36 w 45"/>
                <a:gd name="T43" fmla="*/ 58 h 58"/>
                <a:gd name="T44" fmla="*/ 23 w 45"/>
                <a:gd name="T45" fmla="*/ 58 h 58"/>
                <a:gd name="T46" fmla="*/ 45 w 45"/>
                <a:gd name="T47"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58">
                  <a:moveTo>
                    <a:pt x="45" y="49"/>
                  </a:moveTo>
                  <a:lnTo>
                    <a:pt x="23" y="58"/>
                  </a:lnTo>
                  <a:lnTo>
                    <a:pt x="23" y="58"/>
                  </a:lnTo>
                  <a:lnTo>
                    <a:pt x="20" y="58"/>
                  </a:lnTo>
                  <a:lnTo>
                    <a:pt x="20" y="58"/>
                  </a:lnTo>
                  <a:lnTo>
                    <a:pt x="23" y="58"/>
                  </a:lnTo>
                  <a:lnTo>
                    <a:pt x="23" y="58"/>
                  </a:lnTo>
                  <a:lnTo>
                    <a:pt x="23" y="58"/>
                  </a:lnTo>
                  <a:lnTo>
                    <a:pt x="23" y="58"/>
                  </a:lnTo>
                  <a:lnTo>
                    <a:pt x="23" y="58"/>
                  </a:lnTo>
                  <a:lnTo>
                    <a:pt x="9" y="0"/>
                  </a:lnTo>
                  <a:lnTo>
                    <a:pt x="11" y="0"/>
                  </a:lnTo>
                  <a:lnTo>
                    <a:pt x="14" y="0"/>
                  </a:lnTo>
                  <a:lnTo>
                    <a:pt x="16" y="0"/>
                  </a:lnTo>
                  <a:lnTo>
                    <a:pt x="18" y="0"/>
                  </a:lnTo>
                  <a:lnTo>
                    <a:pt x="18" y="0"/>
                  </a:lnTo>
                  <a:lnTo>
                    <a:pt x="20" y="0"/>
                  </a:lnTo>
                  <a:lnTo>
                    <a:pt x="23" y="0"/>
                  </a:lnTo>
                  <a:lnTo>
                    <a:pt x="23" y="0"/>
                  </a:lnTo>
                  <a:lnTo>
                    <a:pt x="0" y="9"/>
                  </a:lnTo>
                  <a:lnTo>
                    <a:pt x="45" y="49"/>
                  </a:lnTo>
                  <a:lnTo>
                    <a:pt x="36" y="58"/>
                  </a:lnTo>
                  <a:lnTo>
                    <a:pt x="23" y="58"/>
                  </a:lnTo>
                  <a:lnTo>
                    <a:pt x="45" y="49"/>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3" name="Freeform 845">
              <a:extLst>
                <a:ext uri="{FF2B5EF4-FFF2-40B4-BE49-F238E27FC236}">
                  <a16:creationId xmlns:a16="http://schemas.microsoft.com/office/drawing/2014/main" id="{466FDA4A-30A6-9F09-F9A8-610FE4C3F90B}"/>
                </a:ext>
              </a:extLst>
            </p:cNvPr>
            <p:cNvSpPr>
              <a:spLocks/>
            </p:cNvSpPr>
            <p:nvPr/>
          </p:nvSpPr>
          <p:spPr bwMode="auto">
            <a:xfrm>
              <a:off x="2152947" y="5283670"/>
              <a:ext cx="111125" cy="277812"/>
            </a:xfrm>
            <a:custGeom>
              <a:avLst/>
              <a:gdLst>
                <a:gd name="T0" fmla="*/ 38 w 70"/>
                <a:gd name="T1" fmla="*/ 61 h 175"/>
                <a:gd name="T2" fmla="*/ 61 w 70"/>
                <a:gd name="T3" fmla="*/ 49 h 175"/>
                <a:gd name="T4" fmla="*/ 61 w 70"/>
                <a:gd name="T5" fmla="*/ 49 h 175"/>
                <a:gd name="T6" fmla="*/ 61 w 70"/>
                <a:gd name="T7" fmla="*/ 52 h 175"/>
                <a:gd name="T8" fmla="*/ 61 w 70"/>
                <a:gd name="T9" fmla="*/ 54 h 175"/>
                <a:gd name="T10" fmla="*/ 61 w 70"/>
                <a:gd name="T11" fmla="*/ 56 h 175"/>
                <a:gd name="T12" fmla="*/ 61 w 70"/>
                <a:gd name="T13" fmla="*/ 72 h 175"/>
                <a:gd name="T14" fmla="*/ 65 w 70"/>
                <a:gd name="T15" fmla="*/ 88 h 175"/>
                <a:gd name="T16" fmla="*/ 68 w 70"/>
                <a:gd name="T17" fmla="*/ 106 h 175"/>
                <a:gd name="T18" fmla="*/ 70 w 70"/>
                <a:gd name="T19" fmla="*/ 126 h 175"/>
                <a:gd name="T20" fmla="*/ 70 w 70"/>
                <a:gd name="T21" fmla="*/ 139 h 175"/>
                <a:gd name="T22" fmla="*/ 68 w 70"/>
                <a:gd name="T23" fmla="*/ 151 h 175"/>
                <a:gd name="T24" fmla="*/ 63 w 70"/>
                <a:gd name="T25" fmla="*/ 164 h 175"/>
                <a:gd name="T26" fmla="*/ 54 w 70"/>
                <a:gd name="T27" fmla="*/ 175 h 175"/>
                <a:gd name="T28" fmla="*/ 9 w 70"/>
                <a:gd name="T29" fmla="*/ 135 h 175"/>
                <a:gd name="T30" fmla="*/ 9 w 70"/>
                <a:gd name="T31" fmla="*/ 135 h 175"/>
                <a:gd name="T32" fmla="*/ 9 w 70"/>
                <a:gd name="T33" fmla="*/ 135 h 175"/>
                <a:gd name="T34" fmla="*/ 9 w 70"/>
                <a:gd name="T35" fmla="*/ 133 h 175"/>
                <a:gd name="T36" fmla="*/ 9 w 70"/>
                <a:gd name="T37" fmla="*/ 128 h 175"/>
                <a:gd name="T38" fmla="*/ 9 w 70"/>
                <a:gd name="T39" fmla="*/ 115 h 175"/>
                <a:gd name="T40" fmla="*/ 5 w 70"/>
                <a:gd name="T41" fmla="*/ 99 h 175"/>
                <a:gd name="T42" fmla="*/ 2 w 70"/>
                <a:gd name="T43" fmla="*/ 79 h 175"/>
                <a:gd name="T44" fmla="*/ 0 w 70"/>
                <a:gd name="T45" fmla="*/ 61 h 175"/>
                <a:gd name="T46" fmla="*/ 0 w 70"/>
                <a:gd name="T47" fmla="*/ 47 h 175"/>
                <a:gd name="T48" fmla="*/ 2 w 70"/>
                <a:gd name="T49" fmla="*/ 33 h 175"/>
                <a:gd name="T50" fmla="*/ 9 w 70"/>
                <a:gd name="T51" fmla="*/ 22 h 175"/>
                <a:gd name="T52" fmla="*/ 16 w 70"/>
                <a:gd name="T53" fmla="*/ 11 h 175"/>
                <a:gd name="T54" fmla="*/ 38 w 70"/>
                <a:gd name="T55" fmla="*/ 0 h 175"/>
                <a:gd name="T56" fmla="*/ 16 w 70"/>
                <a:gd name="T57" fmla="*/ 11 h 175"/>
                <a:gd name="T58" fmla="*/ 25 w 70"/>
                <a:gd name="T59" fmla="*/ 0 h 175"/>
                <a:gd name="T60" fmla="*/ 38 w 70"/>
                <a:gd name="T61" fmla="*/ 0 h 175"/>
                <a:gd name="T62" fmla="*/ 38 w 70"/>
                <a:gd name="T63" fmla="*/ 6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175">
                  <a:moveTo>
                    <a:pt x="38" y="61"/>
                  </a:moveTo>
                  <a:lnTo>
                    <a:pt x="61" y="49"/>
                  </a:lnTo>
                  <a:lnTo>
                    <a:pt x="61" y="49"/>
                  </a:lnTo>
                  <a:lnTo>
                    <a:pt x="61" y="52"/>
                  </a:lnTo>
                  <a:lnTo>
                    <a:pt x="61" y="54"/>
                  </a:lnTo>
                  <a:lnTo>
                    <a:pt x="61" y="56"/>
                  </a:lnTo>
                  <a:lnTo>
                    <a:pt x="61" y="72"/>
                  </a:lnTo>
                  <a:lnTo>
                    <a:pt x="65" y="88"/>
                  </a:lnTo>
                  <a:lnTo>
                    <a:pt x="68" y="106"/>
                  </a:lnTo>
                  <a:lnTo>
                    <a:pt x="70" y="126"/>
                  </a:lnTo>
                  <a:lnTo>
                    <a:pt x="70" y="139"/>
                  </a:lnTo>
                  <a:lnTo>
                    <a:pt x="68" y="151"/>
                  </a:lnTo>
                  <a:lnTo>
                    <a:pt x="63" y="164"/>
                  </a:lnTo>
                  <a:lnTo>
                    <a:pt x="54" y="175"/>
                  </a:lnTo>
                  <a:lnTo>
                    <a:pt x="9" y="135"/>
                  </a:lnTo>
                  <a:lnTo>
                    <a:pt x="9" y="135"/>
                  </a:lnTo>
                  <a:lnTo>
                    <a:pt x="9" y="135"/>
                  </a:lnTo>
                  <a:lnTo>
                    <a:pt x="9" y="133"/>
                  </a:lnTo>
                  <a:lnTo>
                    <a:pt x="9" y="128"/>
                  </a:lnTo>
                  <a:lnTo>
                    <a:pt x="9" y="115"/>
                  </a:lnTo>
                  <a:lnTo>
                    <a:pt x="5" y="99"/>
                  </a:lnTo>
                  <a:lnTo>
                    <a:pt x="2" y="79"/>
                  </a:lnTo>
                  <a:lnTo>
                    <a:pt x="0" y="61"/>
                  </a:lnTo>
                  <a:lnTo>
                    <a:pt x="0" y="47"/>
                  </a:lnTo>
                  <a:lnTo>
                    <a:pt x="2" y="33"/>
                  </a:lnTo>
                  <a:lnTo>
                    <a:pt x="9" y="22"/>
                  </a:lnTo>
                  <a:lnTo>
                    <a:pt x="16" y="11"/>
                  </a:lnTo>
                  <a:lnTo>
                    <a:pt x="38" y="0"/>
                  </a:lnTo>
                  <a:lnTo>
                    <a:pt x="16" y="11"/>
                  </a:lnTo>
                  <a:lnTo>
                    <a:pt x="25" y="0"/>
                  </a:lnTo>
                  <a:lnTo>
                    <a:pt x="38" y="0"/>
                  </a:lnTo>
                  <a:lnTo>
                    <a:pt x="38" y="61"/>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4" name="Freeform 846">
              <a:extLst>
                <a:ext uri="{FF2B5EF4-FFF2-40B4-BE49-F238E27FC236}">
                  <a16:creationId xmlns:a16="http://schemas.microsoft.com/office/drawing/2014/main" id="{85B4E311-D93D-A7FB-A6C4-5E6F6C1FE680}"/>
                </a:ext>
              </a:extLst>
            </p:cNvPr>
            <p:cNvSpPr>
              <a:spLocks/>
            </p:cNvSpPr>
            <p:nvPr/>
          </p:nvSpPr>
          <p:spPr bwMode="auto">
            <a:xfrm>
              <a:off x="2192635" y="5283670"/>
              <a:ext cx="63500" cy="96837"/>
            </a:xfrm>
            <a:custGeom>
              <a:avLst/>
              <a:gdLst>
                <a:gd name="T0" fmla="*/ 40 w 40"/>
                <a:gd name="T1" fmla="*/ 52 h 61"/>
                <a:gd name="T2" fmla="*/ 34 w 40"/>
                <a:gd name="T3" fmla="*/ 56 h 61"/>
                <a:gd name="T4" fmla="*/ 29 w 40"/>
                <a:gd name="T5" fmla="*/ 58 h 61"/>
                <a:gd name="T6" fmla="*/ 25 w 40"/>
                <a:gd name="T7" fmla="*/ 58 h 61"/>
                <a:gd name="T8" fmla="*/ 20 w 40"/>
                <a:gd name="T9" fmla="*/ 61 h 61"/>
                <a:gd name="T10" fmla="*/ 18 w 40"/>
                <a:gd name="T11" fmla="*/ 61 h 61"/>
                <a:gd name="T12" fmla="*/ 16 w 40"/>
                <a:gd name="T13" fmla="*/ 61 h 61"/>
                <a:gd name="T14" fmla="*/ 13 w 40"/>
                <a:gd name="T15" fmla="*/ 61 h 61"/>
                <a:gd name="T16" fmla="*/ 13 w 40"/>
                <a:gd name="T17" fmla="*/ 61 h 61"/>
                <a:gd name="T18" fmla="*/ 13 w 40"/>
                <a:gd name="T19" fmla="*/ 61 h 61"/>
                <a:gd name="T20" fmla="*/ 13 w 40"/>
                <a:gd name="T21" fmla="*/ 0 h 61"/>
                <a:gd name="T22" fmla="*/ 16 w 40"/>
                <a:gd name="T23" fmla="*/ 0 h 61"/>
                <a:gd name="T24" fmla="*/ 18 w 40"/>
                <a:gd name="T25" fmla="*/ 0 h 61"/>
                <a:gd name="T26" fmla="*/ 18 w 40"/>
                <a:gd name="T27" fmla="*/ 0 h 61"/>
                <a:gd name="T28" fmla="*/ 18 w 40"/>
                <a:gd name="T29" fmla="*/ 0 h 61"/>
                <a:gd name="T30" fmla="*/ 16 w 40"/>
                <a:gd name="T31" fmla="*/ 0 h 61"/>
                <a:gd name="T32" fmla="*/ 13 w 40"/>
                <a:gd name="T33" fmla="*/ 0 h 61"/>
                <a:gd name="T34" fmla="*/ 9 w 40"/>
                <a:gd name="T35" fmla="*/ 2 h 61"/>
                <a:gd name="T36" fmla="*/ 7 w 40"/>
                <a:gd name="T37" fmla="*/ 2 h 61"/>
                <a:gd name="T38" fmla="*/ 0 w 40"/>
                <a:gd name="T39" fmla="*/ 6 h 61"/>
                <a:gd name="T40" fmla="*/ 40 w 40"/>
                <a:gd name="T41"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61">
                  <a:moveTo>
                    <a:pt x="40" y="52"/>
                  </a:moveTo>
                  <a:lnTo>
                    <a:pt x="34" y="56"/>
                  </a:lnTo>
                  <a:lnTo>
                    <a:pt x="29" y="58"/>
                  </a:lnTo>
                  <a:lnTo>
                    <a:pt x="25" y="58"/>
                  </a:lnTo>
                  <a:lnTo>
                    <a:pt x="20" y="61"/>
                  </a:lnTo>
                  <a:lnTo>
                    <a:pt x="18" y="61"/>
                  </a:lnTo>
                  <a:lnTo>
                    <a:pt x="16" y="61"/>
                  </a:lnTo>
                  <a:lnTo>
                    <a:pt x="13" y="61"/>
                  </a:lnTo>
                  <a:lnTo>
                    <a:pt x="13" y="61"/>
                  </a:lnTo>
                  <a:lnTo>
                    <a:pt x="13" y="61"/>
                  </a:lnTo>
                  <a:lnTo>
                    <a:pt x="13" y="0"/>
                  </a:lnTo>
                  <a:lnTo>
                    <a:pt x="16" y="0"/>
                  </a:lnTo>
                  <a:lnTo>
                    <a:pt x="18" y="0"/>
                  </a:lnTo>
                  <a:lnTo>
                    <a:pt x="18" y="0"/>
                  </a:lnTo>
                  <a:lnTo>
                    <a:pt x="18" y="0"/>
                  </a:lnTo>
                  <a:lnTo>
                    <a:pt x="16" y="0"/>
                  </a:lnTo>
                  <a:lnTo>
                    <a:pt x="13" y="0"/>
                  </a:lnTo>
                  <a:lnTo>
                    <a:pt x="9" y="2"/>
                  </a:lnTo>
                  <a:lnTo>
                    <a:pt x="7" y="2"/>
                  </a:lnTo>
                  <a:lnTo>
                    <a:pt x="0" y="6"/>
                  </a:lnTo>
                  <a:lnTo>
                    <a:pt x="40" y="52"/>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5" name="Freeform 847">
              <a:extLst>
                <a:ext uri="{FF2B5EF4-FFF2-40B4-BE49-F238E27FC236}">
                  <a16:creationId xmlns:a16="http://schemas.microsoft.com/office/drawing/2014/main" id="{90AB24B1-340C-C14B-CDA4-A0BE12261FC4}"/>
                </a:ext>
              </a:extLst>
            </p:cNvPr>
            <p:cNvSpPr>
              <a:spLocks/>
            </p:cNvSpPr>
            <p:nvPr/>
          </p:nvSpPr>
          <p:spPr bwMode="auto">
            <a:xfrm>
              <a:off x="2184697" y="5190008"/>
              <a:ext cx="104775" cy="176212"/>
            </a:xfrm>
            <a:custGeom>
              <a:avLst/>
              <a:gdLst>
                <a:gd name="T0" fmla="*/ 66 w 66"/>
                <a:gd name="T1" fmla="*/ 0 h 111"/>
                <a:gd name="T2" fmla="*/ 66 w 66"/>
                <a:gd name="T3" fmla="*/ 0 h 111"/>
                <a:gd name="T4" fmla="*/ 66 w 66"/>
                <a:gd name="T5" fmla="*/ 16 h 111"/>
                <a:gd name="T6" fmla="*/ 63 w 66"/>
                <a:gd name="T7" fmla="*/ 32 h 111"/>
                <a:gd name="T8" fmla="*/ 63 w 66"/>
                <a:gd name="T9" fmla="*/ 45 h 111"/>
                <a:gd name="T10" fmla="*/ 63 w 66"/>
                <a:gd name="T11" fmla="*/ 61 h 111"/>
                <a:gd name="T12" fmla="*/ 61 w 66"/>
                <a:gd name="T13" fmla="*/ 72 h 111"/>
                <a:gd name="T14" fmla="*/ 59 w 66"/>
                <a:gd name="T15" fmla="*/ 83 h 111"/>
                <a:gd name="T16" fmla="*/ 57 w 66"/>
                <a:gd name="T17" fmla="*/ 95 h 111"/>
                <a:gd name="T18" fmla="*/ 45 w 66"/>
                <a:gd name="T19" fmla="*/ 111 h 111"/>
                <a:gd name="T20" fmla="*/ 5 w 66"/>
                <a:gd name="T21" fmla="*/ 65 h 111"/>
                <a:gd name="T22" fmla="*/ 0 w 66"/>
                <a:gd name="T23" fmla="*/ 74 h 111"/>
                <a:gd name="T24" fmla="*/ 0 w 66"/>
                <a:gd name="T25" fmla="*/ 70 h 111"/>
                <a:gd name="T26" fmla="*/ 0 w 66"/>
                <a:gd name="T27" fmla="*/ 63 h 111"/>
                <a:gd name="T28" fmla="*/ 3 w 66"/>
                <a:gd name="T29" fmla="*/ 54 h 111"/>
                <a:gd name="T30" fmla="*/ 3 w 66"/>
                <a:gd name="T31" fmla="*/ 43 h 111"/>
                <a:gd name="T32" fmla="*/ 5 w 66"/>
                <a:gd name="T33" fmla="*/ 29 h 111"/>
                <a:gd name="T34" fmla="*/ 5 w 66"/>
                <a:gd name="T35" fmla="*/ 14 h 111"/>
                <a:gd name="T36" fmla="*/ 5 w 66"/>
                <a:gd name="T37" fmla="*/ 0 h 111"/>
                <a:gd name="T38" fmla="*/ 5 w 66"/>
                <a:gd name="T39" fmla="*/ 0 h 111"/>
                <a:gd name="T40" fmla="*/ 66 w 66"/>
                <a:gd name="T4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0"/>
                  </a:moveTo>
                  <a:lnTo>
                    <a:pt x="66" y="0"/>
                  </a:lnTo>
                  <a:lnTo>
                    <a:pt x="66" y="16"/>
                  </a:lnTo>
                  <a:lnTo>
                    <a:pt x="63" y="32"/>
                  </a:lnTo>
                  <a:lnTo>
                    <a:pt x="63" y="45"/>
                  </a:lnTo>
                  <a:lnTo>
                    <a:pt x="63" y="61"/>
                  </a:lnTo>
                  <a:lnTo>
                    <a:pt x="61" y="72"/>
                  </a:lnTo>
                  <a:lnTo>
                    <a:pt x="59" y="83"/>
                  </a:lnTo>
                  <a:lnTo>
                    <a:pt x="57" y="95"/>
                  </a:lnTo>
                  <a:lnTo>
                    <a:pt x="45" y="111"/>
                  </a:lnTo>
                  <a:lnTo>
                    <a:pt x="5" y="65"/>
                  </a:lnTo>
                  <a:lnTo>
                    <a:pt x="0" y="74"/>
                  </a:lnTo>
                  <a:lnTo>
                    <a:pt x="0" y="70"/>
                  </a:lnTo>
                  <a:lnTo>
                    <a:pt x="0" y="63"/>
                  </a:lnTo>
                  <a:lnTo>
                    <a:pt x="3" y="54"/>
                  </a:lnTo>
                  <a:lnTo>
                    <a:pt x="3" y="43"/>
                  </a:lnTo>
                  <a:lnTo>
                    <a:pt x="5" y="29"/>
                  </a:lnTo>
                  <a:lnTo>
                    <a:pt x="5" y="14"/>
                  </a:lnTo>
                  <a:lnTo>
                    <a:pt x="5" y="0"/>
                  </a:lnTo>
                  <a:lnTo>
                    <a:pt x="5" y="0"/>
                  </a:lnTo>
                  <a:lnTo>
                    <a:pt x="66"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6" name="Freeform 848">
              <a:extLst>
                <a:ext uri="{FF2B5EF4-FFF2-40B4-BE49-F238E27FC236}">
                  <a16:creationId xmlns:a16="http://schemas.microsoft.com/office/drawing/2014/main" id="{90ACA01B-525F-2EB8-44AE-C1D397A2493F}"/>
                </a:ext>
              </a:extLst>
            </p:cNvPr>
            <p:cNvSpPr>
              <a:spLocks/>
            </p:cNvSpPr>
            <p:nvPr/>
          </p:nvSpPr>
          <p:spPr bwMode="auto">
            <a:xfrm>
              <a:off x="2192635" y="5015383"/>
              <a:ext cx="96838" cy="174625"/>
            </a:xfrm>
            <a:custGeom>
              <a:avLst/>
              <a:gdLst>
                <a:gd name="T0" fmla="*/ 27 w 61"/>
                <a:gd name="T1" fmla="*/ 0 h 110"/>
                <a:gd name="T2" fmla="*/ 40 w 61"/>
                <a:gd name="T3" fmla="*/ 2 h 110"/>
                <a:gd name="T4" fmla="*/ 58 w 61"/>
                <a:gd name="T5" fmla="*/ 25 h 110"/>
                <a:gd name="T6" fmla="*/ 58 w 61"/>
                <a:gd name="T7" fmla="*/ 34 h 110"/>
                <a:gd name="T8" fmla="*/ 61 w 61"/>
                <a:gd name="T9" fmla="*/ 43 h 110"/>
                <a:gd name="T10" fmla="*/ 61 w 61"/>
                <a:gd name="T11" fmla="*/ 54 h 110"/>
                <a:gd name="T12" fmla="*/ 61 w 61"/>
                <a:gd name="T13" fmla="*/ 67 h 110"/>
                <a:gd name="T14" fmla="*/ 61 w 61"/>
                <a:gd name="T15" fmla="*/ 81 h 110"/>
                <a:gd name="T16" fmla="*/ 61 w 61"/>
                <a:gd name="T17" fmla="*/ 94 h 110"/>
                <a:gd name="T18" fmla="*/ 61 w 61"/>
                <a:gd name="T19" fmla="*/ 110 h 110"/>
                <a:gd name="T20" fmla="*/ 0 w 61"/>
                <a:gd name="T21" fmla="*/ 110 h 110"/>
                <a:gd name="T22" fmla="*/ 0 w 61"/>
                <a:gd name="T23" fmla="*/ 94 h 110"/>
                <a:gd name="T24" fmla="*/ 0 w 61"/>
                <a:gd name="T25" fmla="*/ 81 h 110"/>
                <a:gd name="T26" fmla="*/ 0 w 61"/>
                <a:gd name="T27" fmla="*/ 67 h 110"/>
                <a:gd name="T28" fmla="*/ 0 w 61"/>
                <a:gd name="T29" fmla="*/ 56 h 110"/>
                <a:gd name="T30" fmla="*/ 0 w 61"/>
                <a:gd name="T31" fmla="*/ 45 h 110"/>
                <a:gd name="T32" fmla="*/ 0 w 61"/>
                <a:gd name="T33" fmla="*/ 38 h 110"/>
                <a:gd name="T34" fmla="*/ 0 w 61"/>
                <a:gd name="T35" fmla="*/ 36 h 110"/>
                <a:gd name="T36" fmla="*/ 16 w 61"/>
                <a:gd name="T37" fmla="*/ 56 h 110"/>
                <a:gd name="T38" fmla="*/ 27 w 61"/>
                <a:gd name="T39" fmla="*/ 58 h 110"/>
                <a:gd name="T40" fmla="*/ 27 w 61"/>
                <a:gd name="T4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110">
                  <a:moveTo>
                    <a:pt x="27" y="0"/>
                  </a:moveTo>
                  <a:lnTo>
                    <a:pt x="40" y="2"/>
                  </a:lnTo>
                  <a:lnTo>
                    <a:pt x="58" y="25"/>
                  </a:lnTo>
                  <a:lnTo>
                    <a:pt x="58" y="34"/>
                  </a:lnTo>
                  <a:lnTo>
                    <a:pt x="61" y="43"/>
                  </a:lnTo>
                  <a:lnTo>
                    <a:pt x="61" y="54"/>
                  </a:lnTo>
                  <a:lnTo>
                    <a:pt x="61" y="67"/>
                  </a:lnTo>
                  <a:lnTo>
                    <a:pt x="61" y="81"/>
                  </a:lnTo>
                  <a:lnTo>
                    <a:pt x="61" y="94"/>
                  </a:lnTo>
                  <a:lnTo>
                    <a:pt x="61" y="110"/>
                  </a:lnTo>
                  <a:lnTo>
                    <a:pt x="0" y="110"/>
                  </a:lnTo>
                  <a:lnTo>
                    <a:pt x="0" y="94"/>
                  </a:lnTo>
                  <a:lnTo>
                    <a:pt x="0" y="81"/>
                  </a:lnTo>
                  <a:lnTo>
                    <a:pt x="0" y="67"/>
                  </a:lnTo>
                  <a:lnTo>
                    <a:pt x="0" y="56"/>
                  </a:lnTo>
                  <a:lnTo>
                    <a:pt x="0" y="45"/>
                  </a:lnTo>
                  <a:lnTo>
                    <a:pt x="0" y="38"/>
                  </a:lnTo>
                  <a:lnTo>
                    <a:pt x="0" y="36"/>
                  </a:lnTo>
                  <a:lnTo>
                    <a:pt x="16" y="56"/>
                  </a:lnTo>
                  <a:lnTo>
                    <a:pt x="27" y="58"/>
                  </a:lnTo>
                  <a:lnTo>
                    <a:pt x="27"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7" name="Freeform 849">
              <a:extLst>
                <a:ext uri="{FF2B5EF4-FFF2-40B4-BE49-F238E27FC236}">
                  <a16:creationId xmlns:a16="http://schemas.microsoft.com/office/drawing/2014/main" id="{02EEA077-6CD5-AE74-F0DA-216B96893FE3}"/>
                </a:ext>
              </a:extLst>
            </p:cNvPr>
            <p:cNvSpPr>
              <a:spLocks/>
            </p:cNvSpPr>
            <p:nvPr/>
          </p:nvSpPr>
          <p:spPr bwMode="auto">
            <a:xfrm>
              <a:off x="2184697" y="5015383"/>
              <a:ext cx="85725" cy="92075"/>
            </a:xfrm>
            <a:custGeom>
              <a:avLst/>
              <a:gdLst>
                <a:gd name="T0" fmla="*/ 54 w 54"/>
                <a:gd name="T1" fmla="*/ 16 h 58"/>
                <a:gd name="T2" fmla="*/ 41 w 54"/>
                <a:gd name="T3" fmla="*/ 2 h 58"/>
                <a:gd name="T4" fmla="*/ 34 w 54"/>
                <a:gd name="T5" fmla="*/ 0 h 58"/>
                <a:gd name="T6" fmla="*/ 32 w 54"/>
                <a:gd name="T7" fmla="*/ 0 h 58"/>
                <a:gd name="T8" fmla="*/ 30 w 54"/>
                <a:gd name="T9" fmla="*/ 0 h 58"/>
                <a:gd name="T10" fmla="*/ 27 w 54"/>
                <a:gd name="T11" fmla="*/ 0 h 58"/>
                <a:gd name="T12" fmla="*/ 27 w 54"/>
                <a:gd name="T13" fmla="*/ 0 h 58"/>
                <a:gd name="T14" fmla="*/ 30 w 54"/>
                <a:gd name="T15" fmla="*/ 0 h 58"/>
                <a:gd name="T16" fmla="*/ 30 w 54"/>
                <a:gd name="T17" fmla="*/ 0 h 58"/>
                <a:gd name="T18" fmla="*/ 32 w 54"/>
                <a:gd name="T19" fmla="*/ 0 h 58"/>
                <a:gd name="T20" fmla="*/ 32 w 54"/>
                <a:gd name="T21" fmla="*/ 58 h 58"/>
                <a:gd name="T22" fmla="*/ 34 w 54"/>
                <a:gd name="T23" fmla="*/ 58 h 58"/>
                <a:gd name="T24" fmla="*/ 34 w 54"/>
                <a:gd name="T25" fmla="*/ 58 h 58"/>
                <a:gd name="T26" fmla="*/ 34 w 54"/>
                <a:gd name="T27" fmla="*/ 58 h 58"/>
                <a:gd name="T28" fmla="*/ 32 w 54"/>
                <a:gd name="T29" fmla="*/ 58 h 58"/>
                <a:gd name="T30" fmla="*/ 30 w 54"/>
                <a:gd name="T31" fmla="*/ 58 h 58"/>
                <a:gd name="T32" fmla="*/ 27 w 54"/>
                <a:gd name="T33" fmla="*/ 58 h 58"/>
                <a:gd name="T34" fmla="*/ 23 w 54"/>
                <a:gd name="T35" fmla="*/ 58 h 58"/>
                <a:gd name="T36" fmla="*/ 16 w 54"/>
                <a:gd name="T37" fmla="*/ 56 h 58"/>
                <a:gd name="T38" fmla="*/ 0 w 54"/>
                <a:gd name="T39" fmla="*/ 43 h 58"/>
                <a:gd name="T40" fmla="*/ 54 w 54"/>
                <a:gd name="T41" fmla="*/ 1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8">
                  <a:moveTo>
                    <a:pt x="54" y="16"/>
                  </a:moveTo>
                  <a:lnTo>
                    <a:pt x="41" y="2"/>
                  </a:lnTo>
                  <a:lnTo>
                    <a:pt x="34" y="0"/>
                  </a:lnTo>
                  <a:lnTo>
                    <a:pt x="32" y="0"/>
                  </a:lnTo>
                  <a:lnTo>
                    <a:pt x="30" y="0"/>
                  </a:lnTo>
                  <a:lnTo>
                    <a:pt x="27" y="0"/>
                  </a:lnTo>
                  <a:lnTo>
                    <a:pt x="27" y="0"/>
                  </a:lnTo>
                  <a:lnTo>
                    <a:pt x="30" y="0"/>
                  </a:lnTo>
                  <a:lnTo>
                    <a:pt x="30" y="0"/>
                  </a:lnTo>
                  <a:lnTo>
                    <a:pt x="32" y="0"/>
                  </a:lnTo>
                  <a:lnTo>
                    <a:pt x="32" y="58"/>
                  </a:lnTo>
                  <a:lnTo>
                    <a:pt x="34" y="58"/>
                  </a:lnTo>
                  <a:lnTo>
                    <a:pt x="34" y="58"/>
                  </a:lnTo>
                  <a:lnTo>
                    <a:pt x="34" y="58"/>
                  </a:lnTo>
                  <a:lnTo>
                    <a:pt x="32" y="58"/>
                  </a:lnTo>
                  <a:lnTo>
                    <a:pt x="30" y="58"/>
                  </a:lnTo>
                  <a:lnTo>
                    <a:pt x="27" y="58"/>
                  </a:lnTo>
                  <a:lnTo>
                    <a:pt x="23" y="58"/>
                  </a:lnTo>
                  <a:lnTo>
                    <a:pt x="16" y="56"/>
                  </a:lnTo>
                  <a:lnTo>
                    <a:pt x="0" y="43"/>
                  </a:lnTo>
                  <a:lnTo>
                    <a:pt x="54" y="16"/>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8" name="Freeform 850">
              <a:extLst>
                <a:ext uri="{FF2B5EF4-FFF2-40B4-BE49-F238E27FC236}">
                  <a16:creationId xmlns:a16="http://schemas.microsoft.com/office/drawing/2014/main" id="{01865F2D-EB18-BE5E-2495-83FC26A204EE}"/>
                </a:ext>
              </a:extLst>
            </p:cNvPr>
            <p:cNvSpPr>
              <a:spLocks/>
            </p:cNvSpPr>
            <p:nvPr/>
          </p:nvSpPr>
          <p:spPr bwMode="auto">
            <a:xfrm>
              <a:off x="2149772" y="4943945"/>
              <a:ext cx="125413" cy="139700"/>
            </a:xfrm>
            <a:custGeom>
              <a:avLst/>
              <a:gdLst>
                <a:gd name="T0" fmla="*/ 56 w 79"/>
                <a:gd name="T1" fmla="*/ 20 h 88"/>
                <a:gd name="T2" fmla="*/ 25 w 79"/>
                <a:gd name="T3" fmla="*/ 0 h 88"/>
                <a:gd name="T4" fmla="*/ 47 w 79"/>
                <a:gd name="T5" fmla="*/ 2 h 88"/>
                <a:gd name="T6" fmla="*/ 63 w 79"/>
                <a:gd name="T7" fmla="*/ 16 h 88"/>
                <a:gd name="T8" fmla="*/ 70 w 79"/>
                <a:gd name="T9" fmla="*/ 29 h 88"/>
                <a:gd name="T10" fmla="*/ 74 w 79"/>
                <a:gd name="T11" fmla="*/ 40 h 88"/>
                <a:gd name="T12" fmla="*/ 76 w 79"/>
                <a:gd name="T13" fmla="*/ 49 h 88"/>
                <a:gd name="T14" fmla="*/ 76 w 79"/>
                <a:gd name="T15" fmla="*/ 58 h 88"/>
                <a:gd name="T16" fmla="*/ 79 w 79"/>
                <a:gd name="T17" fmla="*/ 63 h 88"/>
                <a:gd name="T18" fmla="*/ 76 w 79"/>
                <a:gd name="T19" fmla="*/ 61 h 88"/>
                <a:gd name="T20" fmla="*/ 22 w 79"/>
                <a:gd name="T21" fmla="*/ 88 h 88"/>
                <a:gd name="T22" fmla="*/ 20 w 79"/>
                <a:gd name="T23" fmla="*/ 76 h 88"/>
                <a:gd name="T24" fmla="*/ 18 w 79"/>
                <a:gd name="T25" fmla="*/ 70 h 88"/>
                <a:gd name="T26" fmla="*/ 16 w 79"/>
                <a:gd name="T27" fmla="*/ 61 h 88"/>
                <a:gd name="T28" fmla="*/ 16 w 79"/>
                <a:gd name="T29" fmla="*/ 56 h 88"/>
                <a:gd name="T30" fmla="*/ 13 w 79"/>
                <a:gd name="T31" fmla="*/ 52 h 88"/>
                <a:gd name="T32" fmla="*/ 16 w 79"/>
                <a:gd name="T33" fmla="*/ 52 h 88"/>
                <a:gd name="T34" fmla="*/ 22 w 79"/>
                <a:gd name="T35" fmla="*/ 58 h 88"/>
                <a:gd name="T36" fmla="*/ 34 w 79"/>
                <a:gd name="T37" fmla="*/ 58 h 88"/>
                <a:gd name="T38" fmla="*/ 0 w 79"/>
                <a:gd name="T39" fmla="*/ 40 h 88"/>
                <a:gd name="T40" fmla="*/ 34 w 79"/>
                <a:gd name="T41" fmla="*/ 58 h 88"/>
                <a:gd name="T42" fmla="*/ 9 w 79"/>
                <a:gd name="T43" fmla="*/ 63 h 88"/>
                <a:gd name="T44" fmla="*/ 0 w 79"/>
                <a:gd name="T45" fmla="*/ 40 h 88"/>
                <a:gd name="T46" fmla="*/ 56 w 79"/>
                <a:gd name="T47" fmla="*/ 2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88">
                  <a:moveTo>
                    <a:pt x="56" y="20"/>
                  </a:moveTo>
                  <a:lnTo>
                    <a:pt x="25" y="0"/>
                  </a:lnTo>
                  <a:lnTo>
                    <a:pt x="47" y="2"/>
                  </a:lnTo>
                  <a:lnTo>
                    <a:pt x="63" y="16"/>
                  </a:lnTo>
                  <a:lnTo>
                    <a:pt x="70" y="29"/>
                  </a:lnTo>
                  <a:lnTo>
                    <a:pt x="74" y="40"/>
                  </a:lnTo>
                  <a:lnTo>
                    <a:pt x="76" y="49"/>
                  </a:lnTo>
                  <a:lnTo>
                    <a:pt x="76" y="58"/>
                  </a:lnTo>
                  <a:lnTo>
                    <a:pt x="79" y="63"/>
                  </a:lnTo>
                  <a:lnTo>
                    <a:pt x="76" y="61"/>
                  </a:lnTo>
                  <a:lnTo>
                    <a:pt x="22" y="88"/>
                  </a:lnTo>
                  <a:lnTo>
                    <a:pt x="20" y="76"/>
                  </a:lnTo>
                  <a:lnTo>
                    <a:pt x="18" y="70"/>
                  </a:lnTo>
                  <a:lnTo>
                    <a:pt x="16" y="61"/>
                  </a:lnTo>
                  <a:lnTo>
                    <a:pt x="16" y="56"/>
                  </a:lnTo>
                  <a:lnTo>
                    <a:pt x="13" y="52"/>
                  </a:lnTo>
                  <a:lnTo>
                    <a:pt x="16" y="52"/>
                  </a:lnTo>
                  <a:lnTo>
                    <a:pt x="22" y="58"/>
                  </a:lnTo>
                  <a:lnTo>
                    <a:pt x="34" y="58"/>
                  </a:lnTo>
                  <a:lnTo>
                    <a:pt x="0" y="40"/>
                  </a:lnTo>
                  <a:lnTo>
                    <a:pt x="34" y="58"/>
                  </a:lnTo>
                  <a:lnTo>
                    <a:pt x="9" y="63"/>
                  </a:lnTo>
                  <a:lnTo>
                    <a:pt x="0" y="40"/>
                  </a:lnTo>
                  <a:lnTo>
                    <a:pt x="56" y="2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9" name="Freeform 851">
              <a:extLst>
                <a:ext uri="{FF2B5EF4-FFF2-40B4-BE49-F238E27FC236}">
                  <a16:creationId xmlns:a16="http://schemas.microsoft.com/office/drawing/2014/main" id="{605DD4B4-3215-A66F-4470-B22AEC87F4BD}"/>
                </a:ext>
              </a:extLst>
            </p:cNvPr>
            <p:cNvSpPr>
              <a:spLocks/>
            </p:cNvSpPr>
            <p:nvPr/>
          </p:nvSpPr>
          <p:spPr bwMode="auto">
            <a:xfrm>
              <a:off x="2067222" y="4904258"/>
              <a:ext cx="171450" cy="103187"/>
            </a:xfrm>
            <a:custGeom>
              <a:avLst/>
              <a:gdLst>
                <a:gd name="T0" fmla="*/ 0 w 108"/>
                <a:gd name="T1" fmla="*/ 0 h 65"/>
                <a:gd name="T2" fmla="*/ 0 w 108"/>
                <a:gd name="T3" fmla="*/ 0 h 65"/>
                <a:gd name="T4" fmla="*/ 16 w 108"/>
                <a:gd name="T5" fmla="*/ 0 h 65"/>
                <a:gd name="T6" fmla="*/ 29 w 108"/>
                <a:gd name="T7" fmla="*/ 0 h 65"/>
                <a:gd name="T8" fmla="*/ 45 w 108"/>
                <a:gd name="T9" fmla="*/ 2 h 65"/>
                <a:gd name="T10" fmla="*/ 59 w 108"/>
                <a:gd name="T11" fmla="*/ 5 h 65"/>
                <a:gd name="T12" fmla="*/ 74 w 108"/>
                <a:gd name="T13" fmla="*/ 9 h 65"/>
                <a:gd name="T14" fmla="*/ 88 w 108"/>
                <a:gd name="T15" fmla="*/ 18 h 65"/>
                <a:gd name="T16" fmla="*/ 99 w 108"/>
                <a:gd name="T17" fmla="*/ 29 h 65"/>
                <a:gd name="T18" fmla="*/ 108 w 108"/>
                <a:gd name="T19" fmla="*/ 45 h 65"/>
                <a:gd name="T20" fmla="*/ 52 w 108"/>
                <a:gd name="T21" fmla="*/ 65 h 65"/>
                <a:gd name="T22" fmla="*/ 52 w 108"/>
                <a:gd name="T23" fmla="*/ 65 h 65"/>
                <a:gd name="T24" fmla="*/ 52 w 108"/>
                <a:gd name="T25" fmla="*/ 65 h 65"/>
                <a:gd name="T26" fmla="*/ 50 w 108"/>
                <a:gd name="T27" fmla="*/ 65 h 65"/>
                <a:gd name="T28" fmla="*/ 45 w 108"/>
                <a:gd name="T29" fmla="*/ 63 h 65"/>
                <a:gd name="T30" fmla="*/ 36 w 108"/>
                <a:gd name="T31" fmla="*/ 61 h 65"/>
                <a:gd name="T32" fmla="*/ 25 w 108"/>
                <a:gd name="T33" fmla="*/ 61 h 65"/>
                <a:gd name="T34" fmla="*/ 14 w 108"/>
                <a:gd name="T35" fmla="*/ 59 h 65"/>
                <a:gd name="T36" fmla="*/ 0 w 108"/>
                <a:gd name="T37" fmla="*/ 59 h 65"/>
                <a:gd name="T38" fmla="*/ 0 w 108"/>
                <a:gd name="T39" fmla="*/ 59 h 65"/>
                <a:gd name="T40" fmla="*/ 0 w 108"/>
                <a:gd name="T4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65">
                  <a:moveTo>
                    <a:pt x="0" y="0"/>
                  </a:moveTo>
                  <a:lnTo>
                    <a:pt x="0" y="0"/>
                  </a:lnTo>
                  <a:lnTo>
                    <a:pt x="16" y="0"/>
                  </a:lnTo>
                  <a:lnTo>
                    <a:pt x="29" y="0"/>
                  </a:lnTo>
                  <a:lnTo>
                    <a:pt x="45" y="2"/>
                  </a:lnTo>
                  <a:lnTo>
                    <a:pt x="59" y="5"/>
                  </a:lnTo>
                  <a:lnTo>
                    <a:pt x="74" y="9"/>
                  </a:lnTo>
                  <a:lnTo>
                    <a:pt x="88" y="18"/>
                  </a:lnTo>
                  <a:lnTo>
                    <a:pt x="99" y="29"/>
                  </a:lnTo>
                  <a:lnTo>
                    <a:pt x="108" y="45"/>
                  </a:lnTo>
                  <a:lnTo>
                    <a:pt x="52" y="65"/>
                  </a:lnTo>
                  <a:lnTo>
                    <a:pt x="52" y="65"/>
                  </a:lnTo>
                  <a:lnTo>
                    <a:pt x="52" y="65"/>
                  </a:lnTo>
                  <a:lnTo>
                    <a:pt x="50" y="65"/>
                  </a:lnTo>
                  <a:lnTo>
                    <a:pt x="45" y="63"/>
                  </a:lnTo>
                  <a:lnTo>
                    <a:pt x="36" y="61"/>
                  </a:lnTo>
                  <a:lnTo>
                    <a:pt x="25" y="61"/>
                  </a:lnTo>
                  <a:lnTo>
                    <a:pt x="14" y="59"/>
                  </a:lnTo>
                  <a:lnTo>
                    <a:pt x="0" y="59"/>
                  </a:lnTo>
                  <a:lnTo>
                    <a:pt x="0" y="59"/>
                  </a:lnTo>
                  <a:lnTo>
                    <a:pt x="0"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70" name="Freeform 852">
              <a:extLst>
                <a:ext uri="{FF2B5EF4-FFF2-40B4-BE49-F238E27FC236}">
                  <a16:creationId xmlns:a16="http://schemas.microsoft.com/office/drawing/2014/main" id="{27A6F76E-500A-4BDD-78EF-3316518EBB67}"/>
                </a:ext>
              </a:extLst>
            </p:cNvPr>
            <p:cNvSpPr>
              <a:spLocks/>
            </p:cNvSpPr>
            <p:nvPr/>
          </p:nvSpPr>
          <p:spPr bwMode="auto">
            <a:xfrm>
              <a:off x="1884660" y="4904258"/>
              <a:ext cx="182563" cy="107950"/>
            </a:xfrm>
            <a:custGeom>
              <a:avLst/>
              <a:gdLst>
                <a:gd name="T0" fmla="*/ 0 w 115"/>
                <a:gd name="T1" fmla="*/ 9 h 68"/>
                <a:gd name="T2" fmla="*/ 0 w 115"/>
                <a:gd name="T3" fmla="*/ 9 h 68"/>
                <a:gd name="T4" fmla="*/ 12 w 115"/>
                <a:gd name="T5" fmla="*/ 7 h 68"/>
                <a:gd name="T6" fmla="*/ 23 w 115"/>
                <a:gd name="T7" fmla="*/ 7 h 68"/>
                <a:gd name="T8" fmla="*/ 36 w 115"/>
                <a:gd name="T9" fmla="*/ 5 h 68"/>
                <a:gd name="T10" fmla="*/ 52 w 115"/>
                <a:gd name="T11" fmla="*/ 2 h 68"/>
                <a:gd name="T12" fmla="*/ 68 w 115"/>
                <a:gd name="T13" fmla="*/ 2 h 68"/>
                <a:gd name="T14" fmla="*/ 84 w 115"/>
                <a:gd name="T15" fmla="*/ 0 h 68"/>
                <a:gd name="T16" fmla="*/ 99 w 115"/>
                <a:gd name="T17" fmla="*/ 0 h 68"/>
                <a:gd name="T18" fmla="*/ 115 w 115"/>
                <a:gd name="T19" fmla="*/ 0 h 68"/>
                <a:gd name="T20" fmla="*/ 115 w 115"/>
                <a:gd name="T21" fmla="*/ 59 h 68"/>
                <a:gd name="T22" fmla="*/ 102 w 115"/>
                <a:gd name="T23" fmla="*/ 59 h 68"/>
                <a:gd name="T24" fmla="*/ 86 w 115"/>
                <a:gd name="T25" fmla="*/ 61 h 68"/>
                <a:gd name="T26" fmla="*/ 72 w 115"/>
                <a:gd name="T27" fmla="*/ 61 h 68"/>
                <a:gd name="T28" fmla="*/ 57 w 115"/>
                <a:gd name="T29" fmla="*/ 63 h 68"/>
                <a:gd name="T30" fmla="*/ 43 w 115"/>
                <a:gd name="T31" fmla="*/ 65 h 68"/>
                <a:gd name="T32" fmla="*/ 30 w 115"/>
                <a:gd name="T33" fmla="*/ 65 h 68"/>
                <a:gd name="T34" fmla="*/ 18 w 115"/>
                <a:gd name="T35" fmla="*/ 68 h 68"/>
                <a:gd name="T36" fmla="*/ 7 w 115"/>
                <a:gd name="T37" fmla="*/ 68 h 68"/>
                <a:gd name="T38" fmla="*/ 7 w 115"/>
                <a:gd name="T39" fmla="*/ 68 h 68"/>
                <a:gd name="T40" fmla="*/ 0 w 115"/>
                <a:gd name="T41"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68">
                  <a:moveTo>
                    <a:pt x="0" y="9"/>
                  </a:moveTo>
                  <a:lnTo>
                    <a:pt x="0" y="9"/>
                  </a:lnTo>
                  <a:lnTo>
                    <a:pt x="12" y="7"/>
                  </a:lnTo>
                  <a:lnTo>
                    <a:pt x="23" y="7"/>
                  </a:lnTo>
                  <a:lnTo>
                    <a:pt x="36" y="5"/>
                  </a:lnTo>
                  <a:lnTo>
                    <a:pt x="52" y="2"/>
                  </a:lnTo>
                  <a:lnTo>
                    <a:pt x="68" y="2"/>
                  </a:lnTo>
                  <a:lnTo>
                    <a:pt x="84" y="0"/>
                  </a:lnTo>
                  <a:lnTo>
                    <a:pt x="99" y="0"/>
                  </a:lnTo>
                  <a:lnTo>
                    <a:pt x="115" y="0"/>
                  </a:lnTo>
                  <a:lnTo>
                    <a:pt x="115" y="59"/>
                  </a:lnTo>
                  <a:lnTo>
                    <a:pt x="102" y="59"/>
                  </a:lnTo>
                  <a:lnTo>
                    <a:pt x="86" y="61"/>
                  </a:lnTo>
                  <a:lnTo>
                    <a:pt x="72" y="61"/>
                  </a:lnTo>
                  <a:lnTo>
                    <a:pt x="57" y="63"/>
                  </a:lnTo>
                  <a:lnTo>
                    <a:pt x="43" y="65"/>
                  </a:lnTo>
                  <a:lnTo>
                    <a:pt x="30" y="65"/>
                  </a:lnTo>
                  <a:lnTo>
                    <a:pt x="18" y="68"/>
                  </a:lnTo>
                  <a:lnTo>
                    <a:pt x="7" y="68"/>
                  </a:lnTo>
                  <a:lnTo>
                    <a:pt x="7" y="68"/>
                  </a:lnTo>
                  <a:lnTo>
                    <a:pt x="0" y="9"/>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71" name="Freeform 853">
              <a:extLst>
                <a:ext uri="{FF2B5EF4-FFF2-40B4-BE49-F238E27FC236}">
                  <a16:creationId xmlns:a16="http://schemas.microsoft.com/office/drawing/2014/main" id="{7BB5941A-9E1C-EA3A-B3BA-5D20B0B5400A}"/>
                </a:ext>
              </a:extLst>
            </p:cNvPr>
            <p:cNvSpPr>
              <a:spLocks/>
            </p:cNvSpPr>
            <p:nvPr/>
          </p:nvSpPr>
          <p:spPr bwMode="auto">
            <a:xfrm>
              <a:off x="1756072" y="4918545"/>
              <a:ext cx="139700" cy="107950"/>
            </a:xfrm>
            <a:custGeom>
              <a:avLst/>
              <a:gdLst>
                <a:gd name="T0" fmla="*/ 0 w 88"/>
                <a:gd name="T1" fmla="*/ 7 h 68"/>
                <a:gd name="T2" fmla="*/ 0 w 88"/>
                <a:gd name="T3" fmla="*/ 7 h 68"/>
                <a:gd name="T4" fmla="*/ 12 w 88"/>
                <a:gd name="T5" fmla="*/ 7 h 68"/>
                <a:gd name="T6" fmla="*/ 23 w 88"/>
                <a:gd name="T7" fmla="*/ 5 h 68"/>
                <a:gd name="T8" fmla="*/ 34 w 88"/>
                <a:gd name="T9" fmla="*/ 5 h 68"/>
                <a:gd name="T10" fmla="*/ 45 w 88"/>
                <a:gd name="T11" fmla="*/ 5 h 68"/>
                <a:gd name="T12" fmla="*/ 54 w 88"/>
                <a:gd name="T13" fmla="*/ 2 h 68"/>
                <a:gd name="T14" fmla="*/ 63 w 88"/>
                <a:gd name="T15" fmla="*/ 2 h 68"/>
                <a:gd name="T16" fmla="*/ 72 w 88"/>
                <a:gd name="T17" fmla="*/ 0 h 68"/>
                <a:gd name="T18" fmla="*/ 81 w 88"/>
                <a:gd name="T19" fmla="*/ 0 h 68"/>
                <a:gd name="T20" fmla="*/ 88 w 88"/>
                <a:gd name="T21" fmla="*/ 59 h 68"/>
                <a:gd name="T22" fmla="*/ 79 w 88"/>
                <a:gd name="T23" fmla="*/ 61 h 68"/>
                <a:gd name="T24" fmla="*/ 70 w 88"/>
                <a:gd name="T25" fmla="*/ 61 h 68"/>
                <a:gd name="T26" fmla="*/ 59 w 88"/>
                <a:gd name="T27" fmla="*/ 63 h 68"/>
                <a:gd name="T28" fmla="*/ 50 w 88"/>
                <a:gd name="T29" fmla="*/ 63 h 68"/>
                <a:gd name="T30" fmla="*/ 39 w 88"/>
                <a:gd name="T31" fmla="*/ 63 h 68"/>
                <a:gd name="T32" fmla="*/ 27 w 88"/>
                <a:gd name="T33" fmla="*/ 65 h 68"/>
                <a:gd name="T34" fmla="*/ 16 w 88"/>
                <a:gd name="T35" fmla="*/ 65 h 68"/>
                <a:gd name="T36" fmla="*/ 5 w 88"/>
                <a:gd name="T37" fmla="*/ 68 h 68"/>
                <a:gd name="T38" fmla="*/ 5 w 88"/>
                <a:gd name="T39" fmla="*/ 68 h 68"/>
                <a:gd name="T40" fmla="*/ 0 w 88"/>
                <a:gd name="T41"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68">
                  <a:moveTo>
                    <a:pt x="0" y="7"/>
                  </a:moveTo>
                  <a:lnTo>
                    <a:pt x="0" y="7"/>
                  </a:lnTo>
                  <a:lnTo>
                    <a:pt x="12" y="7"/>
                  </a:lnTo>
                  <a:lnTo>
                    <a:pt x="23" y="5"/>
                  </a:lnTo>
                  <a:lnTo>
                    <a:pt x="34" y="5"/>
                  </a:lnTo>
                  <a:lnTo>
                    <a:pt x="45" y="5"/>
                  </a:lnTo>
                  <a:lnTo>
                    <a:pt x="54" y="2"/>
                  </a:lnTo>
                  <a:lnTo>
                    <a:pt x="63" y="2"/>
                  </a:lnTo>
                  <a:lnTo>
                    <a:pt x="72" y="0"/>
                  </a:lnTo>
                  <a:lnTo>
                    <a:pt x="81" y="0"/>
                  </a:lnTo>
                  <a:lnTo>
                    <a:pt x="88" y="59"/>
                  </a:lnTo>
                  <a:lnTo>
                    <a:pt x="79" y="61"/>
                  </a:lnTo>
                  <a:lnTo>
                    <a:pt x="70" y="61"/>
                  </a:lnTo>
                  <a:lnTo>
                    <a:pt x="59" y="63"/>
                  </a:lnTo>
                  <a:lnTo>
                    <a:pt x="50" y="63"/>
                  </a:lnTo>
                  <a:lnTo>
                    <a:pt x="39" y="63"/>
                  </a:lnTo>
                  <a:lnTo>
                    <a:pt x="27" y="65"/>
                  </a:lnTo>
                  <a:lnTo>
                    <a:pt x="16" y="65"/>
                  </a:lnTo>
                  <a:lnTo>
                    <a:pt x="5" y="68"/>
                  </a:lnTo>
                  <a:lnTo>
                    <a:pt x="5" y="68"/>
                  </a:lnTo>
                  <a:lnTo>
                    <a:pt x="0" y="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72" name="Freeform 854">
              <a:extLst>
                <a:ext uri="{FF2B5EF4-FFF2-40B4-BE49-F238E27FC236}">
                  <a16:creationId xmlns:a16="http://schemas.microsoft.com/office/drawing/2014/main" id="{1EC85FA4-E788-B71F-DD13-87118C9673BA}"/>
                </a:ext>
              </a:extLst>
            </p:cNvPr>
            <p:cNvSpPr>
              <a:spLocks/>
            </p:cNvSpPr>
            <p:nvPr/>
          </p:nvSpPr>
          <p:spPr bwMode="auto">
            <a:xfrm>
              <a:off x="1635422" y="4929658"/>
              <a:ext cx="128588" cy="106362"/>
            </a:xfrm>
            <a:custGeom>
              <a:avLst/>
              <a:gdLst>
                <a:gd name="T0" fmla="*/ 0 w 81"/>
                <a:gd name="T1" fmla="*/ 9 h 67"/>
                <a:gd name="T2" fmla="*/ 0 w 81"/>
                <a:gd name="T3" fmla="*/ 9 h 67"/>
                <a:gd name="T4" fmla="*/ 7 w 81"/>
                <a:gd name="T5" fmla="*/ 9 h 67"/>
                <a:gd name="T6" fmla="*/ 16 w 81"/>
                <a:gd name="T7" fmla="*/ 7 h 67"/>
                <a:gd name="T8" fmla="*/ 25 w 81"/>
                <a:gd name="T9" fmla="*/ 4 h 67"/>
                <a:gd name="T10" fmla="*/ 34 w 81"/>
                <a:gd name="T11" fmla="*/ 4 h 67"/>
                <a:gd name="T12" fmla="*/ 45 w 81"/>
                <a:gd name="T13" fmla="*/ 2 h 67"/>
                <a:gd name="T14" fmla="*/ 54 w 81"/>
                <a:gd name="T15" fmla="*/ 2 h 67"/>
                <a:gd name="T16" fmla="*/ 65 w 81"/>
                <a:gd name="T17" fmla="*/ 0 h 67"/>
                <a:gd name="T18" fmla="*/ 76 w 81"/>
                <a:gd name="T19" fmla="*/ 0 h 67"/>
                <a:gd name="T20" fmla="*/ 81 w 81"/>
                <a:gd name="T21" fmla="*/ 61 h 67"/>
                <a:gd name="T22" fmla="*/ 70 w 81"/>
                <a:gd name="T23" fmla="*/ 61 h 67"/>
                <a:gd name="T24" fmla="*/ 61 w 81"/>
                <a:gd name="T25" fmla="*/ 61 h 67"/>
                <a:gd name="T26" fmla="*/ 52 w 81"/>
                <a:gd name="T27" fmla="*/ 63 h 67"/>
                <a:gd name="T28" fmla="*/ 40 w 81"/>
                <a:gd name="T29" fmla="*/ 63 h 67"/>
                <a:gd name="T30" fmla="*/ 31 w 81"/>
                <a:gd name="T31" fmla="*/ 65 h 67"/>
                <a:gd name="T32" fmla="*/ 25 w 81"/>
                <a:gd name="T33" fmla="*/ 65 h 67"/>
                <a:gd name="T34" fmla="*/ 18 w 81"/>
                <a:gd name="T35" fmla="*/ 67 h 67"/>
                <a:gd name="T36" fmla="*/ 11 w 81"/>
                <a:gd name="T37" fmla="*/ 67 h 67"/>
                <a:gd name="T38" fmla="*/ 9 w 81"/>
                <a:gd name="T39" fmla="*/ 67 h 67"/>
                <a:gd name="T40" fmla="*/ 0 w 81"/>
                <a:gd name="T41" fmla="*/ 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67">
                  <a:moveTo>
                    <a:pt x="0" y="9"/>
                  </a:moveTo>
                  <a:lnTo>
                    <a:pt x="0" y="9"/>
                  </a:lnTo>
                  <a:lnTo>
                    <a:pt x="7" y="9"/>
                  </a:lnTo>
                  <a:lnTo>
                    <a:pt x="16" y="7"/>
                  </a:lnTo>
                  <a:lnTo>
                    <a:pt x="25" y="4"/>
                  </a:lnTo>
                  <a:lnTo>
                    <a:pt x="34" y="4"/>
                  </a:lnTo>
                  <a:lnTo>
                    <a:pt x="45" y="2"/>
                  </a:lnTo>
                  <a:lnTo>
                    <a:pt x="54" y="2"/>
                  </a:lnTo>
                  <a:lnTo>
                    <a:pt x="65" y="0"/>
                  </a:lnTo>
                  <a:lnTo>
                    <a:pt x="76" y="0"/>
                  </a:lnTo>
                  <a:lnTo>
                    <a:pt x="81" y="61"/>
                  </a:lnTo>
                  <a:lnTo>
                    <a:pt x="70" y="61"/>
                  </a:lnTo>
                  <a:lnTo>
                    <a:pt x="61" y="61"/>
                  </a:lnTo>
                  <a:lnTo>
                    <a:pt x="52" y="63"/>
                  </a:lnTo>
                  <a:lnTo>
                    <a:pt x="40" y="63"/>
                  </a:lnTo>
                  <a:lnTo>
                    <a:pt x="31" y="65"/>
                  </a:lnTo>
                  <a:lnTo>
                    <a:pt x="25" y="65"/>
                  </a:lnTo>
                  <a:lnTo>
                    <a:pt x="18" y="67"/>
                  </a:lnTo>
                  <a:lnTo>
                    <a:pt x="11" y="67"/>
                  </a:lnTo>
                  <a:lnTo>
                    <a:pt x="9" y="67"/>
                  </a:lnTo>
                  <a:lnTo>
                    <a:pt x="0" y="9"/>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73" name="Freeform 855">
              <a:extLst>
                <a:ext uri="{FF2B5EF4-FFF2-40B4-BE49-F238E27FC236}">
                  <a16:creationId xmlns:a16="http://schemas.microsoft.com/office/drawing/2014/main" id="{9294E9F7-67EF-558C-C0E1-3920F2C37B0D}"/>
                </a:ext>
              </a:extLst>
            </p:cNvPr>
            <p:cNvSpPr>
              <a:spLocks/>
            </p:cNvSpPr>
            <p:nvPr/>
          </p:nvSpPr>
          <p:spPr bwMode="auto">
            <a:xfrm>
              <a:off x="1360785" y="4943945"/>
              <a:ext cx="288925" cy="311150"/>
            </a:xfrm>
            <a:custGeom>
              <a:avLst/>
              <a:gdLst>
                <a:gd name="T0" fmla="*/ 40 w 182"/>
                <a:gd name="T1" fmla="*/ 135 h 196"/>
                <a:gd name="T2" fmla="*/ 11 w 182"/>
                <a:gd name="T3" fmla="*/ 171 h 196"/>
                <a:gd name="T4" fmla="*/ 9 w 182"/>
                <a:gd name="T5" fmla="*/ 157 h 196"/>
                <a:gd name="T6" fmla="*/ 2 w 182"/>
                <a:gd name="T7" fmla="*/ 137 h 196"/>
                <a:gd name="T8" fmla="*/ 0 w 182"/>
                <a:gd name="T9" fmla="*/ 126 h 196"/>
                <a:gd name="T10" fmla="*/ 0 w 182"/>
                <a:gd name="T11" fmla="*/ 112 h 196"/>
                <a:gd name="T12" fmla="*/ 2 w 182"/>
                <a:gd name="T13" fmla="*/ 97 h 196"/>
                <a:gd name="T14" fmla="*/ 6 w 182"/>
                <a:gd name="T15" fmla="*/ 81 h 196"/>
                <a:gd name="T16" fmla="*/ 15 w 182"/>
                <a:gd name="T17" fmla="*/ 67 h 196"/>
                <a:gd name="T18" fmla="*/ 27 w 182"/>
                <a:gd name="T19" fmla="*/ 54 h 196"/>
                <a:gd name="T20" fmla="*/ 42 w 182"/>
                <a:gd name="T21" fmla="*/ 40 h 196"/>
                <a:gd name="T22" fmla="*/ 60 w 182"/>
                <a:gd name="T23" fmla="*/ 31 h 196"/>
                <a:gd name="T24" fmla="*/ 83 w 182"/>
                <a:gd name="T25" fmla="*/ 22 h 196"/>
                <a:gd name="T26" fmla="*/ 108 w 182"/>
                <a:gd name="T27" fmla="*/ 13 h 196"/>
                <a:gd name="T28" fmla="*/ 139 w 182"/>
                <a:gd name="T29" fmla="*/ 7 h 196"/>
                <a:gd name="T30" fmla="*/ 173 w 182"/>
                <a:gd name="T31" fmla="*/ 0 h 196"/>
                <a:gd name="T32" fmla="*/ 182 w 182"/>
                <a:gd name="T33" fmla="*/ 58 h 196"/>
                <a:gd name="T34" fmla="*/ 150 w 182"/>
                <a:gd name="T35" fmla="*/ 65 h 196"/>
                <a:gd name="T36" fmla="*/ 123 w 182"/>
                <a:gd name="T37" fmla="*/ 72 h 196"/>
                <a:gd name="T38" fmla="*/ 103 w 182"/>
                <a:gd name="T39" fmla="*/ 79 h 196"/>
                <a:gd name="T40" fmla="*/ 87 w 182"/>
                <a:gd name="T41" fmla="*/ 85 h 196"/>
                <a:gd name="T42" fmla="*/ 76 w 182"/>
                <a:gd name="T43" fmla="*/ 90 h 196"/>
                <a:gd name="T44" fmla="*/ 67 w 182"/>
                <a:gd name="T45" fmla="*/ 97 h 196"/>
                <a:gd name="T46" fmla="*/ 63 w 182"/>
                <a:gd name="T47" fmla="*/ 101 h 196"/>
                <a:gd name="T48" fmla="*/ 60 w 182"/>
                <a:gd name="T49" fmla="*/ 106 h 196"/>
                <a:gd name="T50" fmla="*/ 60 w 182"/>
                <a:gd name="T51" fmla="*/ 108 h 196"/>
                <a:gd name="T52" fmla="*/ 60 w 182"/>
                <a:gd name="T53" fmla="*/ 112 h 196"/>
                <a:gd name="T54" fmla="*/ 60 w 182"/>
                <a:gd name="T55" fmla="*/ 119 h 196"/>
                <a:gd name="T56" fmla="*/ 60 w 182"/>
                <a:gd name="T57" fmla="*/ 124 h 196"/>
                <a:gd name="T58" fmla="*/ 65 w 182"/>
                <a:gd name="T59" fmla="*/ 142 h 196"/>
                <a:gd name="T60" fmla="*/ 72 w 182"/>
                <a:gd name="T61" fmla="*/ 160 h 196"/>
                <a:gd name="T62" fmla="*/ 40 w 182"/>
                <a:gd name="T63" fmla="*/ 196 h 196"/>
                <a:gd name="T64" fmla="*/ 72 w 182"/>
                <a:gd name="T65" fmla="*/ 160 h 196"/>
                <a:gd name="T66" fmla="*/ 76 w 182"/>
                <a:gd name="T67" fmla="*/ 196 h 196"/>
                <a:gd name="T68" fmla="*/ 40 w 182"/>
                <a:gd name="T69" fmla="*/ 196 h 196"/>
                <a:gd name="T70" fmla="*/ 40 w 182"/>
                <a:gd name="T71" fmla="*/ 13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196">
                  <a:moveTo>
                    <a:pt x="40" y="135"/>
                  </a:moveTo>
                  <a:lnTo>
                    <a:pt x="11" y="171"/>
                  </a:lnTo>
                  <a:lnTo>
                    <a:pt x="9" y="157"/>
                  </a:lnTo>
                  <a:lnTo>
                    <a:pt x="2" y="137"/>
                  </a:lnTo>
                  <a:lnTo>
                    <a:pt x="0" y="126"/>
                  </a:lnTo>
                  <a:lnTo>
                    <a:pt x="0" y="112"/>
                  </a:lnTo>
                  <a:lnTo>
                    <a:pt x="2" y="97"/>
                  </a:lnTo>
                  <a:lnTo>
                    <a:pt x="6" y="81"/>
                  </a:lnTo>
                  <a:lnTo>
                    <a:pt x="15" y="67"/>
                  </a:lnTo>
                  <a:lnTo>
                    <a:pt x="27" y="54"/>
                  </a:lnTo>
                  <a:lnTo>
                    <a:pt x="42" y="40"/>
                  </a:lnTo>
                  <a:lnTo>
                    <a:pt x="60" y="31"/>
                  </a:lnTo>
                  <a:lnTo>
                    <a:pt x="83" y="22"/>
                  </a:lnTo>
                  <a:lnTo>
                    <a:pt x="108" y="13"/>
                  </a:lnTo>
                  <a:lnTo>
                    <a:pt x="139" y="7"/>
                  </a:lnTo>
                  <a:lnTo>
                    <a:pt x="173" y="0"/>
                  </a:lnTo>
                  <a:lnTo>
                    <a:pt x="182" y="58"/>
                  </a:lnTo>
                  <a:lnTo>
                    <a:pt x="150" y="65"/>
                  </a:lnTo>
                  <a:lnTo>
                    <a:pt x="123" y="72"/>
                  </a:lnTo>
                  <a:lnTo>
                    <a:pt x="103" y="79"/>
                  </a:lnTo>
                  <a:lnTo>
                    <a:pt x="87" y="85"/>
                  </a:lnTo>
                  <a:lnTo>
                    <a:pt x="76" y="90"/>
                  </a:lnTo>
                  <a:lnTo>
                    <a:pt x="67" y="97"/>
                  </a:lnTo>
                  <a:lnTo>
                    <a:pt x="63" y="101"/>
                  </a:lnTo>
                  <a:lnTo>
                    <a:pt x="60" y="106"/>
                  </a:lnTo>
                  <a:lnTo>
                    <a:pt x="60" y="108"/>
                  </a:lnTo>
                  <a:lnTo>
                    <a:pt x="60" y="112"/>
                  </a:lnTo>
                  <a:lnTo>
                    <a:pt x="60" y="119"/>
                  </a:lnTo>
                  <a:lnTo>
                    <a:pt x="60" y="124"/>
                  </a:lnTo>
                  <a:lnTo>
                    <a:pt x="65" y="142"/>
                  </a:lnTo>
                  <a:lnTo>
                    <a:pt x="72" y="160"/>
                  </a:lnTo>
                  <a:lnTo>
                    <a:pt x="40" y="196"/>
                  </a:lnTo>
                  <a:lnTo>
                    <a:pt x="72" y="160"/>
                  </a:lnTo>
                  <a:lnTo>
                    <a:pt x="76" y="196"/>
                  </a:lnTo>
                  <a:lnTo>
                    <a:pt x="40" y="196"/>
                  </a:lnTo>
                  <a:lnTo>
                    <a:pt x="40" y="135"/>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74" name="Freeform 856">
              <a:extLst>
                <a:ext uri="{FF2B5EF4-FFF2-40B4-BE49-F238E27FC236}">
                  <a16:creationId xmlns:a16="http://schemas.microsoft.com/office/drawing/2014/main" id="{7F9C5BF7-333E-0538-C1EF-FD3366B93E97}"/>
                </a:ext>
              </a:extLst>
            </p:cNvPr>
            <p:cNvSpPr>
              <a:spLocks/>
            </p:cNvSpPr>
            <p:nvPr/>
          </p:nvSpPr>
          <p:spPr bwMode="auto">
            <a:xfrm>
              <a:off x="1378247" y="5158258"/>
              <a:ext cx="103188" cy="211137"/>
            </a:xfrm>
            <a:custGeom>
              <a:avLst/>
              <a:gdLst>
                <a:gd name="T0" fmla="*/ 11 w 65"/>
                <a:gd name="T1" fmla="*/ 99 h 133"/>
                <a:gd name="T2" fmla="*/ 7 w 65"/>
                <a:gd name="T3" fmla="*/ 122 h 133"/>
                <a:gd name="T4" fmla="*/ 2 w 65"/>
                <a:gd name="T5" fmla="*/ 103 h 133"/>
                <a:gd name="T6" fmla="*/ 2 w 65"/>
                <a:gd name="T7" fmla="*/ 88 h 133"/>
                <a:gd name="T8" fmla="*/ 0 w 65"/>
                <a:gd name="T9" fmla="*/ 72 h 133"/>
                <a:gd name="T10" fmla="*/ 0 w 65"/>
                <a:gd name="T11" fmla="*/ 58 h 133"/>
                <a:gd name="T12" fmla="*/ 0 w 65"/>
                <a:gd name="T13" fmla="*/ 47 h 133"/>
                <a:gd name="T14" fmla="*/ 0 w 65"/>
                <a:gd name="T15" fmla="*/ 38 h 133"/>
                <a:gd name="T16" fmla="*/ 0 w 65"/>
                <a:gd name="T17" fmla="*/ 29 h 133"/>
                <a:gd name="T18" fmla="*/ 29 w 65"/>
                <a:gd name="T19" fmla="*/ 0 h 133"/>
                <a:gd name="T20" fmla="*/ 29 w 65"/>
                <a:gd name="T21" fmla="*/ 61 h 133"/>
                <a:gd name="T22" fmla="*/ 61 w 65"/>
                <a:gd name="T23" fmla="*/ 36 h 133"/>
                <a:gd name="T24" fmla="*/ 58 w 65"/>
                <a:gd name="T25" fmla="*/ 38 h 133"/>
                <a:gd name="T26" fmla="*/ 58 w 65"/>
                <a:gd name="T27" fmla="*/ 47 h 133"/>
                <a:gd name="T28" fmla="*/ 58 w 65"/>
                <a:gd name="T29" fmla="*/ 58 h 133"/>
                <a:gd name="T30" fmla="*/ 61 w 65"/>
                <a:gd name="T31" fmla="*/ 70 h 133"/>
                <a:gd name="T32" fmla="*/ 61 w 65"/>
                <a:gd name="T33" fmla="*/ 83 h 133"/>
                <a:gd name="T34" fmla="*/ 63 w 65"/>
                <a:gd name="T35" fmla="*/ 97 h 133"/>
                <a:gd name="T36" fmla="*/ 65 w 65"/>
                <a:gd name="T37" fmla="*/ 110 h 133"/>
                <a:gd name="T38" fmla="*/ 61 w 65"/>
                <a:gd name="T39" fmla="*/ 133 h 133"/>
                <a:gd name="T40" fmla="*/ 11 w 65"/>
                <a:gd name="T41" fmla="*/ 9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133">
                  <a:moveTo>
                    <a:pt x="11" y="99"/>
                  </a:moveTo>
                  <a:lnTo>
                    <a:pt x="7" y="122"/>
                  </a:lnTo>
                  <a:lnTo>
                    <a:pt x="2" y="103"/>
                  </a:lnTo>
                  <a:lnTo>
                    <a:pt x="2" y="88"/>
                  </a:lnTo>
                  <a:lnTo>
                    <a:pt x="0" y="72"/>
                  </a:lnTo>
                  <a:lnTo>
                    <a:pt x="0" y="58"/>
                  </a:lnTo>
                  <a:lnTo>
                    <a:pt x="0" y="47"/>
                  </a:lnTo>
                  <a:lnTo>
                    <a:pt x="0" y="38"/>
                  </a:lnTo>
                  <a:lnTo>
                    <a:pt x="0" y="29"/>
                  </a:lnTo>
                  <a:lnTo>
                    <a:pt x="29" y="0"/>
                  </a:lnTo>
                  <a:lnTo>
                    <a:pt x="29" y="61"/>
                  </a:lnTo>
                  <a:lnTo>
                    <a:pt x="61" y="36"/>
                  </a:lnTo>
                  <a:lnTo>
                    <a:pt x="58" y="38"/>
                  </a:lnTo>
                  <a:lnTo>
                    <a:pt x="58" y="47"/>
                  </a:lnTo>
                  <a:lnTo>
                    <a:pt x="58" y="58"/>
                  </a:lnTo>
                  <a:lnTo>
                    <a:pt x="61" y="70"/>
                  </a:lnTo>
                  <a:lnTo>
                    <a:pt x="61" y="83"/>
                  </a:lnTo>
                  <a:lnTo>
                    <a:pt x="63" y="97"/>
                  </a:lnTo>
                  <a:lnTo>
                    <a:pt x="65" y="110"/>
                  </a:lnTo>
                  <a:lnTo>
                    <a:pt x="61" y="133"/>
                  </a:lnTo>
                  <a:lnTo>
                    <a:pt x="11" y="99"/>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75" name="Freeform 857">
              <a:extLst>
                <a:ext uri="{FF2B5EF4-FFF2-40B4-BE49-F238E27FC236}">
                  <a16:creationId xmlns:a16="http://schemas.microsoft.com/office/drawing/2014/main" id="{C16EAC71-B431-C64B-303F-FCD654371F4F}"/>
                </a:ext>
              </a:extLst>
            </p:cNvPr>
            <p:cNvSpPr>
              <a:spLocks/>
            </p:cNvSpPr>
            <p:nvPr/>
          </p:nvSpPr>
          <p:spPr bwMode="auto">
            <a:xfrm>
              <a:off x="1360785" y="5315420"/>
              <a:ext cx="114300" cy="250825"/>
            </a:xfrm>
            <a:custGeom>
              <a:avLst/>
              <a:gdLst>
                <a:gd name="T0" fmla="*/ 2 w 72"/>
                <a:gd name="T1" fmla="*/ 155 h 158"/>
                <a:gd name="T2" fmla="*/ 2 w 72"/>
                <a:gd name="T3" fmla="*/ 155 h 158"/>
                <a:gd name="T4" fmla="*/ 2 w 72"/>
                <a:gd name="T5" fmla="*/ 149 h 158"/>
                <a:gd name="T6" fmla="*/ 0 w 72"/>
                <a:gd name="T7" fmla="*/ 133 h 158"/>
                <a:gd name="T8" fmla="*/ 0 w 72"/>
                <a:gd name="T9" fmla="*/ 115 h 158"/>
                <a:gd name="T10" fmla="*/ 0 w 72"/>
                <a:gd name="T11" fmla="*/ 92 h 158"/>
                <a:gd name="T12" fmla="*/ 2 w 72"/>
                <a:gd name="T13" fmla="*/ 68 h 158"/>
                <a:gd name="T14" fmla="*/ 4 w 72"/>
                <a:gd name="T15" fmla="*/ 45 h 158"/>
                <a:gd name="T16" fmla="*/ 11 w 72"/>
                <a:gd name="T17" fmla="*/ 23 h 158"/>
                <a:gd name="T18" fmla="*/ 22 w 72"/>
                <a:gd name="T19" fmla="*/ 0 h 158"/>
                <a:gd name="T20" fmla="*/ 72 w 72"/>
                <a:gd name="T21" fmla="*/ 34 h 158"/>
                <a:gd name="T22" fmla="*/ 67 w 72"/>
                <a:gd name="T23" fmla="*/ 41 h 158"/>
                <a:gd name="T24" fmla="*/ 65 w 72"/>
                <a:gd name="T25" fmla="*/ 56 h 158"/>
                <a:gd name="T26" fmla="*/ 60 w 72"/>
                <a:gd name="T27" fmla="*/ 74 h 158"/>
                <a:gd name="T28" fmla="*/ 60 w 72"/>
                <a:gd name="T29" fmla="*/ 95 h 158"/>
                <a:gd name="T30" fmla="*/ 60 w 72"/>
                <a:gd name="T31" fmla="*/ 115 h 158"/>
                <a:gd name="T32" fmla="*/ 60 w 72"/>
                <a:gd name="T33" fmla="*/ 133 h 158"/>
                <a:gd name="T34" fmla="*/ 60 w 72"/>
                <a:gd name="T35" fmla="*/ 146 h 158"/>
                <a:gd name="T36" fmla="*/ 60 w 72"/>
                <a:gd name="T37" fmla="*/ 158 h 158"/>
                <a:gd name="T38" fmla="*/ 60 w 72"/>
                <a:gd name="T39" fmla="*/ 158 h 158"/>
                <a:gd name="T40" fmla="*/ 2 w 72"/>
                <a:gd name="T41" fmla="*/ 15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158">
                  <a:moveTo>
                    <a:pt x="2" y="155"/>
                  </a:moveTo>
                  <a:lnTo>
                    <a:pt x="2" y="155"/>
                  </a:lnTo>
                  <a:lnTo>
                    <a:pt x="2" y="149"/>
                  </a:lnTo>
                  <a:lnTo>
                    <a:pt x="0" y="133"/>
                  </a:lnTo>
                  <a:lnTo>
                    <a:pt x="0" y="115"/>
                  </a:lnTo>
                  <a:lnTo>
                    <a:pt x="0" y="92"/>
                  </a:lnTo>
                  <a:lnTo>
                    <a:pt x="2" y="68"/>
                  </a:lnTo>
                  <a:lnTo>
                    <a:pt x="4" y="45"/>
                  </a:lnTo>
                  <a:lnTo>
                    <a:pt x="11" y="23"/>
                  </a:lnTo>
                  <a:lnTo>
                    <a:pt x="22" y="0"/>
                  </a:lnTo>
                  <a:lnTo>
                    <a:pt x="72" y="34"/>
                  </a:lnTo>
                  <a:lnTo>
                    <a:pt x="67" y="41"/>
                  </a:lnTo>
                  <a:lnTo>
                    <a:pt x="65" y="56"/>
                  </a:lnTo>
                  <a:lnTo>
                    <a:pt x="60" y="74"/>
                  </a:lnTo>
                  <a:lnTo>
                    <a:pt x="60" y="95"/>
                  </a:lnTo>
                  <a:lnTo>
                    <a:pt x="60" y="115"/>
                  </a:lnTo>
                  <a:lnTo>
                    <a:pt x="60" y="133"/>
                  </a:lnTo>
                  <a:lnTo>
                    <a:pt x="60" y="146"/>
                  </a:lnTo>
                  <a:lnTo>
                    <a:pt x="60" y="158"/>
                  </a:lnTo>
                  <a:lnTo>
                    <a:pt x="60" y="158"/>
                  </a:lnTo>
                  <a:lnTo>
                    <a:pt x="2" y="155"/>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76" name="Freeform 858">
              <a:extLst>
                <a:ext uri="{FF2B5EF4-FFF2-40B4-BE49-F238E27FC236}">
                  <a16:creationId xmlns:a16="http://schemas.microsoft.com/office/drawing/2014/main" id="{68F95F7D-4F2C-00C6-67D4-0507F97FE163}"/>
                </a:ext>
              </a:extLst>
            </p:cNvPr>
            <p:cNvSpPr>
              <a:spLocks/>
            </p:cNvSpPr>
            <p:nvPr/>
          </p:nvSpPr>
          <p:spPr bwMode="auto">
            <a:xfrm>
              <a:off x="1356022" y="5561483"/>
              <a:ext cx="100013" cy="196850"/>
            </a:xfrm>
            <a:custGeom>
              <a:avLst/>
              <a:gdLst>
                <a:gd name="T0" fmla="*/ 0 w 63"/>
                <a:gd name="T1" fmla="*/ 124 h 124"/>
                <a:gd name="T2" fmla="*/ 0 w 63"/>
                <a:gd name="T3" fmla="*/ 124 h 124"/>
                <a:gd name="T4" fmla="*/ 0 w 63"/>
                <a:gd name="T5" fmla="*/ 108 h 124"/>
                <a:gd name="T6" fmla="*/ 0 w 63"/>
                <a:gd name="T7" fmla="*/ 90 h 124"/>
                <a:gd name="T8" fmla="*/ 0 w 63"/>
                <a:gd name="T9" fmla="*/ 75 h 124"/>
                <a:gd name="T10" fmla="*/ 0 w 63"/>
                <a:gd name="T11" fmla="*/ 59 h 124"/>
                <a:gd name="T12" fmla="*/ 3 w 63"/>
                <a:gd name="T13" fmla="*/ 43 h 124"/>
                <a:gd name="T14" fmla="*/ 3 w 63"/>
                <a:gd name="T15" fmla="*/ 27 h 124"/>
                <a:gd name="T16" fmla="*/ 3 w 63"/>
                <a:gd name="T17" fmla="*/ 14 h 124"/>
                <a:gd name="T18" fmla="*/ 5 w 63"/>
                <a:gd name="T19" fmla="*/ 0 h 124"/>
                <a:gd name="T20" fmla="*/ 63 w 63"/>
                <a:gd name="T21" fmla="*/ 3 h 124"/>
                <a:gd name="T22" fmla="*/ 63 w 63"/>
                <a:gd name="T23" fmla="*/ 16 h 124"/>
                <a:gd name="T24" fmla="*/ 63 w 63"/>
                <a:gd name="T25" fmla="*/ 32 h 124"/>
                <a:gd name="T26" fmla="*/ 61 w 63"/>
                <a:gd name="T27" fmla="*/ 45 h 124"/>
                <a:gd name="T28" fmla="*/ 61 w 63"/>
                <a:gd name="T29" fmla="*/ 61 h 124"/>
                <a:gd name="T30" fmla="*/ 61 w 63"/>
                <a:gd name="T31" fmla="*/ 77 h 124"/>
                <a:gd name="T32" fmla="*/ 59 w 63"/>
                <a:gd name="T33" fmla="*/ 93 h 124"/>
                <a:gd name="T34" fmla="*/ 59 w 63"/>
                <a:gd name="T35" fmla="*/ 106 h 124"/>
                <a:gd name="T36" fmla="*/ 61 w 63"/>
                <a:gd name="T37" fmla="*/ 122 h 124"/>
                <a:gd name="T38" fmla="*/ 61 w 63"/>
                <a:gd name="T39" fmla="*/ 122 h 124"/>
                <a:gd name="T40" fmla="*/ 0 w 63"/>
                <a:gd name="T41"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24">
                  <a:moveTo>
                    <a:pt x="0" y="124"/>
                  </a:moveTo>
                  <a:lnTo>
                    <a:pt x="0" y="124"/>
                  </a:lnTo>
                  <a:lnTo>
                    <a:pt x="0" y="108"/>
                  </a:lnTo>
                  <a:lnTo>
                    <a:pt x="0" y="90"/>
                  </a:lnTo>
                  <a:lnTo>
                    <a:pt x="0" y="75"/>
                  </a:lnTo>
                  <a:lnTo>
                    <a:pt x="0" y="59"/>
                  </a:lnTo>
                  <a:lnTo>
                    <a:pt x="3" y="43"/>
                  </a:lnTo>
                  <a:lnTo>
                    <a:pt x="3" y="27"/>
                  </a:lnTo>
                  <a:lnTo>
                    <a:pt x="3" y="14"/>
                  </a:lnTo>
                  <a:lnTo>
                    <a:pt x="5" y="0"/>
                  </a:lnTo>
                  <a:lnTo>
                    <a:pt x="63" y="3"/>
                  </a:lnTo>
                  <a:lnTo>
                    <a:pt x="63" y="16"/>
                  </a:lnTo>
                  <a:lnTo>
                    <a:pt x="63" y="32"/>
                  </a:lnTo>
                  <a:lnTo>
                    <a:pt x="61" y="45"/>
                  </a:lnTo>
                  <a:lnTo>
                    <a:pt x="61" y="61"/>
                  </a:lnTo>
                  <a:lnTo>
                    <a:pt x="61" y="77"/>
                  </a:lnTo>
                  <a:lnTo>
                    <a:pt x="59" y="93"/>
                  </a:lnTo>
                  <a:lnTo>
                    <a:pt x="59" y="106"/>
                  </a:lnTo>
                  <a:lnTo>
                    <a:pt x="61" y="122"/>
                  </a:lnTo>
                  <a:lnTo>
                    <a:pt x="61" y="122"/>
                  </a:lnTo>
                  <a:lnTo>
                    <a:pt x="0" y="124"/>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77" name="Freeform 859">
              <a:extLst>
                <a:ext uri="{FF2B5EF4-FFF2-40B4-BE49-F238E27FC236}">
                  <a16:creationId xmlns:a16="http://schemas.microsoft.com/office/drawing/2014/main" id="{B68CD112-6158-CB13-D0C7-9B42C20F3C0C}"/>
                </a:ext>
              </a:extLst>
            </p:cNvPr>
            <p:cNvSpPr>
              <a:spLocks/>
            </p:cNvSpPr>
            <p:nvPr/>
          </p:nvSpPr>
          <p:spPr bwMode="auto">
            <a:xfrm>
              <a:off x="1356022" y="5755158"/>
              <a:ext cx="168275" cy="177800"/>
            </a:xfrm>
            <a:custGeom>
              <a:avLst/>
              <a:gdLst>
                <a:gd name="T0" fmla="*/ 45 w 106"/>
                <a:gd name="T1" fmla="*/ 108 h 112"/>
                <a:gd name="T2" fmla="*/ 45 w 106"/>
                <a:gd name="T3" fmla="*/ 108 h 112"/>
                <a:gd name="T4" fmla="*/ 45 w 106"/>
                <a:gd name="T5" fmla="*/ 108 h 112"/>
                <a:gd name="T6" fmla="*/ 41 w 106"/>
                <a:gd name="T7" fmla="*/ 99 h 112"/>
                <a:gd name="T8" fmla="*/ 36 w 106"/>
                <a:gd name="T9" fmla="*/ 88 h 112"/>
                <a:gd name="T10" fmla="*/ 27 w 106"/>
                <a:gd name="T11" fmla="*/ 74 h 112"/>
                <a:gd name="T12" fmla="*/ 18 w 106"/>
                <a:gd name="T13" fmla="*/ 58 h 112"/>
                <a:gd name="T14" fmla="*/ 12 w 106"/>
                <a:gd name="T15" fmla="*/ 43 h 112"/>
                <a:gd name="T16" fmla="*/ 5 w 106"/>
                <a:gd name="T17" fmla="*/ 22 h 112"/>
                <a:gd name="T18" fmla="*/ 0 w 106"/>
                <a:gd name="T19" fmla="*/ 2 h 112"/>
                <a:gd name="T20" fmla="*/ 61 w 106"/>
                <a:gd name="T21" fmla="*/ 0 h 112"/>
                <a:gd name="T22" fmla="*/ 61 w 106"/>
                <a:gd name="T23" fmla="*/ 7 h 112"/>
                <a:gd name="T24" fmla="*/ 66 w 106"/>
                <a:gd name="T25" fmla="*/ 18 h 112"/>
                <a:gd name="T26" fmla="*/ 72 w 106"/>
                <a:gd name="T27" fmla="*/ 31 h 112"/>
                <a:gd name="T28" fmla="*/ 81 w 106"/>
                <a:gd name="T29" fmla="*/ 45 h 112"/>
                <a:gd name="T30" fmla="*/ 88 w 106"/>
                <a:gd name="T31" fmla="*/ 58 h 112"/>
                <a:gd name="T32" fmla="*/ 97 w 106"/>
                <a:gd name="T33" fmla="*/ 74 h 112"/>
                <a:gd name="T34" fmla="*/ 104 w 106"/>
                <a:gd name="T35" fmla="*/ 92 h 112"/>
                <a:gd name="T36" fmla="*/ 106 w 106"/>
                <a:gd name="T37" fmla="*/ 112 h 112"/>
                <a:gd name="T38" fmla="*/ 106 w 106"/>
                <a:gd name="T39" fmla="*/ 112 h 112"/>
                <a:gd name="T40" fmla="*/ 45 w 106"/>
                <a:gd name="T41" fmla="*/ 10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 h="112">
                  <a:moveTo>
                    <a:pt x="45" y="108"/>
                  </a:moveTo>
                  <a:lnTo>
                    <a:pt x="45" y="108"/>
                  </a:lnTo>
                  <a:lnTo>
                    <a:pt x="45" y="108"/>
                  </a:lnTo>
                  <a:lnTo>
                    <a:pt x="41" y="99"/>
                  </a:lnTo>
                  <a:lnTo>
                    <a:pt x="36" y="88"/>
                  </a:lnTo>
                  <a:lnTo>
                    <a:pt x="27" y="74"/>
                  </a:lnTo>
                  <a:lnTo>
                    <a:pt x="18" y="58"/>
                  </a:lnTo>
                  <a:lnTo>
                    <a:pt x="12" y="43"/>
                  </a:lnTo>
                  <a:lnTo>
                    <a:pt x="5" y="22"/>
                  </a:lnTo>
                  <a:lnTo>
                    <a:pt x="0" y="2"/>
                  </a:lnTo>
                  <a:lnTo>
                    <a:pt x="61" y="0"/>
                  </a:lnTo>
                  <a:lnTo>
                    <a:pt x="61" y="7"/>
                  </a:lnTo>
                  <a:lnTo>
                    <a:pt x="66" y="18"/>
                  </a:lnTo>
                  <a:lnTo>
                    <a:pt x="72" y="31"/>
                  </a:lnTo>
                  <a:lnTo>
                    <a:pt x="81" y="45"/>
                  </a:lnTo>
                  <a:lnTo>
                    <a:pt x="88" y="58"/>
                  </a:lnTo>
                  <a:lnTo>
                    <a:pt x="97" y="74"/>
                  </a:lnTo>
                  <a:lnTo>
                    <a:pt x="104" y="92"/>
                  </a:lnTo>
                  <a:lnTo>
                    <a:pt x="106" y="112"/>
                  </a:lnTo>
                  <a:lnTo>
                    <a:pt x="106" y="112"/>
                  </a:lnTo>
                  <a:lnTo>
                    <a:pt x="45" y="108"/>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78" name="Freeform 860">
              <a:extLst>
                <a:ext uri="{FF2B5EF4-FFF2-40B4-BE49-F238E27FC236}">
                  <a16:creationId xmlns:a16="http://schemas.microsoft.com/office/drawing/2014/main" id="{D6B5724F-8263-BEE9-AC3F-C8C304A008FB}"/>
                </a:ext>
              </a:extLst>
            </p:cNvPr>
            <p:cNvSpPr>
              <a:spLocks/>
            </p:cNvSpPr>
            <p:nvPr/>
          </p:nvSpPr>
          <p:spPr bwMode="auto">
            <a:xfrm>
              <a:off x="1427460" y="5904383"/>
              <a:ext cx="147638" cy="107950"/>
            </a:xfrm>
            <a:custGeom>
              <a:avLst/>
              <a:gdLst>
                <a:gd name="T0" fmla="*/ 57 w 93"/>
                <a:gd name="T1" fmla="*/ 68 h 68"/>
                <a:gd name="T2" fmla="*/ 32 w 93"/>
                <a:gd name="T3" fmla="*/ 39 h 68"/>
                <a:gd name="T4" fmla="*/ 39 w 93"/>
                <a:gd name="T5" fmla="*/ 59 h 68"/>
                <a:gd name="T6" fmla="*/ 43 w 93"/>
                <a:gd name="T7" fmla="*/ 61 h 68"/>
                <a:gd name="T8" fmla="*/ 41 w 93"/>
                <a:gd name="T9" fmla="*/ 61 h 68"/>
                <a:gd name="T10" fmla="*/ 34 w 93"/>
                <a:gd name="T11" fmla="*/ 59 h 68"/>
                <a:gd name="T12" fmla="*/ 27 w 93"/>
                <a:gd name="T13" fmla="*/ 54 h 68"/>
                <a:gd name="T14" fmla="*/ 16 w 93"/>
                <a:gd name="T15" fmla="*/ 48 h 68"/>
                <a:gd name="T16" fmla="*/ 5 w 93"/>
                <a:gd name="T17" fmla="*/ 36 h 68"/>
                <a:gd name="T18" fmla="*/ 0 w 93"/>
                <a:gd name="T19" fmla="*/ 14 h 68"/>
                <a:gd name="T20" fmla="*/ 61 w 93"/>
                <a:gd name="T21" fmla="*/ 18 h 68"/>
                <a:gd name="T22" fmla="*/ 59 w 93"/>
                <a:gd name="T23" fmla="*/ 7 h 68"/>
                <a:gd name="T24" fmla="*/ 54 w 93"/>
                <a:gd name="T25" fmla="*/ 0 h 68"/>
                <a:gd name="T26" fmla="*/ 54 w 93"/>
                <a:gd name="T27" fmla="*/ 0 h 68"/>
                <a:gd name="T28" fmla="*/ 57 w 93"/>
                <a:gd name="T29" fmla="*/ 3 h 68"/>
                <a:gd name="T30" fmla="*/ 63 w 93"/>
                <a:gd name="T31" fmla="*/ 5 h 68"/>
                <a:gd name="T32" fmla="*/ 70 w 93"/>
                <a:gd name="T33" fmla="*/ 7 h 68"/>
                <a:gd name="T34" fmla="*/ 81 w 93"/>
                <a:gd name="T35" fmla="*/ 16 h 68"/>
                <a:gd name="T36" fmla="*/ 93 w 93"/>
                <a:gd name="T37" fmla="*/ 39 h 68"/>
                <a:gd name="T38" fmla="*/ 68 w 93"/>
                <a:gd name="T39" fmla="*/ 9 h 68"/>
                <a:gd name="T40" fmla="*/ 57 w 93"/>
                <a:gd name="T41" fmla="*/ 68 h 68"/>
                <a:gd name="T42" fmla="*/ 32 w 93"/>
                <a:gd name="T43" fmla="*/ 63 h 68"/>
                <a:gd name="T44" fmla="*/ 32 w 93"/>
                <a:gd name="T45" fmla="*/ 39 h 68"/>
                <a:gd name="T46" fmla="*/ 57 w 93"/>
                <a:gd name="T4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68">
                  <a:moveTo>
                    <a:pt x="57" y="68"/>
                  </a:moveTo>
                  <a:lnTo>
                    <a:pt x="32" y="39"/>
                  </a:lnTo>
                  <a:lnTo>
                    <a:pt x="39" y="59"/>
                  </a:lnTo>
                  <a:lnTo>
                    <a:pt x="43" y="61"/>
                  </a:lnTo>
                  <a:lnTo>
                    <a:pt x="41" y="61"/>
                  </a:lnTo>
                  <a:lnTo>
                    <a:pt x="34" y="59"/>
                  </a:lnTo>
                  <a:lnTo>
                    <a:pt x="27" y="54"/>
                  </a:lnTo>
                  <a:lnTo>
                    <a:pt x="16" y="48"/>
                  </a:lnTo>
                  <a:lnTo>
                    <a:pt x="5" y="36"/>
                  </a:lnTo>
                  <a:lnTo>
                    <a:pt x="0" y="14"/>
                  </a:lnTo>
                  <a:lnTo>
                    <a:pt x="61" y="18"/>
                  </a:lnTo>
                  <a:lnTo>
                    <a:pt x="59" y="7"/>
                  </a:lnTo>
                  <a:lnTo>
                    <a:pt x="54" y="0"/>
                  </a:lnTo>
                  <a:lnTo>
                    <a:pt x="54" y="0"/>
                  </a:lnTo>
                  <a:lnTo>
                    <a:pt x="57" y="3"/>
                  </a:lnTo>
                  <a:lnTo>
                    <a:pt x="63" y="5"/>
                  </a:lnTo>
                  <a:lnTo>
                    <a:pt x="70" y="7"/>
                  </a:lnTo>
                  <a:lnTo>
                    <a:pt x="81" y="16"/>
                  </a:lnTo>
                  <a:lnTo>
                    <a:pt x="93" y="39"/>
                  </a:lnTo>
                  <a:lnTo>
                    <a:pt x="68" y="9"/>
                  </a:lnTo>
                  <a:lnTo>
                    <a:pt x="57" y="68"/>
                  </a:lnTo>
                  <a:lnTo>
                    <a:pt x="32" y="63"/>
                  </a:lnTo>
                  <a:lnTo>
                    <a:pt x="32" y="39"/>
                  </a:lnTo>
                  <a:lnTo>
                    <a:pt x="57" y="68"/>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79" name="Freeform 861">
              <a:extLst>
                <a:ext uri="{FF2B5EF4-FFF2-40B4-BE49-F238E27FC236}">
                  <a16:creationId xmlns:a16="http://schemas.microsoft.com/office/drawing/2014/main" id="{42C8869C-2F8F-5CBC-B60D-B1C75B707A09}"/>
                </a:ext>
              </a:extLst>
            </p:cNvPr>
            <p:cNvSpPr>
              <a:spLocks/>
            </p:cNvSpPr>
            <p:nvPr/>
          </p:nvSpPr>
          <p:spPr bwMode="auto">
            <a:xfrm>
              <a:off x="1517947" y="5918670"/>
              <a:ext cx="117475" cy="114300"/>
            </a:xfrm>
            <a:custGeom>
              <a:avLst/>
              <a:gdLst>
                <a:gd name="T0" fmla="*/ 74 w 74"/>
                <a:gd name="T1" fmla="*/ 72 h 72"/>
                <a:gd name="T2" fmla="*/ 74 w 74"/>
                <a:gd name="T3" fmla="*/ 72 h 72"/>
                <a:gd name="T4" fmla="*/ 65 w 74"/>
                <a:gd name="T5" fmla="*/ 72 h 72"/>
                <a:gd name="T6" fmla="*/ 56 w 74"/>
                <a:gd name="T7" fmla="*/ 70 h 72"/>
                <a:gd name="T8" fmla="*/ 45 w 74"/>
                <a:gd name="T9" fmla="*/ 68 h 72"/>
                <a:gd name="T10" fmla="*/ 33 w 74"/>
                <a:gd name="T11" fmla="*/ 66 h 72"/>
                <a:gd name="T12" fmla="*/ 24 w 74"/>
                <a:gd name="T13" fmla="*/ 66 h 72"/>
                <a:gd name="T14" fmla="*/ 13 w 74"/>
                <a:gd name="T15" fmla="*/ 63 h 72"/>
                <a:gd name="T16" fmla="*/ 4 w 74"/>
                <a:gd name="T17" fmla="*/ 61 h 72"/>
                <a:gd name="T18" fmla="*/ 0 w 74"/>
                <a:gd name="T19" fmla="*/ 59 h 72"/>
                <a:gd name="T20" fmla="*/ 11 w 74"/>
                <a:gd name="T21" fmla="*/ 0 h 72"/>
                <a:gd name="T22" fmla="*/ 18 w 74"/>
                <a:gd name="T23" fmla="*/ 3 h 72"/>
                <a:gd name="T24" fmla="*/ 24 w 74"/>
                <a:gd name="T25" fmla="*/ 5 h 72"/>
                <a:gd name="T26" fmla="*/ 36 w 74"/>
                <a:gd name="T27" fmla="*/ 5 h 72"/>
                <a:gd name="T28" fmla="*/ 45 w 74"/>
                <a:gd name="T29" fmla="*/ 7 h 72"/>
                <a:gd name="T30" fmla="*/ 56 w 74"/>
                <a:gd name="T31" fmla="*/ 9 h 72"/>
                <a:gd name="T32" fmla="*/ 65 w 74"/>
                <a:gd name="T33" fmla="*/ 12 h 72"/>
                <a:gd name="T34" fmla="*/ 69 w 74"/>
                <a:gd name="T35" fmla="*/ 12 h 72"/>
                <a:gd name="T36" fmla="*/ 72 w 74"/>
                <a:gd name="T37" fmla="*/ 12 h 72"/>
                <a:gd name="T38" fmla="*/ 72 w 74"/>
                <a:gd name="T39" fmla="*/ 12 h 72"/>
                <a:gd name="T40" fmla="*/ 74 w 74"/>
                <a:gd name="T4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2">
                  <a:moveTo>
                    <a:pt x="74" y="72"/>
                  </a:moveTo>
                  <a:lnTo>
                    <a:pt x="74" y="72"/>
                  </a:lnTo>
                  <a:lnTo>
                    <a:pt x="65" y="72"/>
                  </a:lnTo>
                  <a:lnTo>
                    <a:pt x="56" y="70"/>
                  </a:lnTo>
                  <a:lnTo>
                    <a:pt x="45" y="68"/>
                  </a:lnTo>
                  <a:lnTo>
                    <a:pt x="33" y="66"/>
                  </a:lnTo>
                  <a:lnTo>
                    <a:pt x="24" y="66"/>
                  </a:lnTo>
                  <a:lnTo>
                    <a:pt x="13" y="63"/>
                  </a:lnTo>
                  <a:lnTo>
                    <a:pt x="4" y="61"/>
                  </a:lnTo>
                  <a:lnTo>
                    <a:pt x="0" y="59"/>
                  </a:lnTo>
                  <a:lnTo>
                    <a:pt x="11" y="0"/>
                  </a:lnTo>
                  <a:lnTo>
                    <a:pt x="18" y="3"/>
                  </a:lnTo>
                  <a:lnTo>
                    <a:pt x="24" y="5"/>
                  </a:lnTo>
                  <a:lnTo>
                    <a:pt x="36" y="5"/>
                  </a:lnTo>
                  <a:lnTo>
                    <a:pt x="45" y="7"/>
                  </a:lnTo>
                  <a:lnTo>
                    <a:pt x="56" y="9"/>
                  </a:lnTo>
                  <a:lnTo>
                    <a:pt x="65" y="12"/>
                  </a:lnTo>
                  <a:lnTo>
                    <a:pt x="69" y="12"/>
                  </a:lnTo>
                  <a:lnTo>
                    <a:pt x="72" y="12"/>
                  </a:lnTo>
                  <a:lnTo>
                    <a:pt x="72" y="12"/>
                  </a:lnTo>
                  <a:lnTo>
                    <a:pt x="74" y="72"/>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80" name="Freeform 862">
              <a:extLst>
                <a:ext uri="{FF2B5EF4-FFF2-40B4-BE49-F238E27FC236}">
                  <a16:creationId xmlns:a16="http://schemas.microsoft.com/office/drawing/2014/main" id="{8D2786DA-D5BD-7598-C607-FD4109A3F719}"/>
                </a:ext>
              </a:extLst>
            </p:cNvPr>
            <p:cNvSpPr>
              <a:spLocks/>
            </p:cNvSpPr>
            <p:nvPr/>
          </p:nvSpPr>
          <p:spPr bwMode="auto">
            <a:xfrm>
              <a:off x="1632247" y="5937720"/>
              <a:ext cx="192088" cy="103187"/>
            </a:xfrm>
            <a:custGeom>
              <a:avLst/>
              <a:gdLst>
                <a:gd name="T0" fmla="*/ 121 w 121"/>
                <a:gd name="T1" fmla="*/ 65 h 65"/>
                <a:gd name="T2" fmla="*/ 121 w 121"/>
                <a:gd name="T3" fmla="*/ 65 h 65"/>
                <a:gd name="T4" fmla="*/ 105 w 121"/>
                <a:gd name="T5" fmla="*/ 65 h 65"/>
                <a:gd name="T6" fmla="*/ 90 w 121"/>
                <a:gd name="T7" fmla="*/ 65 h 65"/>
                <a:gd name="T8" fmla="*/ 72 w 121"/>
                <a:gd name="T9" fmla="*/ 63 h 65"/>
                <a:gd name="T10" fmla="*/ 51 w 121"/>
                <a:gd name="T11" fmla="*/ 63 h 65"/>
                <a:gd name="T12" fmla="*/ 36 w 121"/>
                <a:gd name="T13" fmla="*/ 60 h 65"/>
                <a:gd name="T14" fmla="*/ 20 w 121"/>
                <a:gd name="T15" fmla="*/ 60 h 65"/>
                <a:gd name="T16" fmla="*/ 9 w 121"/>
                <a:gd name="T17" fmla="*/ 60 h 65"/>
                <a:gd name="T18" fmla="*/ 2 w 121"/>
                <a:gd name="T19" fmla="*/ 60 h 65"/>
                <a:gd name="T20" fmla="*/ 0 w 121"/>
                <a:gd name="T21" fmla="*/ 0 h 65"/>
                <a:gd name="T22" fmla="*/ 9 w 121"/>
                <a:gd name="T23" fmla="*/ 0 h 65"/>
                <a:gd name="T24" fmla="*/ 22 w 121"/>
                <a:gd name="T25" fmla="*/ 0 h 65"/>
                <a:gd name="T26" fmla="*/ 38 w 121"/>
                <a:gd name="T27" fmla="*/ 2 h 65"/>
                <a:gd name="T28" fmla="*/ 56 w 121"/>
                <a:gd name="T29" fmla="*/ 2 h 65"/>
                <a:gd name="T30" fmla="*/ 74 w 121"/>
                <a:gd name="T31" fmla="*/ 4 h 65"/>
                <a:gd name="T32" fmla="*/ 92 w 121"/>
                <a:gd name="T33" fmla="*/ 4 h 65"/>
                <a:gd name="T34" fmla="*/ 105 w 121"/>
                <a:gd name="T35" fmla="*/ 4 h 65"/>
                <a:gd name="T36" fmla="*/ 119 w 121"/>
                <a:gd name="T37" fmla="*/ 4 h 65"/>
                <a:gd name="T38" fmla="*/ 119 w 121"/>
                <a:gd name="T39" fmla="*/ 4 h 65"/>
                <a:gd name="T40" fmla="*/ 121 w 121"/>
                <a:gd name="T4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65">
                  <a:moveTo>
                    <a:pt x="121" y="65"/>
                  </a:moveTo>
                  <a:lnTo>
                    <a:pt x="121" y="65"/>
                  </a:lnTo>
                  <a:lnTo>
                    <a:pt x="105" y="65"/>
                  </a:lnTo>
                  <a:lnTo>
                    <a:pt x="90" y="65"/>
                  </a:lnTo>
                  <a:lnTo>
                    <a:pt x="72" y="63"/>
                  </a:lnTo>
                  <a:lnTo>
                    <a:pt x="51" y="63"/>
                  </a:lnTo>
                  <a:lnTo>
                    <a:pt x="36" y="60"/>
                  </a:lnTo>
                  <a:lnTo>
                    <a:pt x="20" y="60"/>
                  </a:lnTo>
                  <a:lnTo>
                    <a:pt x="9" y="60"/>
                  </a:lnTo>
                  <a:lnTo>
                    <a:pt x="2" y="60"/>
                  </a:lnTo>
                  <a:lnTo>
                    <a:pt x="0" y="0"/>
                  </a:lnTo>
                  <a:lnTo>
                    <a:pt x="9" y="0"/>
                  </a:lnTo>
                  <a:lnTo>
                    <a:pt x="22" y="0"/>
                  </a:lnTo>
                  <a:lnTo>
                    <a:pt x="38" y="2"/>
                  </a:lnTo>
                  <a:lnTo>
                    <a:pt x="56" y="2"/>
                  </a:lnTo>
                  <a:lnTo>
                    <a:pt x="74" y="4"/>
                  </a:lnTo>
                  <a:lnTo>
                    <a:pt x="92" y="4"/>
                  </a:lnTo>
                  <a:lnTo>
                    <a:pt x="105" y="4"/>
                  </a:lnTo>
                  <a:lnTo>
                    <a:pt x="119" y="4"/>
                  </a:lnTo>
                  <a:lnTo>
                    <a:pt x="119" y="4"/>
                  </a:lnTo>
                  <a:lnTo>
                    <a:pt x="121" y="65"/>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81" name="Freeform 863">
              <a:extLst>
                <a:ext uri="{FF2B5EF4-FFF2-40B4-BE49-F238E27FC236}">
                  <a16:creationId xmlns:a16="http://schemas.microsoft.com/office/drawing/2014/main" id="{109CCA99-D67E-B922-5155-552D337F2B23}"/>
                </a:ext>
              </a:extLst>
            </p:cNvPr>
            <p:cNvSpPr>
              <a:spLocks/>
            </p:cNvSpPr>
            <p:nvPr/>
          </p:nvSpPr>
          <p:spPr bwMode="auto">
            <a:xfrm>
              <a:off x="1821160" y="5929783"/>
              <a:ext cx="206375" cy="111125"/>
            </a:xfrm>
            <a:custGeom>
              <a:avLst/>
              <a:gdLst>
                <a:gd name="T0" fmla="*/ 121 w 130"/>
                <a:gd name="T1" fmla="*/ 59 h 70"/>
                <a:gd name="T2" fmla="*/ 130 w 130"/>
                <a:gd name="T3" fmla="*/ 56 h 70"/>
                <a:gd name="T4" fmla="*/ 117 w 130"/>
                <a:gd name="T5" fmla="*/ 61 h 70"/>
                <a:gd name="T6" fmla="*/ 106 w 130"/>
                <a:gd name="T7" fmla="*/ 63 h 70"/>
                <a:gd name="T8" fmla="*/ 90 w 130"/>
                <a:gd name="T9" fmla="*/ 65 h 70"/>
                <a:gd name="T10" fmla="*/ 74 w 130"/>
                <a:gd name="T11" fmla="*/ 65 h 70"/>
                <a:gd name="T12" fmla="*/ 58 w 130"/>
                <a:gd name="T13" fmla="*/ 68 h 70"/>
                <a:gd name="T14" fmla="*/ 40 w 130"/>
                <a:gd name="T15" fmla="*/ 68 h 70"/>
                <a:gd name="T16" fmla="*/ 20 w 130"/>
                <a:gd name="T17" fmla="*/ 68 h 70"/>
                <a:gd name="T18" fmla="*/ 2 w 130"/>
                <a:gd name="T19" fmla="*/ 70 h 70"/>
                <a:gd name="T20" fmla="*/ 0 w 130"/>
                <a:gd name="T21" fmla="*/ 9 h 70"/>
                <a:gd name="T22" fmla="*/ 18 w 130"/>
                <a:gd name="T23" fmla="*/ 9 h 70"/>
                <a:gd name="T24" fmla="*/ 36 w 130"/>
                <a:gd name="T25" fmla="*/ 9 h 70"/>
                <a:gd name="T26" fmla="*/ 54 w 130"/>
                <a:gd name="T27" fmla="*/ 7 h 70"/>
                <a:gd name="T28" fmla="*/ 70 w 130"/>
                <a:gd name="T29" fmla="*/ 7 h 70"/>
                <a:gd name="T30" fmla="*/ 83 w 130"/>
                <a:gd name="T31" fmla="*/ 5 h 70"/>
                <a:gd name="T32" fmla="*/ 94 w 130"/>
                <a:gd name="T33" fmla="*/ 5 h 70"/>
                <a:gd name="T34" fmla="*/ 103 w 130"/>
                <a:gd name="T35" fmla="*/ 2 h 70"/>
                <a:gd name="T36" fmla="*/ 106 w 130"/>
                <a:gd name="T37" fmla="*/ 2 h 70"/>
                <a:gd name="T38" fmla="*/ 112 w 130"/>
                <a:gd name="T39" fmla="*/ 0 h 70"/>
                <a:gd name="T40" fmla="*/ 121 w 130"/>
                <a:gd name="T41" fmla="*/ 5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70">
                  <a:moveTo>
                    <a:pt x="121" y="59"/>
                  </a:moveTo>
                  <a:lnTo>
                    <a:pt x="130" y="56"/>
                  </a:lnTo>
                  <a:lnTo>
                    <a:pt x="117" y="61"/>
                  </a:lnTo>
                  <a:lnTo>
                    <a:pt x="106" y="63"/>
                  </a:lnTo>
                  <a:lnTo>
                    <a:pt x="90" y="65"/>
                  </a:lnTo>
                  <a:lnTo>
                    <a:pt x="74" y="65"/>
                  </a:lnTo>
                  <a:lnTo>
                    <a:pt x="58" y="68"/>
                  </a:lnTo>
                  <a:lnTo>
                    <a:pt x="40" y="68"/>
                  </a:lnTo>
                  <a:lnTo>
                    <a:pt x="20" y="68"/>
                  </a:lnTo>
                  <a:lnTo>
                    <a:pt x="2" y="70"/>
                  </a:lnTo>
                  <a:lnTo>
                    <a:pt x="0" y="9"/>
                  </a:lnTo>
                  <a:lnTo>
                    <a:pt x="18" y="9"/>
                  </a:lnTo>
                  <a:lnTo>
                    <a:pt x="36" y="9"/>
                  </a:lnTo>
                  <a:lnTo>
                    <a:pt x="54" y="7"/>
                  </a:lnTo>
                  <a:lnTo>
                    <a:pt x="70" y="7"/>
                  </a:lnTo>
                  <a:lnTo>
                    <a:pt x="83" y="5"/>
                  </a:lnTo>
                  <a:lnTo>
                    <a:pt x="94" y="5"/>
                  </a:lnTo>
                  <a:lnTo>
                    <a:pt x="103" y="2"/>
                  </a:lnTo>
                  <a:lnTo>
                    <a:pt x="106" y="2"/>
                  </a:lnTo>
                  <a:lnTo>
                    <a:pt x="112" y="0"/>
                  </a:lnTo>
                  <a:lnTo>
                    <a:pt x="121" y="59"/>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82" name="Freeform 864">
              <a:extLst>
                <a:ext uri="{FF2B5EF4-FFF2-40B4-BE49-F238E27FC236}">
                  <a16:creationId xmlns:a16="http://schemas.microsoft.com/office/drawing/2014/main" id="{B46468D8-A54D-F0DE-19C1-8BED1CB05C64}"/>
                </a:ext>
              </a:extLst>
            </p:cNvPr>
            <p:cNvSpPr>
              <a:spLocks/>
            </p:cNvSpPr>
            <p:nvPr/>
          </p:nvSpPr>
          <p:spPr bwMode="auto">
            <a:xfrm>
              <a:off x="1998960" y="5883745"/>
              <a:ext cx="190500" cy="139700"/>
            </a:xfrm>
            <a:custGeom>
              <a:avLst/>
              <a:gdLst>
                <a:gd name="T0" fmla="*/ 120 w 120"/>
                <a:gd name="T1" fmla="*/ 25 h 88"/>
                <a:gd name="T2" fmla="*/ 106 w 120"/>
                <a:gd name="T3" fmla="*/ 49 h 88"/>
                <a:gd name="T4" fmla="*/ 99 w 120"/>
                <a:gd name="T5" fmla="*/ 54 h 88"/>
                <a:gd name="T6" fmla="*/ 93 w 120"/>
                <a:gd name="T7" fmla="*/ 58 h 88"/>
                <a:gd name="T8" fmla="*/ 81 w 120"/>
                <a:gd name="T9" fmla="*/ 63 h 88"/>
                <a:gd name="T10" fmla="*/ 72 w 120"/>
                <a:gd name="T11" fmla="*/ 70 h 88"/>
                <a:gd name="T12" fmla="*/ 59 w 120"/>
                <a:gd name="T13" fmla="*/ 74 h 88"/>
                <a:gd name="T14" fmla="*/ 45 w 120"/>
                <a:gd name="T15" fmla="*/ 79 h 88"/>
                <a:gd name="T16" fmla="*/ 27 w 120"/>
                <a:gd name="T17" fmla="*/ 83 h 88"/>
                <a:gd name="T18" fmla="*/ 9 w 120"/>
                <a:gd name="T19" fmla="*/ 88 h 88"/>
                <a:gd name="T20" fmla="*/ 0 w 120"/>
                <a:gd name="T21" fmla="*/ 29 h 88"/>
                <a:gd name="T22" fmla="*/ 16 w 120"/>
                <a:gd name="T23" fmla="*/ 25 h 88"/>
                <a:gd name="T24" fmla="*/ 27 w 120"/>
                <a:gd name="T25" fmla="*/ 22 h 88"/>
                <a:gd name="T26" fmla="*/ 39 w 120"/>
                <a:gd name="T27" fmla="*/ 18 h 88"/>
                <a:gd name="T28" fmla="*/ 45 w 120"/>
                <a:gd name="T29" fmla="*/ 16 h 88"/>
                <a:gd name="T30" fmla="*/ 54 w 120"/>
                <a:gd name="T31" fmla="*/ 11 h 88"/>
                <a:gd name="T32" fmla="*/ 61 w 120"/>
                <a:gd name="T33" fmla="*/ 7 h 88"/>
                <a:gd name="T34" fmla="*/ 68 w 120"/>
                <a:gd name="T35" fmla="*/ 4 h 88"/>
                <a:gd name="T36" fmla="*/ 72 w 120"/>
                <a:gd name="T37" fmla="*/ 0 h 88"/>
                <a:gd name="T38" fmla="*/ 59 w 120"/>
                <a:gd name="T39" fmla="*/ 25 h 88"/>
                <a:gd name="T40" fmla="*/ 120 w 120"/>
                <a:gd name="T41" fmla="*/ 25 h 88"/>
                <a:gd name="T42" fmla="*/ 120 w 120"/>
                <a:gd name="T43" fmla="*/ 40 h 88"/>
                <a:gd name="T44" fmla="*/ 106 w 120"/>
                <a:gd name="T45" fmla="*/ 49 h 88"/>
                <a:gd name="T46" fmla="*/ 120 w 120"/>
                <a:gd name="T47" fmla="*/ 2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88">
                  <a:moveTo>
                    <a:pt x="120" y="25"/>
                  </a:moveTo>
                  <a:lnTo>
                    <a:pt x="106" y="49"/>
                  </a:lnTo>
                  <a:lnTo>
                    <a:pt x="99" y="54"/>
                  </a:lnTo>
                  <a:lnTo>
                    <a:pt x="93" y="58"/>
                  </a:lnTo>
                  <a:lnTo>
                    <a:pt x="81" y="63"/>
                  </a:lnTo>
                  <a:lnTo>
                    <a:pt x="72" y="70"/>
                  </a:lnTo>
                  <a:lnTo>
                    <a:pt x="59" y="74"/>
                  </a:lnTo>
                  <a:lnTo>
                    <a:pt x="45" y="79"/>
                  </a:lnTo>
                  <a:lnTo>
                    <a:pt x="27" y="83"/>
                  </a:lnTo>
                  <a:lnTo>
                    <a:pt x="9" y="88"/>
                  </a:lnTo>
                  <a:lnTo>
                    <a:pt x="0" y="29"/>
                  </a:lnTo>
                  <a:lnTo>
                    <a:pt x="16" y="25"/>
                  </a:lnTo>
                  <a:lnTo>
                    <a:pt x="27" y="22"/>
                  </a:lnTo>
                  <a:lnTo>
                    <a:pt x="39" y="18"/>
                  </a:lnTo>
                  <a:lnTo>
                    <a:pt x="45" y="16"/>
                  </a:lnTo>
                  <a:lnTo>
                    <a:pt x="54" y="11"/>
                  </a:lnTo>
                  <a:lnTo>
                    <a:pt x="61" y="7"/>
                  </a:lnTo>
                  <a:lnTo>
                    <a:pt x="68" y="4"/>
                  </a:lnTo>
                  <a:lnTo>
                    <a:pt x="72" y="0"/>
                  </a:lnTo>
                  <a:lnTo>
                    <a:pt x="59" y="25"/>
                  </a:lnTo>
                  <a:lnTo>
                    <a:pt x="120" y="25"/>
                  </a:lnTo>
                  <a:lnTo>
                    <a:pt x="120" y="40"/>
                  </a:lnTo>
                  <a:lnTo>
                    <a:pt x="106" y="49"/>
                  </a:lnTo>
                  <a:lnTo>
                    <a:pt x="120" y="25"/>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83" name="Freeform 865">
              <a:extLst>
                <a:ext uri="{FF2B5EF4-FFF2-40B4-BE49-F238E27FC236}">
                  <a16:creationId xmlns:a16="http://schemas.microsoft.com/office/drawing/2014/main" id="{08E7E24C-7953-A8CE-EF7D-285A3D7FEB87}"/>
                </a:ext>
              </a:extLst>
            </p:cNvPr>
            <p:cNvSpPr>
              <a:spLocks/>
            </p:cNvSpPr>
            <p:nvPr/>
          </p:nvSpPr>
          <p:spPr bwMode="auto">
            <a:xfrm>
              <a:off x="2092622" y="5869458"/>
              <a:ext cx="117475" cy="88900"/>
            </a:xfrm>
            <a:custGeom>
              <a:avLst/>
              <a:gdLst>
                <a:gd name="T0" fmla="*/ 74 w 74"/>
                <a:gd name="T1" fmla="*/ 25 h 56"/>
                <a:gd name="T2" fmla="*/ 61 w 74"/>
                <a:gd name="T3" fmla="*/ 47 h 56"/>
                <a:gd name="T4" fmla="*/ 56 w 74"/>
                <a:gd name="T5" fmla="*/ 52 h 56"/>
                <a:gd name="T6" fmla="*/ 49 w 74"/>
                <a:gd name="T7" fmla="*/ 54 h 56"/>
                <a:gd name="T8" fmla="*/ 45 w 74"/>
                <a:gd name="T9" fmla="*/ 56 h 56"/>
                <a:gd name="T10" fmla="*/ 45 w 74"/>
                <a:gd name="T11" fmla="*/ 56 h 56"/>
                <a:gd name="T12" fmla="*/ 47 w 74"/>
                <a:gd name="T13" fmla="*/ 54 h 56"/>
                <a:gd name="T14" fmla="*/ 56 w 74"/>
                <a:gd name="T15" fmla="*/ 47 h 56"/>
                <a:gd name="T16" fmla="*/ 61 w 74"/>
                <a:gd name="T17" fmla="*/ 38 h 56"/>
                <a:gd name="T18" fmla="*/ 61 w 74"/>
                <a:gd name="T19" fmla="*/ 34 h 56"/>
                <a:gd name="T20" fmla="*/ 0 w 74"/>
                <a:gd name="T21" fmla="*/ 34 h 56"/>
                <a:gd name="T22" fmla="*/ 2 w 74"/>
                <a:gd name="T23" fmla="*/ 25 h 56"/>
                <a:gd name="T24" fmla="*/ 7 w 74"/>
                <a:gd name="T25" fmla="*/ 11 h 56"/>
                <a:gd name="T26" fmla="*/ 18 w 74"/>
                <a:gd name="T27" fmla="*/ 2 h 56"/>
                <a:gd name="T28" fmla="*/ 25 w 74"/>
                <a:gd name="T29" fmla="*/ 0 h 56"/>
                <a:gd name="T30" fmla="*/ 27 w 74"/>
                <a:gd name="T31" fmla="*/ 0 h 56"/>
                <a:gd name="T32" fmla="*/ 27 w 74"/>
                <a:gd name="T33" fmla="*/ 0 h 56"/>
                <a:gd name="T34" fmla="*/ 25 w 74"/>
                <a:gd name="T35" fmla="*/ 0 h 56"/>
                <a:gd name="T36" fmla="*/ 25 w 74"/>
                <a:gd name="T37" fmla="*/ 0 h 56"/>
                <a:gd name="T38" fmla="*/ 13 w 74"/>
                <a:gd name="T39" fmla="*/ 25 h 56"/>
                <a:gd name="T40" fmla="*/ 74 w 74"/>
                <a:gd name="T41" fmla="*/ 25 h 56"/>
                <a:gd name="T42" fmla="*/ 74 w 74"/>
                <a:gd name="T43" fmla="*/ 38 h 56"/>
                <a:gd name="T44" fmla="*/ 61 w 74"/>
                <a:gd name="T45" fmla="*/ 47 h 56"/>
                <a:gd name="T46" fmla="*/ 74 w 74"/>
                <a:gd name="T4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56">
                  <a:moveTo>
                    <a:pt x="74" y="25"/>
                  </a:moveTo>
                  <a:lnTo>
                    <a:pt x="61" y="47"/>
                  </a:lnTo>
                  <a:lnTo>
                    <a:pt x="56" y="52"/>
                  </a:lnTo>
                  <a:lnTo>
                    <a:pt x="49" y="54"/>
                  </a:lnTo>
                  <a:lnTo>
                    <a:pt x="45" y="56"/>
                  </a:lnTo>
                  <a:lnTo>
                    <a:pt x="45" y="56"/>
                  </a:lnTo>
                  <a:lnTo>
                    <a:pt x="47" y="54"/>
                  </a:lnTo>
                  <a:lnTo>
                    <a:pt x="56" y="47"/>
                  </a:lnTo>
                  <a:lnTo>
                    <a:pt x="61" y="38"/>
                  </a:lnTo>
                  <a:lnTo>
                    <a:pt x="61" y="34"/>
                  </a:lnTo>
                  <a:lnTo>
                    <a:pt x="0" y="34"/>
                  </a:lnTo>
                  <a:lnTo>
                    <a:pt x="2" y="25"/>
                  </a:lnTo>
                  <a:lnTo>
                    <a:pt x="7" y="11"/>
                  </a:lnTo>
                  <a:lnTo>
                    <a:pt x="18" y="2"/>
                  </a:lnTo>
                  <a:lnTo>
                    <a:pt x="25" y="0"/>
                  </a:lnTo>
                  <a:lnTo>
                    <a:pt x="27" y="0"/>
                  </a:lnTo>
                  <a:lnTo>
                    <a:pt x="27" y="0"/>
                  </a:lnTo>
                  <a:lnTo>
                    <a:pt x="25" y="0"/>
                  </a:lnTo>
                  <a:lnTo>
                    <a:pt x="25" y="0"/>
                  </a:lnTo>
                  <a:lnTo>
                    <a:pt x="13" y="25"/>
                  </a:lnTo>
                  <a:lnTo>
                    <a:pt x="74" y="25"/>
                  </a:lnTo>
                  <a:lnTo>
                    <a:pt x="74" y="38"/>
                  </a:lnTo>
                  <a:lnTo>
                    <a:pt x="61" y="47"/>
                  </a:lnTo>
                  <a:lnTo>
                    <a:pt x="74" y="25"/>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84" name="Freeform 866">
              <a:extLst>
                <a:ext uri="{FF2B5EF4-FFF2-40B4-BE49-F238E27FC236}">
                  <a16:creationId xmlns:a16="http://schemas.microsoft.com/office/drawing/2014/main" id="{6E6BA336-76C4-5928-CA30-3E11B7A21399}"/>
                </a:ext>
              </a:extLst>
            </p:cNvPr>
            <p:cNvSpPr>
              <a:spLocks/>
            </p:cNvSpPr>
            <p:nvPr/>
          </p:nvSpPr>
          <p:spPr bwMode="auto">
            <a:xfrm>
              <a:off x="2113260" y="5761508"/>
              <a:ext cx="96838" cy="147637"/>
            </a:xfrm>
            <a:custGeom>
              <a:avLst/>
              <a:gdLst>
                <a:gd name="T0" fmla="*/ 61 w 61"/>
                <a:gd name="T1" fmla="*/ 7 h 93"/>
                <a:gd name="T2" fmla="*/ 61 w 61"/>
                <a:gd name="T3" fmla="*/ 5 h 93"/>
                <a:gd name="T4" fmla="*/ 61 w 61"/>
                <a:gd name="T5" fmla="*/ 16 h 93"/>
                <a:gd name="T6" fmla="*/ 61 w 61"/>
                <a:gd name="T7" fmla="*/ 27 h 93"/>
                <a:gd name="T8" fmla="*/ 61 w 61"/>
                <a:gd name="T9" fmla="*/ 39 h 93"/>
                <a:gd name="T10" fmla="*/ 61 w 61"/>
                <a:gd name="T11" fmla="*/ 50 h 93"/>
                <a:gd name="T12" fmla="*/ 61 w 61"/>
                <a:gd name="T13" fmla="*/ 59 h 93"/>
                <a:gd name="T14" fmla="*/ 61 w 61"/>
                <a:gd name="T15" fmla="*/ 70 h 93"/>
                <a:gd name="T16" fmla="*/ 61 w 61"/>
                <a:gd name="T17" fmla="*/ 81 h 93"/>
                <a:gd name="T18" fmla="*/ 61 w 61"/>
                <a:gd name="T19" fmla="*/ 93 h 93"/>
                <a:gd name="T20" fmla="*/ 0 w 61"/>
                <a:gd name="T21" fmla="*/ 93 h 93"/>
                <a:gd name="T22" fmla="*/ 0 w 61"/>
                <a:gd name="T23" fmla="*/ 81 h 93"/>
                <a:gd name="T24" fmla="*/ 0 w 61"/>
                <a:gd name="T25" fmla="*/ 70 h 93"/>
                <a:gd name="T26" fmla="*/ 0 w 61"/>
                <a:gd name="T27" fmla="*/ 59 h 93"/>
                <a:gd name="T28" fmla="*/ 0 w 61"/>
                <a:gd name="T29" fmla="*/ 48 h 93"/>
                <a:gd name="T30" fmla="*/ 0 w 61"/>
                <a:gd name="T31" fmla="*/ 36 h 93"/>
                <a:gd name="T32" fmla="*/ 0 w 61"/>
                <a:gd name="T33" fmla="*/ 25 h 93"/>
                <a:gd name="T34" fmla="*/ 0 w 61"/>
                <a:gd name="T35" fmla="*/ 14 h 93"/>
                <a:gd name="T36" fmla="*/ 0 w 61"/>
                <a:gd name="T37" fmla="*/ 5 h 93"/>
                <a:gd name="T38" fmla="*/ 0 w 61"/>
                <a:gd name="T39" fmla="*/ 0 h 93"/>
                <a:gd name="T40" fmla="*/ 61 w 61"/>
                <a:gd name="T41" fmla="*/ 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93">
                  <a:moveTo>
                    <a:pt x="61" y="7"/>
                  </a:moveTo>
                  <a:lnTo>
                    <a:pt x="61" y="5"/>
                  </a:lnTo>
                  <a:lnTo>
                    <a:pt x="61" y="16"/>
                  </a:lnTo>
                  <a:lnTo>
                    <a:pt x="61" y="27"/>
                  </a:lnTo>
                  <a:lnTo>
                    <a:pt x="61" y="39"/>
                  </a:lnTo>
                  <a:lnTo>
                    <a:pt x="61" y="50"/>
                  </a:lnTo>
                  <a:lnTo>
                    <a:pt x="61" y="59"/>
                  </a:lnTo>
                  <a:lnTo>
                    <a:pt x="61" y="70"/>
                  </a:lnTo>
                  <a:lnTo>
                    <a:pt x="61" y="81"/>
                  </a:lnTo>
                  <a:lnTo>
                    <a:pt x="61" y="93"/>
                  </a:lnTo>
                  <a:lnTo>
                    <a:pt x="0" y="93"/>
                  </a:lnTo>
                  <a:lnTo>
                    <a:pt x="0" y="81"/>
                  </a:lnTo>
                  <a:lnTo>
                    <a:pt x="0" y="70"/>
                  </a:lnTo>
                  <a:lnTo>
                    <a:pt x="0" y="59"/>
                  </a:lnTo>
                  <a:lnTo>
                    <a:pt x="0" y="48"/>
                  </a:lnTo>
                  <a:lnTo>
                    <a:pt x="0" y="36"/>
                  </a:lnTo>
                  <a:lnTo>
                    <a:pt x="0" y="25"/>
                  </a:lnTo>
                  <a:lnTo>
                    <a:pt x="0" y="14"/>
                  </a:lnTo>
                  <a:lnTo>
                    <a:pt x="0" y="5"/>
                  </a:lnTo>
                  <a:lnTo>
                    <a:pt x="0" y="0"/>
                  </a:lnTo>
                  <a:lnTo>
                    <a:pt x="61" y="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85" name="Freeform 867">
              <a:extLst>
                <a:ext uri="{FF2B5EF4-FFF2-40B4-BE49-F238E27FC236}">
                  <a16:creationId xmlns:a16="http://schemas.microsoft.com/office/drawing/2014/main" id="{BA81DB62-157C-242B-F713-2E0ED2ACFF32}"/>
                </a:ext>
              </a:extLst>
            </p:cNvPr>
            <p:cNvSpPr>
              <a:spLocks/>
            </p:cNvSpPr>
            <p:nvPr/>
          </p:nvSpPr>
          <p:spPr bwMode="auto">
            <a:xfrm>
              <a:off x="1610022" y="5429720"/>
              <a:ext cx="254000" cy="317500"/>
            </a:xfrm>
            <a:custGeom>
              <a:avLst/>
              <a:gdLst>
                <a:gd name="T0" fmla="*/ 83 w 160"/>
                <a:gd name="T1" fmla="*/ 0 h 200"/>
                <a:gd name="T2" fmla="*/ 65 w 160"/>
                <a:gd name="T3" fmla="*/ 5 h 200"/>
                <a:gd name="T4" fmla="*/ 52 w 160"/>
                <a:gd name="T5" fmla="*/ 11 h 200"/>
                <a:gd name="T6" fmla="*/ 36 w 160"/>
                <a:gd name="T7" fmla="*/ 20 h 200"/>
                <a:gd name="T8" fmla="*/ 25 w 160"/>
                <a:gd name="T9" fmla="*/ 34 h 200"/>
                <a:gd name="T10" fmla="*/ 16 w 160"/>
                <a:gd name="T11" fmla="*/ 50 h 200"/>
                <a:gd name="T12" fmla="*/ 7 w 160"/>
                <a:gd name="T13" fmla="*/ 68 h 200"/>
                <a:gd name="T14" fmla="*/ 2 w 160"/>
                <a:gd name="T15" fmla="*/ 86 h 200"/>
                <a:gd name="T16" fmla="*/ 0 w 160"/>
                <a:gd name="T17" fmla="*/ 106 h 200"/>
                <a:gd name="T18" fmla="*/ 2 w 160"/>
                <a:gd name="T19" fmla="*/ 126 h 200"/>
                <a:gd name="T20" fmla="*/ 7 w 160"/>
                <a:gd name="T21" fmla="*/ 144 h 200"/>
                <a:gd name="T22" fmla="*/ 14 w 160"/>
                <a:gd name="T23" fmla="*/ 162 h 200"/>
                <a:gd name="T24" fmla="*/ 23 w 160"/>
                <a:gd name="T25" fmla="*/ 176 h 200"/>
                <a:gd name="T26" fmla="*/ 34 w 160"/>
                <a:gd name="T27" fmla="*/ 187 h 200"/>
                <a:gd name="T28" fmla="*/ 47 w 160"/>
                <a:gd name="T29" fmla="*/ 196 h 200"/>
                <a:gd name="T30" fmla="*/ 63 w 160"/>
                <a:gd name="T31" fmla="*/ 200 h 200"/>
                <a:gd name="T32" fmla="*/ 79 w 160"/>
                <a:gd name="T33" fmla="*/ 200 h 200"/>
                <a:gd name="T34" fmla="*/ 95 w 160"/>
                <a:gd name="T35" fmla="*/ 198 h 200"/>
                <a:gd name="T36" fmla="*/ 110 w 160"/>
                <a:gd name="T37" fmla="*/ 191 h 200"/>
                <a:gd name="T38" fmla="*/ 124 w 160"/>
                <a:gd name="T39" fmla="*/ 180 h 200"/>
                <a:gd name="T40" fmla="*/ 137 w 160"/>
                <a:gd name="T41" fmla="*/ 167 h 200"/>
                <a:gd name="T42" fmla="*/ 146 w 160"/>
                <a:gd name="T43" fmla="*/ 153 h 200"/>
                <a:gd name="T44" fmla="*/ 153 w 160"/>
                <a:gd name="T45" fmla="*/ 135 h 200"/>
                <a:gd name="T46" fmla="*/ 158 w 160"/>
                <a:gd name="T47" fmla="*/ 115 h 200"/>
                <a:gd name="T48" fmla="*/ 160 w 160"/>
                <a:gd name="T49" fmla="*/ 95 h 200"/>
                <a:gd name="T50" fmla="*/ 160 w 160"/>
                <a:gd name="T51" fmla="*/ 74 h 200"/>
                <a:gd name="T52" fmla="*/ 155 w 160"/>
                <a:gd name="T53" fmla="*/ 56 h 200"/>
                <a:gd name="T54" fmla="*/ 149 w 160"/>
                <a:gd name="T55" fmla="*/ 41 h 200"/>
                <a:gd name="T56" fmla="*/ 137 w 160"/>
                <a:gd name="T57" fmla="*/ 27 h 200"/>
                <a:gd name="T58" fmla="*/ 126 w 160"/>
                <a:gd name="T59" fmla="*/ 16 h 200"/>
                <a:gd name="T60" fmla="*/ 113 w 160"/>
                <a:gd name="T61" fmla="*/ 7 h 200"/>
                <a:gd name="T62" fmla="*/ 99 w 160"/>
                <a:gd name="T63" fmla="*/ 2 h 200"/>
                <a:gd name="T64" fmla="*/ 83 w 160"/>
                <a:gd name="T6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200">
                  <a:moveTo>
                    <a:pt x="83" y="0"/>
                  </a:moveTo>
                  <a:lnTo>
                    <a:pt x="65" y="5"/>
                  </a:lnTo>
                  <a:lnTo>
                    <a:pt x="52" y="11"/>
                  </a:lnTo>
                  <a:lnTo>
                    <a:pt x="36" y="20"/>
                  </a:lnTo>
                  <a:lnTo>
                    <a:pt x="25" y="34"/>
                  </a:lnTo>
                  <a:lnTo>
                    <a:pt x="16" y="50"/>
                  </a:lnTo>
                  <a:lnTo>
                    <a:pt x="7" y="68"/>
                  </a:lnTo>
                  <a:lnTo>
                    <a:pt x="2" y="86"/>
                  </a:lnTo>
                  <a:lnTo>
                    <a:pt x="0" y="106"/>
                  </a:lnTo>
                  <a:lnTo>
                    <a:pt x="2" y="126"/>
                  </a:lnTo>
                  <a:lnTo>
                    <a:pt x="7" y="144"/>
                  </a:lnTo>
                  <a:lnTo>
                    <a:pt x="14" y="162"/>
                  </a:lnTo>
                  <a:lnTo>
                    <a:pt x="23" y="176"/>
                  </a:lnTo>
                  <a:lnTo>
                    <a:pt x="34" y="187"/>
                  </a:lnTo>
                  <a:lnTo>
                    <a:pt x="47" y="196"/>
                  </a:lnTo>
                  <a:lnTo>
                    <a:pt x="63" y="200"/>
                  </a:lnTo>
                  <a:lnTo>
                    <a:pt x="79" y="200"/>
                  </a:lnTo>
                  <a:lnTo>
                    <a:pt x="95" y="198"/>
                  </a:lnTo>
                  <a:lnTo>
                    <a:pt x="110" y="191"/>
                  </a:lnTo>
                  <a:lnTo>
                    <a:pt x="124" y="180"/>
                  </a:lnTo>
                  <a:lnTo>
                    <a:pt x="137" y="167"/>
                  </a:lnTo>
                  <a:lnTo>
                    <a:pt x="146" y="153"/>
                  </a:lnTo>
                  <a:lnTo>
                    <a:pt x="153" y="135"/>
                  </a:lnTo>
                  <a:lnTo>
                    <a:pt x="158" y="115"/>
                  </a:lnTo>
                  <a:lnTo>
                    <a:pt x="160" y="95"/>
                  </a:lnTo>
                  <a:lnTo>
                    <a:pt x="160" y="74"/>
                  </a:lnTo>
                  <a:lnTo>
                    <a:pt x="155" y="56"/>
                  </a:lnTo>
                  <a:lnTo>
                    <a:pt x="149" y="41"/>
                  </a:lnTo>
                  <a:lnTo>
                    <a:pt x="137" y="27"/>
                  </a:lnTo>
                  <a:lnTo>
                    <a:pt x="126" y="16"/>
                  </a:lnTo>
                  <a:lnTo>
                    <a:pt x="113" y="7"/>
                  </a:lnTo>
                  <a:lnTo>
                    <a:pt x="99" y="2"/>
                  </a:lnTo>
                  <a:lnTo>
                    <a:pt x="83" y="0"/>
                  </a:lnTo>
                  <a:close/>
                </a:path>
              </a:pathLst>
            </a:custGeom>
            <a:solidFill>
              <a:srgbClr val="E0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86" name="Freeform 868">
              <a:extLst>
                <a:ext uri="{FF2B5EF4-FFF2-40B4-BE49-F238E27FC236}">
                  <a16:creationId xmlns:a16="http://schemas.microsoft.com/office/drawing/2014/main" id="{3EA3147E-8A67-075E-AFC2-4927956315EC}"/>
                </a:ext>
              </a:extLst>
            </p:cNvPr>
            <p:cNvSpPr>
              <a:spLocks/>
            </p:cNvSpPr>
            <p:nvPr/>
          </p:nvSpPr>
          <p:spPr bwMode="auto">
            <a:xfrm>
              <a:off x="1610022" y="5429720"/>
              <a:ext cx="254000" cy="317500"/>
            </a:xfrm>
            <a:custGeom>
              <a:avLst/>
              <a:gdLst>
                <a:gd name="T0" fmla="*/ 83 w 160"/>
                <a:gd name="T1" fmla="*/ 0 h 200"/>
                <a:gd name="T2" fmla="*/ 65 w 160"/>
                <a:gd name="T3" fmla="*/ 5 h 200"/>
                <a:gd name="T4" fmla="*/ 52 w 160"/>
                <a:gd name="T5" fmla="*/ 11 h 200"/>
                <a:gd name="T6" fmla="*/ 36 w 160"/>
                <a:gd name="T7" fmla="*/ 20 h 200"/>
                <a:gd name="T8" fmla="*/ 25 w 160"/>
                <a:gd name="T9" fmla="*/ 34 h 200"/>
                <a:gd name="T10" fmla="*/ 16 w 160"/>
                <a:gd name="T11" fmla="*/ 50 h 200"/>
                <a:gd name="T12" fmla="*/ 7 w 160"/>
                <a:gd name="T13" fmla="*/ 68 h 200"/>
                <a:gd name="T14" fmla="*/ 2 w 160"/>
                <a:gd name="T15" fmla="*/ 86 h 200"/>
                <a:gd name="T16" fmla="*/ 0 w 160"/>
                <a:gd name="T17" fmla="*/ 106 h 200"/>
                <a:gd name="T18" fmla="*/ 2 w 160"/>
                <a:gd name="T19" fmla="*/ 126 h 200"/>
                <a:gd name="T20" fmla="*/ 7 w 160"/>
                <a:gd name="T21" fmla="*/ 144 h 200"/>
                <a:gd name="T22" fmla="*/ 14 w 160"/>
                <a:gd name="T23" fmla="*/ 162 h 200"/>
                <a:gd name="T24" fmla="*/ 23 w 160"/>
                <a:gd name="T25" fmla="*/ 176 h 200"/>
                <a:gd name="T26" fmla="*/ 34 w 160"/>
                <a:gd name="T27" fmla="*/ 187 h 200"/>
                <a:gd name="T28" fmla="*/ 47 w 160"/>
                <a:gd name="T29" fmla="*/ 196 h 200"/>
                <a:gd name="T30" fmla="*/ 63 w 160"/>
                <a:gd name="T31" fmla="*/ 200 h 200"/>
                <a:gd name="T32" fmla="*/ 79 w 160"/>
                <a:gd name="T33" fmla="*/ 200 h 200"/>
                <a:gd name="T34" fmla="*/ 95 w 160"/>
                <a:gd name="T35" fmla="*/ 198 h 200"/>
                <a:gd name="T36" fmla="*/ 110 w 160"/>
                <a:gd name="T37" fmla="*/ 191 h 200"/>
                <a:gd name="T38" fmla="*/ 124 w 160"/>
                <a:gd name="T39" fmla="*/ 180 h 200"/>
                <a:gd name="T40" fmla="*/ 137 w 160"/>
                <a:gd name="T41" fmla="*/ 167 h 200"/>
                <a:gd name="T42" fmla="*/ 146 w 160"/>
                <a:gd name="T43" fmla="*/ 153 h 200"/>
                <a:gd name="T44" fmla="*/ 153 w 160"/>
                <a:gd name="T45" fmla="*/ 135 h 200"/>
                <a:gd name="T46" fmla="*/ 158 w 160"/>
                <a:gd name="T47" fmla="*/ 115 h 200"/>
                <a:gd name="T48" fmla="*/ 160 w 160"/>
                <a:gd name="T49" fmla="*/ 95 h 200"/>
                <a:gd name="T50" fmla="*/ 160 w 160"/>
                <a:gd name="T51" fmla="*/ 74 h 200"/>
                <a:gd name="T52" fmla="*/ 155 w 160"/>
                <a:gd name="T53" fmla="*/ 56 h 200"/>
                <a:gd name="T54" fmla="*/ 149 w 160"/>
                <a:gd name="T55" fmla="*/ 41 h 200"/>
                <a:gd name="T56" fmla="*/ 137 w 160"/>
                <a:gd name="T57" fmla="*/ 27 h 200"/>
                <a:gd name="T58" fmla="*/ 126 w 160"/>
                <a:gd name="T59" fmla="*/ 16 h 200"/>
                <a:gd name="T60" fmla="*/ 113 w 160"/>
                <a:gd name="T61" fmla="*/ 7 h 200"/>
                <a:gd name="T62" fmla="*/ 99 w 160"/>
                <a:gd name="T63" fmla="*/ 2 h 200"/>
                <a:gd name="T64" fmla="*/ 83 w 160"/>
                <a:gd name="T6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200">
                  <a:moveTo>
                    <a:pt x="83" y="0"/>
                  </a:moveTo>
                  <a:lnTo>
                    <a:pt x="65" y="5"/>
                  </a:lnTo>
                  <a:lnTo>
                    <a:pt x="52" y="11"/>
                  </a:lnTo>
                  <a:lnTo>
                    <a:pt x="36" y="20"/>
                  </a:lnTo>
                  <a:lnTo>
                    <a:pt x="25" y="34"/>
                  </a:lnTo>
                  <a:lnTo>
                    <a:pt x="16" y="50"/>
                  </a:lnTo>
                  <a:lnTo>
                    <a:pt x="7" y="68"/>
                  </a:lnTo>
                  <a:lnTo>
                    <a:pt x="2" y="86"/>
                  </a:lnTo>
                  <a:lnTo>
                    <a:pt x="0" y="106"/>
                  </a:lnTo>
                  <a:lnTo>
                    <a:pt x="2" y="126"/>
                  </a:lnTo>
                  <a:lnTo>
                    <a:pt x="7" y="144"/>
                  </a:lnTo>
                  <a:lnTo>
                    <a:pt x="14" y="162"/>
                  </a:lnTo>
                  <a:lnTo>
                    <a:pt x="23" y="176"/>
                  </a:lnTo>
                  <a:lnTo>
                    <a:pt x="34" y="187"/>
                  </a:lnTo>
                  <a:lnTo>
                    <a:pt x="47" y="196"/>
                  </a:lnTo>
                  <a:lnTo>
                    <a:pt x="63" y="200"/>
                  </a:lnTo>
                  <a:lnTo>
                    <a:pt x="79" y="200"/>
                  </a:lnTo>
                  <a:lnTo>
                    <a:pt x="95" y="198"/>
                  </a:lnTo>
                  <a:lnTo>
                    <a:pt x="110" y="191"/>
                  </a:lnTo>
                  <a:lnTo>
                    <a:pt x="124" y="180"/>
                  </a:lnTo>
                  <a:lnTo>
                    <a:pt x="137" y="167"/>
                  </a:lnTo>
                  <a:lnTo>
                    <a:pt x="146" y="153"/>
                  </a:lnTo>
                  <a:lnTo>
                    <a:pt x="153" y="135"/>
                  </a:lnTo>
                  <a:lnTo>
                    <a:pt x="158" y="115"/>
                  </a:lnTo>
                  <a:lnTo>
                    <a:pt x="160" y="95"/>
                  </a:lnTo>
                  <a:lnTo>
                    <a:pt x="160" y="74"/>
                  </a:lnTo>
                  <a:lnTo>
                    <a:pt x="155" y="56"/>
                  </a:lnTo>
                  <a:lnTo>
                    <a:pt x="149" y="41"/>
                  </a:lnTo>
                  <a:lnTo>
                    <a:pt x="137" y="27"/>
                  </a:lnTo>
                  <a:lnTo>
                    <a:pt x="126" y="16"/>
                  </a:lnTo>
                  <a:lnTo>
                    <a:pt x="113" y="7"/>
                  </a:lnTo>
                  <a:lnTo>
                    <a:pt x="99" y="2"/>
                  </a:lnTo>
                  <a:lnTo>
                    <a:pt x="83"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sp>
        <p:nvSpPr>
          <p:cNvPr id="894" name="Freeform 828">
            <a:extLst>
              <a:ext uri="{FF2B5EF4-FFF2-40B4-BE49-F238E27FC236}">
                <a16:creationId xmlns:a16="http://schemas.microsoft.com/office/drawing/2014/main" id="{2B5A9D53-6773-4701-96CA-5A20E9F1F6C0}"/>
              </a:ext>
            </a:extLst>
          </p:cNvPr>
          <p:cNvSpPr>
            <a:spLocks/>
          </p:cNvSpPr>
          <p:nvPr/>
        </p:nvSpPr>
        <p:spPr bwMode="auto">
          <a:xfrm>
            <a:off x="3720769" y="2950126"/>
            <a:ext cx="231775" cy="230830"/>
          </a:xfrm>
          <a:custGeom>
            <a:avLst/>
            <a:gdLst>
              <a:gd name="T0" fmla="*/ 74 w 146"/>
              <a:gd name="T1" fmla="*/ 0 h 144"/>
              <a:gd name="T2" fmla="*/ 88 w 146"/>
              <a:gd name="T3" fmla="*/ 0 h 144"/>
              <a:gd name="T4" fmla="*/ 101 w 146"/>
              <a:gd name="T5" fmla="*/ 4 h 144"/>
              <a:gd name="T6" fmla="*/ 115 w 146"/>
              <a:gd name="T7" fmla="*/ 11 h 144"/>
              <a:gd name="T8" fmla="*/ 124 w 146"/>
              <a:gd name="T9" fmla="*/ 20 h 144"/>
              <a:gd name="T10" fmla="*/ 133 w 146"/>
              <a:gd name="T11" fmla="*/ 31 h 144"/>
              <a:gd name="T12" fmla="*/ 140 w 146"/>
              <a:gd name="T13" fmla="*/ 42 h 144"/>
              <a:gd name="T14" fmla="*/ 144 w 146"/>
              <a:gd name="T15" fmla="*/ 56 h 144"/>
              <a:gd name="T16" fmla="*/ 146 w 146"/>
              <a:gd name="T17" fmla="*/ 72 h 144"/>
              <a:gd name="T18" fmla="*/ 144 w 146"/>
              <a:gd name="T19" fmla="*/ 85 h 144"/>
              <a:gd name="T20" fmla="*/ 140 w 146"/>
              <a:gd name="T21" fmla="*/ 99 h 144"/>
              <a:gd name="T22" fmla="*/ 133 w 146"/>
              <a:gd name="T23" fmla="*/ 112 h 144"/>
              <a:gd name="T24" fmla="*/ 124 w 146"/>
              <a:gd name="T25" fmla="*/ 123 h 144"/>
              <a:gd name="T26" fmla="*/ 115 w 146"/>
              <a:gd name="T27" fmla="*/ 132 h 144"/>
              <a:gd name="T28" fmla="*/ 101 w 146"/>
              <a:gd name="T29" fmla="*/ 139 h 144"/>
              <a:gd name="T30" fmla="*/ 88 w 146"/>
              <a:gd name="T31" fmla="*/ 141 h 144"/>
              <a:gd name="T32" fmla="*/ 74 w 146"/>
              <a:gd name="T33" fmla="*/ 144 h 144"/>
              <a:gd name="T34" fmla="*/ 59 w 146"/>
              <a:gd name="T35" fmla="*/ 141 h 144"/>
              <a:gd name="T36" fmla="*/ 45 w 146"/>
              <a:gd name="T37" fmla="*/ 139 h 144"/>
              <a:gd name="T38" fmla="*/ 34 w 146"/>
              <a:gd name="T39" fmla="*/ 132 h 144"/>
              <a:gd name="T40" fmla="*/ 23 w 146"/>
              <a:gd name="T41" fmla="*/ 123 h 144"/>
              <a:gd name="T42" fmla="*/ 14 w 146"/>
              <a:gd name="T43" fmla="*/ 112 h 144"/>
              <a:gd name="T44" fmla="*/ 7 w 146"/>
              <a:gd name="T45" fmla="*/ 99 h 144"/>
              <a:gd name="T46" fmla="*/ 2 w 146"/>
              <a:gd name="T47" fmla="*/ 85 h 144"/>
              <a:gd name="T48" fmla="*/ 0 w 146"/>
              <a:gd name="T49" fmla="*/ 72 h 144"/>
              <a:gd name="T50" fmla="*/ 2 w 146"/>
              <a:gd name="T51" fmla="*/ 56 h 144"/>
              <a:gd name="T52" fmla="*/ 7 w 146"/>
              <a:gd name="T53" fmla="*/ 42 h 144"/>
              <a:gd name="T54" fmla="*/ 14 w 146"/>
              <a:gd name="T55" fmla="*/ 31 h 144"/>
              <a:gd name="T56" fmla="*/ 23 w 146"/>
              <a:gd name="T57" fmla="*/ 20 h 144"/>
              <a:gd name="T58" fmla="*/ 34 w 146"/>
              <a:gd name="T59" fmla="*/ 11 h 144"/>
              <a:gd name="T60" fmla="*/ 45 w 146"/>
              <a:gd name="T61" fmla="*/ 4 h 144"/>
              <a:gd name="T62" fmla="*/ 59 w 146"/>
              <a:gd name="T63" fmla="*/ 0 h 144"/>
              <a:gd name="T64" fmla="*/ 74 w 146"/>
              <a:gd name="T6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44">
                <a:moveTo>
                  <a:pt x="74" y="0"/>
                </a:moveTo>
                <a:lnTo>
                  <a:pt x="88" y="0"/>
                </a:lnTo>
                <a:lnTo>
                  <a:pt x="101" y="4"/>
                </a:lnTo>
                <a:lnTo>
                  <a:pt x="115" y="11"/>
                </a:lnTo>
                <a:lnTo>
                  <a:pt x="124" y="20"/>
                </a:lnTo>
                <a:lnTo>
                  <a:pt x="133" y="31"/>
                </a:lnTo>
                <a:lnTo>
                  <a:pt x="140" y="42"/>
                </a:lnTo>
                <a:lnTo>
                  <a:pt x="144" y="56"/>
                </a:lnTo>
                <a:lnTo>
                  <a:pt x="146" y="72"/>
                </a:lnTo>
                <a:lnTo>
                  <a:pt x="144" y="85"/>
                </a:lnTo>
                <a:lnTo>
                  <a:pt x="140" y="99"/>
                </a:lnTo>
                <a:lnTo>
                  <a:pt x="133" y="112"/>
                </a:lnTo>
                <a:lnTo>
                  <a:pt x="124" y="123"/>
                </a:lnTo>
                <a:lnTo>
                  <a:pt x="115" y="132"/>
                </a:lnTo>
                <a:lnTo>
                  <a:pt x="101" y="139"/>
                </a:lnTo>
                <a:lnTo>
                  <a:pt x="88" y="141"/>
                </a:lnTo>
                <a:lnTo>
                  <a:pt x="74" y="144"/>
                </a:lnTo>
                <a:lnTo>
                  <a:pt x="59" y="141"/>
                </a:lnTo>
                <a:lnTo>
                  <a:pt x="45" y="139"/>
                </a:lnTo>
                <a:lnTo>
                  <a:pt x="34" y="132"/>
                </a:lnTo>
                <a:lnTo>
                  <a:pt x="23" y="123"/>
                </a:lnTo>
                <a:lnTo>
                  <a:pt x="14" y="112"/>
                </a:lnTo>
                <a:lnTo>
                  <a:pt x="7" y="99"/>
                </a:lnTo>
                <a:lnTo>
                  <a:pt x="2" y="85"/>
                </a:lnTo>
                <a:lnTo>
                  <a:pt x="0" y="72"/>
                </a:lnTo>
                <a:lnTo>
                  <a:pt x="2" y="56"/>
                </a:lnTo>
                <a:lnTo>
                  <a:pt x="7" y="42"/>
                </a:lnTo>
                <a:lnTo>
                  <a:pt x="14" y="31"/>
                </a:lnTo>
                <a:lnTo>
                  <a:pt x="23" y="20"/>
                </a:lnTo>
                <a:lnTo>
                  <a:pt x="34" y="11"/>
                </a:lnTo>
                <a:lnTo>
                  <a:pt x="45" y="4"/>
                </a:lnTo>
                <a:lnTo>
                  <a:pt x="59" y="0"/>
                </a:lnTo>
                <a:lnTo>
                  <a:pt x="74" y="0"/>
                </a:lnTo>
                <a:close/>
              </a:path>
            </a:pathLst>
          </a:custGeom>
          <a:solidFill>
            <a:srgbClr val="B4DDC7"/>
          </a:solidFill>
          <a:ln>
            <a:noFill/>
          </a:ln>
        </p:spPr>
        <p:txBody>
          <a:bodyPr vert="horz" wrap="square" lIns="91440" tIns="45720" rIns="91440" bIns="45720" numCol="1" anchor="t" anchorCtr="0" compatLnSpc="1">
            <a:prstTxWarp prst="textNoShape">
              <a:avLst/>
            </a:prstTxWarp>
          </a:bodyPr>
          <a:lstStyle/>
          <a:p>
            <a:endParaRPr lang="it-IT"/>
          </a:p>
        </p:txBody>
      </p:sp>
      <p:sp>
        <p:nvSpPr>
          <p:cNvPr id="895" name="Freeform 878">
            <a:extLst>
              <a:ext uri="{FF2B5EF4-FFF2-40B4-BE49-F238E27FC236}">
                <a16:creationId xmlns:a16="http://schemas.microsoft.com/office/drawing/2014/main" id="{6FE2C096-F984-4B74-8806-F775891B627B}"/>
              </a:ext>
            </a:extLst>
          </p:cNvPr>
          <p:cNvSpPr>
            <a:spLocks/>
          </p:cNvSpPr>
          <p:nvPr/>
        </p:nvSpPr>
        <p:spPr bwMode="auto">
          <a:xfrm>
            <a:off x="3215680" y="2887962"/>
            <a:ext cx="360000" cy="361352"/>
          </a:xfrm>
          <a:custGeom>
            <a:avLst/>
            <a:gdLst>
              <a:gd name="T0" fmla="*/ 283 w 283"/>
              <a:gd name="T1" fmla="*/ 156 h 347"/>
              <a:gd name="T2" fmla="*/ 277 w 283"/>
              <a:gd name="T3" fmla="*/ 122 h 347"/>
              <a:gd name="T4" fmla="*/ 268 w 283"/>
              <a:gd name="T5" fmla="*/ 91 h 347"/>
              <a:gd name="T6" fmla="*/ 252 w 283"/>
              <a:gd name="T7" fmla="*/ 64 h 347"/>
              <a:gd name="T8" fmla="*/ 232 w 283"/>
              <a:gd name="T9" fmla="*/ 41 h 347"/>
              <a:gd name="T10" fmla="*/ 209 w 283"/>
              <a:gd name="T11" fmla="*/ 21 h 347"/>
              <a:gd name="T12" fmla="*/ 184 w 283"/>
              <a:gd name="T13" fmla="*/ 9 h 347"/>
              <a:gd name="T14" fmla="*/ 157 w 283"/>
              <a:gd name="T15" fmla="*/ 0 h 347"/>
              <a:gd name="T16" fmla="*/ 128 w 283"/>
              <a:gd name="T17" fmla="*/ 0 h 347"/>
              <a:gd name="T18" fmla="*/ 101 w 283"/>
              <a:gd name="T19" fmla="*/ 9 h 347"/>
              <a:gd name="T20" fmla="*/ 74 w 283"/>
              <a:gd name="T21" fmla="*/ 21 h 347"/>
              <a:gd name="T22" fmla="*/ 52 w 283"/>
              <a:gd name="T23" fmla="*/ 41 h 347"/>
              <a:gd name="T24" fmla="*/ 34 w 283"/>
              <a:gd name="T25" fmla="*/ 64 h 347"/>
              <a:gd name="T26" fmla="*/ 18 w 283"/>
              <a:gd name="T27" fmla="*/ 91 h 347"/>
              <a:gd name="T28" fmla="*/ 7 w 283"/>
              <a:gd name="T29" fmla="*/ 122 h 347"/>
              <a:gd name="T30" fmla="*/ 2 w 283"/>
              <a:gd name="T31" fmla="*/ 156 h 347"/>
              <a:gd name="T32" fmla="*/ 2 w 283"/>
              <a:gd name="T33" fmla="*/ 192 h 347"/>
              <a:gd name="T34" fmla="*/ 7 w 283"/>
              <a:gd name="T35" fmla="*/ 226 h 347"/>
              <a:gd name="T36" fmla="*/ 18 w 283"/>
              <a:gd name="T37" fmla="*/ 255 h 347"/>
              <a:gd name="T38" fmla="*/ 34 w 283"/>
              <a:gd name="T39" fmla="*/ 284 h 347"/>
              <a:gd name="T40" fmla="*/ 52 w 283"/>
              <a:gd name="T41" fmla="*/ 307 h 347"/>
              <a:gd name="T42" fmla="*/ 74 w 283"/>
              <a:gd name="T43" fmla="*/ 325 h 347"/>
              <a:gd name="T44" fmla="*/ 101 w 283"/>
              <a:gd name="T45" fmla="*/ 338 h 347"/>
              <a:gd name="T46" fmla="*/ 128 w 283"/>
              <a:gd name="T47" fmla="*/ 345 h 347"/>
              <a:gd name="T48" fmla="*/ 157 w 283"/>
              <a:gd name="T49" fmla="*/ 345 h 347"/>
              <a:gd name="T50" fmla="*/ 184 w 283"/>
              <a:gd name="T51" fmla="*/ 338 h 347"/>
              <a:gd name="T52" fmla="*/ 209 w 283"/>
              <a:gd name="T53" fmla="*/ 325 h 347"/>
              <a:gd name="T54" fmla="*/ 232 w 283"/>
              <a:gd name="T55" fmla="*/ 307 h 347"/>
              <a:gd name="T56" fmla="*/ 252 w 283"/>
              <a:gd name="T57" fmla="*/ 284 h 347"/>
              <a:gd name="T58" fmla="*/ 268 w 283"/>
              <a:gd name="T59" fmla="*/ 255 h 347"/>
              <a:gd name="T60" fmla="*/ 277 w 283"/>
              <a:gd name="T61" fmla="*/ 226 h 347"/>
              <a:gd name="T62" fmla="*/ 283 w 283"/>
              <a:gd name="T63" fmla="*/ 19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3" h="347">
                <a:moveTo>
                  <a:pt x="283" y="174"/>
                </a:moveTo>
                <a:lnTo>
                  <a:pt x="283" y="156"/>
                </a:lnTo>
                <a:lnTo>
                  <a:pt x="281" y="138"/>
                </a:lnTo>
                <a:lnTo>
                  <a:pt x="277" y="122"/>
                </a:lnTo>
                <a:lnTo>
                  <a:pt x="272" y="106"/>
                </a:lnTo>
                <a:lnTo>
                  <a:pt x="268" y="91"/>
                </a:lnTo>
                <a:lnTo>
                  <a:pt x="259" y="77"/>
                </a:lnTo>
                <a:lnTo>
                  <a:pt x="252" y="64"/>
                </a:lnTo>
                <a:lnTo>
                  <a:pt x="243" y="52"/>
                </a:lnTo>
                <a:lnTo>
                  <a:pt x="232" y="41"/>
                </a:lnTo>
                <a:lnTo>
                  <a:pt x="220" y="30"/>
                </a:lnTo>
                <a:lnTo>
                  <a:pt x="209" y="21"/>
                </a:lnTo>
                <a:lnTo>
                  <a:pt x="198" y="14"/>
                </a:lnTo>
                <a:lnTo>
                  <a:pt x="184" y="9"/>
                </a:lnTo>
                <a:lnTo>
                  <a:pt x="171" y="5"/>
                </a:lnTo>
                <a:lnTo>
                  <a:pt x="157" y="0"/>
                </a:lnTo>
                <a:lnTo>
                  <a:pt x="142" y="0"/>
                </a:lnTo>
                <a:lnTo>
                  <a:pt x="128" y="0"/>
                </a:lnTo>
                <a:lnTo>
                  <a:pt x="115" y="5"/>
                </a:lnTo>
                <a:lnTo>
                  <a:pt x="101" y="9"/>
                </a:lnTo>
                <a:lnTo>
                  <a:pt x="88" y="14"/>
                </a:lnTo>
                <a:lnTo>
                  <a:pt x="74" y="21"/>
                </a:lnTo>
                <a:lnTo>
                  <a:pt x="63" y="30"/>
                </a:lnTo>
                <a:lnTo>
                  <a:pt x="52" y="41"/>
                </a:lnTo>
                <a:lnTo>
                  <a:pt x="43" y="52"/>
                </a:lnTo>
                <a:lnTo>
                  <a:pt x="34" y="64"/>
                </a:lnTo>
                <a:lnTo>
                  <a:pt x="25" y="77"/>
                </a:lnTo>
                <a:lnTo>
                  <a:pt x="18" y="91"/>
                </a:lnTo>
                <a:lnTo>
                  <a:pt x="11" y="106"/>
                </a:lnTo>
                <a:lnTo>
                  <a:pt x="7" y="122"/>
                </a:lnTo>
                <a:lnTo>
                  <a:pt x="4" y="138"/>
                </a:lnTo>
                <a:lnTo>
                  <a:pt x="2" y="156"/>
                </a:lnTo>
                <a:lnTo>
                  <a:pt x="0" y="174"/>
                </a:lnTo>
                <a:lnTo>
                  <a:pt x="2" y="192"/>
                </a:lnTo>
                <a:lnTo>
                  <a:pt x="4" y="208"/>
                </a:lnTo>
                <a:lnTo>
                  <a:pt x="7" y="226"/>
                </a:lnTo>
                <a:lnTo>
                  <a:pt x="11" y="241"/>
                </a:lnTo>
                <a:lnTo>
                  <a:pt x="18" y="255"/>
                </a:lnTo>
                <a:lnTo>
                  <a:pt x="25" y="271"/>
                </a:lnTo>
                <a:lnTo>
                  <a:pt x="34" y="284"/>
                </a:lnTo>
                <a:lnTo>
                  <a:pt x="43" y="295"/>
                </a:lnTo>
                <a:lnTo>
                  <a:pt x="52" y="307"/>
                </a:lnTo>
                <a:lnTo>
                  <a:pt x="63" y="318"/>
                </a:lnTo>
                <a:lnTo>
                  <a:pt x="74" y="325"/>
                </a:lnTo>
                <a:lnTo>
                  <a:pt x="88" y="334"/>
                </a:lnTo>
                <a:lnTo>
                  <a:pt x="101" y="338"/>
                </a:lnTo>
                <a:lnTo>
                  <a:pt x="115" y="343"/>
                </a:lnTo>
                <a:lnTo>
                  <a:pt x="128" y="345"/>
                </a:lnTo>
                <a:lnTo>
                  <a:pt x="142" y="347"/>
                </a:lnTo>
                <a:lnTo>
                  <a:pt x="157" y="345"/>
                </a:lnTo>
                <a:lnTo>
                  <a:pt x="171" y="343"/>
                </a:lnTo>
                <a:lnTo>
                  <a:pt x="184" y="338"/>
                </a:lnTo>
                <a:lnTo>
                  <a:pt x="198" y="334"/>
                </a:lnTo>
                <a:lnTo>
                  <a:pt x="209" y="325"/>
                </a:lnTo>
                <a:lnTo>
                  <a:pt x="220" y="318"/>
                </a:lnTo>
                <a:lnTo>
                  <a:pt x="232" y="307"/>
                </a:lnTo>
                <a:lnTo>
                  <a:pt x="243" y="295"/>
                </a:lnTo>
                <a:lnTo>
                  <a:pt x="252" y="284"/>
                </a:lnTo>
                <a:lnTo>
                  <a:pt x="259" y="271"/>
                </a:lnTo>
                <a:lnTo>
                  <a:pt x="268" y="255"/>
                </a:lnTo>
                <a:lnTo>
                  <a:pt x="272" y="241"/>
                </a:lnTo>
                <a:lnTo>
                  <a:pt x="277" y="226"/>
                </a:lnTo>
                <a:lnTo>
                  <a:pt x="281" y="208"/>
                </a:lnTo>
                <a:lnTo>
                  <a:pt x="283" y="192"/>
                </a:lnTo>
                <a:lnTo>
                  <a:pt x="283" y="174"/>
                </a:lnTo>
                <a:close/>
              </a:path>
            </a:pathLst>
          </a:custGeom>
          <a:solidFill>
            <a:srgbClr val="B4DDC7"/>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it-IT" dirty="0"/>
          </a:p>
        </p:txBody>
      </p:sp>
      <p:sp>
        <p:nvSpPr>
          <p:cNvPr id="896" name="Rectangle 885">
            <a:extLst>
              <a:ext uri="{FF2B5EF4-FFF2-40B4-BE49-F238E27FC236}">
                <a16:creationId xmlns:a16="http://schemas.microsoft.com/office/drawing/2014/main" id="{F17D5ED4-2845-4E5E-99F7-92F1714DB949}"/>
              </a:ext>
            </a:extLst>
          </p:cNvPr>
          <p:cNvSpPr>
            <a:spLocks noChangeArrowheads="1"/>
          </p:cNvSpPr>
          <p:nvPr/>
        </p:nvSpPr>
        <p:spPr bwMode="auto">
          <a:xfrm>
            <a:off x="3246574" y="2985143"/>
            <a:ext cx="306388"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050" b="1" dirty="0">
                <a:solidFill>
                  <a:srgbClr val="000000"/>
                </a:solidFill>
                <a:latin typeface="Bahnschrift SemiBold SemiConden" panose="020B0502040204020203" pitchFamily="34" charset="0"/>
              </a:rPr>
              <a:t>NO</a:t>
            </a:r>
            <a:r>
              <a:rPr lang="it-IT" altLang="it-IT" sz="1050" b="1" baseline="-25000" dirty="0">
                <a:solidFill>
                  <a:srgbClr val="000000"/>
                </a:solidFill>
                <a:latin typeface="Bahnschrift SemiBold SemiConden" panose="020B0502040204020203" pitchFamily="34" charset="0"/>
              </a:rPr>
              <a:t>3</a:t>
            </a:r>
            <a:endParaRPr kumimoji="0" lang="it-IT" altLang="it-IT" sz="1200" b="0" i="0" u="none" strike="noStrike" cap="none" normalizeH="0" baseline="-25000" dirty="0">
              <a:ln>
                <a:noFill/>
              </a:ln>
              <a:solidFill>
                <a:schemeClr val="tx1"/>
              </a:solidFill>
              <a:effectLst/>
              <a:latin typeface="Bahnschrift SemiBold SemiConden" panose="020B0502040204020203" pitchFamily="34" charset="0"/>
            </a:endParaRPr>
          </a:p>
        </p:txBody>
      </p:sp>
      <p:sp>
        <p:nvSpPr>
          <p:cNvPr id="897" name="Rectangle 886">
            <a:extLst>
              <a:ext uri="{FF2B5EF4-FFF2-40B4-BE49-F238E27FC236}">
                <a16:creationId xmlns:a16="http://schemas.microsoft.com/office/drawing/2014/main" id="{27C2760F-FEA3-4067-AC08-DC3CE7F6A4BA}"/>
              </a:ext>
            </a:extLst>
          </p:cNvPr>
          <p:cNvSpPr>
            <a:spLocks noChangeArrowheads="1"/>
          </p:cNvSpPr>
          <p:nvPr/>
        </p:nvSpPr>
        <p:spPr bwMode="auto">
          <a:xfrm>
            <a:off x="3741278" y="2986064"/>
            <a:ext cx="19744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100" b="1" dirty="0">
                <a:solidFill>
                  <a:srgbClr val="000000"/>
                </a:solidFill>
                <a:latin typeface="Bahnschrift SemiBold SemiConden" panose="020B0502040204020203" pitchFamily="34" charset="0"/>
              </a:rPr>
              <a:t>Ca</a:t>
            </a:r>
            <a:endParaRPr lang="it-IT" altLang="it-IT" sz="1050" b="1" dirty="0">
              <a:solidFill>
                <a:srgbClr val="000000"/>
              </a:solidFill>
              <a:latin typeface="Bahnschrift SemiBold SemiConden" panose="020B0502040204020203" pitchFamily="34" charset="0"/>
            </a:endParaRPr>
          </a:p>
        </p:txBody>
      </p:sp>
      <p:sp>
        <p:nvSpPr>
          <p:cNvPr id="898" name="Freccia a destra 897">
            <a:extLst>
              <a:ext uri="{FF2B5EF4-FFF2-40B4-BE49-F238E27FC236}">
                <a16:creationId xmlns:a16="http://schemas.microsoft.com/office/drawing/2014/main" id="{E9799DCD-69F8-40E0-BCA4-8944FC34F0DD}"/>
              </a:ext>
            </a:extLst>
          </p:cNvPr>
          <p:cNvSpPr/>
          <p:nvPr/>
        </p:nvSpPr>
        <p:spPr>
          <a:xfrm>
            <a:off x="3571267" y="2996638"/>
            <a:ext cx="144000" cy="144000"/>
          </a:xfrm>
          <a:prstGeom prst="rightArrow">
            <a:avLst/>
          </a:prstGeom>
          <a:solidFill>
            <a:srgbClr val="B4DDC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14" name="Freeform 828">
            <a:extLst>
              <a:ext uri="{FF2B5EF4-FFF2-40B4-BE49-F238E27FC236}">
                <a16:creationId xmlns:a16="http://schemas.microsoft.com/office/drawing/2014/main" id="{98C905DE-FCBF-48A6-AE0D-E5745AFDA1BB}"/>
              </a:ext>
            </a:extLst>
          </p:cNvPr>
          <p:cNvSpPr>
            <a:spLocks/>
          </p:cNvSpPr>
          <p:nvPr/>
        </p:nvSpPr>
        <p:spPr bwMode="auto">
          <a:xfrm>
            <a:off x="4490569" y="2953265"/>
            <a:ext cx="231775" cy="228600"/>
          </a:xfrm>
          <a:custGeom>
            <a:avLst/>
            <a:gdLst>
              <a:gd name="T0" fmla="*/ 74 w 146"/>
              <a:gd name="T1" fmla="*/ 0 h 144"/>
              <a:gd name="T2" fmla="*/ 88 w 146"/>
              <a:gd name="T3" fmla="*/ 0 h 144"/>
              <a:gd name="T4" fmla="*/ 101 w 146"/>
              <a:gd name="T5" fmla="*/ 4 h 144"/>
              <a:gd name="T6" fmla="*/ 115 w 146"/>
              <a:gd name="T7" fmla="*/ 11 h 144"/>
              <a:gd name="T8" fmla="*/ 124 w 146"/>
              <a:gd name="T9" fmla="*/ 20 h 144"/>
              <a:gd name="T10" fmla="*/ 133 w 146"/>
              <a:gd name="T11" fmla="*/ 31 h 144"/>
              <a:gd name="T12" fmla="*/ 140 w 146"/>
              <a:gd name="T13" fmla="*/ 42 h 144"/>
              <a:gd name="T14" fmla="*/ 144 w 146"/>
              <a:gd name="T15" fmla="*/ 56 h 144"/>
              <a:gd name="T16" fmla="*/ 146 w 146"/>
              <a:gd name="T17" fmla="*/ 72 h 144"/>
              <a:gd name="T18" fmla="*/ 144 w 146"/>
              <a:gd name="T19" fmla="*/ 85 h 144"/>
              <a:gd name="T20" fmla="*/ 140 w 146"/>
              <a:gd name="T21" fmla="*/ 99 h 144"/>
              <a:gd name="T22" fmla="*/ 133 w 146"/>
              <a:gd name="T23" fmla="*/ 112 h 144"/>
              <a:gd name="T24" fmla="*/ 124 w 146"/>
              <a:gd name="T25" fmla="*/ 123 h 144"/>
              <a:gd name="T26" fmla="*/ 115 w 146"/>
              <a:gd name="T27" fmla="*/ 132 h 144"/>
              <a:gd name="T28" fmla="*/ 101 w 146"/>
              <a:gd name="T29" fmla="*/ 139 h 144"/>
              <a:gd name="T30" fmla="*/ 88 w 146"/>
              <a:gd name="T31" fmla="*/ 141 h 144"/>
              <a:gd name="T32" fmla="*/ 74 w 146"/>
              <a:gd name="T33" fmla="*/ 144 h 144"/>
              <a:gd name="T34" fmla="*/ 59 w 146"/>
              <a:gd name="T35" fmla="*/ 141 h 144"/>
              <a:gd name="T36" fmla="*/ 45 w 146"/>
              <a:gd name="T37" fmla="*/ 139 h 144"/>
              <a:gd name="T38" fmla="*/ 34 w 146"/>
              <a:gd name="T39" fmla="*/ 132 h 144"/>
              <a:gd name="T40" fmla="*/ 23 w 146"/>
              <a:gd name="T41" fmla="*/ 123 h 144"/>
              <a:gd name="T42" fmla="*/ 14 w 146"/>
              <a:gd name="T43" fmla="*/ 112 h 144"/>
              <a:gd name="T44" fmla="*/ 7 w 146"/>
              <a:gd name="T45" fmla="*/ 99 h 144"/>
              <a:gd name="T46" fmla="*/ 2 w 146"/>
              <a:gd name="T47" fmla="*/ 85 h 144"/>
              <a:gd name="T48" fmla="*/ 0 w 146"/>
              <a:gd name="T49" fmla="*/ 72 h 144"/>
              <a:gd name="T50" fmla="*/ 2 w 146"/>
              <a:gd name="T51" fmla="*/ 56 h 144"/>
              <a:gd name="T52" fmla="*/ 7 w 146"/>
              <a:gd name="T53" fmla="*/ 42 h 144"/>
              <a:gd name="T54" fmla="*/ 14 w 146"/>
              <a:gd name="T55" fmla="*/ 31 h 144"/>
              <a:gd name="T56" fmla="*/ 23 w 146"/>
              <a:gd name="T57" fmla="*/ 20 h 144"/>
              <a:gd name="T58" fmla="*/ 34 w 146"/>
              <a:gd name="T59" fmla="*/ 11 h 144"/>
              <a:gd name="T60" fmla="*/ 45 w 146"/>
              <a:gd name="T61" fmla="*/ 4 h 144"/>
              <a:gd name="T62" fmla="*/ 59 w 146"/>
              <a:gd name="T63" fmla="*/ 0 h 144"/>
              <a:gd name="T64" fmla="*/ 74 w 146"/>
              <a:gd name="T6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44">
                <a:moveTo>
                  <a:pt x="74" y="0"/>
                </a:moveTo>
                <a:lnTo>
                  <a:pt x="88" y="0"/>
                </a:lnTo>
                <a:lnTo>
                  <a:pt x="101" y="4"/>
                </a:lnTo>
                <a:lnTo>
                  <a:pt x="115" y="11"/>
                </a:lnTo>
                <a:lnTo>
                  <a:pt x="124" y="20"/>
                </a:lnTo>
                <a:lnTo>
                  <a:pt x="133" y="31"/>
                </a:lnTo>
                <a:lnTo>
                  <a:pt x="140" y="42"/>
                </a:lnTo>
                <a:lnTo>
                  <a:pt x="144" y="56"/>
                </a:lnTo>
                <a:lnTo>
                  <a:pt x="146" y="72"/>
                </a:lnTo>
                <a:lnTo>
                  <a:pt x="144" y="85"/>
                </a:lnTo>
                <a:lnTo>
                  <a:pt x="140" y="99"/>
                </a:lnTo>
                <a:lnTo>
                  <a:pt x="133" y="112"/>
                </a:lnTo>
                <a:lnTo>
                  <a:pt x="124" y="123"/>
                </a:lnTo>
                <a:lnTo>
                  <a:pt x="115" y="132"/>
                </a:lnTo>
                <a:lnTo>
                  <a:pt x="101" y="139"/>
                </a:lnTo>
                <a:lnTo>
                  <a:pt x="88" y="141"/>
                </a:lnTo>
                <a:lnTo>
                  <a:pt x="74" y="144"/>
                </a:lnTo>
                <a:lnTo>
                  <a:pt x="59" y="141"/>
                </a:lnTo>
                <a:lnTo>
                  <a:pt x="45" y="139"/>
                </a:lnTo>
                <a:lnTo>
                  <a:pt x="34" y="132"/>
                </a:lnTo>
                <a:lnTo>
                  <a:pt x="23" y="123"/>
                </a:lnTo>
                <a:lnTo>
                  <a:pt x="14" y="112"/>
                </a:lnTo>
                <a:lnTo>
                  <a:pt x="7" y="99"/>
                </a:lnTo>
                <a:lnTo>
                  <a:pt x="2" y="85"/>
                </a:lnTo>
                <a:lnTo>
                  <a:pt x="0" y="72"/>
                </a:lnTo>
                <a:lnTo>
                  <a:pt x="2" y="56"/>
                </a:lnTo>
                <a:lnTo>
                  <a:pt x="7" y="42"/>
                </a:lnTo>
                <a:lnTo>
                  <a:pt x="14" y="31"/>
                </a:lnTo>
                <a:lnTo>
                  <a:pt x="23" y="20"/>
                </a:lnTo>
                <a:lnTo>
                  <a:pt x="34" y="11"/>
                </a:lnTo>
                <a:lnTo>
                  <a:pt x="45" y="4"/>
                </a:lnTo>
                <a:lnTo>
                  <a:pt x="59" y="0"/>
                </a:lnTo>
                <a:lnTo>
                  <a:pt x="74" y="0"/>
                </a:lnTo>
                <a:close/>
              </a:path>
            </a:pathLst>
          </a:custGeom>
          <a:solidFill>
            <a:srgbClr val="FF3300"/>
          </a:solidFill>
          <a:ln>
            <a:noFill/>
          </a:ln>
        </p:spPr>
        <p:txBody>
          <a:bodyPr vert="horz" wrap="square" lIns="91440" tIns="45720" rIns="91440" bIns="45720" numCol="1" anchor="t" anchorCtr="0" compatLnSpc="1">
            <a:prstTxWarp prst="textNoShape">
              <a:avLst/>
            </a:prstTxWarp>
          </a:bodyPr>
          <a:lstStyle/>
          <a:p>
            <a:endParaRPr lang="it-IT"/>
          </a:p>
        </p:txBody>
      </p:sp>
      <p:sp>
        <p:nvSpPr>
          <p:cNvPr id="915" name="Freeform 878">
            <a:extLst>
              <a:ext uri="{FF2B5EF4-FFF2-40B4-BE49-F238E27FC236}">
                <a16:creationId xmlns:a16="http://schemas.microsoft.com/office/drawing/2014/main" id="{B1BC7C5D-B74D-4F29-81F3-8F931D16EC9D}"/>
              </a:ext>
            </a:extLst>
          </p:cNvPr>
          <p:cNvSpPr>
            <a:spLocks/>
          </p:cNvSpPr>
          <p:nvPr/>
        </p:nvSpPr>
        <p:spPr bwMode="auto">
          <a:xfrm>
            <a:off x="4872400" y="2886127"/>
            <a:ext cx="360000" cy="360000"/>
          </a:xfrm>
          <a:custGeom>
            <a:avLst/>
            <a:gdLst>
              <a:gd name="T0" fmla="*/ 283 w 283"/>
              <a:gd name="T1" fmla="*/ 156 h 347"/>
              <a:gd name="T2" fmla="*/ 277 w 283"/>
              <a:gd name="T3" fmla="*/ 122 h 347"/>
              <a:gd name="T4" fmla="*/ 268 w 283"/>
              <a:gd name="T5" fmla="*/ 91 h 347"/>
              <a:gd name="T6" fmla="*/ 252 w 283"/>
              <a:gd name="T7" fmla="*/ 64 h 347"/>
              <a:gd name="T8" fmla="*/ 232 w 283"/>
              <a:gd name="T9" fmla="*/ 41 h 347"/>
              <a:gd name="T10" fmla="*/ 209 w 283"/>
              <a:gd name="T11" fmla="*/ 21 h 347"/>
              <a:gd name="T12" fmla="*/ 184 w 283"/>
              <a:gd name="T13" fmla="*/ 9 h 347"/>
              <a:gd name="T14" fmla="*/ 157 w 283"/>
              <a:gd name="T15" fmla="*/ 0 h 347"/>
              <a:gd name="T16" fmla="*/ 128 w 283"/>
              <a:gd name="T17" fmla="*/ 0 h 347"/>
              <a:gd name="T18" fmla="*/ 101 w 283"/>
              <a:gd name="T19" fmla="*/ 9 h 347"/>
              <a:gd name="T20" fmla="*/ 74 w 283"/>
              <a:gd name="T21" fmla="*/ 21 h 347"/>
              <a:gd name="T22" fmla="*/ 52 w 283"/>
              <a:gd name="T23" fmla="*/ 41 h 347"/>
              <a:gd name="T24" fmla="*/ 34 w 283"/>
              <a:gd name="T25" fmla="*/ 64 h 347"/>
              <a:gd name="T26" fmla="*/ 18 w 283"/>
              <a:gd name="T27" fmla="*/ 91 h 347"/>
              <a:gd name="T28" fmla="*/ 7 w 283"/>
              <a:gd name="T29" fmla="*/ 122 h 347"/>
              <a:gd name="T30" fmla="*/ 2 w 283"/>
              <a:gd name="T31" fmla="*/ 156 h 347"/>
              <a:gd name="T32" fmla="*/ 2 w 283"/>
              <a:gd name="T33" fmla="*/ 192 h 347"/>
              <a:gd name="T34" fmla="*/ 7 w 283"/>
              <a:gd name="T35" fmla="*/ 226 h 347"/>
              <a:gd name="T36" fmla="*/ 18 w 283"/>
              <a:gd name="T37" fmla="*/ 255 h 347"/>
              <a:gd name="T38" fmla="*/ 34 w 283"/>
              <a:gd name="T39" fmla="*/ 284 h 347"/>
              <a:gd name="T40" fmla="*/ 52 w 283"/>
              <a:gd name="T41" fmla="*/ 307 h 347"/>
              <a:gd name="T42" fmla="*/ 74 w 283"/>
              <a:gd name="T43" fmla="*/ 325 h 347"/>
              <a:gd name="T44" fmla="*/ 101 w 283"/>
              <a:gd name="T45" fmla="*/ 338 h 347"/>
              <a:gd name="T46" fmla="*/ 128 w 283"/>
              <a:gd name="T47" fmla="*/ 345 h 347"/>
              <a:gd name="T48" fmla="*/ 157 w 283"/>
              <a:gd name="T49" fmla="*/ 345 h 347"/>
              <a:gd name="T50" fmla="*/ 184 w 283"/>
              <a:gd name="T51" fmla="*/ 338 h 347"/>
              <a:gd name="T52" fmla="*/ 209 w 283"/>
              <a:gd name="T53" fmla="*/ 325 h 347"/>
              <a:gd name="T54" fmla="*/ 232 w 283"/>
              <a:gd name="T55" fmla="*/ 307 h 347"/>
              <a:gd name="T56" fmla="*/ 252 w 283"/>
              <a:gd name="T57" fmla="*/ 284 h 347"/>
              <a:gd name="T58" fmla="*/ 268 w 283"/>
              <a:gd name="T59" fmla="*/ 255 h 347"/>
              <a:gd name="T60" fmla="*/ 277 w 283"/>
              <a:gd name="T61" fmla="*/ 226 h 347"/>
              <a:gd name="T62" fmla="*/ 283 w 283"/>
              <a:gd name="T63" fmla="*/ 19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3" h="347">
                <a:moveTo>
                  <a:pt x="283" y="174"/>
                </a:moveTo>
                <a:lnTo>
                  <a:pt x="283" y="156"/>
                </a:lnTo>
                <a:lnTo>
                  <a:pt x="281" y="138"/>
                </a:lnTo>
                <a:lnTo>
                  <a:pt x="277" y="122"/>
                </a:lnTo>
                <a:lnTo>
                  <a:pt x="272" y="106"/>
                </a:lnTo>
                <a:lnTo>
                  <a:pt x="268" y="91"/>
                </a:lnTo>
                <a:lnTo>
                  <a:pt x="259" y="77"/>
                </a:lnTo>
                <a:lnTo>
                  <a:pt x="252" y="64"/>
                </a:lnTo>
                <a:lnTo>
                  <a:pt x="243" y="52"/>
                </a:lnTo>
                <a:lnTo>
                  <a:pt x="232" y="41"/>
                </a:lnTo>
                <a:lnTo>
                  <a:pt x="220" y="30"/>
                </a:lnTo>
                <a:lnTo>
                  <a:pt x="209" y="21"/>
                </a:lnTo>
                <a:lnTo>
                  <a:pt x="198" y="14"/>
                </a:lnTo>
                <a:lnTo>
                  <a:pt x="184" y="9"/>
                </a:lnTo>
                <a:lnTo>
                  <a:pt x="171" y="5"/>
                </a:lnTo>
                <a:lnTo>
                  <a:pt x="157" y="0"/>
                </a:lnTo>
                <a:lnTo>
                  <a:pt x="142" y="0"/>
                </a:lnTo>
                <a:lnTo>
                  <a:pt x="128" y="0"/>
                </a:lnTo>
                <a:lnTo>
                  <a:pt x="115" y="5"/>
                </a:lnTo>
                <a:lnTo>
                  <a:pt x="101" y="9"/>
                </a:lnTo>
                <a:lnTo>
                  <a:pt x="88" y="14"/>
                </a:lnTo>
                <a:lnTo>
                  <a:pt x="74" y="21"/>
                </a:lnTo>
                <a:lnTo>
                  <a:pt x="63" y="30"/>
                </a:lnTo>
                <a:lnTo>
                  <a:pt x="52" y="41"/>
                </a:lnTo>
                <a:lnTo>
                  <a:pt x="43" y="52"/>
                </a:lnTo>
                <a:lnTo>
                  <a:pt x="34" y="64"/>
                </a:lnTo>
                <a:lnTo>
                  <a:pt x="25" y="77"/>
                </a:lnTo>
                <a:lnTo>
                  <a:pt x="18" y="91"/>
                </a:lnTo>
                <a:lnTo>
                  <a:pt x="11" y="106"/>
                </a:lnTo>
                <a:lnTo>
                  <a:pt x="7" y="122"/>
                </a:lnTo>
                <a:lnTo>
                  <a:pt x="4" y="138"/>
                </a:lnTo>
                <a:lnTo>
                  <a:pt x="2" y="156"/>
                </a:lnTo>
                <a:lnTo>
                  <a:pt x="0" y="174"/>
                </a:lnTo>
                <a:lnTo>
                  <a:pt x="2" y="192"/>
                </a:lnTo>
                <a:lnTo>
                  <a:pt x="4" y="208"/>
                </a:lnTo>
                <a:lnTo>
                  <a:pt x="7" y="226"/>
                </a:lnTo>
                <a:lnTo>
                  <a:pt x="11" y="241"/>
                </a:lnTo>
                <a:lnTo>
                  <a:pt x="18" y="255"/>
                </a:lnTo>
                <a:lnTo>
                  <a:pt x="25" y="271"/>
                </a:lnTo>
                <a:lnTo>
                  <a:pt x="34" y="284"/>
                </a:lnTo>
                <a:lnTo>
                  <a:pt x="43" y="295"/>
                </a:lnTo>
                <a:lnTo>
                  <a:pt x="52" y="307"/>
                </a:lnTo>
                <a:lnTo>
                  <a:pt x="63" y="318"/>
                </a:lnTo>
                <a:lnTo>
                  <a:pt x="74" y="325"/>
                </a:lnTo>
                <a:lnTo>
                  <a:pt x="88" y="334"/>
                </a:lnTo>
                <a:lnTo>
                  <a:pt x="101" y="338"/>
                </a:lnTo>
                <a:lnTo>
                  <a:pt x="115" y="343"/>
                </a:lnTo>
                <a:lnTo>
                  <a:pt x="128" y="345"/>
                </a:lnTo>
                <a:lnTo>
                  <a:pt x="142" y="347"/>
                </a:lnTo>
                <a:lnTo>
                  <a:pt x="157" y="345"/>
                </a:lnTo>
                <a:lnTo>
                  <a:pt x="171" y="343"/>
                </a:lnTo>
                <a:lnTo>
                  <a:pt x="184" y="338"/>
                </a:lnTo>
                <a:lnTo>
                  <a:pt x="198" y="334"/>
                </a:lnTo>
                <a:lnTo>
                  <a:pt x="209" y="325"/>
                </a:lnTo>
                <a:lnTo>
                  <a:pt x="220" y="318"/>
                </a:lnTo>
                <a:lnTo>
                  <a:pt x="232" y="307"/>
                </a:lnTo>
                <a:lnTo>
                  <a:pt x="243" y="295"/>
                </a:lnTo>
                <a:lnTo>
                  <a:pt x="252" y="284"/>
                </a:lnTo>
                <a:lnTo>
                  <a:pt x="259" y="271"/>
                </a:lnTo>
                <a:lnTo>
                  <a:pt x="268" y="255"/>
                </a:lnTo>
                <a:lnTo>
                  <a:pt x="272" y="241"/>
                </a:lnTo>
                <a:lnTo>
                  <a:pt x="277" y="226"/>
                </a:lnTo>
                <a:lnTo>
                  <a:pt x="281" y="208"/>
                </a:lnTo>
                <a:lnTo>
                  <a:pt x="283" y="192"/>
                </a:lnTo>
                <a:lnTo>
                  <a:pt x="283" y="174"/>
                </a:lnTo>
                <a:close/>
              </a:path>
            </a:pathLst>
          </a:custGeom>
          <a:solidFill>
            <a:srgbClr val="FF33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it-IT" dirty="0"/>
          </a:p>
        </p:txBody>
      </p:sp>
      <p:sp>
        <p:nvSpPr>
          <p:cNvPr id="916" name="Rectangle 885">
            <a:extLst>
              <a:ext uri="{FF2B5EF4-FFF2-40B4-BE49-F238E27FC236}">
                <a16:creationId xmlns:a16="http://schemas.microsoft.com/office/drawing/2014/main" id="{E3867BEF-975D-4F25-BAFB-1A8787CBB317}"/>
              </a:ext>
            </a:extLst>
          </p:cNvPr>
          <p:cNvSpPr>
            <a:spLocks noChangeArrowheads="1"/>
          </p:cNvSpPr>
          <p:nvPr/>
        </p:nvSpPr>
        <p:spPr bwMode="auto">
          <a:xfrm>
            <a:off x="4872400" y="2976127"/>
            <a:ext cx="3577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chemeClr val="tx1"/>
                </a:solidFill>
                <a:effectLst/>
                <a:latin typeface="Bahnschrift SemiBold SemiConden" panose="020B0502040204020203" pitchFamily="34" charset="0"/>
              </a:rPr>
              <a:t>Cl-Cl</a:t>
            </a:r>
          </a:p>
        </p:txBody>
      </p:sp>
      <p:sp>
        <p:nvSpPr>
          <p:cNvPr id="917" name="Rectangle 886">
            <a:extLst>
              <a:ext uri="{FF2B5EF4-FFF2-40B4-BE49-F238E27FC236}">
                <a16:creationId xmlns:a16="http://schemas.microsoft.com/office/drawing/2014/main" id="{EB8321FE-F1D1-410A-AAEB-15485BC30BF2}"/>
              </a:ext>
            </a:extLst>
          </p:cNvPr>
          <p:cNvSpPr>
            <a:spLocks noChangeArrowheads="1"/>
          </p:cNvSpPr>
          <p:nvPr/>
        </p:nvSpPr>
        <p:spPr bwMode="auto">
          <a:xfrm>
            <a:off x="4499948" y="2982926"/>
            <a:ext cx="21353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100" b="1" dirty="0">
                <a:solidFill>
                  <a:srgbClr val="000000"/>
                </a:solidFill>
                <a:latin typeface="Bahnschrift SemiBold SemiConden" panose="020B0502040204020203" pitchFamily="34" charset="0"/>
              </a:rPr>
              <a:t>Ca</a:t>
            </a:r>
            <a:endParaRPr lang="it-IT" altLang="it-IT" sz="1050" b="1" dirty="0">
              <a:solidFill>
                <a:srgbClr val="000000"/>
              </a:solidFill>
              <a:latin typeface="Bahnschrift SemiBold SemiConden" panose="020B0502040204020203" pitchFamily="34" charset="0"/>
            </a:endParaRPr>
          </a:p>
        </p:txBody>
      </p:sp>
      <p:sp>
        <p:nvSpPr>
          <p:cNvPr id="918" name="Freccia a destra 917">
            <a:extLst>
              <a:ext uri="{FF2B5EF4-FFF2-40B4-BE49-F238E27FC236}">
                <a16:creationId xmlns:a16="http://schemas.microsoft.com/office/drawing/2014/main" id="{51F01874-63AC-4824-92A0-24912C963868}"/>
              </a:ext>
            </a:extLst>
          </p:cNvPr>
          <p:cNvSpPr/>
          <p:nvPr/>
        </p:nvSpPr>
        <p:spPr>
          <a:xfrm rot="10800000">
            <a:off x="4728400" y="2995565"/>
            <a:ext cx="144000" cy="144000"/>
          </a:xfrm>
          <a:prstGeom prst="rightArrow">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Freeform 828">
            <a:extLst>
              <a:ext uri="{FF2B5EF4-FFF2-40B4-BE49-F238E27FC236}">
                <a16:creationId xmlns:a16="http://schemas.microsoft.com/office/drawing/2014/main" id="{05A507A3-8B44-BA8D-1291-BF35BCB35B9F}"/>
              </a:ext>
            </a:extLst>
          </p:cNvPr>
          <p:cNvSpPr>
            <a:spLocks/>
          </p:cNvSpPr>
          <p:nvPr/>
        </p:nvSpPr>
        <p:spPr bwMode="auto">
          <a:xfrm>
            <a:off x="4493679" y="2451417"/>
            <a:ext cx="231775" cy="228600"/>
          </a:xfrm>
          <a:custGeom>
            <a:avLst/>
            <a:gdLst>
              <a:gd name="T0" fmla="*/ 74 w 146"/>
              <a:gd name="T1" fmla="*/ 0 h 144"/>
              <a:gd name="T2" fmla="*/ 88 w 146"/>
              <a:gd name="T3" fmla="*/ 0 h 144"/>
              <a:gd name="T4" fmla="*/ 101 w 146"/>
              <a:gd name="T5" fmla="*/ 4 h 144"/>
              <a:gd name="T6" fmla="*/ 115 w 146"/>
              <a:gd name="T7" fmla="*/ 11 h 144"/>
              <a:gd name="T8" fmla="*/ 124 w 146"/>
              <a:gd name="T9" fmla="*/ 20 h 144"/>
              <a:gd name="T10" fmla="*/ 133 w 146"/>
              <a:gd name="T11" fmla="*/ 31 h 144"/>
              <a:gd name="T12" fmla="*/ 140 w 146"/>
              <a:gd name="T13" fmla="*/ 42 h 144"/>
              <a:gd name="T14" fmla="*/ 144 w 146"/>
              <a:gd name="T15" fmla="*/ 56 h 144"/>
              <a:gd name="T16" fmla="*/ 146 w 146"/>
              <a:gd name="T17" fmla="*/ 72 h 144"/>
              <a:gd name="T18" fmla="*/ 144 w 146"/>
              <a:gd name="T19" fmla="*/ 85 h 144"/>
              <a:gd name="T20" fmla="*/ 140 w 146"/>
              <a:gd name="T21" fmla="*/ 99 h 144"/>
              <a:gd name="T22" fmla="*/ 133 w 146"/>
              <a:gd name="T23" fmla="*/ 112 h 144"/>
              <a:gd name="T24" fmla="*/ 124 w 146"/>
              <a:gd name="T25" fmla="*/ 123 h 144"/>
              <a:gd name="T26" fmla="*/ 115 w 146"/>
              <a:gd name="T27" fmla="*/ 132 h 144"/>
              <a:gd name="T28" fmla="*/ 101 w 146"/>
              <a:gd name="T29" fmla="*/ 139 h 144"/>
              <a:gd name="T30" fmla="*/ 88 w 146"/>
              <a:gd name="T31" fmla="*/ 141 h 144"/>
              <a:gd name="T32" fmla="*/ 74 w 146"/>
              <a:gd name="T33" fmla="*/ 144 h 144"/>
              <a:gd name="T34" fmla="*/ 59 w 146"/>
              <a:gd name="T35" fmla="*/ 141 h 144"/>
              <a:gd name="T36" fmla="*/ 45 w 146"/>
              <a:gd name="T37" fmla="*/ 139 h 144"/>
              <a:gd name="T38" fmla="*/ 34 w 146"/>
              <a:gd name="T39" fmla="*/ 132 h 144"/>
              <a:gd name="T40" fmla="*/ 23 w 146"/>
              <a:gd name="T41" fmla="*/ 123 h 144"/>
              <a:gd name="T42" fmla="*/ 14 w 146"/>
              <a:gd name="T43" fmla="*/ 112 h 144"/>
              <a:gd name="T44" fmla="*/ 7 w 146"/>
              <a:gd name="T45" fmla="*/ 99 h 144"/>
              <a:gd name="T46" fmla="*/ 2 w 146"/>
              <a:gd name="T47" fmla="*/ 85 h 144"/>
              <a:gd name="T48" fmla="*/ 0 w 146"/>
              <a:gd name="T49" fmla="*/ 72 h 144"/>
              <a:gd name="T50" fmla="*/ 2 w 146"/>
              <a:gd name="T51" fmla="*/ 56 h 144"/>
              <a:gd name="T52" fmla="*/ 7 w 146"/>
              <a:gd name="T53" fmla="*/ 42 h 144"/>
              <a:gd name="T54" fmla="*/ 14 w 146"/>
              <a:gd name="T55" fmla="*/ 31 h 144"/>
              <a:gd name="T56" fmla="*/ 23 w 146"/>
              <a:gd name="T57" fmla="*/ 20 h 144"/>
              <a:gd name="T58" fmla="*/ 34 w 146"/>
              <a:gd name="T59" fmla="*/ 11 h 144"/>
              <a:gd name="T60" fmla="*/ 45 w 146"/>
              <a:gd name="T61" fmla="*/ 4 h 144"/>
              <a:gd name="T62" fmla="*/ 59 w 146"/>
              <a:gd name="T63" fmla="*/ 0 h 144"/>
              <a:gd name="T64" fmla="*/ 74 w 146"/>
              <a:gd name="T6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44">
                <a:moveTo>
                  <a:pt x="74" y="0"/>
                </a:moveTo>
                <a:lnTo>
                  <a:pt x="88" y="0"/>
                </a:lnTo>
                <a:lnTo>
                  <a:pt x="101" y="4"/>
                </a:lnTo>
                <a:lnTo>
                  <a:pt x="115" y="11"/>
                </a:lnTo>
                <a:lnTo>
                  <a:pt x="124" y="20"/>
                </a:lnTo>
                <a:lnTo>
                  <a:pt x="133" y="31"/>
                </a:lnTo>
                <a:lnTo>
                  <a:pt x="140" y="42"/>
                </a:lnTo>
                <a:lnTo>
                  <a:pt x="144" y="56"/>
                </a:lnTo>
                <a:lnTo>
                  <a:pt x="146" y="72"/>
                </a:lnTo>
                <a:lnTo>
                  <a:pt x="144" y="85"/>
                </a:lnTo>
                <a:lnTo>
                  <a:pt x="140" y="99"/>
                </a:lnTo>
                <a:lnTo>
                  <a:pt x="133" y="112"/>
                </a:lnTo>
                <a:lnTo>
                  <a:pt x="124" y="123"/>
                </a:lnTo>
                <a:lnTo>
                  <a:pt x="115" y="132"/>
                </a:lnTo>
                <a:lnTo>
                  <a:pt x="101" y="139"/>
                </a:lnTo>
                <a:lnTo>
                  <a:pt x="88" y="141"/>
                </a:lnTo>
                <a:lnTo>
                  <a:pt x="74" y="144"/>
                </a:lnTo>
                <a:lnTo>
                  <a:pt x="59" y="141"/>
                </a:lnTo>
                <a:lnTo>
                  <a:pt x="45" y="139"/>
                </a:lnTo>
                <a:lnTo>
                  <a:pt x="34" y="132"/>
                </a:lnTo>
                <a:lnTo>
                  <a:pt x="23" y="123"/>
                </a:lnTo>
                <a:lnTo>
                  <a:pt x="14" y="112"/>
                </a:lnTo>
                <a:lnTo>
                  <a:pt x="7" y="99"/>
                </a:lnTo>
                <a:lnTo>
                  <a:pt x="2" y="85"/>
                </a:lnTo>
                <a:lnTo>
                  <a:pt x="0" y="72"/>
                </a:lnTo>
                <a:lnTo>
                  <a:pt x="2" y="56"/>
                </a:lnTo>
                <a:lnTo>
                  <a:pt x="7" y="42"/>
                </a:lnTo>
                <a:lnTo>
                  <a:pt x="14" y="31"/>
                </a:lnTo>
                <a:lnTo>
                  <a:pt x="23" y="20"/>
                </a:lnTo>
                <a:lnTo>
                  <a:pt x="34" y="11"/>
                </a:lnTo>
                <a:lnTo>
                  <a:pt x="45" y="4"/>
                </a:lnTo>
                <a:lnTo>
                  <a:pt x="59" y="0"/>
                </a:lnTo>
                <a:lnTo>
                  <a:pt x="74" y="0"/>
                </a:lnTo>
                <a:close/>
              </a:path>
            </a:pathLst>
          </a:custGeom>
          <a:solidFill>
            <a:srgbClr val="F2F2F2"/>
          </a:solidFill>
          <a:ln>
            <a:solidFill>
              <a:schemeClr val="tx1"/>
            </a:solidFill>
          </a:ln>
        </p:spPr>
        <p:txBody>
          <a:bodyPr vert="horz" wrap="square" lIns="91440" tIns="45720" rIns="91440" bIns="45720" numCol="1" anchor="t" anchorCtr="0" compatLnSpc="1">
            <a:prstTxWarp prst="textNoShape">
              <a:avLst/>
            </a:prstTxWarp>
          </a:bodyPr>
          <a:lstStyle/>
          <a:p>
            <a:endParaRPr lang="it-IT"/>
          </a:p>
        </p:txBody>
      </p:sp>
      <p:sp>
        <p:nvSpPr>
          <p:cNvPr id="7" name="Freeform 878">
            <a:extLst>
              <a:ext uri="{FF2B5EF4-FFF2-40B4-BE49-F238E27FC236}">
                <a16:creationId xmlns:a16="http://schemas.microsoft.com/office/drawing/2014/main" id="{9F0751EA-E0FD-FBDD-9F21-40F5316C444D}"/>
              </a:ext>
            </a:extLst>
          </p:cNvPr>
          <p:cNvSpPr>
            <a:spLocks/>
          </p:cNvSpPr>
          <p:nvPr/>
        </p:nvSpPr>
        <p:spPr bwMode="auto">
          <a:xfrm>
            <a:off x="4875510" y="2384279"/>
            <a:ext cx="360000" cy="360000"/>
          </a:xfrm>
          <a:custGeom>
            <a:avLst/>
            <a:gdLst>
              <a:gd name="T0" fmla="*/ 283 w 283"/>
              <a:gd name="T1" fmla="*/ 156 h 347"/>
              <a:gd name="T2" fmla="*/ 277 w 283"/>
              <a:gd name="T3" fmla="*/ 122 h 347"/>
              <a:gd name="T4" fmla="*/ 268 w 283"/>
              <a:gd name="T5" fmla="*/ 91 h 347"/>
              <a:gd name="T6" fmla="*/ 252 w 283"/>
              <a:gd name="T7" fmla="*/ 64 h 347"/>
              <a:gd name="T8" fmla="*/ 232 w 283"/>
              <a:gd name="T9" fmla="*/ 41 h 347"/>
              <a:gd name="T10" fmla="*/ 209 w 283"/>
              <a:gd name="T11" fmla="*/ 21 h 347"/>
              <a:gd name="T12" fmla="*/ 184 w 283"/>
              <a:gd name="T13" fmla="*/ 9 h 347"/>
              <a:gd name="T14" fmla="*/ 157 w 283"/>
              <a:gd name="T15" fmla="*/ 0 h 347"/>
              <a:gd name="T16" fmla="*/ 128 w 283"/>
              <a:gd name="T17" fmla="*/ 0 h 347"/>
              <a:gd name="T18" fmla="*/ 101 w 283"/>
              <a:gd name="T19" fmla="*/ 9 h 347"/>
              <a:gd name="T20" fmla="*/ 74 w 283"/>
              <a:gd name="T21" fmla="*/ 21 h 347"/>
              <a:gd name="T22" fmla="*/ 52 w 283"/>
              <a:gd name="T23" fmla="*/ 41 h 347"/>
              <a:gd name="T24" fmla="*/ 34 w 283"/>
              <a:gd name="T25" fmla="*/ 64 h 347"/>
              <a:gd name="T26" fmla="*/ 18 w 283"/>
              <a:gd name="T27" fmla="*/ 91 h 347"/>
              <a:gd name="T28" fmla="*/ 7 w 283"/>
              <a:gd name="T29" fmla="*/ 122 h 347"/>
              <a:gd name="T30" fmla="*/ 2 w 283"/>
              <a:gd name="T31" fmla="*/ 156 h 347"/>
              <a:gd name="T32" fmla="*/ 2 w 283"/>
              <a:gd name="T33" fmla="*/ 192 h 347"/>
              <a:gd name="T34" fmla="*/ 7 w 283"/>
              <a:gd name="T35" fmla="*/ 226 h 347"/>
              <a:gd name="T36" fmla="*/ 18 w 283"/>
              <a:gd name="T37" fmla="*/ 255 h 347"/>
              <a:gd name="T38" fmla="*/ 34 w 283"/>
              <a:gd name="T39" fmla="*/ 284 h 347"/>
              <a:gd name="T40" fmla="*/ 52 w 283"/>
              <a:gd name="T41" fmla="*/ 307 h 347"/>
              <a:gd name="T42" fmla="*/ 74 w 283"/>
              <a:gd name="T43" fmla="*/ 325 h 347"/>
              <a:gd name="T44" fmla="*/ 101 w 283"/>
              <a:gd name="T45" fmla="*/ 338 h 347"/>
              <a:gd name="T46" fmla="*/ 128 w 283"/>
              <a:gd name="T47" fmla="*/ 345 h 347"/>
              <a:gd name="T48" fmla="*/ 157 w 283"/>
              <a:gd name="T49" fmla="*/ 345 h 347"/>
              <a:gd name="T50" fmla="*/ 184 w 283"/>
              <a:gd name="T51" fmla="*/ 338 h 347"/>
              <a:gd name="T52" fmla="*/ 209 w 283"/>
              <a:gd name="T53" fmla="*/ 325 h 347"/>
              <a:gd name="T54" fmla="*/ 232 w 283"/>
              <a:gd name="T55" fmla="*/ 307 h 347"/>
              <a:gd name="T56" fmla="*/ 252 w 283"/>
              <a:gd name="T57" fmla="*/ 284 h 347"/>
              <a:gd name="T58" fmla="*/ 268 w 283"/>
              <a:gd name="T59" fmla="*/ 255 h 347"/>
              <a:gd name="T60" fmla="*/ 277 w 283"/>
              <a:gd name="T61" fmla="*/ 226 h 347"/>
              <a:gd name="T62" fmla="*/ 283 w 283"/>
              <a:gd name="T63" fmla="*/ 19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3" h="347">
                <a:moveTo>
                  <a:pt x="283" y="174"/>
                </a:moveTo>
                <a:lnTo>
                  <a:pt x="283" y="156"/>
                </a:lnTo>
                <a:lnTo>
                  <a:pt x="281" y="138"/>
                </a:lnTo>
                <a:lnTo>
                  <a:pt x="277" y="122"/>
                </a:lnTo>
                <a:lnTo>
                  <a:pt x="272" y="106"/>
                </a:lnTo>
                <a:lnTo>
                  <a:pt x="268" y="91"/>
                </a:lnTo>
                <a:lnTo>
                  <a:pt x="259" y="77"/>
                </a:lnTo>
                <a:lnTo>
                  <a:pt x="252" y="64"/>
                </a:lnTo>
                <a:lnTo>
                  <a:pt x="243" y="52"/>
                </a:lnTo>
                <a:lnTo>
                  <a:pt x="232" y="41"/>
                </a:lnTo>
                <a:lnTo>
                  <a:pt x="220" y="30"/>
                </a:lnTo>
                <a:lnTo>
                  <a:pt x="209" y="21"/>
                </a:lnTo>
                <a:lnTo>
                  <a:pt x="198" y="14"/>
                </a:lnTo>
                <a:lnTo>
                  <a:pt x="184" y="9"/>
                </a:lnTo>
                <a:lnTo>
                  <a:pt x="171" y="5"/>
                </a:lnTo>
                <a:lnTo>
                  <a:pt x="157" y="0"/>
                </a:lnTo>
                <a:lnTo>
                  <a:pt x="142" y="0"/>
                </a:lnTo>
                <a:lnTo>
                  <a:pt x="128" y="0"/>
                </a:lnTo>
                <a:lnTo>
                  <a:pt x="115" y="5"/>
                </a:lnTo>
                <a:lnTo>
                  <a:pt x="101" y="9"/>
                </a:lnTo>
                <a:lnTo>
                  <a:pt x="88" y="14"/>
                </a:lnTo>
                <a:lnTo>
                  <a:pt x="74" y="21"/>
                </a:lnTo>
                <a:lnTo>
                  <a:pt x="63" y="30"/>
                </a:lnTo>
                <a:lnTo>
                  <a:pt x="52" y="41"/>
                </a:lnTo>
                <a:lnTo>
                  <a:pt x="43" y="52"/>
                </a:lnTo>
                <a:lnTo>
                  <a:pt x="34" y="64"/>
                </a:lnTo>
                <a:lnTo>
                  <a:pt x="25" y="77"/>
                </a:lnTo>
                <a:lnTo>
                  <a:pt x="18" y="91"/>
                </a:lnTo>
                <a:lnTo>
                  <a:pt x="11" y="106"/>
                </a:lnTo>
                <a:lnTo>
                  <a:pt x="7" y="122"/>
                </a:lnTo>
                <a:lnTo>
                  <a:pt x="4" y="138"/>
                </a:lnTo>
                <a:lnTo>
                  <a:pt x="2" y="156"/>
                </a:lnTo>
                <a:lnTo>
                  <a:pt x="0" y="174"/>
                </a:lnTo>
                <a:lnTo>
                  <a:pt x="2" y="192"/>
                </a:lnTo>
                <a:lnTo>
                  <a:pt x="4" y="208"/>
                </a:lnTo>
                <a:lnTo>
                  <a:pt x="7" y="226"/>
                </a:lnTo>
                <a:lnTo>
                  <a:pt x="11" y="241"/>
                </a:lnTo>
                <a:lnTo>
                  <a:pt x="18" y="255"/>
                </a:lnTo>
                <a:lnTo>
                  <a:pt x="25" y="271"/>
                </a:lnTo>
                <a:lnTo>
                  <a:pt x="34" y="284"/>
                </a:lnTo>
                <a:lnTo>
                  <a:pt x="43" y="295"/>
                </a:lnTo>
                <a:lnTo>
                  <a:pt x="52" y="307"/>
                </a:lnTo>
                <a:lnTo>
                  <a:pt x="63" y="318"/>
                </a:lnTo>
                <a:lnTo>
                  <a:pt x="74" y="325"/>
                </a:lnTo>
                <a:lnTo>
                  <a:pt x="88" y="334"/>
                </a:lnTo>
                <a:lnTo>
                  <a:pt x="101" y="338"/>
                </a:lnTo>
                <a:lnTo>
                  <a:pt x="115" y="343"/>
                </a:lnTo>
                <a:lnTo>
                  <a:pt x="128" y="345"/>
                </a:lnTo>
                <a:lnTo>
                  <a:pt x="142" y="347"/>
                </a:lnTo>
                <a:lnTo>
                  <a:pt x="157" y="345"/>
                </a:lnTo>
                <a:lnTo>
                  <a:pt x="171" y="343"/>
                </a:lnTo>
                <a:lnTo>
                  <a:pt x="184" y="338"/>
                </a:lnTo>
                <a:lnTo>
                  <a:pt x="198" y="334"/>
                </a:lnTo>
                <a:lnTo>
                  <a:pt x="209" y="325"/>
                </a:lnTo>
                <a:lnTo>
                  <a:pt x="220" y="318"/>
                </a:lnTo>
                <a:lnTo>
                  <a:pt x="232" y="307"/>
                </a:lnTo>
                <a:lnTo>
                  <a:pt x="243" y="295"/>
                </a:lnTo>
                <a:lnTo>
                  <a:pt x="252" y="284"/>
                </a:lnTo>
                <a:lnTo>
                  <a:pt x="259" y="271"/>
                </a:lnTo>
                <a:lnTo>
                  <a:pt x="268" y="255"/>
                </a:lnTo>
                <a:lnTo>
                  <a:pt x="272" y="241"/>
                </a:lnTo>
                <a:lnTo>
                  <a:pt x="277" y="226"/>
                </a:lnTo>
                <a:lnTo>
                  <a:pt x="281" y="208"/>
                </a:lnTo>
                <a:lnTo>
                  <a:pt x="283" y="192"/>
                </a:lnTo>
                <a:lnTo>
                  <a:pt x="283" y="174"/>
                </a:lnTo>
                <a:close/>
              </a:path>
            </a:pathLst>
          </a:custGeom>
          <a:solidFill>
            <a:srgbClr val="F2F2F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it-IT" dirty="0"/>
          </a:p>
        </p:txBody>
      </p:sp>
      <p:sp>
        <p:nvSpPr>
          <p:cNvPr id="8" name="Rectangle 885">
            <a:extLst>
              <a:ext uri="{FF2B5EF4-FFF2-40B4-BE49-F238E27FC236}">
                <a16:creationId xmlns:a16="http://schemas.microsoft.com/office/drawing/2014/main" id="{E6E34976-DFB0-B3E6-E653-6B3CA36F360D}"/>
              </a:ext>
            </a:extLst>
          </p:cNvPr>
          <p:cNvSpPr>
            <a:spLocks noChangeArrowheads="1"/>
          </p:cNvSpPr>
          <p:nvPr/>
        </p:nvSpPr>
        <p:spPr bwMode="auto">
          <a:xfrm>
            <a:off x="4875510" y="2474279"/>
            <a:ext cx="3577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200" dirty="0">
                <a:latin typeface="Bahnschrift SemiBold SemiConden" panose="020B0502040204020203" pitchFamily="34" charset="0"/>
              </a:rPr>
              <a:t>EDTA</a:t>
            </a:r>
            <a:endParaRPr kumimoji="0" lang="it-IT" altLang="it-IT" sz="1200" b="0" i="0" u="none" strike="noStrike" cap="none" normalizeH="0" baseline="0" dirty="0">
              <a:ln>
                <a:noFill/>
              </a:ln>
              <a:solidFill>
                <a:schemeClr val="tx1"/>
              </a:solidFill>
              <a:effectLst/>
              <a:latin typeface="Bahnschrift SemiBold SemiConden" panose="020B0502040204020203" pitchFamily="34" charset="0"/>
            </a:endParaRPr>
          </a:p>
        </p:txBody>
      </p:sp>
      <p:sp>
        <p:nvSpPr>
          <p:cNvPr id="11" name="Rectangle 886">
            <a:extLst>
              <a:ext uri="{FF2B5EF4-FFF2-40B4-BE49-F238E27FC236}">
                <a16:creationId xmlns:a16="http://schemas.microsoft.com/office/drawing/2014/main" id="{2025BA50-09B4-3010-223D-8099F5005419}"/>
              </a:ext>
            </a:extLst>
          </p:cNvPr>
          <p:cNvSpPr>
            <a:spLocks noChangeArrowheads="1"/>
          </p:cNvSpPr>
          <p:nvPr/>
        </p:nvSpPr>
        <p:spPr bwMode="auto">
          <a:xfrm>
            <a:off x="4503058" y="2481078"/>
            <a:ext cx="21353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100" b="1" dirty="0">
                <a:solidFill>
                  <a:srgbClr val="000000"/>
                </a:solidFill>
                <a:latin typeface="Bahnschrift SemiBold SemiConden" panose="020B0502040204020203" pitchFamily="34" charset="0"/>
              </a:rPr>
              <a:t>Ca</a:t>
            </a:r>
            <a:endParaRPr lang="it-IT" altLang="it-IT" sz="1050" b="1" dirty="0">
              <a:solidFill>
                <a:srgbClr val="000000"/>
              </a:solidFill>
              <a:latin typeface="Bahnschrift SemiBold SemiConden" panose="020B0502040204020203" pitchFamily="34" charset="0"/>
            </a:endParaRPr>
          </a:p>
        </p:txBody>
      </p:sp>
      <p:sp>
        <p:nvSpPr>
          <p:cNvPr id="12" name="Freccia a destra 11">
            <a:extLst>
              <a:ext uri="{FF2B5EF4-FFF2-40B4-BE49-F238E27FC236}">
                <a16:creationId xmlns:a16="http://schemas.microsoft.com/office/drawing/2014/main" id="{937F6C87-636E-1542-73A9-6C35DAF90E81}"/>
              </a:ext>
            </a:extLst>
          </p:cNvPr>
          <p:cNvSpPr/>
          <p:nvPr/>
        </p:nvSpPr>
        <p:spPr>
          <a:xfrm rot="10800000">
            <a:off x="4731510" y="2493717"/>
            <a:ext cx="144000" cy="144000"/>
          </a:xfrm>
          <a:prstGeom prst="rightArrow">
            <a:avLst/>
          </a:prstGeom>
          <a:solidFill>
            <a:srgbClr val="F2F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Freeform 828">
            <a:extLst>
              <a:ext uri="{FF2B5EF4-FFF2-40B4-BE49-F238E27FC236}">
                <a16:creationId xmlns:a16="http://schemas.microsoft.com/office/drawing/2014/main" id="{C30A3F06-E42B-4920-35D9-AF6A04384306}"/>
              </a:ext>
            </a:extLst>
          </p:cNvPr>
          <p:cNvSpPr>
            <a:spLocks/>
          </p:cNvSpPr>
          <p:nvPr/>
        </p:nvSpPr>
        <p:spPr bwMode="auto">
          <a:xfrm>
            <a:off x="3720769" y="2448017"/>
            <a:ext cx="231775" cy="230830"/>
          </a:xfrm>
          <a:custGeom>
            <a:avLst/>
            <a:gdLst>
              <a:gd name="T0" fmla="*/ 74 w 146"/>
              <a:gd name="T1" fmla="*/ 0 h 144"/>
              <a:gd name="T2" fmla="*/ 88 w 146"/>
              <a:gd name="T3" fmla="*/ 0 h 144"/>
              <a:gd name="T4" fmla="*/ 101 w 146"/>
              <a:gd name="T5" fmla="*/ 4 h 144"/>
              <a:gd name="T6" fmla="*/ 115 w 146"/>
              <a:gd name="T7" fmla="*/ 11 h 144"/>
              <a:gd name="T8" fmla="*/ 124 w 146"/>
              <a:gd name="T9" fmla="*/ 20 h 144"/>
              <a:gd name="T10" fmla="*/ 133 w 146"/>
              <a:gd name="T11" fmla="*/ 31 h 144"/>
              <a:gd name="T12" fmla="*/ 140 w 146"/>
              <a:gd name="T13" fmla="*/ 42 h 144"/>
              <a:gd name="T14" fmla="*/ 144 w 146"/>
              <a:gd name="T15" fmla="*/ 56 h 144"/>
              <a:gd name="T16" fmla="*/ 146 w 146"/>
              <a:gd name="T17" fmla="*/ 72 h 144"/>
              <a:gd name="T18" fmla="*/ 144 w 146"/>
              <a:gd name="T19" fmla="*/ 85 h 144"/>
              <a:gd name="T20" fmla="*/ 140 w 146"/>
              <a:gd name="T21" fmla="*/ 99 h 144"/>
              <a:gd name="T22" fmla="*/ 133 w 146"/>
              <a:gd name="T23" fmla="*/ 112 h 144"/>
              <a:gd name="T24" fmla="*/ 124 w 146"/>
              <a:gd name="T25" fmla="*/ 123 h 144"/>
              <a:gd name="T26" fmla="*/ 115 w 146"/>
              <a:gd name="T27" fmla="*/ 132 h 144"/>
              <a:gd name="T28" fmla="*/ 101 w 146"/>
              <a:gd name="T29" fmla="*/ 139 h 144"/>
              <a:gd name="T30" fmla="*/ 88 w 146"/>
              <a:gd name="T31" fmla="*/ 141 h 144"/>
              <a:gd name="T32" fmla="*/ 74 w 146"/>
              <a:gd name="T33" fmla="*/ 144 h 144"/>
              <a:gd name="T34" fmla="*/ 59 w 146"/>
              <a:gd name="T35" fmla="*/ 141 h 144"/>
              <a:gd name="T36" fmla="*/ 45 w 146"/>
              <a:gd name="T37" fmla="*/ 139 h 144"/>
              <a:gd name="T38" fmla="*/ 34 w 146"/>
              <a:gd name="T39" fmla="*/ 132 h 144"/>
              <a:gd name="T40" fmla="*/ 23 w 146"/>
              <a:gd name="T41" fmla="*/ 123 h 144"/>
              <a:gd name="T42" fmla="*/ 14 w 146"/>
              <a:gd name="T43" fmla="*/ 112 h 144"/>
              <a:gd name="T44" fmla="*/ 7 w 146"/>
              <a:gd name="T45" fmla="*/ 99 h 144"/>
              <a:gd name="T46" fmla="*/ 2 w 146"/>
              <a:gd name="T47" fmla="*/ 85 h 144"/>
              <a:gd name="T48" fmla="*/ 0 w 146"/>
              <a:gd name="T49" fmla="*/ 72 h 144"/>
              <a:gd name="T50" fmla="*/ 2 w 146"/>
              <a:gd name="T51" fmla="*/ 56 h 144"/>
              <a:gd name="T52" fmla="*/ 7 w 146"/>
              <a:gd name="T53" fmla="*/ 42 h 144"/>
              <a:gd name="T54" fmla="*/ 14 w 146"/>
              <a:gd name="T55" fmla="*/ 31 h 144"/>
              <a:gd name="T56" fmla="*/ 23 w 146"/>
              <a:gd name="T57" fmla="*/ 20 h 144"/>
              <a:gd name="T58" fmla="*/ 34 w 146"/>
              <a:gd name="T59" fmla="*/ 11 h 144"/>
              <a:gd name="T60" fmla="*/ 45 w 146"/>
              <a:gd name="T61" fmla="*/ 4 h 144"/>
              <a:gd name="T62" fmla="*/ 59 w 146"/>
              <a:gd name="T63" fmla="*/ 0 h 144"/>
              <a:gd name="T64" fmla="*/ 74 w 146"/>
              <a:gd name="T6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44">
                <a:moveTo>
                  <a:pt x="74" y="0"/>
                </a:moveTo>
                <a:lnTo>
                  <a:pt x="88" y="0"/>
                </a:lnTo>
                <a:lnTo>
                  <a:pt x="101" y="4"/>
                </a:lnTo>
                <a:lnTo>
                  <a:pt x="115" y="11"/>
                </a:lnTo>
                <a:lnTo>
                  <a:pt x="124" y="20"/>
                </a:lnTo>
                <a:lnTo>
                  <a:pt x="133" y="31"/>
                </a:lnTo>
                <a:lnTo>
                  <a:pt x="140" y="42"/>
                </a:lnTo>
                <a:lnTo>
                  <a:pt x="144" y="56"/>
                </a:lnTo>
                <a:lnTo>
                  <a:pt x="146" y="72"/>
                </a:lnTo>
                <a:lnTo>
                  <a:pt x="144" y="85"/>
                </a:lnTo>
                <a:lnTo>
                  <a:pt x="140" y="99"/>
                </a:lnTo>
                <a:lnTo>
                  <a:pt x="133" y="112"/>
                </a:lnTo>
                <a:lnTo>
                  <a:pt x="124" y="123"/>
                </a:lnTo>
                <a:lnTo>
                  <a:pt x="115" y="132"/>
                </a:lnTo>
                <a:lnTo>
                  <a:pt x="101" y="139"/>
                </a:lnTo>
                <a:lnTo>
                  <a:pt x="88" y="141"/>
                </a:lnTo>
                <a:lnTo>
                  <a:pt x="74" y="144"/>
                </a:lnTo>
                <a:lnTo>
                  <a:pt x="59" y="141"/>
                </a:lnTo>
                <a:lnTo>
                  <a:pt x="45" y="139"/>
                </a:lnTo>
                <a:lnTo>
                  <a:pt x="34" y="132"/>
                </a:lnTo>
                <a:lnTo>
                  <a:pt x="23" y="123"/>
                </a:lnTo>
                <a:lnTo>
                  <a:pt x="14" y="112"/>
                </a:lnTo>
                <a:lnTo>
                  <a:pt x="7" y="99"/>
                </a:lnTo>
                <a:lnTo>
                  <a:pt x="2" y="85"/>
                </a:lnTo>
                <a:lnTo>
                  <a:pt x="0" y="72"/>
                </a:lnTo>
                <a:lnTo>
                  <a:pt x="2" y="56"/>
                </a:lnTo>
                <a:lnTo>
                  <a:pt x="7" y="42"/>
                </a:lnTo>
                <a:lnTo>
                  <a:pt x="14" y="31"/>
                </a:lnTo>
                <a:lnTo>
                  <a:pt x="23" y="20"/>
                </a:lnTo>
                <a:lnTo>
                  <a:pt x="34" y="11"/>
                </a:lnTo>
                <a:lnTo>
                  <a:pt x="45" y="4"/>
                </a:lnTo>
                <a:lnTo>
                  <a:pt x="59" y="0"/>
                </a:lnTo>
                <a:lnTo>
                  <a:pt x="74" y="0"/>
                </a:lnTo>
                <a:close/>
              </a:path>
            </a:pathLst>
          </a:custGeom>
          <a:solidFill>
            <a:srgbClr val="FBD5A3"/>
          </a:solidFill>
          <a:ln>
            <a:noFill/>
          </a:ln>
        </p:spPr>
        <p:txBody>
          <a:bodyPr vert="horz" wrap="square" lIns="91440" tIns="45720" rIns="91440" bIns="45720" numCol="1" anchor="t" anchorCtr="0" compatLnSpc="1">
            <a:prstTxWarp prst="textNoShape">
              <a:avLst/>
            </a:prstTxWarp>
          </a:bodyPr>
          <a:lstStyle/>
          <a:p>
            <a:endParaRPr lang="it-IT"/>
          </a:p>
        </p:txBody>
      </p:sp>
      <p:sp>
        <p:nvSpPr>
          <p:cNvPr id="15" name="Freeform 878">
            <a:extLst>
              <a:ext uri="{FF2B5EF4-FFF2-40B4-BE49-F238E27FC236}">
                <a16:creationId xmlns:a16="http://schemas.microsoft.com/office/drawing/2014/main" id="{9F8971E5-4B26-78B6-7D7B-20F3D6AD3F81}"/>
              </a:ext>
            </a:extLst>
          </p:cNvPr>
          <p:cNvSpPr>
            <a:spLocks/>
          </p:cNvSpPr>
          <p:nvPr/>
        </p:nvSpPr>
        <p:spPr bwMode="auto">
          <a:xfrm>
            <a:off x="3215680" y="2385853"/>
            <a:ext cx="360000" cy="361352"/>
          </a:xfrm>
          <a:custGeom>
            <a:avLst/>
            <a:gdLst>
              <a:gd name="T0" fmla="*/ 283 w 283"/>
              <a:gd name="T1" fmla="*/ 156 h 347"/>
              <a:gd name="T2" fmla="*/ 277 w 283"/>
              <a:gd name="T3" fmla="*/ 122 h 347"/>
              <a:gd name="T4" fmla="*/ 268 w 283"/>
              <a:gd name="T5" fmla="*/ 91 h 347"/>
              <a:gd name="T6" fmla="*/ 252 w 283"/>
              <a:gd name="T7" fmla="*/ 64 h 347"/>
              <a:gd name="T8" fmla="*/ 232 w 283"/>
              <a:gd name="T9" fmla="*/ 41 h 347"/>
              <a:gd name="T10" fmla="*/ 209 w 283"/>
              <a:gd name="T11" fmla="*/ 21 h 347"/>
              <a:gd name="T12" fmla="*/ 184 w 283"/>
              <a:gd name="T13" fmla="*/ 9 h 347"/>
              <a:gd name="T14" fmla="*/ 157 w 283"/>
              <a:gd name="T15" fmla="*/ 0 h 347"/>
              <a:gd name="T16" fmla="*/ 128 w 283"/>
              <a:gd name="T17" fmla="*/ 0 h 347"/>
              <a:gd name="T18" fmla="*/ 101 w 283"/>
              <a:gd name="T19" fmla="*/ 9 h 347"/>
              <a:gd name="T20" fmla="*/ 74 w 283"/>
              <a:gd name="T21" fmla="*/ 21 h 347"/>
              <a:gd name="T22" fmla="*/ 52 w 283"/>
              <a:gd name="T23" fmla="*/ 41 h 347"/>
              <a:gd name="T24" fmla="*/ 34 w 283"/>
              <a:gd name="T25" fmla="*/ 64 h 347"/>
              <a:gd name="T26" fmla="*/ 18 w 283"/>
              <a:gd name="T27" fmla="*/ 91 h 347"/>
              <a:gd name="T28" fmla="*/ 7 w 283"/>
              <a:gd name="T29" fmla="*/ 122 h 347"/>
              <a:gd name="T30" fmla="*/ 2 w 283"/>
              <a:gd name="T31" fmla="*/ 156 h 347"/>
              <a:gd name="T32" fmla="*/ 2 w 283"/>
              <a:gd name="T33" fmla="*/ 192 h 347"/>
              <a:gd name="T34" fmla="*/ 7 w 283"/>
              <a:gd name="T35" fmla="*/ 226 h 347"/>
              <a:gd name="T36" fmla="*/ 18 w 283"/>
              <a:gd name="T37" fmla="*/ 255 h 347"/>
              <a:gd name="T38" fmla="*/ 34 w 283"/>
              <a:gd name="T39" fmla="*/ 284 h 347"/>
              <a:gd name="T40" fmla="*/ 52 w 283"/>
              <a:gd name="T41" fmla="*/ 307 h 347"/>
              <a:gd name="T42" fmla="*/ 74 w 283"/>
              <a:gd name="T43" fmla="*/ 325 h 347"/>
              <a:gd name="T44" fmla="*/ 101 w 283"/>
              <a:gd name="T45" fmla="*/ 338 h 347"/>
              <a:gd name="T46" fmla="*/ 128 w 283"/>
              <a:gd name="T47" fmla="*/ 345 h 347"/>
              <a:gd name="T48" fmla="*/ 157 w 283"/>
              <a:gd name="T49" fmla="*/ 345 h 347"/>
              <a:gd name="T50" fmla="*/ 184 w 283"/>
              <a:gd name="T51" fmla="*/ 338 h 347"/>
              <a:gd name="T52" fmla="*/ 209 w 283"/>
              <a:gd name="T53" fmla="*/ 325 h 347"/>
              <a:gd name="T54" fmla="*/ 232 w 283"/>
              <a:gd name="T55" fmla="*/ 307 h 347"/>
              <a:gd name="T56" fmla="*/ 252 w 283"/>
              <a:gd name="T57" fmla="*/ 284 h 347"/>
              <a:gd name="T58" fmla="*/ 268 w 283"/>
              <a:gd name="T59" fmla="*/ 255 h 347"/>
              <a:gd name="T60" fmla="*/ 277 w 283"/>
              <a:gd name="T61" fmla="*/ 226 h 347"/>
              <a:gd name="T62" fmla="*/ 283 w 283"/>
              <a:gd name="T63" fmla="*/ 19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3" h="347">
                <a:moveTo>
                  <a:pt x="283" y="174"/>
                </a:moveTo>
                <a:lnTo>
                  <a:pt x="283" y="156"/>
                </a:lnTo>
                <a:lnTo>
                  <a:pt x="281" y="138"/>
                </a:lnTo>
                <a:lnTo>
                  <a:pt x="277" y="122"/>
                </a:lnTo>
                <a:lnTo>
                  <a:pt x="272" y="106"/>
                </a:lnTo>
                <a:lnTo>
                  <a:pt x="268" y="91"/>
                </a:lnTo>
                <a:lnTo>
                  <a:pt x="259" y="77"/>
                </a:lnTo>
                <a:lnTo>
                  <a:pt x="252" y="64"/>
                </a:lnTo>
                <a:lnTo>
                  <a:pt x="243" y="52"/>
                </a:lnTo>
                <a:lnTo>
                  <a:pt x="232" y="41"/>
                </a:lnTo>
                <a:lnTo>
                  <a:pt x="220" y="30"/>
                </a:lnTo>
                <a:lnTo>
                  <a:pt x="209" y="21"/>
                </a:lnTo>
                <a:lnTo>
                  <a:pt x="198" y="14"/>
                </a:lnTo>
                <a:lnTo>
                  <a:pt x="184" y="9"/>
                </a:lnTo>
                <a:lnTo>
                  <a:pt x="171" y="5"/>
                </a:lnTo>
                <a:lnTo>
                  <a:pt x="157" y="0"/>
                </a:lnTo>
                <a:lnTo>
                  <a:pt x="142" y="0"/>
                </a:lnTo>
                <a:lnTo>
                  <a:pt x="128" y="0"/>
                </a:lnTo>
                <a:lnTo>
                  <a:pt x="115" y="5"/>
                </a:lnTo>
                <a:lnTo>
                  <a:pt x="101" y="9"/>
                </a:lnTo>
                <a:lnTo>
                  <a:pt x="88" y="14"/>
                </a:lnTo>
                <a:lnTo>
                  <a:pt x="74" y="21"/>
                </a:lnTo>
                <a:lnTo>
                  <a:pt x="63" y="30"/>
                </a:lnTo>
                <a:lnTo>
                  <a:pt x="52" y="41"/>
                </a:lnTo>
                <a:lnTo>
                  <a:pt x="43" y="52"/>
                </a:lnTo>
                <a:lnTo>
                  <a:pt x="34" y="64"/>
                </a:lnTo>
                <a:lnTo>
                  <a:pt x="25" y="77"/>
                </a:lnTo>
                <a:lnTo>
                  <a:pt x="18" y="91"/>
                </a:lnTo>
                <a:lnTo>
                  <a:pt x="11" y="106"/>
                </a:lnTo>
                <a:lnTo>
                  <a:pt x="7" y="122"/>
                </a:lnTo>
                <a:lnTo>
                  <a:pt x="4" y="138"/>
                </a:lnTo>
                <a:lnTo>
                  <a:pt x="2" y="156"/>
                </a:lnTo>
                <a:lnTo>
                  <a:pt x="0" y="174"/>
                </a:lnTo>
                <a:lnTo>
                  <a:pt x="2" y="192"/>
                </a:lnTo>
                <a:lnTo>
                  <a:pt x="4" y="208"/>
                </a:lnTo>
                <a:lnTo>
                  <a:pt x="7" y="226"/>
                </a:lnTo>
                <a:lnTo>
                  <a:pt x="11" y="241"/>
                </a:lnTo>
                <a:lnTo>
                  <a:pt x="18" y="255"/>
                </a:lnTo>
                <a:lnTo>
                  <a:pt x="25" y="271"/>
                </a:lnTo>
                <a:lnTo>
                  <a:pt x="34" y="284"/>
                </a:lnTo>
                <a:lnTo>
                  <a:pt x="43" y="295"/>
                </a:lnTo>
                <a:lnTo>
                  <a:pt x="52" y="307"/>
                </a:lnTo>
                <a:lnTo>
                  <a:pt x="63" y="318"/>
                </a:lnTo>
                <a:lnTo>
                  <a:pt x="74" y="325"/>
                </a:lnTo>
                <a:lnTo>
                  <a:pt x="88" y="334"/>
                </a:lnTo>
                <a:lnTo>
                  <a:pt x="101" y="338"/>
                </a:lnTo>
                <a:lnTo>
                  <a:pt x="115" y="343"/>
                </a:lnTo>
                <a:lnTo>
                  <a:pt x="128" y="345"/>
                </a:lnTo>
                <a:lnTo>
                  <a:pt x="142" y="347"/>
                </a:lnTo>
                <a:lnTo>
                  <a:pt x="157" y="345"/>
                </a:lnTo>
                <a:lnTo>
                  <a:pt x="171" y="343"/>
                </a:lnTo>
                <a:lnTo>
                  <a:pt x="184" y="338"/>
                </a:lnTo>
                <a:lnTo>
                  <a:pt x="198" y="334"/>
                </a:lnTo>
                <a:lnTo>
                  <a:pt x="209" y="325"/>
                </a:lnTo>
                <a:lnTo>
                  <a:pt x="220" y="318"/>
                </a:lnTo>
                <a:lnTo>
                  <a:pt x="232" y="307"/>
                </a:lnTo>
                <a:lnTo>
                  <a:pt x="243" y="295"/>
                </a:lnTo>
                <a:lnTo>
                  <a:pt x="252" y="284"/>
                </a:lnTo>
                <a:lnTo>
                  <a:pt x="259" y="271"/>
                </a:lnTo>
                <a:lnTo>
                  <a:pt x="268" y="255"/>
                </a:lnTo>
                <a:lnTo>
                  <a:pt x="272" y="241"/>
                </a:lnTo>
                <a:lnTo>
                  <a:pt x="277" y="226"/>
                </a:lnTo>
                <a:lnTo>
                  <a:pt x="281" y="208"/>
                </a:lnTo>
                <a:lnTo>
                  <a:pt x="283" y="192"/>
                </a:lnTo>
                <a:lnTo>
                  <a:pt x="283" y="174"/>
                </a:lnTo>
                <a:close/>
              </a:path>
            </a:pathLst>
          </a:custGeom>
          <a:solidFill>
            <a:srgbClr val="FBD5A3"/>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it-IT" dirty="0"/>
          </a:p>
        </p:txBody>
      </p:sp>
      <p:sp>
        <p:nvSpPr>
          <p:cNvPr id="17" name="Rectangle 886">
            <a:extLst>
              <a:ext uri="{FF2B5EF4-FFF2-40B4-BE49-F238E27FC236}">
                <a16:creationId xmlns:a16="http://schemas.microsoft.com/office/drawing/2014/main" id="{9C0AE678-1B9A-A3E3-8877-9CAE94B88F74}"/>
              </a:ext>
            </a:extLst>
          </p:cNvPr>
          <p:cNvSpPr>
            <a:spLocks noChangeArrowheads="1"/>
          </p:cNvSpPr>
          <p:nvPr/>
        </p:nvSpPr>
        <p:spPr bwMode="auto">
          <a:xfrm>
            <a:off x="3741278" y="2483955"/>
            <a:ext cx="197446" cy="169277"/>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100" b="1" dirty="0">
                <a:solidFill>
                  <a:srgbClr val="000000"/>
                </a:solidFill>
                <a:latin typeface="Bahnschrift SemiBold SemiConden" panose="020B0502040204020203" pitchFamily="34" charset="0"/>
              </a:rPr>
              <a:t>Ca</a:t>
            </a:r>
            <a:endParaRPr lang="it-IT" altLang="it-IT" sz="1050" b="1" dirty="0">
              <a:solidFill>
                <a:srgbClr val="000000"/>
              </a:solidFill>
              <a:latin typeface="Bahnschrift SemiBold SemiConden" panose="020B0502040204020203" pitchFamily="34" charset="0"/>
            </a:endParaRPr>
          </a:p>
        </p:txBody>
      </p:sp>
      <p:sp>
        <p:nvSpPr>
          <p:cNvPr id="18" name="Freccia a destra 17">
            <a:extLst>
              <a:ext uri="{FF2B5EF4-FFF2-40B4-BE49-F238E27FC236}">
                <a16:creationId xmlns:a16="http://schemas.microsoft.com/office/drawing/2014/main" id="{C5DA6418-B97C-ED5F-E27B-76741F7C0BA7}"/>
              </a:ext>
            </a:extLst>
          </p:cNvPr>
          <p:cNvSpPr/>
          <p:nvPr/>
        </p:nvSpPr>
        <p:spPr>
          <a:xfrm>
            <a:off x="3571267" y="2494529"/>
            <a:ext cx="144000" cy="144000"/>
          </a:xfrm>
          <a:prstGeom prst="rightArrow">
            <a:avLst/>
          </a:prstGeom>
          <a:solidFill>
            <a:srgbClr val="FBD5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03" name="Rectangle 885">
            <a:extLst>
              <a:ext uri="{FF2B5EF4-FFF2-40B4-BE49-F238E27FC236}">
                <a16:creationId xmlns:a16="http://schemas.microsoft.com/office/drawing/2014/main" id="{22EB6622-2A1D-A4AE-D48E-7652CD3EBC62}"/>
              </a:ext>
            </a:extLst>
          </p:cNvPr>
          <p:cNvSpPr>
            <a:spLocks noChangeArrowheads="1"/>
          </p:cNvSpPr>
          <p:nvPr/>
        </p:nvSpPr>
        <p:spPr bwMode="auto">
          <a:xfrm>
            <a:off x="3229509" y="2489713"/>
            <a:ext cx="32541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1" i="0" u="none" strike="noStrike" cap="none" normalizeH="0" baseline="0" dirty="0">
                <a:ln>
                  <a:noFill/>
                </a:ln>
                <a:solidFill>
                  <a:srgbClr val="000000"/>
                </a:solidFill>
                <a:effectLst/>
                <a:latin typeface="Bahnschrift SemiBold SemiConden" panose="020B0502040204020203" pitchFamily="34" charset="0"/>
              </a:rPr>
              <a:t>AaAa0</a:t>
            </a:r>
            <a:endParaRPr kumimoji="0" lang="it-IT" altLang="it-IT" sz="1100" b="0" i="0" u="none" strike="noStrike" cap="none" normalizeH="0" baseline="0" dirty="0">
              <a:ln>
                <a:noFill/>
              </a:ln>
              <a:solidFill>
                <a:schemeClr val="tx1"/>
              </a:solidFill>
              <a:effectLst/>
              <a:latin typeface="Bahnschrift SemiBold SemiConden" panose="020B0502040204020203" pitchFamily="34" charset="0"/>
            </a:endParaRPr>
          </a:p>
        </p:txBody>
      </p:sp>
      <p:sp>
        <p:nvSpPr>
          <p:cNvPr id="4" name="CasellaDiTesto 3">
            <a:extLst>
              <a:ext uri="{FF2B5EF4-FFF2-40B4-BE49-F238E27FC236}">
                <a16:creationId xmlns:a16="http://schemas.microsoft.com/office/drawing/2014/main" id="{1A37B2CD-28FC-36AB-12A5-0E47D88B1662}"/>
              </a:ext>
            </a:extLst>
          </p:cNvPr>
          <p:cNvSpPr txBox="1"/>
          <p:nvPr/>
        </p:nvSpPr>
        <p:spPr>
          <a:xfrm>
            <a:off x="676275" y="454025"/>
            <a:ext cx="3694558" cy="612775"/>
          </a:xfrm>
          <a:prstGeom prst="rect">
            <a:avLst/>
          </a:prstGeom>
        </p:spPr>
        <p:txBody>
          <a:bodyPr vert="horz" lIns="91440" tIns="45720" rIns="91440" bIns="45720" rtlCol="0" anchor="ctr">
            <a:noAutofit/>
          </a:bodyPr>
          <a:lstStyle>
            <a:lvl1pPr>
              <a:lnSpc>
                <a:spcPct val="90000"/>
              </a:lnSpc>
              <a:spcBef>
                <a:spcPct val="0"/>
              </a:spcBef>
              <a:buNone/>
              <a:defRPr sz="4000" b="1">
                <a:solidFill>
                  <a:srgbClr val="00823E"/>
                </a:solidFill>
                <a:latin typeface="+mj-lt"/>
                <a:ea typeface="Verdana" panose="020B0604030504040204" pitchFamily="34" charset="0"/>
                <a:cs typeface="Calibri" panose="020F0502020204030204" pitchFamily="34" charset="0"/>
              </a:defRPr>
            </a:lvl1pPr>
          </a:lstStyle>
          <a:p>
            <a:r>
              <a:rPr lang="it-IT" dirty="0">
                <a:latin typeface="+mn-lt"/>
              </a:rPr>
              <a:t>FITOCALCIO</a:t>
            </a:r>
          </a:p>
        </p:txBody>
      </p:sp>
    </p:spTree>
    <p:extLst>
      <p:ext uri="{BB962C8B-B14F-4D97-AF65-F5344CB8AC3E}">
        <p14:creationId xmlns:p14="http://schemas.microsoft.com/office/powerpoint/2010/main" val="69894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3.33333E-6 -2.59259E-6 L -0.00911 -2.59259E-6 C -0.01315 -2.59259E-6 -0.0181 0.05926 -0.0181 0.10764 L -0.0181 0.21551 " pathEditMode="relative" rAng="0" ptsTypes="AAAA">
                                      <p:cBhvr>
                                        <p:cTn id="6" dur="2000" fill="hold"/>
                                        <p:tgtEl>
                                          <p:spTgt spid="7"/>
                                        </p:tgtEl>
                                        <p:attrNameLst>
                                          <p:attrName>ppt_x</p:attrName>
                                          <p:attrName>ppt_y</p:attrName>
                                        </p:attrNameLst>
                                      </p:cBhvr>
                                      <p:rCtr x="-911" y="10764"/>
                                    </p:animMotion>
                                  </p:childTnLst>
                                </p:cTn>
                              </p:par>
                              <p:par>
                                <p:cTn id="7" presetID="50" presetClass="path" presetSubtype="0" accel="50000" decel="50000" fill="hold" grpId="0" nodeType="withEffect">
                                  <p:stCondLst>
                                    <p:cond delay="0"/>
                                  </p:stCondLst>
                                  <p:childTnLst>
                                    <p:animMotion origin="layout" path="M -3.33333E-6 4.44444E-6 L -0.00911 4.44444E-6 C -0.01315 4.44444E-6 -0.0181 0.05925 -0.0181 0.10763 L -0.0181 0.2155 " pathEditMode="relative" rAng="0" ptsTypes="AAAA">
                                      <p:cBhvr>
                                        <p:cTn id="8" dur="2000" fill="hold"/>
                                        <p:tgtEl>
                                          <p:spTgt spid="8"/>
                                        </p:tgtEl>
                                        <p:attrNameLst>
                                          <p:attrName>ppt_x</p:attrName>
                                          <p:attrName>ppt_y</p:attrName>
                                        </p:attrNameLst>
                                      </p:cBhvr>
                                      <p:rCtr x="-911" y="10764"/>
                                    </p:animMotion>
                                  </p:childTnLst>
                                </p:cTn>
                              </p:par>
                            </p:childTnLst>
                          </p:cTn>
                        </p:par>
                        <p:par>
                          <p:cTn id="9" fill="hold">
                            <p:stCondLst>
                              <p:cond delay="2000"/>
                            </p:stCondLst>
                            <p:childTnLst>
                              <p:par>
                                <p:cTn id="10" presetID="51" presetClass="path" presetSubtype="0" accel="50000" decel="50000" fill="hold" grpId="0" nodeType="afterEffect">
                                  <p:stCondLst>
                                    <p:cond delay="0"/>
                                  </p:stCondLst>
                                  <p:childTnLst>
                                    <p:animMotion origin="layout" path="M -0.01901 -4.07407E-6 L -0.04518 0.07662 C -0.05091 0.09283 -0.05403 0.11713 -0.05403 0.14237 C -0.05403 0.17153 -0.05091 0.19468 -0.04518 0.21088 L -0.01901 0.28843 " pathEditMode="relative" rAng="0" ptsTypes="AAAAA">
                                      <p:cBhvr>
                                        <p:cTn id="11" dur="2000" fill="hold"/>
                                        <p:tgtEl>
                                          <p:spTgt spid="6"/>
                                        </p:tgtEl>
                                        <p:attrNameLst>
                                          <p:attrName>ppt_x</p:attrName>
                                          <p:attrName>ppt_y</p:attrName>
                                        </p:attrNameLst>
                                      </p:cBhvr>
                                      <p:rCtr x="-1758" y="14421"/>
                                    </p:animMotion>
                                  </p:childTnLst>
                                </p:cTn>
                              </p:par>
                              <p:par>
                                <p:cTn id="12" presetID="51" presetClass="path" presetSubtype="0" accel="50000" decel="50000" fill="hold" grpId="0" nodeType="withEffect">
                                  <p:stCondLst>
                                    <p:cond delay="0"/>
                                  </p:stCondLst>
                                  <p:childTnLst>
                                    <p:animMotion origin="layout" path="M -0.01901 -4.07407E-6 L -0.04518 0.07616 C -0.05091 0.0926 -0.05403 0.11644 -0.05403 0.14167 C -0.05403 0.17061 -0.05091 0.19329 -0.04518 0.20973 L -0.01901 0.28681 " pathEditMode="relative" rAng="0" ptsTypes="AAAAA">
                                      <p:cBhvr>
                                        <p:cTn id="13" dur="2000" fill="hold"/>
                                        <p:tgtEl>
                                          <p:spTgt spid="11"/>
                                        </p:tgtEl>
                                        <p:attrNameLst>
                                          <p:attrName>ppt_x</p:attrName>
                                          <p:attrName>ppt_y</p:attrName>
                                        </p:attrNameLst>
                                      </p:cBhvr>
                                      <p:rCtr x="-1758" y="14329"/>
                                    </p:animMotion>
                                  </p:childTnLst>
                                </p:cTn>
                              </p:par>
                              <p:par>
                                <p:cTn id="14" presetID="14" presetClass="exit" presetSubtype="10" fill="hold" grpId="0" nodeType="withEffect">
                                  <p:stCondLst>
                                    <p:cond delay="0"/>
                                  </p:stCondLst>
                                  <p:childTnLst>
                                    <p:animEffect transition="out" filter="randombar(horizontal)">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par>
                          <p:cTn id="17" fill="hold">
                            <p:stCondLst>
                              <p:cond delay="4000"/>
                            </p:stCondLst>
                            <p:childTnLst>
                              <p:par>
                                <p:cTn id="18" presetID="50" presetClass="path" presetSubtype="0" accel="50000" decel="50000" fill="hold" grpId="0" nodeType="afterEffect">
                                  <p:stCondLst>
                                    <p:cond delay="250"/>
                                  </p:stCondLst>
                                  <p:childTnLst>
                                    <p:animMotion origin="layout" path="M -2.91667E-6 -7.40741E-7 L -0.01614 -7.40741E-7 C -0.02343 -7.40741E-7 -0.03229 0.02269 -0.03229 0.0412 L -0.03229 0.08241 " pathEditMode="relative" rAng="0" ptsTypes="AAAA">
                                      <p:cBhvr>
                                        <p:cTn id="19" dur="2000" fill="hold"/>
                                        <p:tgtEl>
                                          <p:spTgt spid="915"/>
                                        </p:tgtEl>
                                        <p:attrNameLst>
                                          <p:attrName>ppt_x</p:attrName>
                                          <p:attrName>ppt_y</p:attrName>
                                        </p:attrNameLst>
                                      </p:cBhvr>
                                      <p:rCtr x="-1615" y="4120"/>
                                    </p:animMotion>
                                  </p:childTnLst>
                                </p:cTn>
                              </p:par>
                              <p:par>
                                <p:cTn id="20" presetID="50" presetClass="path" presetSubtype="0" accel="50000" decel="50000" fill="hold" grpId="0" nodeType="withEffect">
                                  <p:stCondLst>
                                    <p:cond delay="0"/>
                                  </p:stCondLst>
                                  <p:childTnLst>
                                    <p:animMotion origin="layout" path="M -2.91667E-6 -3.7037E-6 L -0.01614 -3.7037E-6 C -0.02343 -3.7037E-6 -0.03229 0.02269 -0.03229 0.04121 L -0.03229 0.08241 " pathEditMode="relative" rAng="0" ptsTypes="AAAA">
                                      <p:cBhvr>
                                        <p:cTn id="21" dur="2000" fill="hold"/>
                                        <p:tgtEl>
                                          <p:spTgt spid="916"/>
                                        </p:tgtEl>
                                        <p:attrNameLst>
                                          <p:attrName>ppt_x</p:attrName>
                                          <p:attrName>ppt_y</p:attrName>
                                        </p:attrNameLst>
                                      </p:cBhvr>
                                      <p:rCtr x="-1615" y="4120"/>
                                    </p:animMotion>
                                  </p:childTnLst>
                                </p:cTn>
                              </p:par>
                              <p:par>
                                <p:cTn id="22" presetID="51" presetClass="path" presetSubtype="0" accel="50000" decel="50000" fill="hold" grpId="0" nodeType="withEffect">
                                  <p:stCondLst>
                                    <p:cond delay="800"/>
                                  </p:stCondLst>
                                  <p:childTnLst>
                                    <p:animMotion origin="layout" path="M -0.01992 -2.22222E-6 L -0.04518 0.06806 C -0.05091 0.08241 -0.05403 0.10371 -0.05403 0.12616 C -0.05403 0.15162 -0.05091 0.17176 -0.04518 0.18611 L -0.01992 0.2544 " pathEditMode="relative" rAng="0" ptsTypes="AAAAA">
                                      <p:cBhvr>
                                        <p:cTn id="23" dur="2000" fill="hold"/>
                                        <p:tgtEl>
                                          <p:spTgt spid="914"/>
                                        </p:tgtEl>
                                        <p:attrNameLst>
                                          <p:attrName>ppt_x</p:attrName>
                                          <p:attrName>ppt_y</p:attrName>
                                        </p:attrNameLst>
                                      </p:cBhvr>
                                      <p:rCtr x="-1706" y="12708"/>
                                    </p:animMotion>
                                  </p:childTnLst>
                                </p:cTn>
                              </p:par>
                              <p:par>
                                <p:cTn id="24" presetID="51" presetClass="path" presetSubtype="0" accel="50000" decel="50000" fill="hold" grpId="0" nodeType="withEffect">
                                  <p:stCondLst>
                                    <p:cond delay="0"/>
                                  </p:stCondLst>
                                  <p:childTnLst>
                                    <p:animMotion origin="layout" path="M -0.01992 -2.22222E-6 L -0.04518 0.06806 C -0.05091 0.08241 -0.05403 0.10371 -0.05403 0.12616 C -0.05403 0.15162 -0.05091 0.17176 -0.04518 0.18611 L -0.01992 0.2544 " pathEditMode="relative" rAng="0" ptsTypes="AAAAA">
                                      <p:cBhvr>
                                        <p:cTn id="25" dur="2000" fill="hold"/>
                                        <p:tgtEl>
                                          <p:spTgt spid="917"/>
                                        </p:tgtEl>
                                        <p:attrNameLst>
                                          <p:attrName>ppt_x</p:attrName>
                                          <p:attrName>ppt_y</p:attrName>
                                        </p:attrNameLst>
                                      </p:cBhvr>
                                      <p:rCtr x="-1706" y="12708"/>
                                    </p:animMotion>
                                  </p:childTnLst>
                                </p:cTn>
                              </p:par>
                              <p:par>
                                <p:cTn id="26" presetID="45" presetClass="exit" presetSubtype="0" fill="hold" grpId="0" nodeType="withEffect">
                                  <p:stCondLst>
                                    <p:cond delay="0"/>
                                  </p:stCondLst>
                                  <p:childTnLst>
                                    <p:animEffect transition="out" filter="fade">
                                      <p:cBhvr>
                                        <p:cTn id="27" dur="2000"/>
                                        <p:tgtEl>
                                          <p:spTgt spid="918"/>
                                        </p:tgtEl>
                                      </p:cBhvr>
                                    </p:animEffect>
                                    <p:anim calcmode="lin" valueType="num">
                                      <p:cBhvr>
                                        <p:cTn id="28" dur="2000"/>
                                        <p:tgtEl>
                                          <p:spTgt spid="9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9" dur="2000"/>
                                        <p:tgtEl>
                                          <p:spTgt spid="918"/>
                                        </p:tgtEl>
                                        <p:attrNameLst>
                                          <p:attrName>ppt_h</p:attrName>
                                        </p:attrNameLst>
                                      </p:cBhvr>
                                      <p:tavLst>
                                        <p:tav tm="0">
                                          <p:val>
                                            <p:strVal val="ppt_h"/>
                                          </p:val>
                                        </p:tav>
                                        <p:tav tm="100000">
                                          <p:val>
                                            <p:strVal val="ppt_h"/>
                                          </p:val>
                                        </p:tav>
                                      </p:tavLst>
                                    </p:anim>
                                    <p:set>
                                      <p:cBhvr>
                                        <p:cTn id="30" dur="1" fill="hold">
                                          <p:stCondLst>
                                            <p:cond delay="1999"/>
                                          </p:stCondLst>
                                        </p:cTn>
                                        <p:tgtEl>
                                          <p:spTgt spid="918"/>
                                        </p:tgtEl>
                                        <p:attrNameLst>
                                          <p:attrName>style.visibility</p:attrName>
                                        </p:attrNameLst>
                                      </p:cBhvr>
                                      <p:to>
                                        <p:strVal val="hidden"/>
                                      </p:to>
                                    </p:set>
                                  </p:childTnLst>
                                </p:cTn>
                              </p:par>
                            </p:childTnLst>
                          </p:cTn>
                        </p:par>
                        <p:par>
                          <p:cTn id="31" fill="hold">
                            <p:stCondLst>
                              <p:cond delay="6800"/>
                            </p:stCondLst>
                            <p:childTnLst>
                              <p:par>
                                <p:cTn id="32" presetID="50" presetClass="path" presetSubtype="0" accel="50000" decel="50000" fill="hold" grpId="0" nodeType="afterEffect">
                                  <p:stCondLst>
                                    <p:cond delay="250"/>
                                  </p:stCondLst>
                                  <p:childTnLst>
                                    <p:animMotion origin="layout" path="M 4.375E-6 4.44444E-6 L 0.00625 4.44444E-6 C 0.00898 4.44444E-6 0.0125 0.06134 0.0125 0.11134 L 0.0125 0.22291 " pathEditMode="relative" rAng="0" ptsTypes="AAAA">
                                      <p:cBhvr>
                                        <p:cTn id="33" dur="2000" fill="hold"/>
                                        <p:tgtEl>
                                          <p:spTgt spid="15"/>
                                        </p:tgtEl>
                                        <p:attrNameLst>
                                          <p:attrName>ppt_x</p:attrName>
                                          <p:attrName>ppt_y</p:attrName>
                                        </p:attrNameLst>
                                      </p:cBhvr>
                                      <p:rCtr x="625" y="11134"/>
                                    </p:animMotion>
                                  </p:childTnLst>
                                </p:cTn>
                              </p:par>
                              <p:par>
                                <p:cTn id="34" presetID="50" presetClass="path" presetSubtype="0" accel="50000" decel="50000" fill="hold" grpId="0" nodeType="withEffect">
                                  <p:stCondLst>
                                    <p:cond delay="0"/>
                                  </p:stCondLst>
                                  <p:childTnLst>
                                    <p:animMotion origin="layout" path="M 5E-6 -4.07407E-6 L 0.00626 -4.07407E-6 C 0.00899 -4.07407E-6 0.01251 0.06135 0.01251 0.11135 L 0.01251 0.22292 " pathEditMode="relative" rAng="0" ptsTypes="AAAA">
                                      <p:cBhvr>
                                        <p:cTn id="35" dur="2000" fill="hold"/>
                                        <p:tgtEl>
                                          <p:spTgt spid="1403"/>
                                        </p:tgtEl>
                                        <p:attrNameLst>
                                          <p:attrName>ppt_x</p:attrName>
                                          <p:attrName>ppt_y</p:attrName>
                                        </p:attrNameLst>
                                      </p:cBhvr>
                                      <p:rCtr x="625" y="11134"/>
                                    </p:animMotion>
                                  </p:childTnLst>
                                </p:cTn>
                              </p:par>
                              <p:par>
                                <p:cTn id="36" presetID="58" presetClass="path" presetSubtype="0" accel="50000" decel="50000" fill="hold" grpId="0" nodeType="withEffect">
                                  <p:stCondLst>
                                    <p:cond delay="0"/>
                                  </p:stCondLst>
                                  <p:childTnLst>
                                    <p:animMotion origin="layout" path="M 0.04493 -1.11111E-6 L 0.05157 0.05625 C 0.05313 0.06806 0.05404 0.08588 0.05404 0.1044 C 0.05404 0.12546 0.05313 0.14236 0.05157 0.15417 L 0.04493 0.21065 " pathEditMode="relative" rAng="0" ptsTypes="AAAAA">
                                      <p:cBhvr>
                                        <p:cTn id="37" dur="2000" fill="hold"/>
                                        <p:tgtEl>
                                          <p:spTgt spid="14"/>
                                        </p:tgtEl>
                                        <p:attrNameLst>
                                          <p:attrName>ppt_x</p:attrName>
                                          <p:attrName>ppt_y</p:attrName>
                                        </p:attrNameLst>
                                      </p:cBhvr>
                                      <p:rCtr x="456" y="10532"/>
                                    </p:animMotion>
                                  </p:childTnLst>
                                </p:cTn>
                              </p:par>
                              <p:par>
                                <p:cTn id="38" presetID="58" presetClass="path" presetSubtype="0" accel="50000" decel="50000" fill="hold" grpId="0" nodeType="withEffect">
                                  <p:stCondLst>
                                    <p:cond delay="0"/>
                                  </p:stCondLst>
                                  <p:childTnLst>
                                    <p:animMotion origin="layout" path="M 0.04493 2.96296E-6 L 0.05157 0.05625 C 0.05313 0.06805 0.05404 0.08588 0.05404 0.1044 C 0.05404 0.12546 0.05313 0.14236 0.05157 0.15416 L 0.04493 0.21065 " pathEditMode="relative" rAng="0" ptsTypes="AAAAA">
                                      <p:cBhvr>
                                        <p:cTn id="39" dur="2000" fill="hold"/>
                                        <p:tgtEl>
                                          <p:spTgt spid="17"/>
                                        </p:tgtEl>
                                        <p:attrNameLst>
                                          <p:attrName>ppt_x</p:attrName>
                                          <p:attrName>ppt_y</p:attrName>
                                        </p:attrNameLst>
                                      </p:cBhvr>
                                      <p:rCtr x="456" y="10532"/>
                                    </p:animMotion>
                                  </p:childTnLst>
                                </p:cTn>
                              </p:par>
                              <p:par>
                                <p:cTn id="40" presetID="10" presetClass="exit" presetSubtype="0" fill="hold" grpId="0" nodeType="withEffect">
                                  <p:stCondLst>
                                    <p:cond delay="0"/>
                                  </p:stCondLst>
                                  <p:childTnLst>
                                    <p:animEffect transition="out" filter="fade">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childTnLst>
                          </p:cTn>
                        </p:par>
                        <p:par>
                          <p:cTn id="43" fill="hold">
                            <p:stCondLst>
                              <p:cond delay="9050"/>
                            </p:stCondLst>
                            <p:childTnLst>
                              <p:par>
                                <p:cTn id="44" presetID="43" presetClass="path" presetSubtype="0" accel="50000" decel="50000" fill="hold" grpId="0" nodeType="afterEffect">
                                  <p:stCondLst>
                                    <p:cond delay="250"/>
                                  </p:stCondLst>
                                  <p:childTnLst>
                                    <p:animMotion origin="layout" path="M 4.375E-6 -3.7037E-6 L 0.00572 -3.7037E-6 C 0.0082 -3.7037E-6 0.01145 0.05718 0.01145 0.10371 L 0.01145 0.20764 " pathEditMode="relative" rAng="0" ptsTypes="AAAA">
                                      <p:cBhvr>
                                        <p:cTn id="45" dur="2000" fill="hold"/>
                                        <p:tgtEl>
                                          <p:spTgt spid="895"/>
                                        </p:tgtEl>
                                        <p:attrNameLst>
                                          <p:attrName>ppt_x</p:attrName>
                                          <p:attrName>ppt_y</p:attrName>
                                        </p:attrNameLst>
                                      </p:cBhvr>
                                      <p:rCtr x="573" y="10370"/>
                                    </p:animMotion>
                                  </p:childTnLst>
                                </p:cTn>
                              </p:par>
                              <p:par>
                                <p:cTn id="46" presetID="43" presetClass="path" presetSubtype="0" accel="50000" decel="50000" fill="hold" grpId="0" nodeType="withEffect">
                                  <p:stCondLst>
                                    <p:cond delay="0"/>
                                  </p:stCondLst>
                                  <p:childTnLst>
                                    <p:animMotion origin="layout" path="M 3.95833E-6 -7.40741E-7 L 0.00573 -7.40741E-7 C 0.0082 -7.40741E-7 0.01145 0.05718 0.01145 0.1037 L 0.01145 0.20764 " pathEditMode="relative" rAng="0" ptsTypes="AAAA">
                                      <p:cBhvr>
                                        <p:cTn id="47" dur="2000" fill="hold"/>
                                        <p:tgtEl>
                                          <p:spTgt spid="896"/>
                                        </p:tgtEl>
                                        <p:attrNameLst>
                                          <p:attrName>ppt_x</p:attrName>
                                          <p:attrName>ppt_y</p:attrName>
                                        </p:attrNameLst>
                                      </p:cBhvr>
                                      <p:rCtr x="573" y="10370"/>
                                    </p:animMotion>
                                  </p:childTnLst>
                                </p:cTn>
                              </p:par>
                              <p:par>
                                <p:cTn id="48" presetID="58" presetClass="path" presetSubtype="0" accel="50000" decel="50000" fill="hold" grpId="0" nodeType="withEffect">
                                  <p:stCondLst>
                                    <p:cond delay="100"/>
                                  </p:stCondLst>
                                  <p:childTnLst>
                                    <p:animMotion origin="layout" path="M 0.04467 -7.40741E-7 L 0.05157 0.04722 C 0.053 0.05718 0.05404 0.07199 0.05404 0.0875 C 0.05404 0.10532 0.053 0.11921 0.05157 0.12917 L 0.04467 0.17685 " pathEditMode="relative" rAng="0" ptsTypes="AAAAA">
                                      <p:cBhvr>
                                        <p:cTn id="49" dur="2000" fill="hold"/>
                                        <p:tgtEl>
                                          <p:spTgt spid="894"/>
                                        </p:tgtEl>
                                        <p:attrNameLst>
                                          <p:attrName>ppt_x</p:attrName>
                                          <p:attrName>ppt_y</p:attrName>
                                        </p:attrNameLst>
                                      </p:cBhvr>
                                      <p:rCtr x="469" y="8843"/>
                                    </p:animMotion>
                                  </p:childTnLst>
                                </p:cTn>
                              </p:par>
                              <p:par>
                                <p:cTn id="50" presetID="58" presetClass="path" presetSubtype="0" accel="50000" decel="50000" fill="hold" grpId="0" nodeType="withEffect">
                                  <p:stCondLst>
                                    <p:cond delay="0"/>
                                  </p:stCondLst>
                                  <p:childTnLst>
                                    <p:animMotion origin="layout" path="M 0.04362 4.81481E-6 L 0.05131 0.04791 C 0.053 0.05787 0.05404 0.07314 0.05404 0.08888 C 0.05404 0.10671 0.053 0.12106 0.05131 0.13101 L 0.04362 0.17939 " pathEditMode="relative" rAng="0" ptsTypes="AAAAA">
                                      <p:cBhvr>
                                        <p:cTn id="51" dur="2000" fill="hold"/>
                                        <p:tgtEl>
                                          <p:spTgt spid="897"/>
                                        </p:tgtEl>
                                        <p:attrNameLst>
                                          <p:attrName>ppt_x</p:attrName>
                                          <p:attrName>ppt_y</p:attrName>
                                        </p:attrNameLst>
                                      </p:cBhvr>
                                      <p:rCtr x="521" y="8958"/>
                                    </p:animMotion>
                                  </p:childTnLst>
                                </p:cTn>
                              </p:par>
                              <p:par>
                                <p:cTn id="52" presetID="16" presetClass="exit" presetSubtype="21" fill="hold" grpId="0" nodeType="withEffect">
                                  <p:stCondLst>
                                    <p:cond delay="0"/>
                                  </p:stCondLst>
                                  <p:childTnLst>
                                    <p:animEffect transition="out" filter="barn(inVertical)">
                                      <p:cBhvr>
                                        <p:cTn id="53" dur="500"/>
                                        <p:tgtEl>
                                          <p:spTgt spid="898"/>
                                        </p:tgtEl>
                                      </p:cBhvr>
                                    </p:animEffect>
                                    <p:set>
                                      <p:cBhvr>
                                        <p:cTn id="54" dur="1" fill="hold">
                                          <p:stCondLst>
                                            <p:cond delay="499"/>
                                          </p:stCondLst>
                                        </p:cTn>
                                        <p:tgtEl>
                                          <p:spTgt spid="8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4" grpId="0" animBg="1"/>
      <p:bldP spid="895" grpId="0" animBg="1"/>
      <p:bldP spid="896" grpId="0"/>
      <p:bldP spid="897" grpId="0"/>
      <p:bldP spid="898" grpId="0" animBg="1"/>
      <p:bldP spid="914" grpId="0" animBg="1"/>
      <p:bldP spid="915" grpId="0" animBg="1"/>
      <p:bldP spid="916" grpId="0"/>
      <p:bldP spid="917" grpId="0"/>
      <p:bldP spid="918" grpId="0" animBg="1"/>
      <p:bldP spid="6" grpId="0" animBg="1"/>
      <p:bldP spid="7" grpId="0" animBg="1"/>
      <p:bldP spid="8" grpId="0"/>
      <p:bldP spid="11" grpId="0"/>
      <p:bldP spid="12" grpId="0" animBg="1"/>
      <p:bldP spid="14" grpId="0" animBg="1"/>
      <p:bldP spid="15" grpId="0" animBg="1"/>
      <p:bldP spid="17" grpId="0"/>
      <p:bldP spid="18" grpId="0" animBg="1"/>
      <p:bldP spid="140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0964F-A497-2342-C44E-210053B9368F}"/>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91D1B384-4E06-4701-22DE-1BCC028FB1B8}"/>
              </a:ext>
            </a:extLst>
          </p:cNvPr>
          <p:cNvSpPr>
            <a:spLocks noChangeArrowheads="1"/>
          </p:cNvSpPr>
          <p:nvPr/>
        </p:nvSpPr>
        <p:spPr bwMode="auto">
          <a:xfrm>
            <a:off x="152400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77">
              <a:defRPr/>
            </a:pPr>
            <a:endParaRPr lang="en-US">
              <a:solidFill>
                <a:srgbClr val="002060"/>
              </a:solidFill>
              <a:latin typeface="Calibri"/>
            </a:endParaRPr>
          </a:p>
        </p:txBody>
      </p:sp>
      <p:sp>
        <p:nvSpPr>
          <p:cNvPr id="3" name="CasellaDiTesto 2">
            <a:extLst>
              <a:ext uri="{FF2B5EF4-FFF2-40B4-BE49-F238E27FC236}">
                <a16:creationId xmlns:a16="http://schemas.microsoft.com/office/drawing/2014/main" id="{5B50A0B1-16A3-80C2-E8D1-85394CE46042}"/>
              </a:ext>
            </a:extLst>
          </p:cNvPr>
          <p:cNvSpPr txBox="1"/>
          <p:nvPr/>
        </p:nvSpPr>
        <p:spPr>
          <a:xfrm>
            <a:off x="766763" y="1235231"/>
            <a:ext cx="4801933" cy="369332"/>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Ø"/>
            </a:pPr>
            <a:r>
              <a:rPr lang="it-IT" dirty="0">
                <a:solidFill>
                  <a:srgbClr val="FFC000"/>
                </a:solidFill>
              </a:rPr>
              <a:t>Calcio esogeno assimilato da foglie e frutti</a:t>
            </a:r>
          </a:p>
        </p:txBody>
      </p:sp>
      <p:sp>
        <p:nvSpPr>
          <p:cNvPr id="4" name="7 Rectángulo">
            <a:extLst>
              <a:ext uri="{FF2B5EF4-FFF2-40B4-BE49-F238E27FC236}">
                <a16:creationId xmlns:a16="http://schemas.microsoft.com/office/drawing/2014/main" id="{1058E6B6-FD79-44BF-E347-3155C63071B9}"/>
              </a:ext>
            </a:extLst>
          </p:cNvPr>
          <p:cNvSpPr/>
          <p:nvPr/>
        </p:nvSpPr>
        <p:spPr>
          <a:xfrm>
            <a:off x="8565429" y="1582340"/>
            <a:ext cx="2555776" cy="3693319"/>
          </a:xfrm>
          <a:prstGeom prst="rect">
            <a:avLst/>
          </a:prstGeom>
          <a:solidFill>
            <a:schemeClr val="bg1"/>
          </a:solidFill>
          <a:ln>
            <a:solidFill>
              <a:schemeClr val="tx2"/>
            </a:solidFill>
          </a:ln>
        </p:spPr>
        <p:txBody>
          <a:bodyPr wrap="square">
            <a:spAutoFit/>
          </a:bodyPr>
          <a:lstStyle/>
          <a:p>
            <a:pPr defTabSz="914377">
              <a:defRPr/>
            </a:pPr>
            <a:r>
              <a:rPr lang="it-IT" dirty="0">
                <a:latin typeface="Calibri"/>
              </a:rPr>
              <a:t>Il carbossilato  di acido organico  a B.P.M rilascia progressivamente calcio e acidifica la zona pectica, aumentando la plasticità e la progressiva diffusione di carbossilato + calcio all'interno dei tessuti vegetali.</a:t>
            </a:r>
          </a:p>
          <a:p>
            <a:pPr defTabSz="914377">
              <a:defRPr/>
            </a:pPr>
            <a:endParaRPr lang="it-IT" dirty="0">
              <a:latin typeface="Calibri"/>
            </a:endParaRPr>
          </a:p>
          <a:p>
            <a:pPr defTabSz="914377">
              <a:defRPr/>
            </a:pPr>
            <a:r>
              <a:rPr lang="it-IT" dirty="0">
                <a:latin typeface="Calibri"/>
              </a:rPr>
              <a:t>Nella frutta, promuovono consistenza e la tenuta del frutto.</a:t>
            </a:r>
            <a:endParaRPr lang="en-US" dirty="0">
              <a:latin typeface="Calibri"/>
            </a:endParaRPr>
          </a:p>
        </p:txBody>
      </p:sp>
      <p:grpSp>
        <p:nvGrpSpPr>
          <p:cNvPr id="1164" name="Gruppo 1163">
            <a:extLst>
              <a:ext uri="{FF2B5EF4-FFF2-40B4-BE49-F238E27FC236}">
                <a16:creationId xmlns:a16="http://schemas.microsoft.com/office/drawing/2014/main" id="{EF65F4B4-A302-F577-BB13-4DADC21C1228}"/>
              </a:ext>
            </a:extLst>
          </p:cNvPr>
          <p:cNvGrpSpPr/>
          <p:nvPr/>
        </p:nvGrpSpPr>
        <p:grpSpPr>
          <a:xfrm>
            <a:off x="1187895" y="3563999"/>
            <a:ext cx="6365876" cy="2559600"/>
            <a:chOff x="1152822" y="3527896"/>
            <a:chExt cx="6365876" cy="2543849"/>
          </a:xfrm>
        </p:grpSpPr>
        <p:pic>
          <p:nvPicPr>
            <p:cNvPr id="1162" name="Picture 498">
              <a:extLst>
                <a:ext uri="{FF2B5EF4-FFF2-40B4-BE49-F238E27FC236}">
                  <a16:creationId xmlns:a16="http://schemas.microsoft.com/office/drawing/2014/main" id="{CD4B7600-BD72-8CC5-6DF4-D7D0FF43D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52328">
              <a:off x="4670239" y="3550732"/>
              <a:ext cx="2766714"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5" name="Freeform 486">
              <a:extLst>
                <a:ext uri="{FF2B5EF4-FFF2-40B4-BE49-F238E27FC236}">
                  <a16:creationId xmlns:a16="http://schemas.microsoft.com/office/drawing/2014/main" id="{F5DE17D3-D3B6-9F9D-8AD3-5465E32D82E9}"/>
                </a:ext>
              </a:extLst>
            </p:cNvPr>
            <p:cNvSpPr>
              <a:spLocks/>
            </p:cNvSpPr>
            <p:nvPr/>
          </p:nvSpPr>
          <p:spPr bwMode="auto">
            <a:xfrm>
              <a:off x="1392535" y="3561233"/>
              <a:ext cx="1185863" cy="214312"/>
            </a:xfrm>
            <a:custGeom>
              <a:avLst/>
              <a:gdLst>
                <a:gd name="T0" fmla="*/ 742 w 747"/>
                <a:gd name="T1" fmla="*/ 0 h 135"/>
                <a:gd name="T2" fmla="*/ 742 w 747"/>
                <a:gd name="T3" fmla="*/ 0 h 135"/>
                <a:gd name="T4" fmla="*/ 643 w 747"/>
                <a:gd name="T5" fmla="*/ 9 h 135"/>
                <a:gd name="T6" fmla="*/ 549 w 747"/>
                <a:gd name="T7" fmla="*/ 18 h 135"/>
                <a:gd name="T8" fmla="*/ 459 w 747"/>
                <a:gd name="T9" fmla="*/ 29 h 135"/>
                <a:gd name="T10" fmla="*/ 371 w 747"/>
                <a:gd name="T11" fmla="*/ 40 h 135"/>
                <a:gd name="T12" fmla="*/ 283 w 747"/>
                <a:gd name="T13" fmla="*/ 54 h 135"/>
                <a:gd name="T14" fmla="*/ 193 w 747"/>
                <a:gd name="T15" fmla="*/ 67 h 135"/>
                <a:gd name="T16" fmla="*/ 99 w 747"/>
                <a:gd name="T17" fmla="*/ 85 h 135"/>
                <a:gd name="T18" fmla="*/ 0 w 747"/>
                <a:gd name="T19" fmla="*/ 105 h 135"/>
                <a:gd name="T20" fmla="*/ 4 w 747"/>
                <a:gd name="T21" fmla="*/ 135 h 135"/>
                <a:gd name="T22" fmla="*/ 106 w 747"/>
                <a:gd name="T23" fmla="*/ 117 h 135"/>
                <a:gd name="T24" fmla="*/ 198 w 747"/>
                <a:gd name="T25" fmla="*/ 99 h 135"/>
                <a:gd name="T26" fmla="*/ 288 w 747"/>
                <a:gd name="T27" fmla="*/ 85 h 135"/>
                <a:gd name="T28" fmla="*/ 376 w 747"/>
                <a:gd name="T29" fmla="*/ 72 h 135"/>
                <a:gd name="T30" fmla="*/ 463 w 747"/>
                <a:gd name="T31" fmla="*/ 60 h 135"/>
                <a:gd name="T32" fmla="*/ 553 w 747"/>
                <a:gd name="T33" fmla="*/ 49 h 135"/>
                <a:gd name="T34" fmla="*/ 646 w 747"/>
                <a:gd name="T35" fmla="*/ 40 h 135"/>
                <a:gd name="T36" fmla="*/ 747 w 747"/>
                <a:gd name="T37" fmla="*/ 31 h 135"/>
                <a:gd name="T38" fmla="*/ 747 w 747"/>
                <a:gd name="T39" fmla="*/ 31 h 135"/>
                <a:gd name="T40" fmla="*/ 742 w 747"/>
                <a:gd name="T4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7" h="135">
                  <a:moveTo>
                    <a:pt x="742" y="0"/>
                  </a:moveTo>
                  <a:lnTo>
                    <a:pt x="742" y="0"/>
                  </a:lnTo>
                  <a:lnTo>
                    <a:pt x="643" y="9"/>
                  </a:lnTo>
                  <a:lnTo>
                    <a:pt x="549" y="18"/>
                  </a:lnTo>
                  <a:lnTo>
                    <a:pt x="459" y="29"/>
                  </a:lnTo>
                  <a:lnTo>
                    <a:pt x="371" y="40"/>
                  </a:lnTo>
                  <a:lnTo>
                    <a:pt x="283" y="54"/>
                  </a:lnTo>
                  <a:lnTo>
                    <a:pt x="193" y="67"/>
                  </a:lnTo>
                  <a:lnTo>
                    <a:pt x="99" y="85"/>
                  </a:lnTo>
                  <a:lnTo>
                    <a:pt x="0" y="105"/>
                  </a:lnTo>
                  <a:lnTo>
                    <a:pt x="4" y="135"/>
                  </a:lnTo>
                  <a:lnTo>
                    <a:pt x="106" y="117"/>
                  </a:lnTo>
                  <a:lnTo>
                    <a:pt x="198" y="99"/>
                  </a:lnTo>
                  <a:lnTo>
                    <a:pt x="288" y="85"/>
                  </a:lnTo>
                  <a:lnTo>
                    <a:pt x="376" y="72"/>
                  </a:lnTo>
                  <a:lnTo>
                    <a:pt x="463" y="60"/>
                  </a:lnTo>
                  <a:lnTo>
                    <a:pt x="553" y="49"/>
                  </a:lnTo>
                  <a:lnTo>
                    <a:pt x="646" y="40"/>
                  </a:lnTo>
                  <a:lnTo>
                    <a:pt x="747" y="31"/>
                  </a:lnTo>
                  <a:lnTo>
                    <a:pt x="747" y="31"/>
                  </a:lnTo>
                  <a:lnTo>
                    <a:pt x="742" y="0"/>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06" name="Freeform 487">
              <a:extLst>
                <a:ext uri="{FF2B5EF4-FFF2-40B4-BE49-F238E27FC236}">
                  <a16:creationId xmlns:a16="http://schemas.microsoft.com/office/drawing/2014/main" id="{0395FD96-66B9-BF3C-7F34-E16D7253061A}"/>
                </a:ext>
              </a:extLst>
            </p:cNvPr>
            <p:cNvSpPr>
              <a:spLocks/>
            </p:cNvSpPr>
            <p:nvPr/>
          </p:nvSpPr>
          <p:spPr bwMode="auto">
            <a:xfrm>
              <a:off x="2570460" y="3535833"/>
              <a:ext cx="1336675" cy="74612"/>
            </a:xfrm>
            <a:custGeom>
              <a:avLst/>
              <a:gdLst>
                <a:gd name="T0" fmla="*/ 842 w 842"/>
                <a:gd name="T1" fmla="*/ 7 h 47"/>
                <a:gd name="T2" fmla="*/ 842 w 842"/>
                <a:gd name="T3" fmla="*/ 7 h 47"/>
                <a:gd name="T4" fmla="*/ 736 w 842"/>
                <a:gd name="T5" fmla="*/ 4 h 47"/>
                <a:gd name="T6" fmla="*/ 633 w 842"/>
                <a:gd name="T7" fmla="*/ 2 h 47"/>
                <a:gd name="T8" fmla="*/ 527 w 842"/>
                <a:gd name="T9" fmla="*/ 2 h 47"/>
                <a:gd name="T10" fmla="*/ 421 w 842"/>
                <a:gd name="T11" fmla="*/ 0 h 47"/>
                <a:gd name="T12" fmla="*/ 315 w 842"/>
                <a:gd name="T13" fmla="*/ 0 h 47"/>
                <a:gd name="T14" fmla="*/ 210 w 842"/>
                <a:gd name="T15" fmla="*/ 2 h 47"/>
                <a:gd name="T16" fmla="*/ 106 w 842"/>
                <a:gd name="T17" fmla="*/ 7 h 47"/>
                <a:gd name="T18" fmla="*/ 0 w 842"/>
                <a:gd name="T19" fmla="*/ 16 h 47"/>
                <a:gd name="T20" fmla="*/ 5 w 842"/>
                <a:gd name="T21" fmla="*/ 47 h 47"/>
                <a:gd name="T22" fmla="*/ 108 w 842"/>
                <a:gd name="T23" fmla="*/ 38 h 47"/>
                <a:gd name="T24" fmla="*/ 212 w 842"/>
                <a:gd name="T25" fmla="*/ 34 h 47"/>
                <a:gd name="T26" fmla="*/ 315 w 842"/>
                <a:gd name="T27" fmla="*/ 31 h 47"/>
                <a:gd name="T28" fmla="*/ 421 w 842"/>
                <a:gd name="T29" fmla="*/ 31 h 47"/>
                <a:gd name="T30" fmla="*/ 527 w 842"/>
                <a:gd name="T31" fmla="*/ 34 h 47"/>
                <a:gd name="T32" fmla="*/ 631 w 842"/>
                <a:gd name="T33" fmla="*/ 34 h 47"/>
                <a:gd name="T34" fmla="*/ 736 w 842"/>
                <a:gd name="T35" fmla="*/ 36 h 47"/>
                <a:gd name="T36" fmla="*/ 842 w 842"/>
                <a:gd name="T37" fmla="*/ 38 h 47"/>
                <a:gd name="T38" fmla="*/ 842 w 842"/>
                <a:gd name="T39" fmla="*/ 38 h 47"/>
                <a:gd name="T40" fmla="*/ 842 w 842"/>
                <a:gd name="T41"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2" h="47">
                  <a:moveTo>
                    <a:pt x="842" y="7"/>
                  </a:moveTo>
                  <a:lnTo>
                    <a:pt x="842" y="7"/>
                  </a:lnTo>
                  <a:lnTo>
                    <a:pt x="736" y="4"/>
                  </a:lnTo>
                  <a:lnTo>
                    <a:pt x="633" y="2"/>
                  </a:lnTo>
                  <a:lnTo>
                    <a:pt x="527" y="2"/>
                  </a:lnTo>
                  <a:lnTo>
                    <a:pt x="421" y="0"/>
                  </a:lnTo>
                  <a:lnTo>
                    <a:pt x="315" y="0"/>
                  </a:lnTo>
                  <a:lnTo>
                    <a:pt x="210" y="2"/>
                  </a:lnTo>
                  <a:lnTo>
                    <a:pt x="106" y="7"/>
                  </a:lnTo>
                  <a:lnTo>
                    <a:pt x="0" y="16"/>
                  </a:lnTo>
                  <a:lnTo>
                    <a:pt x="5" y="47"/>
                  </a:lnTo>
                  <a:lnTo>
                    <a:pt x="108" y="38"/>
                  </a:lnTo>
                  <a:lnTo>
                    <a:pt x="212" y="34"/>
                  </a:lnTo>
                  <a:lnTo>
                    <a:pt x="315" y="31"/>
                  </a:lnTo>
                  <a:lnTo>
                    <a:pt x="421" y="31"/>
                  </a:lnTo>
                  <a:lnTo>
                    <a:pt x="527" y="34"/>
                  </a:lnTo>
                  <a:lnTo>
                    <a:pt x="631" y="34"/>
                  </a:lnTo>
                  <a:lnTo>
                    <a:pt x="736" y="36"/>
                  </a:lnTo>
                  <a:lnTo>
                    <a:pt x="842" y="38"/>
                  </a:lnTo>
                  <a:lnTo>
                    <a:pt x="842" y="38"/>
                  </a:lnTo>
                  <a:lnTo>
                    <a:pt x="842" y="7"/>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07" name="Freeform 488">
              <a:extLst>
                <a:ext uri="{FF2B5EF4-FFF2-40B4-BE49-F238E27FC236}">
                  <a16:creationId xmlns:a16="http://schemas.microsoft.com/office/drawing/2014/main" id="{F4FABEA6-D5AA-F562-9941-9220606DEC0C}"/>
                </a:ext>
              </a:extLst>
            </p:cNvPr>
            <p:cNvSpPr>
              <a:spLocks/>
            </p:cNvSpPr>
            <p:nvPr/>
          </p:nvSpPr>
          <p:spPr bwMode="auto">
            <a:xfrm>
              <a:off x="3907135" y="3546946"/>
              <a:ext cx="107950" cy="88900"/>
            </a:xfrm>
            <a:custGeom>
              <a:avLst/>
              <a:gdLst>
                <a:gd name="T0" fmla="*/ 68 w 68"/>
                <a:gd name="T1" fmla="*/ 36 h 56"/>
                <a:gd name="T2" fmla="*/ 68 w 68"/>
                <a:gd name="T3" fmla="*/ 36 h 56"/>
                <a:gd name="T4" fmla="*/ 61 w 68"/>
                <a:gd name="T5" fmla="*/ 29 h 56"/>
                <a:gd name="T6" fmla="*/ 54 w 68"/>
                <a:gd name="T7" fmla="*/ 22 h 56"/>
                <a:gd name="T8" fmla="*/ 47 w 68"/>
                <a:gd name="T9" fmla="*/ 18 h 56"/>
                <a:gd name="T10" fmla="*/ 41 w 68"/>
                <a:gd name="T11" fmla="*/ 11 h 56"/>
                <a:gd name="T12" fmla="*/ 32 w 68"/>
                <a:gd name="T13" fmla="*/ 6 h 56"/>
                <a:gd name="T14" fmla="*/ 23 w 68"/>
                <a:gd name="T15" fmla="*/ 4 h 56"/>
                <a:gd name="T16" fmla="*/ 11 w 68"/>
                <a:gd name="T17" fmla="*/ 2 h 56"/>
                <a:gd name="T18" fmla="*/ 0 w 68"/>
                <a:gd name="T19" fmla="*/ 0 h 56"/>
                <a:gd name="T20" fmla="*/ 0 w 68"/>
                <a:gd name="T21" fmla="*/ 31 h 56"/>
                <a:gd name="T22" fmla="*/ 7 w 68"/>
                <a:gd name="T23" fmla="*/ 33 h 56"/>
                <a:gd name="T24" fmla="*/ 14 w 68"/>
                <a:gd name="T25" fmla="*/ 33 h 56"/>
                <a:gd name="T26" fmla="*/ 18 w 68"/>
                <a:gd name="T27" fmla="*/ 36 h 56"/>
                <a:gd name="T28" fmla="*/ 25 w 68"/>
                <a:gd name="T29" fmla="*/ 40 h 56"/>
                <a:gd name="T30" fmla="*/ 29 w 68"/>
                <a:gd name="T31" fmla="*/ 42 h 56"/>
                <a:gd name="T32" fmla="*/ 34 w 68"/>
                <a:gd name="T33" fmla="*/ 47 h 56"/>
                <a:gd name="T34" fmla="*/ 38 w 68"/>
                <a:gd name="T35" fmla="*/ 51 h 56"/>
                <a:gd name="T36" fmla="*/ 43 w 68"/>
                <a:gd name="T37" fmla="*/ 56 h 56"/>
                <a:gd name="T38" fmla="*/ 43 w 68"/>
                <a:gd name="T39" fmla="*/ 56 h 56"/>
                <a:gd name="T40" fmla="*/ 68 w 68"/>
                <a:gd name="T41"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56">
                  <a:moveTo>
                    <a:pt x="68" y="36"/>
                  </a:moveTo>
                  <a:lnTo>
                    <a:pt x="68" y="36"/>
                  </a:lnTo>
                  <a:lnTo>
                    <a:pt x="61" y="29"/>
                  </a:lnTo>
                  <a:lnTo>
                    <a:pt x="54" y="22"/>
                  </a:lnTo>
                  <a:lnTo>
                    <a:pt x="47" y="18"/>
                  </a:lnTo>
                  <a:lnTo>
                    <a:pt x="41" y="11"/>
                  </a:lnTo>
                  <a:lnTo>
                    <a:pt x="32" y="6"/>
                  </a:lnTo>
                  <a:lnTo>
                    <a:pt x="23" y="4"/>
                  </a:lnTo>
                  <a:lnTo>
                    <a:pt x="11" y="2"/>
                  </a:lnTo>
                  <a:lnTo>
                    <a:pt x="0" y="0"/>
                  </a:lnTo>
                  <a:lnTo>
                    <a:pt x="0" y="31"/>
                  </a:lnTo>
                  <a:lnTo>
                    <a:pt x="7" y="33"/>
                  </a:lnTo>
                  <a:lnTo>
                    <a:pt x="14" y="33"/>
                  </a:lnTo>
                  <a:lnTo>
                    <a:pt x="18" y="36"/>
                  </a:lnTo>
                  <a:lnTo>
                    <a:pt x="25" y="40"/>
                  </a:lnTo>
                  <a:lnTo>
                    <a:pt x="29" y="42"/>
                  </a:lnTo>
                  <a:lnTo>
                    <a:pt x="34" y="47"/>
                  </a:lnTo>
                  <a:lnTo>
                    <a:pt x="38" y="51"/>
                  </a:lnTo>
                  <a:lnTo>
                    <a:pt x="43" y="56"/>
                  </a:lnTo>
                  <a:lnTo>
                    <a:pt x="43" y="56"/>
                  </a:lnTo>
                  <a:lnTo>
                    <a:pt x="68" y="36"/>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08" name="Freeform 489">
              <a:extLst>
                <a:ext uri="{FF2B5EF4-FFF2-40B4-BE49-F238E27FC236}">
                  <a16:creationId xmlns:a16="http://schemas.microsoft.com/office/drawing/2014/main" id="{62F63D47-4B7D-9C42-9502-6157A00A593D}"/>
                </a:ext>
              </a:extLst>
            </p:cNvPr>
            <p:cNvSpPr>
              <a:spLocks/>
            </p:cNvSpPr>
            <p:nvPr/>
          </p:nvSpPr>
          <p:spPr bwMode="auto">
            <a:xfrm>
              <a:off x="3975397" y="3604096"/>
              <a:ext cx="117475" cy="128587"/>
            </a:xfrm>
            <a:custGeom>
              <a:avLst/>
              <a:gdLst>
                <a:gd name="T0" fmla="*/ 74 w 74"/>
                <a:gd name="T1" fmla="*/ 78 h 81"/>
                <a:gd name="T2" fmla="*/ 74 w 74"/>
                <a:gd name="T3" fmla="*/ 78 h 81"/>
                <a:gd name="T4" fmla="*/ 72 w 74"/>
                <a:gd name="T5" fmla="*/ 67 h 81"/>
                <a:gd name="T6" fmla="*/ 67 w 74"/>
                <a:gd name="T7" fmla="*/ 56 h 81"/>
                <a:gd name="T8" fmla="*/ 61 w 74"/>
                <a:gd name="T9" fmla="*/ 45 h 81"/>
                <a:gd name="T10" fmla="*/ 54 w 74"/>
                <a:gd name="T11" fmla="*/ 36 h 81"/>
                <a:gd name="T12" fmla="*/ 47 w 74"/>
                <a:gd name="T13" fmla="*/ 27 h 81"/>
                <a:gd name="T14" fmla="*/ 38 w 74"/>
                <a:gd name="T15" fmla="*/ 18 h 81"/>
                <a:gd name="T16" fmla="*/ 31 w 74"/>
                <a:gd name="T17" fmla="*/ 9 h 81"/>
                <a:gd name="T18" fmla="*/ 25 w 74"/>
                <a:gd name="T19" fmla="*/ 0 h 81"/>
                <a:gd name="T20" fmla="*/ 0 w 74"/>
                <a:gd name="T21" fmla="*/ 20 h 81"/>
                <a:gd name="T22" fmla="*/ 7 w 74"/>
                <a:gd name="T23" fmla="*/ 29 h 81"/>
                <a:gd name="T24" fmla="*/ 16 w 74"/>
                <a:gd name="T25" fmla="*/ 38 h 81"/>
                <a:gd name="T26" fmla="*/ 22 w 74"/>
                <a:gd name="T27" fmla="*/ 47 h 81"/>
                <a:gd name="T28" fmla="*/ 29 w 74"/>
                <a:gd name="T29" fmla="*/ 54 h 81"/>
                <a:gd name="T30" fmla="*/ 34 w 74"/>
                <a:gd name="T31" fmla="*/ 63 h 81"/>
                <a:gd name="T32" fmla="*/ 38 w 74"/>
                <a:gd name="T33" fmla="*/ 69 h 81"/>
                <a:gd name="T34" fmla="*/ 40 w 74"/>
                <a:gd name="T35" fmla="*/ 74 h 81"/>
                <a:gd name="T36" fmla="*/ 43 w 74"/>
                <a:gd name="T37" fmla="*/ 81 h 81"/>
                <a:gd name="T38" fmla="*/ 43 w 74"/>
                <a:gd name="T39" fmla="*/ 81 h 81"/>
                <a:gd name="T40" fmla="*/ 74 w 74"/>
                <a:gd name="T41" fmla="*/ 7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81">
                  <a:moveTo>
                    <a:pt x="74" y="78"/>
                  </a:moveTo>
                  <a:lnTo>
                    <a:pt x="74" y="78"/>
                  </a:lnTo>
                  <a:lnTo>
                    <a:pt x="72" y="67"/>
                  </a:lnTo>
                  <a:lnTo>
                    <a:pt x="67" y="56"/>
                  </a:lnTo>
                  <a:lnTo>
                    <a:pt x="61" y="45"/>
                  </a:lnTo>
                  <a:lnTo>
                    <a:pt x="54" y="36"/>
                  </a:lnTo>
                  <a:lnTo>
                    <a:pt x="47" y="27"/>
                  </a:lnTo>
                  <a:lnTo>
                    <a:pt x="38" y="18"/>
                  </a:lnTo>
                  <a:lnTo>
                    <a:pt x="31" y="9"/>
                  </a:lnTo>
                  <a:lnTo>
                    <a:pt x="25" y="0"/>
                  </a:lnTo>
                  <a:lnTo>
                    <a:pt x="0" y="20"/>
                  </a:lnTo>
                  <a:lnTo>
                    <a:pt x="7" y="29"/>
                  </a:lnTo>
                  <a:lnTo>
                    <a:pt x="16" y="38"/>
                  </a:lnTo>
                  <a:lnTo>
                    <a:pt x="22" y="47"/>
                  </a:lnTo>
                  <a:lnTo>
                    <a:pt x="29" y="54"/>
                  </a:lnTo>
                  <a:lnTo>
                    <a:pt x="34" y="63"/>
                  </a:lnTo>
                  <a:lnTo>
                    <a:pt x="38" y="69"/>
                  </a:lnTo>
                  <a:lnTo>
                    <a:pt x="40" y="74"/>
                  </a:lnTo>
                  <a:lnTo>
                    <a:pt x="43" y="81"/>
                  </a:lnTo>
                  <a:lnTo>
                    <a:pt x="43" y="81"/>
                  </a:lnTo>
                  <a:lnTo>
                    <a:pt x="74" y="78"/>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09" name="Freeform 490">
              <a:extLst>
                <a:ext uri="{FF2B5EF4-FFF2-40B4-BE49-F238E27FC236}">
                  <a16:creationId xmlns:a16="http://schemas.microsoft.com/office/drawing/2014/main" id="{849047F1-1FEE-A5DE-A349-F5E32C179C9F}"/>
                </a:ext>
              </a:extLst>
            </p:cNvPr>
            <p:cNvSpPr>
              <a:spLocks/>
            </p:cNvSpPr>
            <p:nvPr/>
          </p:nvSpPr>
          <p:spPr bwMode="auto">
            <a:xfrm>
              <a:off x="4035722" y="3727921"/>
              <a:ext cx="57150" cy="122237"/>
            </a:xfrm>
            <a:custGeom>
              <a:avLst/>
              <a:gdLst>
                <a:gd name="T0" fmla="*/ 32 w 36"/>
                <a:gd name="T1" fmla="*/ 77 h 77"/>
                <a:gd name="T2" fmla="*/ 32 w 36"/>
                <a:gd name="T3" fmla="*/ 77 h 77"/>
                <a:gd name="T4" fmla="*/ 32 w 36"/>
                <a:gd name="T5" fmla="*/ 68 h 77"/>
                <a:gd name="T6" fmla="*/ 32 w 36"/>
                <a:gd name="T7" fmla="*/ 59 h 77"/>
                <a:gd name="T8" fmla="*/ 34 w 36"/>
                <a:gd name="T9" fmla="*/ 50 h 77"/>
                <a:gd name="T10" fmla="*/ 34 w 36"/>
                <a:gd name="T11" fmla="*/ 41 h 77"/>
                <a:gd name="T12" fmla="*/ 34 w 36"/>
                <a:gd name="T13" fmla="*/ 30 h 77"/>
                <a:gd name="T14" fmla="*/ 36 w 36"/>
                <a:gd name="T15" fmla="*/ 21 h 77"/>
                <a:gd name="T16" fmla="*/ 36 w 36"/>
                <a:gd name="T17" fmla="*/ 12 h 77"/>
                <a:gd name="T18" fmla="*/ 36 w 36"/>
                <a:gd name="T19" fmla="*/ 0 h 77"/>
                <a:gd name="T20" fmla="*/ 5 w 36"/>
                <a:gd name="T21" fmla="*/ 3 h 77"/>
                <a:gd name="T22" fmla="*/ 5 w 36"/>
                <a:gd name="T23" fmla="*/ 12 h 77"/>
                <a:gd name="T24" fmla="*/ 5 w 36"/>
                <a:gd name="T25" fmla="*/ 21 h 77"/>
                <a:gd name="T26" fmla="*/ 2 w 36"/>
                <a:gd name="T27" fmla="*/ 30 h 77"/>
                <a:gd name="T28" fmla="*/ 2 w 36"/>
                <a:gd name="T29" fmla="*/ 39 h 77"/>
                <a:gd name="T30" fmla="*/ 2 w 36"/>
                <a:gd name="T31" fmla="*/ 48 h 77"/>
                <a:gd name="T32" fmla="*/ 2 w 36"/>
                <a:gd name="T33" fmla="*/ 57 h 77"/>
                <a:gd name="T34" fmla="*/ 0 w 36"/>
                <a:gd name="T35" fmla="*/ 66 h 77"/>
                <a:gd name="T36" fmla="*/ 0 w 36"/>
                <a:gd name="T37" fmla="*/ 75 h 77"/>
                <a:gd name="T38" fmla="*/ 0 w 36"/>
                <a:gd name="T39" fmla="*/ 75 h 77"/>
                <a:gd name="T40" fmla="*/ 32 w 36"/>
                <a:gd name="T4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77">
                  <a:moveTo>
                    <a:pt x="32" y="77"/>
                  </a:moveTo>
                  <a:lnTo>
                    <a:pt x="32" y="77"/>
                  </a:lnTo>
                  <a:lnTo>
                    <a:pt x="32" y="68"/>
                  </a:lnTo>
                  <a:lnTo>
                    <a:pt x="32" y="59"/>
                  </a:lnTo>
                  <a:lnTo>
                    <a:pt x="34" y="50"/>
                  </a:lnTo>
                  <a:lnTo>
                    <a:pt x="34" y="41"/>
                  </a:lnTo>
                  <a:lnTo>
                    <a:pt x="34" y="30"/>
                  </a:lnTo>
                  <a:lnTo>
                    <a:pt x="36" y="21"/>
                  </a:lnTo>
                  <a:lnTo>
                    <a:pt x="36" y="12"/>
                  </a:lnTo>
                  <a:lnTo>
                    <a:pt x="36" y="0"/>
                  </a:lnTo>
                  <a:lnTo>
                    <a:pt x="5" y="3"/>
                  </a:lnTo>
                  <a:lnTo>
                    <a:pt x="5" y="12"/>
                  </a:lnTo>
                  <a:lnTo>
                    <a:pt x="5" y="21"/>
                  </a:lnTo>
                  <a:lnTo>
                    <a:pt x="2" y="30"/>
                  </a:lnTo>
                  <a:lnTo>
                    <a:pt x="2" y="39"/>
                  </a:lnTo>
                  <a:lnTo>
                    <a:pt x="2" y="48"/>
                  </a:lnTo>
                  <a:lnTo>
                    <a:pt x="2" y="57"/>
                  </a:lnTo>
                  <a:lnTo>
                    <a:pt x="0" y="66"/>
                  </a:lnTo>
                  <a:lnTo>
                    <a:pt x="0" y="75"/>
                  </a:lnTo>
                  <a:lnTo>
                    <a:pt x="0" y="75"/>
                  </a:lnTo>
                  <a:lnTo>
                    <a:pt x="32" y="77"/>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10" name="Freeform 491">
              <a:extLst>
                <a:ext uri="{FF2B5EF4-FFF2-40B4-BE49-F238E27FC236}">
                  <a16:creationId xmlns:a16="http://schemas.microsoft.com/office/drawing/2014/main" id="{4B7945BC-90E5-4CDF-0A32-2710CE57D88C}"/>
                </a:ext>
              </a:extLst>
            </p:cNvPr>
            <p:cNvSpPr>
              <a:spLocks/>
            </p:cNvSpPr>
            <p:nvPr/>
          </p:nvSpPr>
          <p:spPr bwMode="auto">
            <a:xfrm>
              <a:off x="3981747" y="3846983"/>
              <a:ext cx="104775" cy="77787"/>
            </a:xfrm>
            <a:custGeom>
              <a:avLst/>
              <a:gdLst>
                <a:gd name="T0" fmla="*/ 3 w 66"/>
                <a:gd name="T1" fmla="*/ 49 h 49"/>
                <a:gd name="T2" fmla="*/ 3 w 66"/>
                <a:gd name="T3" fmla="*/ 49 h 49"/>
                <a:gd name="T4" fmla="*/ 14 w 66"/>
                <a:gd name="T5" fmla="*/ 47 h 49"/>
                <a:gd name="T6" fmla="*/ 25 w 66"/>
                <a:gd name="T7" fmla="*/ 45 h 49"/>
                <a:gd name="T8" fmla="*/ 34 w 66"/>
                <a:gd name="T9" fmla="*/ 40 h 49"/>
                <a:gd name="T10" fmla="*/ 43 w 66"/>
                <a:gd name="T11" fmla="*/ 36 h 49"/>
                <a:gd name="T12" fmla="*/ 50 w 66"/>
                <a:gd name="T13" fmla="*/ 29 h 49"/>
                <a:gd name="T14" fmla="*/ 57 w 66"/>
                <a:gd name="T15" fmla="*/ 22 h 49"/>
                <a:gd name="T16" fmla="*/ 63 w 66"/>
                <a:gd name="T17" fmla="*/ 13 h 49"/>
                <a:gd name="T18" fmla="*/ 66 w 66"/>
                <a:gd name="T19" fmla="*/ 2 h 49"/>
                <a:gd name="T20" fmla="*/ 34 w 66"/>
                <a:gd name="T21" fmla="*/ 0 h 49"/>
                <a:gd name="T22" fmla="*/ 34 w 66"/>
                <a:gd name="T23" fmla="*/ 2 h 49"/>
                <a:gd name="T24" fmla="*/ 32 w 66"/>
                <a:gd name="T25" fmla="*/ 4 h 49"/>
                <a:gd name="T26" fmla="*/ 30 w 66"/>
                <a:gd name="T27" fmla="*/ 7 h 49"/>
                <a:gd name="T28" fmla="*/ 25 w 66"/>
                <a:gd name="T29" fmla="*/ 9 h 49"/>
                <a:gd name="T30" fmla="*/ 21 w 66"/>
                <a:gd name="T31" fmla="*/ 13 h 49"/>
                <a:gd name="T32" fmla="*/ 14 w 66"/>
                <a:gd name="T33" fmla="*/ 16 h 49"/>
                <a:gd name="T34" fmla="*/ 7 w 66"/>
                <a:gd name="T35" fmla="*/ 16 h 49"/>
                <a:gd name="T36" fmla="*/ 0 w 66"/>
                <a:gd name="T37" fmla="*/ 18 h 49"/>
                <a:gd name="T38" fmla="*/ 0 w 66"/>
                <a:gd name="T39" fmla="*/ 18 h 49"/>
                <a:gd name="T40" fmla="*/ 3 w 66"/>
                <a:gd name="T4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49">
                  <a:moveTo>
                    <a:pt x="3" y="49"/>
                  </a:moveTo>
                  <a:lnTo>
                    <a:pt x="3" y="49"/>
                  </a:lnTo>
                  <a:lnTo>
                    <a:pt x="14" y="47"/>
                  </a:lnTo>
                  <a:lnTo>
                    <a:pt x="25" y="45"/>
                  </a:lnTo>
                  <a:lnTo>
                    <a:pt x="34" y="40"/>
                  </a:lnTo>
                  <a:lnTo>
                    <a:pt x="43" y="36"/>
                  </a:lnTo>
                  <a:lnTo>
                    <a:pt x="50" y="29"/>
                  </a:lnTo>
                  <a:lnTo>
                    <a:pt x="57" y="22"/>
                  </a:lnTo>
                  <a:lnTo>
                    <a:pt x="63" y="13"/>
                  </a:lnTo>
                  <a:lnTo>
                    <a:pt x="66" y="2"/>
                  </a:lnTo>
                  <a:lnTo>
                    <a:pt x="34" y="0"/>
                  </a:lnTo>
                  <a:lnTo>
                    <a:pt x="34" y="2"/>
                  </a:lnTo>
                  <a:lnTo>
                    <a:pt x="32" y="4"/>
                  </a:lnTo>
                  <a:lnTo>
                    <a:pt x="30" y="7"/>
                  </a:lnTo>
                  <a:lnTo>
                    <a:pt x="25" y="9"/>
                  </a:lnTo>
                  <a:lnTo>
                    <a:pt x="21" y="13"/>
                  </a:lnTo>
                  <a:lnTo>
                    <a:pt x="14" y="16"/>
                  </a:lnTo>
                  <a:lnTo>
                    <a:pt x="7" y="16"/>
                  </a:lnTo>
                  <a:lnTo>
                    <a:pt x="0" y="18"/>
                  </a:lnTo>
                  <a:lnTo>
                    <a:pt x="0" y="18"/>
                  </a:lnTo>
                  <a:lnTo>
                    <a:pt x="3" y="49"/>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11" name="Freeform 492">
              <a:extLst>
                <a:ext uri="{FF2B5EF4-FFF2-40B4-BE49-F238E27FC236}">
                  <a16:creationId xmlns:a16="http://schemas.microsoft.com/office/drawing/2014/main" id="{250AE5BD-2426-E6FC-8205-349415E5B6A9}"/>
                </a:ext>
              </a:extLst>
            </p:cNvPr>
            <p:cNvSpPr>
              <a:spLocks/>
            </p:cNvSpPr>
            <p:nvPr/>
          </p:nvSpPr>
          <p:spPr bwMode="auto">
            <a:xfrm>
              <a:off x="2618085" y="3875558"/>
              <a:ext cx="1368425" cy="171450"/>
            </a:xfrm>
            <a:custGeom>
              <a:avLst/>
              <a:gdLst>
                <a:gd name="T0" fmla="*/ 4 w 862"/>
                <a:gd name="T1" fmla="*/ 108 h 108"/>
                <a:gd name="T2" fmla="*/ 4 w 862"/>
                <a:gd name="T3" fmla="*/ 108 h 108"/>
                <a:gd name="T4" fmla="*/ 110 w 862"/>
                <a:gd name="T5" fmla="*/ 97 h 108"/>
                <a:gd name="T6" fmla="*/ 218 w 862"/>
                <a:gd name="T7" fmla="*/ 88 h 108"/>
                <a:gd name="T8" fmla="*/ 326 w 862"/>
                <a:gd name="T9" fmla="*/ 79 h 108"/>
                <a:gd name="T10" fmla="*/ 432 w 862"/>
                <a:gd name="T11" fmla="*/ 70 h 108"/>
                <a:gd name="T12" fmla="*/ 540 w 862"/>
                <a:gd name="T13" fmla="*/ 58 h 108"/>
                <a:gd name="T14" fmla="*/ 648 w 862"/>
                <a:gd name="T15" fmla="*/ 49 h 108"/>
                <a:gd name="T16" fmla="*/ 754 w 862"/>
                <a:gd name="T17" fmla="*/ 40 h 108"/>
                <a:gd name="T18" fmla="*/ 862 w 862"/>
                <a:gd name="T19" fmla="*/ 31 h 108"/>
                <a:gd name="T20" fmla="*/ 859 w 862"/>
                <a:gd name="T21" fmla="*/ 0 h 108"/>
                <a:gd name="T22" fmla="*/ 751 w 862"/>
                <a:gd name="T23" fmla="*/ 9 h 108"/>
                <a:gd name="T24" fmla="*/ 643 w 862"/>
                <a:gd name="T25" fmla="*/ 18 h 108"/>
                <a:gd name="T26" fmla="*/ 538 w 862"/>
                <a:gd name="T27" fmla="*/ 27 h 108"/>
                <a:gd name="T28" fmla="*/ 430 w 862"/>
                <a:gd name="T29" fmla="*/ 36 h 108"/>
                <a:gd name="T30" fmla="*/ 322 w 862"/>
                <a:gd name="T31" fmla="*/ 47 h 108"/>
                <a:gd name="T32" fmla="*/ 216 w 862"/>
                <a:gd name="T33" fmla="*/ 56 h 108"/>
                <a:gd name="T34" fmla="*/ 108 w 862"/>
                <a:gd name="T35" fmla="*/ 65 h 108"/>
                <a:gd name="T36" fmla="*/ 0 w 862"/>
                <a:gd name="T37" fmla="*/ 76 h 108"/>
                <a:gd name="T38" fmla="*/ 0 w 862"/>
                <a:gd name="T39" fmla="*/ 76 h 108"/>
                <a:gd name="T40" fmla="*/ 4 w 862"/>
                <a:gd name="T4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2" h="108">
                  <a:moveTo>
                    <a:pt x="4" y="108"/>
                  </a:moveTo>
                  <a:lnTo>
                    <a:pt x="4" y="108"/>
                  </a:lnTo>
                  <a:lnTo>
                    <a:pt x="110" y="97"/>
                  </a:lnTo>
                  <a:lnTo>
                    <a:pt x="218" y="88"/>
                  </a:lnTo>
                  <a:lnTo>
                    <a:pt x="326" y="79"/>
                  </a:lnTo>
                  <a:lnTo>
                    <a:pt x="432" y="70"/>
                  </a:lnTo>
                  <a:lnTo>
                    <a:pt x="540" y="58"/>
                  </a:lnTo>
                  <a:lnTo>
                    <a:pt x="648" y="49"/>
                  </a:lnTo>
                  <a:lnTo>
                    <a:pt x="754" y="40"/>
                  </a:lnTo>
                  <a:lnTo>
                    <a:pt x="862" y="31"/>
                  </a:lnTo>
                  <a:lnTo>
                    <a:pt x="859" y="0"/>
                  </a:lnTo>
                  <a:lnTo>
                    <a:pt x="751" y="9"/>
                  </a:lnTo>
                  <a:lnTo>
                    <a:pt x="643" y="18"/>
                  </a:lnTo>
                  <a:lnTo>
                    <a:pt x="538" y="27"/>
                  </a:lnTo>
                  <a:lnTo>
                    <a:pt x="430" y="36"/>
                  </a:lnTo>
                  <a:lnTo>
                    <a:pt x="322" y="47"/>
                  </a:lnTo>
                  <a:lnTo>
                    <a:pt x="216" y="56"/>
                  </a:lnTo>
                  <a:lnTo>
                    <a:pt x="108" y="65"/>
                  </a:lnTo>
                  <a:lnTo>
                    <a:pt x="0" y="76"/>
                  </a:lnTo>
                  <a:lnTo>
                    <a:pt x="0" y="76"/>
                  </a:lnTo>
                  <a:lnTo>
                    <a:pt x="4" y="108"/>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12" name="Freeform 493">
              <a:extLst>
                <a:ext uri="{FF2B5EF4-FFF2-40B4-BE49-F238E27FC236}">
                  <a16:creationId xmlns:a16="http://schemas.microsoft.com/office/drawing/2014/main" id="{61E557B5-57E9-8DB3-5277-020FB688A2D9}"/>
                </a:ext>
              </a:extLst>
            </p:cNvPr>
            <p:cNvSpPr>
              <a:spLocks/>
            </p:cNvSpPr>
            <p:nvPr/>
          </p:nvSpPr>
          <p:spPr bwMode="auto">
            <a:xfrm>
              <a:off x="1252835" y="3996208"/>
              <a:ext cx="1371600" cy="185737"/>
            </a:xfrm>
            <a:custGeom>
              <a:avLst/>
              <a:gdLst>
                <a:gd name="T0" fmla="*/ 4 w 864"/>
                <a:gd name="T1" fmla="*/ 117 h 117"/>
                <a:gd name="T2" fmla="*/ 4 w 864"/>
                <a:gd name="T3" fmla="*/ 117 h 117"/>
                <a:gd name="T4" fmla="*/ 113 w 864"/>
                <a:gd name="T5" fmla="*/ 106 h 117"/>
                <a:gd name="T6" fmla="*/ 218 w 864"/>
                <a:gd name="T7" fmla="*/ 95 h 117"/>
                <a:gd name="T8" fmla="*/ 326 w 864"/>
                <a:gd name="T9" fmla="*/ 84 h 117"/>
                <a:gd name="T10" fmla="*/ 434 w 864"/>
                <a:gd name="T11" fmla="*/ 72 h 117"/>
                <a:gd name="T12" fmla="*/ 542 w 864"/>
                <a:gd name="T13" fmla="*/ 63 h 117"/>
                <a:gd name="T14" fmla="*/ 648 w 864"/>
                <a:gd name="T15" fmla="*/ 52 h 117"/>
                <a:gd name="T16" fmla="*/ 756 w 864"/>
                <a:gd name="T17" fmla="*/ 41 h 117"/>
                <a:gd name="T18" fmla="*/ 864 w 864"/>
                <a:gd name="T19" fmla="*/ 32 h 117"/>
                <a:gd name="T20" fmla="*/ 860 w 864"/>
                <a:gd name="T21" fmla="*/ 0 h 117"/>
                <a:gd name="T22" fmla="*/ 754 w 864"/>
                <a:gd name="T23" fmla="*/ 9 h 117"/>
                <a:gd name="T24" fmla="*/ 646 w 864"/>
                <a:gd name="T25" fmla="*/ 21 h 117"/>
                <a:gd name="T26" fmla="*/ 538 w 864"/>
                <a:gd name="T27" fmla="*/ 32 h 117"/>
                <a:gd name="T28" fmla="*/ 432 w 864"/>
                <a:gd name="T29" fmla="*/ 41 h 117"/>
                <a:gd name="T30" fmla="*/ 324 w 864"/>
                <a:gd name="T31" fmla="*/ 52 h 117"/>
                <a:gd name="T32" fmla="*/ 216 w 864"/>
                <a:gd name="T33" fmla="*/ 63 h 117"/>
                <a:gd name="T34" fmla="*/ 108 w 864"/>
                <a:gd name="T35" fmla="*/ 75 h 117"/>
                <a:gd name="T36" fmla="*/ 0 w 864"/>
                <a:gd name="T37" fmla="*/ 86 h 117"/>
                <a:gd name="T38" fmla="*/ 0 w 864"/>
                <a:gd name="T39" fmla="*/ 86 h 117"/>
                <a:gd name="T40" fmla="*/ 4 w 864"/>
                <a:gd name="T4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4" h="117">
                  <a:moveTo>
                    <a:pt x="4" y="117"/>
                  </a:moveTo>
                  <a:lnTo>
                    <a:pt x="4" y="117"/>
                  </a:lnTo>
                  <a:lnTo>
                    <a:pt x="113" y="106"/>
                  </a:lnTo>
                  <a:lnTo>
                    <a:pt x="218" y="95"/>
                  </a:lnTo>
                  <a:lnTo>
                    <a:pt x="326" y="84"/>
                  </a:lnTo>
                  <a:lnTo>
                    <a:pt x="434" y="72"/>
                  </a:lnTo>
                  <a:lnTo>
                    <a:pt x="542" y="63"/>
                  </a:lnTo>
                  <a:lnTo>
                    <a:pt x="648" y="52"/>
                  </a:lnTo>
                  <a:lnTo>
                    <a:pt x="756" y="41"/>
                  </a:lnTo>
                  <a:lnTo>
                    <a:pt x="864" y="32"/>
                  </a:lnTo>
                  <a:lnTo>
                    <a:pt x="860" y="0"/>
                  </a:lnTo>
                  <a:lnTo>
                    <a:pt x="754" y="9"/>
                  </a:lnTo>
                  <a:lnTo>
                    <a:pt x="646" y="21"/>
                  </a:lnTo>
                  <a:lnTo>
                    <a:pt x="538" y="32"/>
                  </a:lnTo>
                  <a:lnTo>
                    <a:pt x="432" y="41"/>
                  </a:lnTo>
                  <a:lnTo>
                    <a:pt x="324" y="52"/>
                  </a:lnTo>
                  <a:lnTo>
                    <a:pt x="216" y="63"/>
                  </a:lnTo>
                  <a:lnTo>
                    <a:pt x="108" y="75"/>
                  </a:lnTo>
                  <a:lnTo>
                    <a:pt x="0" y="86"/>
                  </a:lnTo>
                  <a:lnTo>
                    <a:pt x="0" y="86"/>
                  </a:lnTo>
                  <a:lnTo>
                    <a:pt x="4" y="117"/>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13" name="Freeform 494">
              <a:extLst>
                <a:ext uri="{FF2B5EF4-FFF2-40B4-BE49-F238E27FC236}">
                  <a16:creationId xmlns:a16="http://schemas.microsoft.com/office/drawing/2014/main" id="{2245A1B6-0EC5-8705-B1D2-E3AD8AEBC74F}"/>
                </a:ext>
              </a:extLst>
            </p:cNvPr>
            <p:cNvSpPr>
              <a:spLocks/>
            </p:cNvSpPr>
            <p:nvPr/>
          </p:nvSpPr>
          <p:spPr bwMode="auto">
            <a:xfrm>
              <a:off x="1163935" y="4115271"/>
              <a:ext cx="95250" cy="66675"/>
            </a:xfrm>
            <a:custGeom>
              <a:avLst/>
              <a:gdLst>
                <a:gd name="T0" fmla="*/ 0 w 60"/>
                <a:gd name="T1" fmla="*/ 0 h 42"/>
                <a:gd name="T2" fmla="*/ 0 w 60"/>
                <a:gd name="T3" fmla="*/ 0 h 42"/>
                <a:gd name="T4" fmla="*/ 0 w 60"/>
                <a:gd name="T5" fmla="*/ 9 h 42"/>
                <a:gd name="T6" fmla="*/ 4 w 60"/>
                <a:gd name="T7" fmla="*/ 20 h 42"/>
                <a:gd name="T8" fmla="*/ 9 w 60"/>
                <a:gd name="T9" fmla="*/ 27 h 42"/>
                <a:gd name="T10" fmla="*/ 18 w 60"/>
                <a:gd name="T11" fmla="*/ 33 h 42"/>
                <a:gd name="T12" fmla="*/ 27 w 60"/>
                <a:gd name="T13" fmla="*/ 38 h 42"/>
                <a:gd name="T14" fmla="*/ 38 w 60"/>
                <a:gd name="T15" fmla="*/ 42 h 42"/>
                <a:gd name="T16" fmla="*/ 49 w 60"/>
                <a:gd name="T17" fmla="*/ 42 h 42"/>
                <a:gd name="T18" fmla="*/ 60 w 60"/>
                <a:gd name="T19" fmla="*/ 42 h 42"/>
                <a:gd name="T20" fmla="*/ 56 w 60"/>
                <a:gd name="T21" fmla="*/ 11 h 42"/>
                <a:gd name="T22" fmla="*/ 49 w 60"/>
                <a:gd name="T23" fmla="*/ 11 h 42"/>
                <a:gd name="T24" fmla="*/ 42 w 60"/>
                <a:gd name="T25" fmla="*/ 11 h 42"/>
                <a:gd name="T26" fmla="*/ 38 w 60"/>
                <a:gd name="T27" fmla="*/ 9 h 42"/>
                <a:gd name="T28" fmla="*/ 33 w 60"/>
                <a:gd name="T29" fmla="*/ 6 h 42"/>
                <a:gd name="T30" fmla="*/ 31 w 60"/>
                <a:gd name="T31" fmla="*/ 6 h 42"/>
                <a:gd name="T32" fmla="*/ 31 w 60"/>
                <a:gd name="T33" fmla="*/ 4 h 42"/>
                <a:gd name="T34" fmla="*/ 31 w 60"/>
                <a:gd name="T35" fmla="*/ 2 h 42"/>
                <a:gd name="T36" fmla="*/ 31 w 60"/>
                <a:gd name="T37" fmla="*/ 2 h 42"/>
                <a:gd name="T38" fmla="*/ 31 w 60"/>
                <a:gd name="T39" fmla="*/ 2 h 42"/>
                <a:gd name="T40" fmla="*/ 0 w 60"/>
                <a:gd name="T4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42">
                  <a:moveTo>
                    <a:pt x="0" y="0"/>
                  </a:moveTo>
                  <a:lnTo>
                    <a:pt x="0" y="0"/>
                  </a:lnTo>
                  <a:lnTo>
                    <a:pt x="0" y="9"/>
                  </a:lnTo>
                  <a:lnTo>
                    <a:pt x="4" y="20"/>
                  </a:lnTo>
                  <a:lnTo>
                    <a:pt x="9" y="27"/>
                  </a:lnTo>
                  <a:lnTo>
                    <a:pt x="18" y="33"/>
                  </a:lnTo>
                  <a:lnTo>
                    <a:pt x="27" y="38"/>
                  </a:lnTo>
                  <a:lnTo>
                    <a:pt x="38" y="42"/>
                  </a:lnTo>
                  <a:lnTo>
                    <a:pt x="49" y="42"/>
                  </a:lnTo>
                  <a:lnTo>
                    <a:pt x="60" y="42"/>
                  </a:lnTo>
                  <a:lnTo>
                    <a:pt x="56" y="11"/>
                  </a:lnTo>
                  <a:lnTo>
                    <a:pt x="49" y="11"/>
                  </a:lnTo>
                  <a:lnTo>
                    <a:pt x="42" y="11"/>
                  </a:lnTo>
                  <a:lnTo>
                    <a:pt x="38" y="9"/>
                  </a:lnTo>
                  <a:lnTo>
                    <a:pt x="33" y="6"/>
                  </a:lnTo>
                  <a:lnTo>
                    <a:pt x="31" y="6"/>
                  </a:lnTo>
                  <a:lnTo>
                    <a:pt x="31" y="4"/>
                  </a:lnTo>
                  <a:lnTo>
                    <a:pt x="31" y="2"/>
                  </a:lnTo>
                  <a:lnTo>
                    <a:pt x="31" y="2"/>
                  </a:lnTo>
                  <a:lnTo>
                    <a:pt x="31" y="2"/>
                  </a:lnTo>
                  <a:lnTo>
                    <a:pt x="0" y="0"/>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14" name="Freeform 495">
              <a:extLst>
                <a:ext uri="{FF2B5EF4-FFF2-40B4-BE49-F238E27FC236}">
                  <a16:creationId xmlns:a16="http://schemas.microsoft.com/office/drawing/2014/main" id="{5C082B79-BC4F-2129-35BA-A9BCB60B2865}"/>
                </a:ext>
              </a:extLst>
            </p:cNvPr>
            <p:cNvSpPr>
              <a:spLocks/>
            </p:cNvSpPr>
            <p:nvPr/>
          </p:nvSpPr>
          <p:spPr bwMode="auto">
            <a:xfrm>
              <a:off x="1163935" y="3986683"/>
              <a:ext cx="52388" cy="131762"/>
            </a:xfrm>
            <a:custGeom>
              <a:avLst/>
              <a:gdLst>
                <a:gd name="T0" fmla="*/ 2 w 33"/>
                <a:gd name="T1" fmla="*/ 0 h 83"/>
                <a:gd name="T2" fmla="*/ 2 w 33"/>
                <a:gd name="T3" fmla="*/ 0 h 83"/>
                <a:gd name="T4" fmla="*/ 2 w 33"/>
                <a:gd name="T5" fmla="*/ 9 h 83"/>
                <a:gd name="T6" fmla="*/ 2 w 33"/>
                <a:gd name="T7" fmla="*/ 20 h 83"/>
                <a:gd name="T8" fmla="*/ 2 w 33"/>
                <a:gd name="T9" fmla="*/ 29 h 83"/>
                <a:gd name="T10" fmla="*/ 2 w 33"/>
                <a:gd name="T11" fmla="*/ 40 h 83"/>
                <a:gd name="T12" fmla="*/ 0 w 33"/>
                <a:gd name="T13" fmla="*/ 49 h 83"/>
                <a:gd name="T14" fmla="*/ 0 w 33"/>
                <a:gd name="T15" fmla="*/ 60 h 83"/>
                <a:gd name="T16" fmla="*/ 0 w 33"/>
                <a:gd name="T17" fmla="*/ 69 h 83"/>
                <a:gd name="T18" fmla="*/ 0 w 33"/>
                <a:gd name="T19" fmla="*/ 81 h 83"/>
                <a:gd name="T20" fmla="*/ 31 w 33"/>
                <a:gd name="T21" fmla="*/ 83 h 83"/>
                <a:gd name="T22" fmla="*/ 31 w 33"/>
                <a:gd name="T23" fmla="*/ 72 h 83"/>
                <a:gd name="T24" fmla="*/ 31 w 33"/>
                <a:gd name="T25" fmla="*/ 60 h 83"/>
                <a:gd name="T26" fmla="*/ 31 w 33"/>
                <a:gd name="T27" fmla="*/ 51 h 83"/>
                <a:gd name="T28" fmla="*/ 33 w 33"/>
                <a:gd name="T29" fmla="*/ 40 h 83"/>
                <a:gd name="T30" fmla="*/ 33 w 33"/>
                <a:gd name="T31" fmla="*/ 31 h 83"/>
                <a:gd name="T32" fmla="*/ 33 w 33"/>
                <a:gd name="T33" fmla="*/ 22 h 83"/>
                <a:gd name="T34" fmla="*/ 33 w 33"/>
                <a:gd name="T35" fmla="*/ 11 h 83"/>
                <a:gd name="T36" fmla="*/ 33 w 33"/>
                <a:gd name="T37" fmla="*/ 2 h 83"/>
                <a:gd name="T38" fmla="*/ 33 w 33"/>
                <a:gd name="T39" fmla="*/ 2 h 83"/>
                <a:gd name="T40" fmla="*/ 2 w 33"/>
                <a:gd name="T4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83">
                  <a:moveTo>
                    <a:pt x="2" y="0"/>
                  </a:moveTo>
                  <a:lnTo>
                    <a:pt x="2" y="0"/>
                  </a:lnTo>
                  <a:lnTo>
                    <a:pt x="2" y="9"/>
                  </a:lnTo>
                  <a:lnTo>
                    <a:pt x="2" y="20"/>
                  </a:lnTo>
                  <a:lnTo>
                    <a:pt x="2" y="29"/>
                  </a:lnTo>
                  <a:lnTo>
                    <a:pt x="2" y="40"/>
                  </a:lnTo>
                  <a:lnTo>
                    <a:pt x="0" y="49"/>
                  </a:lnTo>
                  <a:lnTo>
                    <a:pt x="0" y="60"/>
                  </a:lnTo>
                  <a:lnTo>
                    <a:pt x="0" y="69"/>
                  </a:lnTo>
                  <a:lnTo>
                    <a:pt x="0" y="81"/>
                  </a:lnTo>
                  <a:lnTo>
                    <a:pt x="31" y="83"/>
                  </a:lnTo>
                  <a:lnTo>
                    <a:pt x="31" y="72"/>
                  </a:lnTo>
                  <a:lnTo>
                    <a:pt x="31" y="60"/>
                  </a:lnTo>
                  <a:lnTo>
                    <a:pt x="31" y="51"/>
                  </a:lnTo>
                  <a:lnTo>
                    <a:pt x="33" y="40"/>
                  </a:lnTo>
                  <a:lnTo>
                    <a:pt x="33" y="31"/>
                  </a:lnTo>
                  <a:lnTo>
                    <a:pt x="33" y="22"/>
                  </a:lnTo>
                  <a:lnTo>
                    <a:pt x="33" y="11"/>
                  </a:lnTo>
                  <a:lnTo>
                    <a:pt x="33" y="2"/>
                  </a:lnTo>
                  <a:lnTo>
                    <a:pt x="33" y="2"/>
                  </a:lnTo>
                  <a:lnTo>
                    <a:pt x="2" y="0"/>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15" name="Freeform 496">
              <a:extLst>
                <a:ext uri="{FF2B5EF4-FFF2-40B4-BE49-F238E27FC236}">
                  <a16:creationId xmlns:a16="http://schemas.microsoft.com/office/drawing/2014/main" id="{389AE7E8-0D7F-54A9-546D-9960ADEC9F29}"/>
                </a:ext>
              </a:extLst>
            </p:cNvPr>
            <p:cNvSpPr>
              <a:spLocks/>
            </p:cNvSpPr>
            <p:nvPr/>
          </p:nvSpPr>
          <p:spPr bwMode="auto">
            <a:xfrm>
              <a:off x="1167110" y="3893021"/>
              <a:ext cx="60325" cy="96837"/>
            </a:xfrm>
            <a:custGeom>
              <a:avLst/>
              <a:gdLst>
                <a:gd name="T0" fmla="*/ 7 w 38"/>
                <a:gd name="T1" fmla="*/ 0 h 61"/>
                <a:gd name="T2" fmla="*/ 7 w 38"/>
                <a:gd name="T3" fmla="*/ 0 h 61"/>
                <a:gd name="T4" fmla="*/ 7 w 38"/>
                <a:gd name="T5" fmla="*/ 9 h 61"/>
                <a:gd name="T6" fmla="*/ 4 w 38"/>
                <a:gd name="T7" fmla="*/ 16 h 61"/>
                <a:gd name="T8" fmla="*/ 4 w 38"/>
                <a:gd name="T9" fmla="*/ 23 h 61"/>
                <a:gd name="T10" fmla="*/ 4 w 38"/>
                <a:gd name="T11" fmla="*/ 27 h 61"/>
                <a:gd name="T12" fmla="*/ 4 w 38"/>
                <a:gd name="T13" fmla="*/ 34 h 61"/>
                <a:gd name="T14" fmla="*/ 2 w 38"/>
                <a:gd name="T15" fmla="*/ 41 h 61"/>
                <a:gd name="T16" fmla="*/ 2 w 38"/>
                <a:gd name="T17" fmla="*/ 47 h 61"/>
                <a:gd name="T18" fmla="*/ 0 w 38"/>
                <a:gd name="T19" fmla="*/ 59 h 61"/>
                <a:gd name="T20" fmla="*/ 31 w 38"/>
                <a:gd name="T21" fmla="*/ 61 h 61"/>
                <a:gd name="T22" fmla="*/ 34 w 38"/>
                <a:gd name="T23" fmla="*/ 52 h 61"/>
                <a:gd name="T24" fmla="*/ 34 w 38"/>
                <a:gd name="T25" fmla="*/ 45 h 61"/>
                <a:gd name="T26" fmla="*/ 34 w 38"/>
                <a:gd name="T27" fmla="*/ 38 h 61"/>
                <a:gd name="T28" fmla="*/ 36 w 38"/>
                <a:gd name="T29" fmla="*/ 32 h 61"/>
                <a:gd name="T30" fmla="*/ 36 w 38"/>
                <a:gd name="T31" fmla="*/ 27 h 61"/>
                <a:gd name="T32" fmla="*/ 36 w 38"/>
                <a:gd name="T33" fmla="*/ 18 h 61"/>
                <a:gd name="T34" fmla="*/ 38 w 38"/>
                <a:gd name="T35" fmla="*/ 11 h 61"/>
                <a:gd name="T36" fmla="*/ 38 w 38"/>
                <a:gd name="T37" fmla="*/ 2 h 61"/>
                <a:gd name="T38" fmla="*/ 38 w 38"/>
                <a:gd name="T39" fmla="*/ 2 h 61"/>
                <a:gd name="T40" fmla="*/ 7 w 38"/>
                <a:gd name="T4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61">
                  <a:moveTo>
                    <a:pt x="7" y="0"/>
                  </a:moveTo>
                  <a:lnTo>
                    <a:pt x="7" y="0"/>
                  </a:lnTo>
                  <a:lnTo>
                    <a:pt x="7" y="9"/>
                  </a:lnTo>
                  <a:lnTo>
                    <a:pt x="4" y="16"/>
                  </a:lnTo>
                  <a:lnTo>
                    <a:pt x="4" y="23"/>
                  </a:lnTo>
                  <a:lnTo>
                    <a:pt x="4" y="27"/>
                  </a:lnTo>
                  <a:lnTo>
                    <a:pt x="4" y="34"/>
                  </a:lnTo>
                  <a:lnTo>
                    <a:pt x="2" y="41"/>
                  </a:lnTo>
                  <a:lnTo>
                    <a:pt x="2" y="47"/>
                  </a:lnTo>
                  <a:lnTo>
                    <a:pt x="0" y="59"/>
                  </a:lnTo>
                  <a:lnTo>
                    <a:pt x="31" y="61"/>
                  </a:lnTo>
                  <a:lnTo>
                    <a:pt x="34" y="52"/>
                  </a:lnTo>
                  <a:lnTo>
                    <a:pt x="34" y="45"/>
                  </a:lnTo>
                  <a:lnTo>
                    <a:pt x="34" y="38"/>
                  </a:lnTo>
                  <a:lnTo>
                    <a:pt x="36" y="32"/>
                  </a:lnTo>
                  <a:lnTo>
                    <a:pt x="36" y="27"/>
                  </a:lnTo>
                  <a:lnTo>
                    <a:pt x="36" y="18"/>
                  </a:lnTo>
                  <a:lnTo>
                    <a:pt x="38" y="11"/>
                  </a:lnTo>
                  <a:lnTo>
                    <a:pt x="38" y="2"/>
                  </a:lnTo>
                  <a:lnTo>
                    <a:pt x="38" y="2"/>
                  </a:lnTo>
                  <a:lnTo>
                    <a:pt x="7" y="0"/>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16" name="Freeform 497">
              <a:extLst>
                <a:ext uri="{FF2B5EF4-FFF2-40B4-BE49-F238E27FC236}">
                  <a16:creationId xmlns:a16="http://schemas.microsoft.com/office/drawing/2014/main" id="{5EC837E9-D5EE-D673-0126-F5F9AFC6DE77}"/>
                </a:ext>
              </a:extLst>
            </p:cNvPr>
            <p:cNvSpPr>
              <a:spLocks/>
            </p:cNvSpPr>
            <p:nvPr/>
          </p:nvSpPr>
          <p:spPr bwMode="auto">
            <a:xfrm>
              <a:off x="1178222" y="3727921"/>
              <a:ext cx="220663" cy="168275"/>
            </a:xfrm>
            <a:custGeom>
              <a:avLst/>
              <a:gdLst>
                <a:gd name="T0" fmla="*/ 135 w 139"/>
                <a:gd name="T1" fmla="*/ 0 h 106"/>
                <a:gd name="T2" fmla="*/ 135 w 139"/>
                <a:gd name="T3" fmla="*/ 0 h 106"/>
                <a:gd name="T4" fmla="*/ 119 w 139"/>
                <a:gd name="T5" fmla="*/ 5 h 106"/>
                <a:gd name="T6" fmla="*/ 101 w 139"/>
                <a:gd name="T7" fmla="*/ 14 h 106"/>
                <a:gd name="T8" fmla="*/ 81 w 139"/>
                <a:gd name="T9" fmla="*/ 28 h 106"/>
                <a:gd name="T10" fmla="*/ 58 w 139"/>
                <a:gd name="T11" fmla="*/ 43 h 106"/>
                <a:gd name="T12" fmla="*/ 38 w 139"/>
                <a:gd name="T13" fmla="*/ 59 h 106"/>
                <a:gd name="T14" fmla="*/ 20 w 139"/>
                <a:gd name="T15" fmla="*/ 73 h 106"/>
                <a:gd name="T16" fmla="*/ 6 w 139"/>
                <a:gd name="T17" fmla="*/ 86 h 106"/>
                <a:gd name="T18" fmla="*/ 0 w 139"/>
                <a:gd name="T19" fmla="*/ 104 h 106"/>
                <a:gd name="T20" fmla="*/ 31 w 139"/>
                <a:gd name="T21" fmla="*/ 106 h 106"/>
                <a:gd name="T22" fmla="*/ 31 w 139"/>
                <a:gd name="T23" fmla="*/ 106 h 106"/>
                <a:gd name="T24" fmla="*/ 42 w 139"/>
                <a:gd name="T25" fmla="*/ 97 h 106"/>
                <a:gd name="T26" fmla="*/ 58 w 139"/>
                <a:gd name="T27" fmla="*/ 84 h 106"/>
                <a:gd name="T28" fmla="*/ 76 w 139"/>
                <a:gd name="T29" fmla="*/ 68 h 106"/>
                <a:gd name="T30" fmla="*/ 99 w 139"/>
                <a:gd name="T31" fmla="*/ 55 h 106"/>
                <a:gd name="T32" fmla="*/ 117 w 139"/>
                <a:gd name="T33" fmla="*/ 43 h 106"/>
                <a:gd name="T34" fmla="*/ 133 w 139"/>
                <a:gd name="T35" fmla="*/ 34 h 106"/>
                <a:gd name="T36" fmla="*/ 139 w 139"/>
                <a:gd name="T37" fmla="*/ 30 h 106"/>
                <a:gd name="T38" fmla="*/ 139 w 139"/>
                <a:gd name="T39" fmla="*/ 30 h 106"/>
                <a:gd name="T40" fmla="*/ 135 w 139"/>
                <a:gd name="T4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9" h="106">
                  <a:moveTo>
                    <a:pt x="135" y="0"/>
                  </a:moveTo>
                  <a:lnTo>
                    <a:pt x="135" y="0"/>
                  </a:lnTo>
                  <a:lnTo>
                    <a:pt x="119" y="5"/>
                  </a:lnTo>
                  <a:lnTo>
                    <a:pt x="101" y="14"/>
                  </a:lnTo>
                  <a:lnTo>
                    <a:pt x="81" y="28"/>
                  </a:lnTo>
                  <a:lnTo>
                    <a:pt x="58" y="43"/>
                  </a:lnTo>
                  <a:lnTo>
                    <a:pt x="38" y="59"/>
                  </a:lnTo>
                  <a:lnTo>
                    <a:pt x="20" y="73"/>
                  </a:lnTo>
                  <a:lnTo>
                    <a:pt x="6" y="86"/>
                  </a:lnTo>
                  <a:lnTo>
                    <a:pt x="0" y="104"/>
                  </a:lnTo>
                  <a:lnTo>
                    <a:pt x="31" y="106"/>
                  </a:lnTo>
                  <a:lnTo>
                    <a:pt x="31" y="106"/>
                  </a:lnTo>
                  <a:lnTo>
                    <a:pt x="42" y="97"/>
                  </a:lnTo>
                  <a:lnTo>
                    <a:pt x="58" y="84"/>
                  </a:lnTo>
                  <a:lnTo>
                    <a:pt x="76" y="68"/>
                  </a:lnTo>
                  <a:lnTo>
                    <a:pt x="99" y="55"/>
                  </a:lnTo>
                  <a:lnTo>
                    <a:pt x="117" y="43"/>
                  </a:lnTo>
                  <a:lnTo>
                    <a:pt x="133" y="34"/>
                  </a:lnTo>
                  <a:lnTo>
                    <a:pt x="139" y="30"/>
                  </a:lnTo>
                  <a:lnTo>
                    <a:pt x="139" y="30"/>
                  </a:lnTo>
                  <a:lnTo>
                    <a:pt x="135" y="0"/>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522" name="Picture 498">
              <a:extLst>
                <a:ext uri="{FF2B5EF4-FFF2-40B4-BE49-F238E27FC236}">
                  <a16:creationId xmlns:a16="http://schemas.microsoft.com/office/drawing/2014/main" id="{902CB966-878A-4D19-A460-707BA52E1A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222" y="3570758"/>
              <a:ext cx="28797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7" name="Freeform 499">
              <a:extLst>
                <a:ext uri="{FF2B5EF4-FFF2-40B4-BE49-F238E27FC236}">
                  <a16:creationId xmlns:a16="http://schemas.microsoft.com/office/drawing/2014/main" id="{16B5D6BA-0E06-4B4D-5E27-B149FD3EAA4B}"/>
                </a:ext>
              </a:extLst>
            </p:cNvPr>
            <p:cNvSpPr>
              <a:spLocks/>
            </p:cNvSpPr>
            <p:nvPr/>
          </p:nvSpPr>
          <p:spPr bwMode="auto">
            <a:xfrm>
              <a:off x="4835823" y="3527896"/>
              <a:ext cx="1185863" cy="82550"/>
            </a:xfrm>
            <a:custGeom>
              <a:avLst/>
              <a:gdLst>
                <a:gd name="T0" fmla="*/ 747 w 747"/>
                <a:gd name="T1" fmla="*/ 21 h 52"/>
                <a:gd name="T2" fmla="*/ 747 w 747"/>
                <a:gd name="T3" fmla="*/ 21 h 52"/>
                <a:gd name="T4" fmla="*/ 648 w 747"/>
                <a:gd name="T5" fmla="*/ 16 h 52"/>
                <a:gd name="T6" fmla="*/ 554 w 747"/>
                <a:gd name="T7" fmla="*/ 9 h 52"/>
                <a:gd name="T8" fmla="*/ 464 w 747"/>
                <a:gd name="T9" fmla="*/ 5 h 52"/>
                <a:gd name="T10" fmla="*/ 374 w 747"/>
                <a:gd name="T11" fmla="*/ 0 h 52"/>
                <a:gd name="T12" fmla="*/ 286 w 747"/>
                <a:gd name="T13" fmla="*/ 0 h 52"/>
                <a:gd name="T14" fmla="*/ 194 w 747"/>
                <a:gd name="T15" fmla="*/ 3 h 52"/>
                <a:gd name="T16" fmla="*/ 99 w 747"/>
                <a:gd name="T17" fmla="*/ 9 h 52"/>
                <a:gd name="T18" fmla="*/ 0 w 747"/>
                <a:gd name="T19" fmla="*/ 21 h 52"/>
                <a:gd name="T20" fmla="*/ 5 w 747"/>
                <a:gd name="T21" fmla="*/ 52 h 52"/>
                <a:gd name="T22" fmla="*/ 104 w 747"/>
                <a:gd name="T23" fmla="*/ 41 h 52"/>
                <a:gd name="T24" fmla="*/ 196 w 747"/>
                <a:gd name="T25" fmla="*/ 34 h 52"/>
                <a:gd name="T26" fmla="*/ 286 w 747"/>
                <a:gd name="T27" fmla="*/ 32 h 52"/>
                <a:gd name="T28" fmla="*/ 374 w 747"/>
                <a:gd name="T29" fmla="*/ 34 h 52"/>
                <a:gd name="T30" fmla="*/ 462 w 747"/>
                <a:gd name="T31" fmla="*/ 36 h 52"/>
                <a:gd name="T32" fmla="*/ 552 w 747"/>
                <a:gd name="T33" fmla="*/ 41 h 52"/>
                <a:gd name="T34" fmla="*/ 646 w 747"/>
                <a:gd name="T35" fmla="*/ 48 h 52"/>
                <a:gd name="T36" fmla="*/ 745 w 747"/>
                <a:gd name="T37" fmla="*/ 52 h 52"/>
                <a:gd name="T38" fmla="*/ 745 w 747"/>
                <a:gd name="T39" fmla="*/ 52 h 52"/>
                <a:gd name="T40" fmla="*/ 747 w 747"/>
                <a:gd name="T4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7" h="52">
                  <a:moveTo>
                    <a:pt x="747" y="21"/>
                  </a:moveTo>
                  <a:lnTo>
                    <a:pt x="747" y="21"/>
                  </a:lnTo>
                  <a:lnTo>
                    <a:pt x="648" y="16"/>
                  </a:lnTo>
                  <a:lnTo>
                    <a:pt x="554" y="9"/>
                  </a:lnTo>
                  <a:lnTo>
                    <a:pt x="464" y="5"/>
                  </a:lnTo>
                  <a:lnTo>
                    <a:pt x="374" y="0"/>
                  </a:lnTo>
                  <a:lnTo>
                    <a:pt x="286" y="0"/>
                  </a:lnTo>
                  <a:lnTo>
                    <a:pt x="194" y="3"/>
                  </a:lnTo>
                  <a:lnTo>
                    <a:pt x="99" y="9"/>
                  </a:lnTo>
                  <a:lnTo>
                    <a:pt x="0" y="21"/>
                  </a:lnTo>
                  <a:lnTo>
                    <a:pt x="5" y="52"/>
                  </a:lnTo>
                  <a:lnTo>
                    <a:pt x="104" y="41"/>
                  </a:lnTo>
                  <a:lnTo>
                    <a:pt x="196" y="34"/>
                  </a:lnTo>
                  <a:lnTo>
                    <a:pt x="286" y="32"/>
                  </a:lnTo>
                  <a:lnTo>
                    <a:pt x="374" y="34"/>
                  </a:lnTo>
                  <a:lnTo>
                    <a:pt x="462" y="36"/>
                  </a:lnTo>
                  <a:lnTo>
                    <a:pt x="552" y="41"/>
                  </a:lnTo>
                  <a:lnTo>
                    <a:pt x="646" y="48"/>
                  </a:lnTo>
                  <a:lnTo>
                    <a:pt x="745" y="52"/>
                  </a:lnTo>
                  <a:lnTo>
                    <a:pt x="745" y="52"/>
                  </a:lnTo>
                  <a:lnTo>
                    <a:pt x="747" y="21"/>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18" name="Freeform 500">
              <a:extLst>
                <a:ext uri="{FF2B5EF4-FFF2-40B4-BE49-F238E27FC236}">
                  <a16:creationId xmlns:a16="http://schemas.microsoft.com/office/drawing/2014/main" id="{B77C11FF-27D7-D1C7-A5B7-400057B88CBE}"/>
                </a:ext>
              </a:extLst>
            </p:cNvPr>
            <p:cNvSpPr>
              <a:spLocks/>
            </p:cNvSpPr>
            <p:nvPr/>
          </p:nvSpPr>
          <p:spPr bwMode="auto">
            <a:xfrm>
              <a:off x="6018510" y="3561233"/>
              <a:ext cx="1314450" cy="225425"/>
            </a:xfrm>
            <a:custGeom>
              <a:avLst/>
              <a:gdLst>
                <a:gd name="T0" fmla="*/ 828 w 828"/>
                <a:gd name="T1" fmla="*/ 110 h 142"/>
                <a:gd name="T2" fmla="*/ 828 w 828"/>
                <a:gd name="T3" fmla="*/ 110 h 142"/>
                <a:gd name="T4" fmla="*/ 727 w 828"/>
                <a:gd name="T5" fmla="*/ 92 h 142"/>
                <a:gd name="T6" fmla="*/ 624 w 828"/>
                <a:gd name="T7" fmla="*/ 76 h 142"/>
                <a:gd name="T8" fmla="*/ 520 w 828"/>
                <a:gd name="T9" fmla="*/ 60 h 142"/>
                <a:gd name="T10" fmla="*/ 417 w 828"/>
                <a:gd name="T11" fmla="*/ 45 h 142"/>
                <a:gd name="T12" fmla="*/ 313 w 828"/>
                <a:gd name="T13" fmla="*/ 29 h 142"/>
                <a:gd name="T14" fmla="*/ 209 w 828"/>
                <a:gd name="T15" fmla="*/ 18 h 142"/>
                <a:gd name="T16" fmla="*/ 106 w 828"/>
                <a:gd name="T17" fmla="*/ 6 h 142"/>
                <a:gd name="T18" fmla="*/ 2 w 828"/>
                <a:gd name="T19" fmla="*/ 0 h 142"/>
                <a:gd name="T20" fmla="*/ 0 w 828"/>
                <a:gd name="T21" fmla="*/ 31 h 142"/>
                <a:gd name="T22" fmla="*/ 104 w 828"/>
                <a:gd name="T23" fmla="*/ 38 h 142"/>
                <a:gd name="T24" fmla="*/ 205 w 828"/>
                <a:gd name="T25" fmla="*/ 49 h 142"/>
                <a:gd name="T26" fmla="*/ 308 w 828"/>
                <a:gd name="T27" fmla="*/ 60 h 142"/>
                <a:gd name="T28" fmla="*/ 412 w 828"/>
                <a:gd name="T29" fmla="*/ 76 h 142"/>
                <a:gd name="T30" fmla="*/ 516 w 828"/>
                <a:gd name="T31" fmla="*/ 92 h 142"/>
                <a:gd name="T32" fmla="*/ 619 w 828"/>
                <a:gd name="T33" fmla="*/ 108 h 142"/>
                <a:gd name="T34" fmla="*/ 720 w 828"/>
                <a:gd name="T35" fmla="*/ 123 h 142"/>
                <a:gd name="T36" fmla="*/ 824 w 828"/>
                <a:gd name="T37" fmla="*/ 142 h 142"/>
                <a:gd name="T38" fmla="*/ 824 w 828"/>
                <a:gd name="T39" fmla="*/ 142 h 142"/>
                <a:gd name="T40" fmla="*/ 828 w 828"/>
                <a:gd name="T41"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8" h="142">
                  <a:moveTo>
                    <a:pt x="828" y="110"/>
                  </a:moveTo>
                  <a:lnTo>
                    <a:pt x="828" y="110"/>
                  </a:lnTo>
                  <a:lnTo>
                    <a:pt x="727" y="92"/>
                  </a:lnTo>
                  <a:lnTo>
                    <a:pt x="624" y="76"/>
                  </a:lnTo>
                  <a:lnTo>
                    <a:pt x="520" y="60"/>
                  </a:lnTo>
                  <a:lnTo>
                    <a:pt x="417" y="45"/>
                  </a:lnTo>
                  <a:lnTo>
                    <a:pt x="313" y="29"/>
                  </a:lnTo>
                  <a:lnTo>
                    <a:pt x="209" y="18"/>
                  </a:lnTo>
                  <a:lnTo>
                    <a:pt x="106" y="6"/>
                  </a:lnTo>
                  <a:lnTo>
                    <a:pt x="2" y="0"/>
                  </a:lnTo>
                  <a:lnTo>
                    <a:pt x="0" y="31"/>
                  </a:lnTo>
                  <a:lnTo>
                    <a:pt x="104" y="38"/>
                  </a:lnTo>
                  <a:lnTo>
                    <a:pt x="205" y="49"/>
                  </a:lnTo>
                  <a:lnTo>
                    <a:pt x="308" y="60"/>
                  </a:lnTo>
                  <a:lnTo>
                    <a:pt x="412" y="76"/>
                  </a:lnTo>
                  <a:lnTo>
                    <a:pt x="516" y="92"/>
                  </a:lnTo>
                  <a:lnTo>
                    <a:pt x="619" y="108"/>
                  </a:lnTo>
                  <a:lnTo>
                    <a:pt x="720" y="123"/>
                  </a:lnTo>
                  <a:lnTo>
                    <a:pt x="824" y="142"/>
                  </a:lnTo>
                  <a:lnTo>
                    <a:pt x="824" y="142"/>
                  </a:lnTo>
                  <a:lnTo>
                    <a:pt x="828" y="110"/>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19" name="Freeform 501">
              <a:extLst>
                <a:ext uri="{FF2B5EF4-FFF2-40B4-BE49-F238E27FC236}">
                  <a16:creationId xmlns:a16="http://schemas.microsoft.com/office/drawing/2014/main" id="{4571765D-213D-8BC8-266A-F4DD0DB412CE}"/>
                </a:ext>
              </a:extLst>
            </p:cNvPr>
            <p:cNvSpPr>
              <a:spLocks/>
            </p:cNvSpPr>
            <p:nvPr/>
          </p:nvSpPr>
          <p:spPr bwMode="auto">
            <a:xfrm>
              <a:off x="7326610" y="3735858"/>
              <a:ext cx="103188" cy="93662"/>
            </a:xfrm>
            <a:custGeom>
              <a:avLst/>
              <a:gdLst>
                <a:gd name="T0" fmla="*/ 65 w 65"/>
                <a:gd name="T1" fmla="*/ 43 h 59"/>
                <a:gd name="T2" fmla="*/ 65 w 65"/>
                <a:gd name="T3" fmla="*/ 43 h 59"/>
                <a:gd name="T4" fmla="*/ 61 w 65"/>
                <a:gd name="T5" fmla="*/ 36 h 59"/>
                <a:gd name="T6" fmla="*/ 56 w 65"/>
                <a:gd name="T7" fmla="*/ 29 h 59"/>
                <a:gd name="T8" fmla="*/ 49 w 65"/>
                <a:gd name="T9" fmla="*/ 23 h 59"/>
                <a:gd name="T10" fmla="*/ 43 w 65"/>
                <a:gd name="T11" fmla="*/ 16 h 59"/>
                <a:gd name="T12" fmla="*/ 34 w 65"/>
                <a:gd name="T13" fmla="*/ 11 h 59"/>
                <a:gd name="T14" fmla="*/ 25 w 65"/>
                <a:gd name="T15" fmla="*/ 7 h 59"/>
                <a:gd name="T16" fmla="*/ 16 w 65"/>
                <a:gd name="T17" fmla="*/ 2 h 59"/>
                <a:gd name="T18" fmla="*/ 4 w 65"/>
                <a:gd name="T19" fmla="*/ 0 h 59"/>
                <a:gd name="T20" fmla="*/ 0 w 65"/>
                <a:gd name="T21" fmla="*/ 32 h 59"/>
                <a:gd name="T22" fmla="*/ 7 w 65"/>
                <a:gd name="T23" fmla="*/ 34 h 59"/>
                <a:gd name="T24" fmla="*/ 13 w 65"/>
                <a:gd name="T25" fmla="*/ 36 h 59"/>
                <a:gd name="T26" fmla="*/ 18 w 65"/>
                <a:gd name="T27" fmla="*/ 38 h 59"/>
                <a:gd name="T28" fmla="*/ 22 w 65"/>
                <a:gd name="T29" fmla="*/ 41 h 59"/>
                <a:gd name="T30" fmla="*/ 27 w 65"/>
                <a:gd name="T31" fmla="*/ 45 h 59"/>
                <a:gd name="T32" fmla="*/ 31 w 65"/>
                <a:gd name="T33" fmla="*/ 50 h 59"/>
                <a:gd name="T34" fmla="*/ 36 w 65"/>
                <a:gd name="T35" fmla="*/ 54 h 59"/>
                <a:gd name="T36" fmla="*/ 38 w 65"/>
                <a:gd name="T37" fmla="*/ 59 h 59"/>
                <a:gd name="T38" fmla="*/ 38 w 65"/>
                <a:gd name="T39" fmla="*/ 59 h 59"/>
                <a:gd name="T40" fmla="*/ 65 w 65"/>
                <a:gd name="T41"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59">
                  <a:moveTo>
                    <a:pt x="65" y="43"/>
                  </a:moveTo>
                  <a:lnTo>
                    <a:pt x="65" y="43"/>
                  </a:lnTo>
                  <a:lnTo>
                    <a:pt x="61" y="36"/>
                  </a:lnTo>
                  <a:lnTo>
                    <a:pt x="56" y="29"/>
                  </a:lnTo>
                  <a:lnTo>
                    <a:pt x="49" y="23"/>
                  </a:lnTo>
                  <a:lnTo>
                    <a:pt x="43" y="16"/>
                  </a:lnTo>
                  <a:lnTo>
                    <a:pt x="34" y="11"/>
                  </a:lnTo>
                  <a:lnTo>
                    <a:pt x="25" y="7"/>
                  </a:lnTo>
                  <a:lnTo>
                    <a:pt x="16" y="2"/>
                  </a:lnTo>
                  <a:lnTo>
                    <a:pt x="4" y="0"/>
                  </a:lnTo>
                  <a:lnTo>
                    <a:pt x="0" y="32"/>
                  </a:lnTo>
                  <a:lnTo>
                    <a:pt x="7" y="34"/>
                  </a:lnTo>
                  <a:lnTo>
                    <a:pt x="13" y="36"/>
                  </a:lnTo>
                  <a:lnTo>
                    <a:pt x="18" y="38"/>
                  </a:lnTo>
                  <a:lnTo>
                    <a:pt x="22" y="41"/>
                  </a:lnTo>
                  <a:lnTo>
                    <a:pt x="27" y="45"/>
                  </a:lnTo>
                  <a:lnTo>
                    <a:pt x="31" y="50"/>
                  </a:lnTo>
                  <a:lnTo>
                    <a:pt x="36" y="54"/>
                  </a:lnTo>
                  <a:lnTo>
                    <a:pt x="38" y="59"/>
                  </a:lnTo>
                  <a:lnTo>
                    <a:pt x="38" y="59"/>
                  </a:lnTo>
                  <a:lnTo>
                    <a:pt x="65" y="43"/>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20" name="Freeform 502">
              <a:extLst>
                <a:ext uri="{FF2B5EF4-FFF2-40B4-BE49-F238E27FC236}">
                  <a16:creationId xmlns:a16="http://schemas.microsoft.com/office/drawing/2014/main" id="{D4D95265-8F60-E0E7-4DC4-0102DB2ECA00}"/>
                </a:ext>
              </a:extLst>
            </p:cNvPr>
            <p:cNvSpPr>
              <a:spLocks/>
            </p:cNvSpPr>
            <p:nvPr/>
          </p:nvSpPr>
          <p:spPr bwMode="auto">
            <a:xfrm>
              <a:off x="7386935" y="3804121"/>
              <a:ext cx="103188" cy="134937"/>
            </a:xfrm>
            <a:custGeom>
              <a:avLst/>
              <a:gdLst>
                <a:gd name="T0" fmla="*/ 65 w 65"/>
                <a:gd name="T1" fmla="*/ 85 h 85"/>
                <a:gd name="T2" fmla="*/ 65 w 65"/>
                <a:gd name="T3" fmla="*/ 85 h 85"/>
                <a:gd name="T4" fmla="*/ 65 w 65"/>
                <a:gd name="T5" fmla="*/ 74 h 85"/>
                <a:gd name="T6" fmla="*/ 63 w 65"/>
                <a:gd name="T7" fmla="*/ 63 h 85"/>
                <a:gd name="T8" fmla="*/ 59 w 65"/>
                <a:gd name="T9" fmla="*/ 52 h 85"/>
                <a:gd name="T10" fmla="*/ 54 w 65"/>
                <a:gd name="T11" fmla="*/ 40 h 85"/>
                <a:gd name="T12" fmla="*/ 47 w 65"/>
                <a:gd name="T13" fmla="*/ 29 h 85"/>
                <a:gd name="T14" fmla="*/ 41 w 65"/>
                <a:gd name="T15" fmla="*/ 20 h 85"/>
                <a:gd name="T16" fmla="*/ 34 w 65"/>
                <a:gd name="T17" fmla="*/ 11 h 85"/>
                <a:gd name="T18" fmla="*/ 27 w 65"/>
                <a:gd name="T19" fmla="*/ 0 h 85"/>
                <a:gd name="T20" fmla="*/ 0 w 65"/>
                <a:gd name="T21" fmla="*/ 16 h 85"/>
                <a:gd name="T22" fmla="*/ 7 w 65"/>
                <a:gd name="T23" fmla="*/ 27 h 85"/>
                <a:gd name="T24" fmla="*/ 14 w 65"/>
                <a:gd name="T25" fmla="*/ 38 h 85"/>
                <a:gd name="T26" fmla="*/ 20 w 65"/>
                <a:gd name="T27" fmla="*/ 47 h 85"/>
                <a:gd name="T28" fmla="*/ 25 w 65"/>
                <a:gd name="T29" fmla="*/ 56 h 85"/>
                <a:gd name="T30" fmla="*/ 29 w 65"/>
                <a:gd name="T31" fmla="*/ 63 h 85"/>
                <a:gd name="T32" fmla="*/ 32 w 65"/>
                <a:gd name="T33" fmla="*/ 72 h 85"/>
                <a:gd name="T34" fmla="*/ 34 w 65"/>
                <a:gd name="T35" fmla="*/ 79 h 85"/>
                <a:gd name="T36" fmla="*/ 34 w 65"/>
                <a:gd name="T37" fmla="*/ 83 h 85"/>
                <a:gd name="T38" fmla="*/ 34 w 65"/>
                <a:gd name="T39" fmla="*/ 83 h 85"/>
                <a:gd name="T40" fmla="*/ 65 w 65"/>
                <a:gd name="T41"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85">
                  <a:moveTo>
                    <a:pt x="65" y="85"/>
                  </a:moveTo>
                  <a:lnTo>
                    <a:pt x="65" y="85"/>
                  </a:lnTo>
                  <a:lnTo>
                    <a:pt x="65" y="74"/>
                  </a:lnTo>
                  <a:lnTo>
                    <a:pt x="63" y="63"/>
                  </a:lnTo>
                  <a:lnTo>
                    <a:pt x="59" y="52"/>
                  </a:lnTo>
                  <a:lnTo>
                    <a:pt x="54" y="40"/>
                  </a:lnTo>
                  <a:lnTo>
                    <a:pt x="47" y="29"/>
                  </a:lnTo>
                  <a:lnTo>
                    <a:pt x="41" y="20"/>
                  </a:lnTo>
                  <a:lnTo>
                    <a:pt x="34" y="11"/>
                  </a:lnTo>
                  <a:lnTo>
                    <a:pt x="27" y="0"/>
                  </a:lnTo>
                  <a:lnTo>
                    <a:pt x="0" y="16"/>
                  </a:lnTo>
                  <a:lnTo>
                    <a:pt x="7" y="27"/>
                  </a:lnTo>
                  <a:lnTo>
                    <a:pt x="14" y="38"/>
                  </a:lnTo>
                  <a:lnTo>
                    <a:pt x="20" y="47"/>
                  </a:lnTo>
                  <a:lnTo>
                    <a:pt x="25" y="56"/>
                  </a:lnTo>
                  <a:lnTo>
                    <a:pt x="29" y="63"/>
                  </a:lnTo>
                  <a:lnTo>
                    <a:pt x="32" y="72"/>
                  </a:lnTo>
                  <a:lnTo>
                    <a:pt x="34" y="79"/>
                  </a:lnTo>
                  <a:lnTo>
                    <a:pt x="34" y="83"/>
                  </a:lnTo>
                  <a:lnTo>
                    <a:pt x="34" y="83"/>
                  </a:lnTo>
                  <a:lnTo>
                    <a:pt x="65" y="85"/>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21" name="Freeform 503">
              <a:extLst>
                <a:ext uri="{FF2B5EF4-FFF2-40B4-BE49-F238E27FC236}">
                  <a16:creationId xmlns:a16="http://schemas.microsoft.com/office/drawing/2014/main" id="{CDD97EA5-6293-82E0-4295-06061DB17426}"/>
                </a:ext>
              </a:extLst>
            </p:cNvPr>
            <p:cNvSpPr>
              <a:spLocks/>
            </p:cNvSpPr>
            <p:nvPr/>
          </p:nvSpPr>
          <p:spPr bwMode="auto">
            <a:xfrm>
              <a:off x="7418685" y="3935883"/>
              <a:ext cx="71438" cy="125412"/>
            </a:xfrm>
            <a:custGeom>
              <a:avLst/>
              <a:gdLst>
                <a:gd name="T0" fmla="*/ 32 w 45"/>
                <a:gd name="T1" fmla="*/ 79 h 79"/>
                <a:gd name="T2" fmla="*/ 32 w 45"/>
                <a:gd name="T3" fmla="*/ 79 h 79"/>
                <a:gd name="T4" fmla="*/ 32 w 45"/>
                <a:gd name="T5" fmla="*/ 70 h 79"/>
                <a:gd name="T6" fmla="*/ 34 w 45"/>
                <a:gd name="T7" fmla="*/ 61 h 79"/>
                <a:gd name="T8" fmla="*/ 36 w 45"/>
                <a:gd name="T9" fmla="*/ 52 h 79"/>
                <a:gd name="T10" fmla="*/ 39 w 45"/>
                <a:gd name="T11" fmla="*/ 43 h 79"/>
                <a:gd name="T12" fmla="*/ 41 w 45"/>
                <a:gd name="T13" fmla="*/ 32 h 79"/>
                <a:gd name="T14" fmla="*/ 43 w 45"/>
                <a:gd name="T15" fmla="*/ 23 h 79"/>
                <a:gd name="T16" fmla="*/ 43 w 45"/>
                <a:gd name="T17" fmla="*/ 14 h 79"/>
                <a:gd name="T18" fmla="*/ 45 w 45"/>
                <a:gd name="T19" fmla="*/ 2 h 79"/>
                <a:gd name="T20" fmla="*/ 14 w 45"/>
                <a:gd name="T21" fmla="*/ 0 h 79"/>
                <a:gd name="T22" fmla="*/ 14 w 45"/>
                <a:gd name="T23" fmla="*/ 9 h 79"/>
                <a:gd name="T24" fmla="*/ 12 w 45"/>
                <a:gd name="T25" fmla="*/ 18 h 79"/>
                <a:gd name="T26" fmla="*/ 9 w 45"/>
                <a:gd name="T27" fmla="*/ 27 h 79"/>
                <a:gd name="T28" fmla="*/ 7 w 45"/>
                <a:gd name="T29" fmla="*/ 36 h 79"/>
                <a:gd name="T30" fmla="*/ 7 w 45"/>
                <a:gd name="T31" fmla="*/ 45 h 79"/>
                <a:gd name="T32" fmla="*/ 5 w 45"/>
                <a:gd name="T33" fmla="*/ 54 h 79"/>
                <a:gd name="T34" fmla="*/ 3 w 45"/>
                <a:gd name="T35" fmla="*/ 63 h 79"/>
                <a:gd name="T36" fmla="*/ 0 w 45"/>
                <a:gd name="T37" fmla="*/ 72 h 79"/>
                <a:gd name="T38" fmla="*/ 0 w 45"/>
                <a:gd name="T39" fmla="*/ 72 h 79"/>
                <a:gd name="T40" fmla="*/ 32 w 45"/>
                <a:gd name="T4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79">
                  <a:moveTo>
                    <a:pt x="32" y="79"/>
                  </a:moveTo>
                  <a:lnTo>
                    <a:pt x="32" y="79"/>
                  </a:lnTo>
                  <a:lnTo>
                    <a:pt x="32" y="70"/>
                  </a:lnTo>
                  <a:lnTo>
                    <a:pt x="34" y="61"/>
                  </a:lnTo>
                  <a:lnTo>
                    <a:pt x="36" y="52"/>
                  </a:lnTo>
                  <a:lnTo>
                    <a:pt x="39" y="43"/>
                  </a:lnTo>
                  <a:lnTo>
                    <a:pt x="41" y="32"/>
                  </a:lnTo>
                  <a:lnTo>
                    <a:pt x="43" y="23"/>
                  </a:lnTo>
                  <a:lnTo>
                    <a:pt x="43" y="14"/>
                  </a:lnTo>
                  <a:lnTo>
                    <a:pt x="45" y="2"/>
                  </a:lnTo>
                  <a:lnTo>
                    <a:pt x="14" y="0"/>
                  </a:lnTo>
                  <a:lnTo>
                    <a:pt x="14" y="9"/>
                  </a:lnTo>
                  <a:lnTo>
                    <a:pt x="12" y="18"/>
                  </a:lnTo>
                  <a:lnTo>
                    <a:pt x="9" y="27"/>
                  </a:lnTo>
                  <a:lnTo>
                    <a:pt x="7" y="36"/>
                  </a:lnTo>
                  <a:lnTo>
                    <a:pt x="7" y="45"/>
                  </a:lnTo>
                  <a:lnTo>
                    <a:pt x="5" y="54"/>
                  </a:lnTo>
                  <a:lnTo>
                    <a:pt x="3" y="63"/>
                  </a:lnTo>
                  <a:lnTo>
                    <a:pt x="0" y="72"/>
                  </a:lnTo>
                  <a:lnTo>
                    <a:pt x="0" y="72"/>
                  </a:lnTo>
                  <a:lnTo>
                    <a:pt x="32" y="79"/>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22" name="Freeform 504">
              <a:extLst>
                <a:ext uri="{FF2B5EF4-FFF2-40B4-BE49-F238E27FC236}">
                  <a16:creationId xmlns:a16="http://schemas.microsoft.com/office/drawing/2014/main" id="{BFDBF2CE-32C6-2567-2918-A5A6FCC64C90}"/>
                </a:ext>
              </a:extLst>
            </p:cNvPr>
            <p:cNvSpPr>
              <a:spLocks/>
            </p:cNvSpPr>
            <p:nvPr/>
          </p:nvSpPr>
          <p:spPr bwMode="auto">
            <a:xfrm>
              <a:off x="7361535" y="4050183"/>
              <a:ext cx="107950" cy="71437"/>
            </a:xfrm>
            <a:custGeom>
              <a:avLst/>
              <a:gdLst>
                <a:gd name="T0" fmla="*/ 0 w 68"/>
                <a:gd name="T1" fmla="*/ 45 h 45"/>
                <a:gd name="T2" fmla="*/ 0 w 68"/>
                <a:gd name="T3" fmla="*/ 45 h 45"/>
                <a:gd name="T4" fmla="*/ 9 w 68"/>
                <a:gd name="T5" fmla="*/ 45 h 45"/>
                <a:gd name="T6" fmla="*/ 21 w 68"/>
                <a:gd name="T7" fmla="*/ 43 h 45"/>
                <a:gd name="T8" fmla="*/ 32 w 68"/>
                <a:gd name="T9" fmla="*/ 41 h 45"/>
                <a:gd name="T10" fmla="*/ 41 w 68"/>
                <a:gd name="T11" fmla="*/ 36 h 45"/>
                <a:gd name="T12" fmla="*/ 50 w 68"/>
                <a:gd name="T13" fmla="*/ 32 h 45"/>
                <a:gd name="T14" fmla="*/ 57 w 68"/>
                <a:gd name="T15" fmla="*/ 25 h 45"/>
                <a:gd name="T16" fmla="*/ 63 w 68"/>
                <a:gd name="T17" fmla="*/ 16 h 45"/>
                <a:gd name="T18" fmla="*/ 68 w 68"/>
                <a:gd name="T19" fmla="*/ 7 h 45"/>
                <a:gd name="T20" fmla="*/ 36 w 68"/>
                <a:gd name="T21" fmla="*/ 0 h 45"/>
                <a:gd name="T22" fmla="*/ 36 w 68"/>
                <a:gd name="T23" fmla="*/ 0 h 45"/>
                <a:gd name="T24" fmla="*/ 34 w 68"/>
                <a:gd name="T25" fmla="*/ 2 h 45"/>
                <a:gd name="T26" fmla="*/ 32 w 68"/>
                <a:gd name="T27" fmla="*/ 5 h 45"/>
                <a:gd name="T28" fmla="*/ 27 w 68"/>
                <a:gd name="T29" fmla="*/ 9 h 45"/>
                <a:gd name="T30" fmla="*/ 21 w 68"/>
                <a:gd name="T31" fmla="*/ 9 h 45"/>
                <a:gd name="T32" fmla="*/ 16 w 68"/>
                <a:gd name="T33" fmla="*/ 11 h 45"/>
                <a:gd name="T34" fmla="*/ 9 w 68"/>
                <a:gd name="T35" fmla="*/ 14 h 45"/>
                <a:gd name="T36" fmla="*/ 0 w 68"/>
                <a:gd name="T37" fmla="*/ 14 h 45"/>
                <a:gd name="T38" fmla="*/ 0 w 68"/>
                <a:gd name="T39" fmla="*/ 14 h 45"/>
                <a:gd name="T40" fmla="*/ 0 w 68"/>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45">
                  <a:moveTo>
                    <a:pt x="0" y="45"/>
                  </a:moveTo>
                  <a:lnTo>
                    <a:pt x="0" y="45"/>
                  </a:lnTo>
                  <a:lnTo>
                    <a:pt x="9" y="45"/>
                  </a:lnTo>
                  <a:lnTo>
                    <a:pt x="21" y="43"/>
                  </a:lnTo>
                  <a:lnTo>
                    <a:pt x="32" y="41"/>
                  </a:lnTo>
                  <a:lnTo>
                    <a:pt x="41" y="36"/>
                  </a:lnTo>
                  <a:lnTo>
                    <a:pt x="50" y="32"/>
                  </a:lnTo>
                  <a:lnTo>
                    <a:pt x="57" y="25"/>
                  </a:lnTo>
                  <a:lnTo>
                    <a:pt x="63" y="16"/>
                  </a:lnTo>
                  <a:lnTo>
                    <a:pt x="68" y="7"/>
                  </a:lnTo>
                  <a:lnTo>
                    <a:pt x="36" y="0"/>
                  </a:lnTo>
                  <a:lnTo>
                    <a:pt x="36" y="0"/>
                  </a:lnTo>
                  <a:lnTo>
                    <a:pt x="34" y="2"/>
                  </a:lnTo>
                  <a:lnTo>
                    <a:pt x="32" y="5"/>
                  </a:lnTo>
                  <a:lnTo>
                    <a:pt x="27" y="9"/>
                  </a:lnTo>
                  <a:lnTo>
                    <a:pt x="21" y="9"/>
                  </a:lnTo>
                  <a:lnTo>
                    <a:pt x="16" y="11"/>
                  </a:lnTo>
                  <a:lnTo>
                    <a:pt x="9" y="14"/>
                  </a:lnTo>
                  <a:lnTo>
                    <a:pt x="0" y="14"/>
                  </a:lnTo>
                  <a:lnTo>
                    <a:pt x="0" y="14"/>
                  </a:lnTo>
                  <a:lnTo>
                    <a:pt x="0" y="45"/>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23" name="Freeform 505">
              <a:extLst>
                <a:ext uri="{FF2B5EF4-FFF2-40B4-BE49-F238E27FC236}">
                  <a16:creationId xmlns:a16="http://schemas.microsoft.com/office/drawing/2014/main" id="{A9D88025-9956-5BE7-1273-2A036FC7131D}"/>
                </a:ext>
              </a:extLst>
            </p:cNvPr>
            <p:cNvSpPr>
              <a:spLocks/>
            </p:cNvSpPr>
            <p:nvPr/>
          </p:nvSpPr>
          <p:spPr bwMode="auto">
            <a:xfrm>
              <a:off x="6004223" y="4000971"/>
              <a:ext cx="1357313" cy="120650"/>
            </a:xfrm>
            <a:custGeom>
              <a:avLst/>
              <a:gdLst>
                <a:gd name="T0" fmla="*/ 0 w 855"/>
                <a:gd name="T1" fmla="*/ 31 h 76"/>
                <a:gd name="T2" fmla="*/ 0 w 855"/>
                <a:gd name="T3" fmla="*/ 31 h 76"/>
                <a:gd name="T4" fmla="*/ 106 w 855"/>
                <a:gd name="T5" fmla="*/ 36 h 76"/>
                <a:gd name="T6" fmla="*/ 214 w 855"/>
                <a:gd name="T7" fmla="*/ 40 h 76"/>
                <a:gd name="T8" fmla="*/ 320 w 855"/>
                <a:gd name="T9" fmla="*/ 47 h 76"/>
                <a:gd name="T10" fmla="*/ 428 w 855"/>
                <a:gd name="T11" fmla="*/ 51 h 76"/>
                <a:gd name="T12" fmla="*/ 534 w 855"/>
                <a:gd name="T13" fmla="*/ 58 h 76"/>
                <a:gd name="T14" fmla="*/ 639 w 855"/>
                <a:gd name="T15" fmla="*/ 63 h 76"/>
                <a:gd name="T16" fmla="*/ 747 w 855"/>
                <a:gd name="T17" fmla="*/ 69 h 76"/>
                <a:gd name="T18" fmla="*/ 855 w 855"/>
                <a:gd name="T19" fmla="*/ 76 h 76"/>
                <a:gd name="T20" fmla="*/ 855 w 855"/>
                <a:gd name="T21" fmla="*/ 45 h 76"/>
                <a:gd name="T22" fmla="*/ 750 w 855"/>
                <a:gd name="T23" fmla="*/ 38 h 76"/>
                <a:gd name="T24" fmla="*/ 642 w 855"/>
                <a:gd name="T25" fmla="*/ 31 h 76"/>
                <a:gd name="T26" fmla="*/ 536 w 855"/>
                <a:gd name="T27" fmla="*/ 27 h 76"/>
                <a:gd name="T28" fmla="*/ 428 w 855"/>
                <a:gd name="T29" fmla="*/ 20 h 76"/>
                <a:gd name="T30" fmla="*/ 322 w 855"/>
                <a:gd name="T31" fmla="*/ 15 h 76"/>
                <a:gd name="T32" fmla="*/ 214 w 855"/>
                <a:gd name="T33" fmla="*/ 9 h 76"/>
                <a:gd name="T34" fmla="*/ 108 w 855"/>
                <a:gd name="T35" fmla="*/ 4 h 76"/>
                <a:gd name="T36" fmla="*/ 0 w 855"/>
                <a:gd name="T37" fmla="*/ 0 h 76"/>
                <a:gd name="T38" fmla="*/ 0 w 855"/>
                <a:gd name="T39" fmla="*/ 0 h 76"/>
                <a:gd name="T40" fmla="*/ 0 w 855"/>
                <a:gd name="T41" fmla="*/ 3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5" h="76">
                  <a:moveTo>
                    <a:pt x="0" y="31"/>
                  </a:moveTo>
                  <a:lnTo>
                    <a:pt x="0" y="31"/>
                  </a:lnTo>
                  <a:lnTo>
                    <a:pt x="106" y="36"/>
                  </a:lnTo>
                  <a:lnTo>
                    <a:pt x="214" y="40"/>
                  </a:lnTo>
                  <a:lnTo>
                    <a:pt x="320" y="47"/>
                  </a:lnTo>
                  <a:lnTo>
                    <a:pt x="428" y="51"/>
                  </a:lnTo>
                  <a:lnTo>
                    <a:pt x="534" y="58"/>
                  </a:lnTo>
                  <a:lnTo>
                    <a:pt x="639" y="63"/>
                  </a:lnTo>
                  <a:lnTo>
                    <a:pt x="747" y="69"/>
                  </a:lnTo>
                  <a:lnTo>
                    <a:pt x="855" y="76"/>
                  </a:lnTo>
                  <a:lnTo>
                    <a:pt x="855" y="45"/>
                  </a:lnTo>
                  <a:lnTo>
                    <a:pt x="750" y="38"/>
                  </a:lnTo>
                  <a:lnTo>
                    <a:pt x="642" y="31"/>
                  </a:lnTo>
                  <a:lnTo>
                    <a:pt x="536" y="27"/>
                  </a:lnTo>
                  <a:lnTo>
                    <a:pt x="428" y="20"/>
                  </a:lnTo>
                  <a:lnTo>
                    <a:pt x="322" y="15"/>
                  </a:lnTo>
                  <a:lnTo>
                    <a:pt x="214" y="9"/>
                  </a:lnTo>
                  <a:lnTo>
                    <a:pt x="108" y="4"/>
                  </a:lnTo>
                  <a:lnTo>
                    <a:pt x="0" y="0"/>
                  </a:lnTo>
                  <a:lnTo>
                    <a:pt x="0" y="0"/>
                  </a:lnTo>
                  <a:lnTo>
                    <a:pt x="0" y="31"/>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24" name="Freeform 506">
              <a:extLst>
                <a:ext uri="{FF2B5EF4-FFF2-40B4-BE49-F238E27FC236}">
                  <a16:creationId xmlns:a16="http://schemas.microsoft.com/office/drawing/2014/main" id="{7622D791-1335-A863-5AC3-B4B65B74511A}"/>
                </a:ext>
              </a:extLst>
            </p:cNvPr>
            <p:cNvSpPr>
              <a:spLocks/>
            </p:cNvSpPr>
            <p:nvPr/>
          </p:nvSpPr>
          <p:spPr bwMode="auto">
            <a:xfrm>
              <a:off x="4643735" y="3943821"/>
              <a:ext cx="1360488" cy="106362"/>
            </a:xfrm>
            <a:custGeom>
              <a:avLst/>
              <a:gdLst>
                <a:gd name="T0" fmla="*/ 0 w 857"/>
                <a:gd name="T1" fmla="*/ 31 h 67"/>
                <a:gd name="T2" fmla="*/ 0 w 857"/>
                <a:gd name="T3" fmla="*/ 31 h 67"/>
                <a:gd name="T4" fmla="*/ 108 w 857"/>
                <a:gd name="T5" fmla="*/ 36 h 67"/>
                <a:gd name="T6" fmla="*/ 216 w 857"/>
                <a:gd name="T7" fmla="*/ 40 h 67"/>
                <a:gd name="T8" fmla="*/ 322 w 857"/>
                <a:gd name="T9" fmla="*/ 45 h 67"/>
                <a:gd name="T10" fmla="*/ 430 w 857"/>
                <a:gd name="T11" fmla="*/ 49 h 67"/>
                <a:gd name="T12" fmla="*/ 538 w 857"/>
                <a:gd name="T13" fmla="*/ 54 h 67"/>
                <a:gd name="T14" fmla="*/ 643 w 857"/>
                <a:gd name="T15" fmla="*/ 58 h 67"/>
                <a:gd name="T16" fmla="*/ 749 w 857"/>
                <a:gd name="T17" fmla="*/ 63 h 67"/>
                <a:gd name="T18" fmla="*/ 857 w 857"/>
                <a:gd name="T19" fmla="*/ 67 h 67"/>
                <a:gd name="T20" fmla="*/ 857 w 857"/>
                <a:gd name="T21" fmla="*/ 36 h 67"/>
                <a:gd name="T22" fmla="*/ 751 w 857"/>
                <a:gd name="T23" fmla="*/ 31 h 67"/>
                <a:gd name="T24" fmla="*/ 646 w 857"/>
                <a:gd name="T25" fmla="*/ 27 h 67"/>
                <a:gd name="T26" fmla="*/ 538 w 857"/>
                <a:gd name="T27" fmla="*/ 22 h 67"/>
                <a:gd name="T28" fmla="*/ 432 w 857"/>
                <a:gd name="T29" fmla="*/ 18 h 67"/>
                <a:gd name="T30" fmla="*/ 324 w 857"/>
                <a:gd name="T31" fmla="*/ 13 h 67"/>
                <a:gd name="T32" fmla="*/ 216 w 857"/>
                <a:gd name="T33" fmla="*/ 9 h 67"/>
                <a:gd name="T34" fmla="*/ 110 w 857"/>
                <a:gd name="T35" fmla="*/ 4 h 67"/>
                <a:gd name="T36" fmla="*/ 2 w 857"/>
                <a:gd name="T37" fmla="*/ 0 h 67"/>
                <a:gd name="T38" fmla="*/ 2 w 857"/>
                <a:gd name="T39" fmla="*/ 0 h 67"/>
                <a:gd name="T40" fmla="*/ 0 w 857"/>
                <a:gd name="T41"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7" h="67">
                  <a:moveTo>
                    <a:pt x="0" y="31"/>
                  </a:moveTo>
                  <a:lnTo>
                    <a:pt x="0" y="31"/>
                  </a:lnTo>
                  <a:lnTo>
                    <a:pt x="108" y="36"/>
                  </a:lnTo>
                  <a:lnTo>
                    <a:pt x="216" y="40"/>
                  </a:lnTo>
                  <a:lnTo>
                    <a:pt x="322" y="45"/>
                  </a:lnTo>
                  <a:lnTo>
                    <a:pt x="430" y="49"/>
                  </a:lnTo>
                  <a:lnTo>
                    <a:pt x="538" y="54"/>
                  </a:lnTo>
                  <a:lnTo>
                    <a:pt x="643" y="58"/>
                  </a:lnTo>
                  <a:lnTo>
                    <a:pt x="749" y="63"/>
                  </a:lnTo>
                  <a:lnTo>
                    <a:pt x="857" y="67"/>
                  </a:lnTo>
                  <a:lnTo>
                    <a:pt x="857" y="36"/>
                  </a:lnTo>
                  <a:lnTo>
                    <a:pt x="751" y="31"/>
                  </a:lnTo>
                  <a:lnTo>
                    <a:pt x="646" y="27"/>
                  </a:lnTo>
                  <a:lnTo>
                    <a:pt x="538" y="22"/>
                  </a:lnTo>
                  <a:lnTo>
                    <a:pt x="432" y="18"/>
                  </a:lnTo>
                  <a:lnTo>
                    <a:pt x="324" y="13"/>
                  </a:lnTo>
                  <a:lnTo>
                    <a:pt x="216" y="9"/>
                  </a:lnTo>
                  <a:lnTo>
                    <a:pt x="110" y="4"/>
                  </a:lnTo>
                  <a:lnTo>
                    <a:pt x="2" y="0"/>
                  </a:lnTo>
                  <a:lnTo>
                    <a:pt x="2" y="0"/>
                  </a:lnTo>
                  <a:lnTo>
                    <a:pt x="0" y="31"/>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25" name="Freeform 507">
              <a:extLst>
                <a:ext uri="{FF2B5EF4-FFF2-40B4-BE49-F238E27FC236}">
                  <a16:creationId xmlns:a16="http://schemas.microsoft.com/office/drawing/2014/main" id="{1D020124-1A7D-4454-9A7F-50E665A3B268}"/>
                </a:ext>
              </a:extLst>
            </p:cNvPr>
            <p:cNvSpPr>
              <a:spLocks/>
            </p:cNvSpPr>
            <p:nvPr/>
          </p:nvSpPr>
          <p:spPr bwMode="auto">
            <a:xfrm>
              <a:off x="4558010" y="3910483"/>
              <a:ext cx="88900" cy="82550"/>
            </a:xfrm>
            <a:custGeom>
              <a:avLst/>
              <a:gdLst>
                <a:gd name="T0" fmla="*/ 0 w 56"/>
                <a:gd name="T1" fmla="*/ 0 h 52"/>
                <a:gd name="T2" fmla="*/ 0 w 56"/>
                <a:gd name="T3" fmla="*/ 0 h 52"/>
                <a:gd name="T4" fmla="*/ 0 w 56"/>
                <a:gd name="T5" fmla="*/ 12 h 52"/>
                <a:gd name="T6" fmla="*/ 2 w 56"/>
                <a:gd name="T7" fmla="*/ 23 h 52"/>
                <a:gd name="T8" fmla="*/ 6 w 56"/>
                <a:gd name="T9" fmla="*/ 32 h 52"/>
                <a:gd name="T10" fmla="*/ 13 w 56"/>
                <a:gd name="T11" fmla="*/ 39 h 52"/>
                <a:gd name="T12" fmla="*/ 22 w 56"/>
                <a:gd name="T13" fmla="*/ 45 h 52"/>
                <a:gd name="T14" fmla="*/ 31 w 56"/>
                <a:gd name="T15" fmla="*/ 48 h 52"/>
                <a:gd name="T16" fmla="*/ 42 w 56"/>
                <a:gd name="T17" fmla="*/ 52 h 52"/>
                <a:gd name="T18" fmla="*/ 54 w 56"/>
                <a:gd name="T19" fmla="*/ 52 h 52"/>
                <a:gd name="T20" fmla="*/ 56 w 56"/>
                <a:gd name="T21" fmla="*/ 21 h 52"/>
                <a:gd name="T22" fmla="*/ 49 w 56"/>
                <a:gd name="T23" fmla="*/ 21 h 52"/>
                <a:gd name="T24" fmla="*/ 42 w 56"/>
                <a:gd name="T25" fmla="*/ 18 h 52"/>
                <a:gd name="T26" fmla="*/ 38 w 56"/>
                <a:gd name="T27" fmla="*/ 16 h 52"/>
                <a:gd name="T28" fmla="*/ 33 w 56"/>
                <a:gd name="T29" fmla="*/ 14 h 52"/>
                <a:gd name="T30" fmla="*/ 31 w 56"/>
                <a:gd name="T31" fmla="*/ 12 h 52"/>
                <a:gd name="T32" fmla="*/ 31 w 56"/>
                <a:gd name="T33" fmla="*/ 12 h 52"/>
                <a:gd name="T34" fmla="*/ 31 w 56"/>
                <a:gd name="T35" fmla="*/ 9 h 52"/>
                <a:gd name="T36" fmla="*/ 31 w 56"/>
                <a:gd name="T37" fmla="*/ 7 h 52"/>
                <a:gd name="T38" fmla="*/ 31 w 56"/>
                <a:gd name="T39" fmla="*/ 7 h 52"/>
                <a:gd name="T40" fmla="*/ 0 w 56"/>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2">
                  <a:moveTo>
                    <a:pt x="0" y="0"/>
                  </a:moveTo>
                  <a:lnTo>
                    <a:pt x="0" y="0"/>
                  </a:lnTo>
                  <a:lnTo>
                    <a:pt x="0" y="12"/>
                  </a:lnTo>
                  <a:lnTo>
                    <a:pt x="2" y="23"/>
                  </a:lnTo>
                  <a:lnTo>
                    <a:pt x="6" y="32"/>
                  </a:lnTo>
                  <a:lnTo>
                    <a:pt x="13" y="39"/>
                  </a:lnTo>
                  <a:lnTo>
                    <a:pt x="22" y="45"/>
                  </a:lnTo>
                  <a:lnTo>
                    <a:pt x="31" y="48"/>
                  </a:lnTo>
                  <a:lnTo>
                    <a:pt x="42" y="52"/>
                  </a:lnTo>
                  <a:lnTo>
                    <a:pt x="54" y="52"/>
                  </a:lnTo>
                  <a:lnTo>
                    <a:pt x="56" y="21"/>
                  </a:lnTo>
                  <a:lnTo>
                    <a:pt x="49" y="21"/>
                  </a:lnTo>
                  <a:lnTo>
                    <a:pt x="42" y="18"/>
                  </a:lnTo>
                  <a:lnTo>
                    <a:pt x="38" y="16"/>
                  </a:lnTo>
                  <a:lnTo>
                    <a:pt x="33" y="14"/>
                  </a:lnTo>
                  <a:lnTo>
                    <a:pt x="31" y="12"/>
                  </a:lnTo>
                  <a:lnTo>
                    <a:pt x="31" y="12"/>
                  </a:lnTo>
                  <a:lnTo>
                    <a:pt x="31" y="9"/>
                  </a:lnTo>
                  <a:lnTo>
                    <a:pt x="31" y="7"/>
                  </a:lnTo>
                  <a:lnTo>
                    <a:pt x="31" y="7"/>
                  </a:lnTo>
                  <a:lnTo>
                    <a:pt x="0" y="0"/>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29" name="Rectangle 512">
              <a:extLst>
                <a:ext uri="{FF2B5EF4-FFF2-40B4-BE49-F238E27FC236}">
                  <a16:creationId xmlns:a16="http://schemas.microsoft.com/office/drawing/2014/main" id="{4EF08D4F-AC17-E99B-5290-92437146A644}"/>
                </a:ext>
              </a:extLst>
            </p:cNvPr>
            <p:cNvSpPr>
              <a:spLocks noChangeArrowheads="1"/>
            </p:cNvSpPr>
            <p:nvPr/>
          </p:nvSpPr>
          <p:spPr bwMode="auto">
            <a:xfrm>
              <a:off x="1290935" y="3903220"/>
              <a:ext cx="6134101" cy="2168525"/>
            </a:xfrm>
            <a:prstGeom prst="rect">
              <a:avLst/>
            </a:prstGeom>
            <a:solidFill>
              <a:srgbClr val="FDFB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dirty="0"/>
            </a:p>
          </p:txBody>
        </p:sp>
        <p:sp>
          <p:nvSpPr>
            <p:cNvPr id="1430" name="Freeform 513">
              <a:extLst>
                <a:ext uri="{FF2B5EF4-FFF2-40B4-BE49-F238E27FC236}">
                  <a16:creationId xmlns:a16="http://schemas.microsoft.com/office/drawing/2014/main" id="{9A3BCADF-BC24-9B84-99F2-77CFC1D88BC2}"/>
                </a:ext>
              </a:extLst>
            </p:cNvPr>
            <p:cNvSpPr>
              <a:spLocks/>
            </p:cNvSpPr>
            <p:nvPr/>
          </p:nvSpPr>
          <p:spPr bwMode="auto">
            <a:xfrm>
              <a:off x="2720480" y="3770783"/>
              <a:ext cx="1390650" cy="1079500"/>
            </a:xfrm>
            <a:custGeom>
              <a:avLst/>
              <a:gdLst>
                <a:gd name="T0" fmla="*/ 221 w 876"/>
                <a:gd name="T1" fmla="*/ 63 h 680"/>
                <a:gd name="T2" fmla="*/ 311 w 876"/>
                <a:gd name="T3" fmla="*/ 61 h 680"/>
                <a:gd name="T4" fmla="*/ 365 w 876"/>
                <a:gd name="T5" fmla="*/ 52 h 680"/>
                <a:gd name="T6" fmla="*/ 383 w 876"/>
                <a:gd name="T7" fmla="*/ 43 h 680"/>
                <a:gd name="T8" fmla="*/ 383 w 876"/>
                <a:gd name="T9" fmla="*/ 40 h 680"/>
                <a:gd name="T10" fmla="*/ 383 w 876"/>
                <a:gd name="T11" fmla="*/ 38 h 680"/>
                <a:gd name="T12" fmla="*/ 401 w 876"/>
                <a:gd name="T13" fmla="*/ 29 h 680"/>
                <a:gd name="T14" fmla="*/ 444 w 876"/>
                <a:gd name="T15" fmla="*/ 29 h 680"/>
                <a:gd name="T16" fmla="*/ 513 w 876"/>
                <a:gd name="T17" fmla="*/ 38 h 680"/>
                <a:gd name="T18" fmla="*/ 543 w 876"/>
                <a:gd name="T19" fmla="*/ 34 h 680"/>
                <a:gd name="T20" fmla="*/ 549 w 876"/>
                <a:gd name="T21" fmla="*/ 27 h 680"/>
                <a:gd name="T22" fmla="*/ 552 w 876"/>
                <a:gd name="T23" fmla="*/ 22 h 680"/>
                <a:gd name="T24" fmla="*/ 552 w 876"/>
                <a:gd name="T25" fmla="*/ 20 h 680"/>
                <a:gd name="T26" fmla="*/ 630 w 876"/>
                <a:gd name="T27" fmla="*/ 6 h 680"/>
                <a:gd name="T28" fmla="*/ 747 w 876"/>
                <a:gd name="T29" fmla="*/ 0 h 680"/>
                <a:gd name="T30" fmla="*/ 783 w 876"/>
                <a:gd name="T31" fmla="*/ 2 h 680"/>
                <a:gd name="T32" fmla="*/ 781 w 876"/>
                <a:gd name="T33" fmla="*/ 4 h 680"/>
                <a:gd name="T34" fmla="*/ 781 w 876"/>
                <a:gd name="T35" fmla="*/ 9 h 680"/>
                <a:gd name="T36" fmla="*/ 797 w 876"/>
                <a:gd name="T37" fmla="*/ 11 h 680"/>
                <a:gd name="T38" fmla="*/ 828 w 876"/>
                <a:gd name="T39" fmla="*/ 18 h 680"/>
                <a:gd name="T40" fmla="*/ 842 w 876"/>
                <a:gd name="T41" fmla="*/ 27 h 680"/>
                <a:gd name="T42" fmla="*/ 853 w 876"/>
                <a:gd name="T43" fmla="*/ 40 h 680"/>
                <a:gd name="T44" fmla="*/ 871 w 876"/>
                <a:gd name="T45" fmla="*/ 74 h 680"/>
                <a:gd name="T46" fmla="*/ 876 w 876"/>
                <a:gd name="T47" fmla="*/ 126 h 680"/>
                <a:gd name="T48" fmla="*/ 869 w 876"/>
                <a:gd name="T49" fmla="*/ 225 h 680"/>
                <a:gd name="T50" fmla="*/ 855 w 876"/>
                <a:gd name="T51" fmla="*/ 317 h 680"/>
                <a:gd name="T52" fmla="*/ 853 w 876"/>
                <a:gd name="T53" fmla="*/ 405 h 680"/>
                <a:gd name="T54" fmla="*/ 849 w 876"/>
                <a:gd name="T55" fmla="*/ 484 h 680"/>
                <a:gd name="T56" fmla="*/ 835 w 876"/>
                <a:gd name="T57" fmla="*/ 583 h 680"/>
                <a:gd name="T58" fmla="*/ 810 w 876"/>
                <a:gd name="T59" fmla="*/ 653 h 680"/>
                <a:gd name="T60" fmla="*/ 779 w 876"/>
                <a:gd name="T61" fmla="*/ 677 h 680"/>
                <a:gd name="T62" fmla="*/ 741 w 876"/>
                <a:gd name="T63" fmla="*/ 673 h 680"/>
                <a:gd name="T64" fmla="*/ 684 w 876"/>
                <a:gd name="T65" fmla="*/ 641 h 680"/>
                <a:gd name="T66" fmla="*/ 662 w 876"/>
                <a:gd name="T67" fmla="*/ 637 h 680"/>
                <a:gd name="T68" fmla="*/ 610 w 876"/>
                <a:gd name="T69" fmla="*/ 621 h 680"/>
                <a:gd name="T70" fmla="*/ 549 w 876"/>
                <a:gd name="T71" fmla="*/ 612 h 680"/>
                <a:gd name="T72" fmla="*/ 471 w 876"/>
                <a:gd name="T73" fmla="*/ 614 h 680"/>
                <a:gd name="T74" fmla="*/ 401 w 876"/>
                <a:gd name="T75" fmla="*/ 608 h 680"/>
                <a:gd name="T76" fmla="*/ 351 w 876"/>
                <a:gd name="T77" fmla="*/ 608 h 680"/>
                <a:gd name="T78" fmla="*/ 291 w 876"/>
                <a:gd name="T79" fmla="*/ 610 h 680"/>
                <a:gd name="T80" fmla="*/ 230 w 876"/>
                <a:gd name="T81" fmla="*/ 610 h 680"/>
                <a:gd name="T82" fmla="*/ 169 w 876"/>
                <a:gd name="T83" fmla="*/ 592 h 680"/>
                <a:gd name="T84" fmla="*/ 110 w 876"/>
                <a:gd name="T85" fmla="*/ 567 h 680"/>
                <a:gd name="T86" fmla="*/ 72 w 876"/>
                <a:gd name="T87" fmla="*/ 558 h 680"/>
                <a:gd name="T88" fmla="*/ 59 w 876"/>
                <a:gd name="T89" fmla="*/ 542 h 680"/>
                <a:gd name="T90" fmla="*/ 47 w 876"/>
                <a:gd name="T91" fmla="*/ 527 h 680"/>
                <a:gd name="T92" fmla="*/ 38 w 876"/>
                <a:gd name="T93" fmla="*/ 508 h 680"/>
                <a:gd name="T94" fmla="*/ 27 w 876"/>
                <a:gd name="T95" fmla="*/ 472 h 680"/>
                <a:gd name="T96" fmla="*/ 18 w 876"/>
                <a:gd name="T97" fmla="*/ 448 h 680"/>
                <a:gd name="T98" fmla="*/ 14 w 876"/>
                <a:gd name="T99" fmla="*/ 405 h 680"/>
                <a:gd name="T100" fmla="*/ 5 w 876"/>
                <a:gd name="T101" fmla="*/ 346 h 680"/>
                <a:gd name="T102" fmla="*/ 0 w 876"/>
                <a:gd name="T103" fmla="*/ 290 h 680"/>
                <a:gd name="T104" fmla="*/ 2 w 876"/>
                <a:gd name="T105" fmla="*/ 229 h 680"/>
                <a:gd name="T106" fmla="*/ 7 w 876"/>
                <a:gd name="T107" fmla="*/ 184 h 680"/>
                <a:gd name="T108" fmla="*/ 16 w 876"/>
                <a:gd name="T109" fmla="*/ 142 h 680"/>
                <a:gd name="T110" fmla="*/ 32 w 876"/>
                <a:gd name="T111" fmla="*/ 106 h 680"/>
                <a:gd name="T112" fmla="*/ 50 w 876"/>
                <a:gd name="T113" fmla="*/ 81 h 680"/>
                <a:gd name="T114" fmla="*/ 54 w 876"/>
                <a:gd name="T115" fmla="*/ 79 h 680"/>
                <a:gd name="T116" fmla="*/ 56 w 876"/>
                <a:gd name="T117" fmla="*/ 72 h 680"/>
                <a:gd name="T118" fmla="*/ 77 w 876"/>
                <a:gd name="T119" fmla="*/ 65 h 680"/>
                <a:gd name="T120" fmla="*/ 119 w 876"/>
                <a:gd name="T121" fmla="*/ 65 h 680"/>
                <a:gd name="T122" fmla="*/ 164 w 876"/>
                <a:gd name="T123" fmla="*/ 63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6" h="680">
                  <a:moveTo>
                    <a:pt x="180" y="63"/>
                  </a:moveTo>
                  <a:lnTo>
                    <a:pt x="196" y="63"/>
                  </a:lnTo>
                  <a:lnTo>
                    <a:pt x="221" y="63"/>
                  </a:lnTo>
                  <a:lnTo>
                    <a:pt x="250" y="63"/>
                  </a:lnTo>
                  <a:lnTo>
                    <a:pt x="282" y="63"/>
                  </a:lnTo>
                  <a:lnTo>
                    <a:pt x="311" y="61"/>
                  </a:lnTo>
                  <a:lnTo>
                    <a:pt x="340" y="58"/>
                  </a:lnTo>
                  <a:lnTo>
                    <a:pt x="354" y="54"/>
                  </a:lnTo>
                  <a:lnTo>
                    <a:pt x="365" y="52"/>
                  </a:lnTo>
                  <a:lnTo>
                    <a:pt x="374" y="47"/>
                  </a:lnTo>
                  <a:lnTo>
                    <a:pt x="383" y="43"/>
                  </a:lnTo>
                  <a:lnTo>
                    <a:pt x="383" y="43"/>
                  </a:lnTo>
                  <a:lnTo>
                    <a:pt x="383" y="40"/>
                  </a:lnTo>
                  <a:lnTo>
                    <a:pt x="383" y="40"/>
                  </a:lnTo>
                  <a:lnTo>
                    <a:pt x="383" y="40"/>
                  </a:lnTo>
                  <a:lnTo>
                    <a:pt x="383" y="38"/>
                  </a:lnTo>
                  <a:lnTo>
                    <a:pt x="383" y="38"/>
                  </a:lnTo>
                  <a:lnTo>
                    <a:pt x="383" y="38"/>
                  </a:lnTo>
                  <a:lnTo>
                    <a:pt x="383" y="36"/>
                  </a:lnTo>
                  <a:lnTo>
                    <a:pt x="392" y="31"/>
                  </a:lnTo>
                  <a:lnTo>
                    <a:pt x="401" y="29"/>
                  </a:lnTo>
                  <a:lnTo>
                    <a:pt x="410" y="27"/>
                  </a:lnTo>
                  <a:lnTo>
                    <a:pt x="421" y="27"/>
                  </a:lnTo>
                  <a:lnTo>
                    <a:pt x="444" y="29"/>
                  </a:lnTo>
                  <a:lnTo>
                    <a:pt x="466" y="34"/>
                  </a:lnTo>
                  <a:lnTo>
                    <a:pt x="491" y="38"/>
                  </a:lnTo>
                  <a:lnTo>
                    <a:pt x="513" y="38"/>
                  </a:lnTo>
                  <a:lnTo>
                    <a:pt x="522" y="38"/>
                  </a:lnTo>
                  <a:lnTo>
                    <a:pt x="534" y="36"/>
                  </a:lnTo>
                  <a:lnTo>
                    <a:pt x="543" y="34"/>
                  </a:lnTo>
                  <a:lnTo>
                    <a:pt x="549" y="27"/>
                  </a:lnTo>
                  <a:lnTo>
                    <a:pt x="549" y="27"/>
                  </a:lnTo>
                  <a:lnTo>
                    <a:pt x="549" y="27"/>
                  </a:lnTo>
                  <a:lnTo>
                    <a:pt x="549" y="25"/>
                  </a:lnTo>
                  <a:lnTo>
                    <a:pt x="552" y="25"/>
                  </a:lnTo>
                  <a:lnTo>
                    <a:pt x="552" y="22"/>
                  </a:lnTo>
                  <a:lnTo>
                    <a:pt x="552" y="22"/>
                  </a:lnTo>
                  <a:lnTo>
                    <a:pt x="552" y="22"/>
                  </a:lnTo>
                  <a:lnTo>
                    <a:pt x="552" y="20"/>
                  </a:lnTo>
                  <a:lnTo>
                    <a:pt x="567" y="16"/>
                  </a:lnTo>
                  <a:lnTo>
                    <a:pt x="594" y="11"/>
                  </a:lnTo>
                  <a:lnTo>
                    <a:pt x="630" y="6"/>
                  </a:lnTo>
                  <a:lnTo>
                    <a:pt x="671" y="2"/>
                  </a:lnTo>
                  <a:lnTo>
                    <a:pt x="711" y="0"/>
                  </a:lnTo>
                  <a:lnTo>
                    <a:pt x="747" y="0"/>
                  </a:lnTo>
                  <a:lnTo>
                    <a:pt x="772" y="0"/>
                  </a:lnTo>
                  <a:lnTo>
                    <a:pt x="783" y="2"/>
                  </a:lnTo>
                  <a:lnTo>
                    <a:pt x="783" y="2"/>
                  </a:lnTo>
                  <a:lnTo>
                    <a:pt x="783" y="4"/>
                  </a:lnTo>
                  <a:lnTo>
                    <a:pt x="781" y="4"/>
                  </a:lnTo>
                  <a:lnTo>
                    <a:pt x="781" y="4"/>
                  </a:lnTo>
                  <a:lnTo>
                    <a:pt x="781" y="6"/>
                  </a:lnTo>
                  <a:lnTo>
                    <a:pt x="781" y="6"/>
                  </a:lnTo>
                  <a:lnTo>
                    <a:pt x="781" y="9"/>
                  </a:lnTo>
                  <a:lnTo>
                    <a:pt x="781" y="9"/>
                  </a:lnTo>
                  <a:lnTo>
                    <a:pt x="788" y="11"/>
                  </a:lnTo>
                  <a:lnTo>
                    <a:pt x="797" y="11"/>
                  </a:lnTo>
                  <a:lnTo>
                    <a:pt x="806" y="13"/>
                  </a:lnTo>
                  <a:lnTo>
                    <a:pt x="817" y="16"/>
                  </a:lnTo>
                  <a:lnTo>
                    <a:pt x="828" y="18"/>
                  </a:lnTo>
                  <a:lnTo>
                    <a:pt x="837" y="22"/>
                  </a:lnTo>
                  <a:lnTo>
                    <a:pt x="840" y="25"/>
                  </a:lnTo>
                  <a:lnTo>
                    <a:pt x="842" y="27"/>
                  </a:lnTo>
                  <a:lnTo>
                    <a:pt x="842" y="31"/>
                  </a:lnTo>
                  <a:lnTo>
                    <a:pt x="842" y="36"/>
                  </a:lnTo>
                  <a:lnTo>
                    <a:pt x="853" y="40"/>
                  </a:lnTo>
                  <a:lnTo>
                    <a:pt x="860" y="49"/>
                  </a:lnTo>
                  <a:lnTo>
                    <a:pt x="867" y="61"/>
                  </a:lnTo>
                  <a:lnTo>
                    <a:pt x="871" y="74"/>
                  </a:lnTo>
                  <a:lnTo>
                    <a:pt x="873" y="90"/>
                  </a:lnTo>
                  <a:lnTo>
                    <a:pt x="876" y="106"/>
                  </a:lnTo>
                  <a:lnTo>
                    <a:pt x="876" y="126"/>
                  </a:lnTo>
                  <a:lnTo>
                    <a:pt x="876" y="144"/>
                  </a:lnTo>
                  <a:lnTo>
                    <a:pt x="873" y="184"/>
                  </a:lnTo>
                  <a:lnTo>
                    <a:pt x="869" y="225"/>
                  </a:lnTo>
                  <a:lnTo>
                    <a:pt x="864" y="261"/>
                  </a:lnTo>
                  <a:lnTo>
                    <a:pt x="860" y="292"/>
                  </a:lnTo>
                  <a:lnTo>
                    <a:pt x="855" y="317"/>
                  </a:lnTo>
                  <a:lnTo>
                    <a:pt x="855" y="344"/>
                  </a:lnTo>
                  <a:lnTo>
                    <a:pt x="853" y="373"/>
                  </a:lnTo>
                  <a:lnTo>
                    <a:pt x="853" y="405"/>
                  </a:lnTo>
                  <a:lnTo>
                    <a:pt x="851" y="434"/>
                  </a:lnTo>
                  <a:lnTo>
                    <a:pt x="851" y="461"/>
                  </a:lnTo>
                  <a:lnTo>
                    <a:pt x="849" y="484"/>
                  </a:lnTo>
                  <a:lnTo>
                    <a:pt x="846" y="502"/>
                  </a:lnTo>
                  <a:lnTo>
                    <a:pt x="842" y="547"/>
                  </a:lnTo>
                  <a:lnTo>
                    <a:pt x="835" y="583"/>
                  </a:lnTo>
                  <a:lnTo>
                    <a:pt x="828" y="612"/>
                  </a:lnTo>
                  <a:lnTo>
                    <a:pt x="822" y="637"/>
                  </a:lnTo>
                  <a:lnTo>
                    <a:pt x="810" y="653"/>
                  </a:lnTo>
                  <a:lnTo>
                    <a:pt x="801" y="666"/>
                  </a:lnTo>
                  <a:lnTo>
                    <a:pt x="790" y="673"/>
                  </a:lnTo>
                  <a:lnTo>
                    <a:pt x="779" y="677"/>
                  </a:lnTo>
                  <a:lnTo>
                    <a:pt x="765" y="680"/>
                  </a:lnTo>
                  <a:lnTo>
                    <a:pt x="754" y="677"/>
                  </a:lnTo>
                  <a:lnTo>
                    <a:pt x="741" y="673"/>
                  </a:lnTo>
                  <a:lnTo>
                    <a:pt x="729" y="666"/>
                  </a:lnTo>
                  <a:lnTo>
                    <a:pt x="705" y="653"/>
                  </a:lnTo>
                  <a:lnTo>
                    <a:pt x="684" y="641"/>
                  </a:lnTo>
                  <a:lnTo>
                    <a:pt x="680" y="641"/>
                  </a:lnTo>
                  <a:lnTo>
                    <a:pt x="673" y="639"/>
                  </a:lnTo>
                  <a:lnTo>
                    <a:pt x="662" y="637"/>
                  </a:lnTo>
                  <a:lnTo>
                    <a:pt x="646" y="632"/>
                  </a:lnTo>
                  <a:lnTo>
                    <a:pt x="628" y="628"/>
                  </a:lnTo>
                  <a:lnTo>
                    <a:pt x="610" y="621"/>
                  </a:lnTo>
                  <a:lnTo>
                    <a:pt x="590" y="614"/>
                  </a:lnTo>
                  <a:lnTo>
                    <a:pt x="570" y="605"/>
                  </a:lnTo>
                  <a:lnTo>
                    <a:pt x="549" y="612"/>
                  </a:lnTo>
                  <a:lnTo>
                    <a:pt x="527" y="614"/>
                  </a:lnTo>
                  <a:lnTo>
                    <a:pt x="500" y="614"/>
                  </a:lnTo>
                  <a:lnTo>
                    <a:pt x="471" y="614"/>
                  </a:lnTo>
                  <a:lnTo>
                    <a:pt x="444" y="612"/>
                  </a:lnTo>
                  <a:lnTo>
                    <a:pt x="421" y="610"/>
                  </a:lnTo>
                  <a:lnTo>
                    <a:pt x="401" y="608"/>
                  </a:lnTo>
                  <a:lnTo>
                    <a:pt x="390" y="608"/>
                  </a:lnTo>
                  <a:lnTo>
                    <a:pt x="372" y="608"/>
                  </a:lnTo>
                  <a:lnTo>
                    <a:pt x="351" y="608"/>
                  </a:lnTo>
                  <a:lnTo>
                    <a:pt x="333" y="610"/>
                  </a:lnTo>
                  <a:lnTo>
                    <a:pt x="313" y="610"/>
                  </a:lnTo>
                  <a:lnTo>
                    <a:pt x="291" y="610"/>
                  </a:lnTo>
                  <a:lnTo>
                    <a:pt x="270" y="610"/>
                  </a:lnTo>
                  <a:lnTo>
                    <a:pt x="250" y="610"/>
                  </a:lnTo>
                  <a:lnTo>
                    <a:pt x="230" y="610"/>
                  </a:lnTo>
                  <a:lnTo>
                    <a:pt x="209" y="605"/>
                  </a:lnTo>
                  <a:lnTo>
                    <a:pt x="189" y="601"/>
                  </a:lnTo>
                  <a:lnTo>
                    <a:pt x="169" y="592"/>
                  </a:lnTo>
                  <a:lnTo>
                    <a:pt x="149" y="583"/>
                  </a:lnTo>
                  <a:lnTo>
                    <a:pt x="128" y="574"/>
                  </a:lnTo>
                  <a:lnTo>
                    <a:pt x="110" y="567"/>
                  </a:lnTo>
                  <a:lnTo>
                    <a:pt x="92" y="560"/>
                  </a:lnTo>
                  <a:lnTo>
                    <a:pt x="79" y="558"/>
                  </a:lnTo>
                  <a:lnTo>
                    <a:pt x="72" y="558"/>
                  </a:lnTo>
                  <a:lnTo>
                    <a:pt x="68" y="554"/>
                  </a:lnTo>
                  <a:lnTo>
                    <a:pt x="63" y="549"/>
                  </a:lnTo>
                  <a:lnTo>
                    <a:pt x="59" y="542"/>
                  </a:lnTo>
                  <a:lnTo>
                    <a:pt x="54" y="536"/>
                  </a:lnTo>
                  <a:lnTo>
                    <a:pt x="52" y="531"/>
                  </a:lnTo>
                  <a:lnTo>
                    <a:pt x="47" y="527"/>
                  </a:lnTo>
                  <a:lnTo>
                    <a:pt x="43" y="524"/>
                  </a:lnTo>
                  <a:lnTo>
                    <a:pt x="41" y="518"/>
                  </a:lnTo>
                  <a:lnTo>
                    <a:pt x="38" y="508"/>
                  </a:lnTo>
                  <a:lnTo>
                    <a:pt x="34" y="497"/>
                  </a:lnTo>
                  <a:lnTo>
                    <a:pt x="29" y="484"/>
                  </a:lnTo>
                  <a:lnTo>
                    <a:pt x="27" y="472"/>
                  </a:lnTo>
                  <a:lnTo>
                    <a:pt x="23" y="461"/>
                  </a:lnTo>
                  <a:lnTo>
                    <a:pt x="20" y="452"/>
                  </a:lnTo>
                  <a:lnTo>
                    <a:pt x="18" y="448"/>
                  </a:lnTo>
                  <a:lnTo>
                    <a:pt x="18" y="436"/>
                  </a:lnTo>
                  <a:lnTo>
                    <a:pt x="16" y="423"/>
                  </a:lnTo>
                  <a:lnTo>
                    <a:pt x="14" y="405"/>
                  </a:lnTo>
                  <a:lnTo>
                    <a:pt x="11" y="385"/>
                  </a:lnTo>
                  <a:lnTo>
                    <a:pt x="7" y="364"/>
                  </a:lnTo>
                  <a:lnTo>
                    <a:pt x="5" y="346"/>
                  </a:lnTo>
                  <a:lnTo>
                    <a:pt x="2" y="326"/>
                  </a:lnTo>
                  <a:lnTo>
                    <a:pt x="2" y="310"/>
                  </a:lnTo>
                  <a:lnTo>
                    <a:pt x="0" y="290"/>
                  </a:lnTo>
                  <a:lnTo>
                    <a:pt x="0" y="268"/>
                  </a:lnTo>
                  <a:lnTo>
                    <a:pt x="2" y="247"/>
                  </a:lnTo>
                  <a:lnTo>
                    <a:pt x="2" y="229"/>
                  </a:lnTo>
                  <a:lnTo>
                    <a:pt x="2" y="211"/>
                  </a:lnTo>
                  <a:lnTo>
                    <a:pt x="5" y="196"/>
                  </a:lnTo>
                  <a:lnTo>
                    <a:pt x="7" y="184"/>
                  </a:lnTo>
                  <a:lnTo>
                    <a:pt x="9" y="175"/>
                  </a:lnTo>
                  <a:lnTo>
                    <a:pt x="11" y="157"/>
                  </a:lnTo>
                  <a:lnTo>
                    <a:pt x="16" y="142"/>
                  </a:lnTo>
                  <a:lnTo>
                    <a:pt x="20" y="128"/>
                  </a:lnTo>
                  <a:lnTo>
                    <a:pt x="27" y="115"/>
                  </a:lnTo>
                  <a:lnTo>
                    <a:pt x="32" y="106"/>
                  </a:lnTo>
                  <a:lnTo>
                    <a:pt x="38" y="97"/>
                  </a:lnTo>
                  <a:lnTo>
                    <a:pt x="43" y="88"/>
                  </a:lnTo>
                  <a:lnTo>
                    <a:pt x="50" y="81"/>
                  </a:lnTo>
                  <a:lnTo>
                    <a:pt x="52" y="81"/>
                  </a:lnTo>
                  <a:lnTo>
                    <a:pt x="54" y="79"/>
                  </a:lnTo>
                  <a:lnTo>
                    <a:pt x="54" y="79"/>
                  </a:lnTo>
                  <a:lnTo>
                    <a:pt x="56" y="76"/>
                  </a:lnTo>
                  <a:lnTo>
                    <a:pt x="56" y="74"/>
                  </a:lnTo>
                  <a:lnTo>
                    <a:pt x="56" y="72"/>
                  </a:lnTo>
                  <a:lnTo>
                    <a:pt x="59" y="70"/>
                  </a:lnTo>
                  <a:lnTo>
                    <a:pt x="61" y="65"/>
                  </a:lnTo>
                  <a:lnTo>
                    <a:pt x="77" y="65"/>
                  </a:lnTo>
                  <a:lnTo>
                    <a:pt x="90" y="65"/>
                  </a:lnTo>
                  <a:lnTo>
                    <a:pt x="106" y="65"/>
                  </a:lnTo>
                  <a:lnTo>
                    <a:pt x="119" y="65"/>
                  </a:lnTo>
                  <a:lnTo>
                    <a:pt x="135" y="65"/>
                  </a:lnTo>
                  <a:lnTo>
                    <a:pt x="151" y="63"/>
                  </a:lnTo>
                  <a:lnTo>
                    <a:pt x="164" y="63"/>
                  </a:lnTo>
                  <a:lnTo>
                    <a:pt x="180" y="63"/>
                  </a:lnTo>
                  <a:close/>
                </a:path>
              </a:pathLst>
            </a:custGeom>
            <a:solidFill>
              <a:srgbClr val="F0C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dirty="0"/>
            </a:p>
          </p:txBody>
        </p:sp>
        <p:sp>
          <p:nvSpPr>
            <p:cNvPr id="1431" name="Freeform 514">
              <a:extLst>
                <a:ext uri="{FF2B5EF4-FFF2-40B4-BE49-F238E27FC236}">
                  <a16:creationId xmlns:a16="http://schemas.microsoft.com/office/drawing/2014/main" id="{D2326474-ED00-EF33-5F43-6AFA9C273C55}"/>
                </a:ext>
              </a:extLst>
            </p:cNvPr>
            <p:cNvSpPr>
              <a:spLocks/>
            </p:cNvSpPr>
            <p:nvPr/>
          </p:nvSpPr>
          <p:spPr bwMode="auto">
            <a:xfrm>
              <a:off x="2992735" y="3778721"/>
              <a:ext cx="371475" cy="114300"/>
            </a:xfrm>
            <a:custGeom>
              <a:avLst/>
              <a:gdLst>
                <a:gd name="T0" fmla="*/ 173 w 234"/>
                <a:gd name="T1" fmla="*/ 23 h 72"/>
                <a:gd name="T2" fmla="*/ 185 w 234"/>
                <a:gd name="T3" fmla="*/ 0 h 72"/>
                <a:gd name="T4" fmla="*/ 182 w 234"/>
                <a:gd name="T5" fmla="*/ 0 h 72"/>
                <a:gd name="T6" fmla="*/ 178 w 234"/>
                <a:gd name="T7" fmla="*/ 2 h 72"/>
                <a:gd name="T8" fmla="*/ 169 w 234"/>
                <a:gd name="T9" fmla="*/ 5 h 72"/>
                <a:gd name="T10" fmla="*/ 158 w 234"/>
                <a:gd name="T11" fmla="*/ 7 h 72"/>
                <a:gd name="T12" fmla="*/ 131 w 234"/>
                <a:gd name="T13" fmla="*/ 11 h 72"/>
                <a:gd name="T14" fmla="*/ 101 w 234"/>
                <a:gd name="T15" fmla="*/ 14 h 72"/>
                <a:gd name="T16" fmla="*/ 72 w 234"/>
                <a:gd name="T17" fmla="*/ 14 h 72"/>
                <a:gd name="T18" fmla="*/ 43 w 234"/>
                <a:gd name="T19" fmla="*/ 14 h 72"/>
                <a:gd name="T20" fmla="*/ 18 w 234"/>
                <a:gd name="T21" fmla="*/ 11 h 72"/>
                <a:gd name="T22" fmla="*/ 0 w 234"/>
                <a:gd name="T23" fmla="*/ 14 h 72"/>
                <a:gd name="T24" fmla="*/ 4 w 234"/>
                <a:gd name="T25" fmla="*/ 72 h 72"/>
                <a:gd name="T26" fmla="*/ 18 w 234"/>
                <a:gd name="T27" fmla="*/ 72 h 72"/>
                <a:gd name="T28" fmla="*/ 43 w 234"/>
                <a:gd name="T29" fmla="*/ 72 h 72"/>
                <a:gd name="T30" fmla="*/ 72 w 234"/>
                <a:gd name="T31" fmla="*/ 72 h 72"/>
                <a:gd name="T32" fmla="*/ 104 w 234"/>
                <a:gd name="T33" fmla="*/ 72 h 72"/>
                <a:gd name="T34" fmla="*/ 137 w 234"/>
                <a:gd name="T35" fmla="*/ 70 h 72"/>
                <a:gd name="T36" fmla="*/ 167 w 234"/>
                <a:gd name="T37" fmla="*/ 68 h 72"/>
                <a:gd name="T38" fmla="*/ 182 w 234"/>
                <a:gd name="T39" fmla="*/ 63 h 72"/>
                <a:gd name="T40" fmla="*/ 196 w 234"/>
                <a:gd name="T41" fmla="*/ 61 h 72"/>
                <a:gd name="T42" fmla="*/ 209 w 234"/>
                <a:gd name="T43" fmla="*/ 54 h 72"/>
                <a:gd name="T44" fmla="*/ 223 w 234"/>
                <a:gd name="T45" fmla="*/ 45 h 72"/>
                <a:gd name="T46" fmla="*/ 234 w 234"/>
                <a:gd name="T47" fmla="*/ 23 h 72"/>
                <a:gd name="T48" fmla="*/ 223 w 234"/>
                <a:gd name="T49" fmla="*/ 45 h 72"/>
                <a:gd name="T50" fmla="*/ 234 w 234"/>
                <a:gd name="T51" fmla="*/ 36 h 72"/>
                <a:gd name="T52" fmla="*/ 234 w 234"/>
                <a:gd name="T53" fmla="*/ 23 h 72"/>
                <a:gd name="T54" fmla="*/ 173 w 234"/>
                <a:gd name="T55"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72">
                  <a:moveTo>
                    <a:pt x="173" y="23"/>
                  </a:moveTo>
                  <a:lnTo>
                    <a:pt x="185" y="0"/>
                  </a:lnTo>
                  <a:lnTo>
                    <a:pt x="182" y="0"/>
                  </a:lnTo>
                  <a:lnTo>
                    <a:pt x="178" y="2"/>
                  </a:lnTo>
                  <a:lnTo>
                    <a:pt x="169" y="5"/>
                  </a:lnTo>
                  <a:lnTo>
                    <a:pt x="158" y="7"/>
                  </a:lnTo>
                  <a:lnTo>
                    <a:pt x="131" y="11"/>
                  </a:lnTo>
                  <a:lnTo>
                    <a:pt x="101" y="14"/>
                  </a:lnTo>
                  <a:lnTo>
                    <a:pt x="72" y="14"/>
                  </a:lnTo>
                  <a:lnTo>
                    <a:pt x="43" y="14"/>
                  </a:lnTo>
                  <a:lnTo>
                    <a:pt x="18" y="11"/>
                  </a:lnTo>
                  <a:lnTo>
                    <a:pt x="0" y="14"/>
                  </a:lnTo>
                  <a:lnTo>
                    <a:pt x="4" y="72"/>
                  </a:lnTo>
                  <a:lnTo>
                    <a:pt x="18" y="72"/>
                  </a:lnTo>
                  <a:lnTo>
                    <a:pt x="43" y="72"/>
                  </a:lnTo>
                  <a:lnTo>
                    <a:pt x="72" y="72"/>
                  </a:lnTo>
                  <a:lnTo>
                    <a:pt x="104" y="72"/>
                  </a:lnTo>
                  <a:lnTo>
                    <a:pt x="137" y="70"/>
                  </a:lnTo>
                  <a:lnTo>
                    <a:pt x="167" y="68"/>
                  </a:lnTo>
                  <a:lnTo>
                    <a:pt x="182" y="63"/>
                  </a:lnTo>
                  <a:lnTo>
                    <a:pt x="196" y="61"/>
                  </a:lnTo>
                  <a:lnTo>
                    <a:pt x="209" y="54"/>
                  </a:lnTo>
                  <a:lnTo>
                    <a:pt x="223" y="45"/>
                  </a:lnTo>
                  <a:lnTo>
                    <a:pt x="234" y="23"/>
                  </a:lnTo>
                  <a:lnTo>
                    <a:pt x="223" y="45"/>
                  </a:lnTo>
                  <a:lnTo>
                    <a:pt x="234" y="36"/>
                  </a:lnTo>
                  <a:lnTo>
                    <a:pt x="234" y="23"/>
                  </a:lnTo>
                  <a:lnTo>
                    <a:pt x="173" y="23"/>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32" name="Freeform 515">
              <a:extLst>
                <a:ext uri="{FF2B5EF4-FFF2-40B4-BE49-F238E27FC236}">
                  <a16:creationId xmlns:a16="http://schemas.microsoft.com/office/drawing/2014/main" id="{913CE227-6E73-6D95-49EB-AD33DF5ADD22}"/>
                </a:ext>
              </a:extLst>
            </p:cNvPr>
            <p:cNvSpPr>
              <a:spLocks/>
            </p:cNvSpPr>
            <p:nvPr/>
          </p:nvSpPr>
          <p:spPr bwMode="auto">
            <a:xfrm>
              <a:off x="3267372" y="3767608"/>
              <a:ext cx="100013" cy="76200"/>
            </a:xfrm>
            <a:custGeom>
              <a:avLst/>
              <a:gdLst>
                <a:gd name="T0" fmla="*/ 14 w 63"/>
                <a:gd name="T1" fmla="*/ 0 h 48"/>
                <a:gd name="T2" fmla="*/ 3 w 63"/>
                <a:gd name="T3" fmla="*/ 23 h 48"/>
                <a:gd name="T4" fmla="*/ 3 w 63"/>
                <a:gd name="T5" fmla="*/ 21 h 48"/>
                <a:gd name="T6" fmla="*/ 3 w 63"/>
                <a:gd name="T7" fmla="*/ 18 h 48"/>
                <a:gd name="T8" fmla="*/ 3 w 63"/>
                <a:gd name="T9" fmla="*/ 18 h 48"/>
                <a:gd name="T10" fmla="*/ 3 w 63"/>
                <a:gd name="T11" fmla="*/ 18 h 48"/>
                <a:gd name="T12" fmla="*/ 3 w 63"/>
                <a:gd name="T13" fmla="*/ 18 h 48"/>
                <a:gd name="T14" fmla="*/ 3 w 63"/>
                <a:gd name="T15" fmla="*/ 23 h 48"/>
                <a:gd name="T16" fmla="*/ 0 w 63"/>
                <a:gd name="T17" fmla="*/ 25 h 48"/>
                <a:gd name="T18" fmla="*/ 0 w 63"/>
                <a:gd name="T19" fmla="*/ 30 h 48"/>
                <a:gd name="T20" fmla="*/ 61 w 63"/>
                <a:gd name="T21" fmla="*/ 30 h 48"/>
                <a:gd name="T22" fmla="*/ 61 w 63"/>
                <a:gd name="T23" fmla="*/ 32 h 48"/>
                <a:gd name="T24" fmla="*/ 61 w 63"/>
                <a:gd name="T25" fmla="*/ 34 h 48"/>
                <a:gd name="T26" fmla="*/ 61 w 63"/>
                <a:gd name="T27" fmla="*/ 36 h 48"/>
                <a:gd name="T28" fmla="*/ 61 w 63"/>
                <a:gd name="T29" fmla="*/ 36 h 48"/>
                <a:gd name="T30" fmla="*/ 61 w 63"/>
                <a:gd name="T31" fmla="*/ 34 h 48"/>
                <a:gd name="T32" fmla="*/ 61 w 63"/>
                <a:gd name="T33" fmla="*/ 32 h 48"/>
                <a:gd name="T34" fmla="*/ 61 w 63"/>
                <a:gd name="T35" fmla="*/ 27 h 48"/>
                <a:gd name="T36" fmla="*/ 63 w 63"/>
                <a:gd name="T37" fmla="*/ 23 h 48"/>
                <a:gd name="T38" fmla="*/ 50 w 63"/>
                <a:gd name="T39" fmla="*/ 48 h 48"/>
                <a:gd name="T40" fmla="*/ 14 w 63"/>
                <a:gd name="T41" fmla="*/ 0 h 48"/>
                <a:gd name="T42" fmla="*/ 3 w 63"/>
                <a:gd name="T43" fmla="*/ 9 h 48"/>
                <a:gd name="T44" fmla="*/ 3 w 63"/>
                <a:gd name="T45" fmla="*/ 23 h 48"/>
                <a:gd name="T46" fmla="*/ 14 w 63"/>
                <a:gd name="T4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48">
                  <a:moveTo>
                    <a:pt x="14" y="0"/>
                  </a:moveTo>
                  <a:lnTo>
                    <a:pt x="3" y="23"/>
                  </a:lnTo>
                  <a:lnTo>
                    <a:pt x="3" y="21"/>
                  </a:lnTo>
                  <a:lnTo>
                    <a:pt x="3" y="18"/>
                  </a:lnTo>
                  <a:lnTo>
                    <a:pt x="3" y="18"/>
                  </a:lnTo>
                  <a:lnTo>
                    <a:pt x="3" y="18"/>
                  </a:lnTo>
                  <a:lnTo>
                    <a:pt x="3" y="18"/>
                  </a:lnTo>
                  <a:lnTo>
                    <a:pt x="3" y="23"/>
                  </a:lnTo>
                  <a:lnTo>
                    <a:pt x="0" y="25"/>
                  </a:lnTo>
                  <a:lnTo>
                    <a:pt x="0" y="30"/>
                  </a:lnTo>
                  <a:lnTo>
                    <a:pt x="61" y="30"/>
                  </a:lnTo>
                  <a:lnTo>
                    <a:pt x="61" y="32"/>
                  </a:lnTo>
                  <a:lnTo>
                    <a:pt x="61" y="34"/>
                  </a:lnTo>
                  <a:lnTo>
                    <a:pt x="61" y="36"/>
                  </a:lnTo>
                  <a:lnTo>
                    <a:pt x="61" y="36"/>
                  </a:lnTo>
                  <a:lnTo>
                    <a:pt x="61" y="34"/>
                  </a:lnTo>
                  <a:lnTo>
                    <a:pt x="61" y="32"/>
                  </a:lnTo>
                  <a:lnTo>
                    <a:pt x="61" y="27"/>
                  </a:lnTo>
                  <a:lnTo>
                    <a:pt x="63" y="23"/>
                  </a:lnTo>
                  <a:lnTo>
                    <a:pt x="50" y="48"/>
                  </a:lnTo>
                  <a:lnTo>
                    <a:pt x="14" y="0"/>
                  </a:lnTo>
                  <a:lnTo>
                    <a:pt x="3" y="9"/>
                  </a:lnTo>
                  <a:lnTo>
                    <a:pt x="3" y="23"/>
                  </a:lnTo>
                  <a:lnTo>
                    <a:pt x="14"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33" name="Freeform 516">
              <a:extLst>
                <a:ext uri="{FF2B5EF4-FFF2-40B4-BE49-F238E27FC236}">
                  <a16:creationId xmlns:a16="http://schemas.microsoft.com/office/drawing/2014/main" id="{983B1D73-ADF2-E9E7-7053-FCB18B0546BA}"/>
                </a:ext>
              </a:extLst>
            </p:cNvPr>
            <p:cNvSpPr>
              <a:spLocks/>
            </p:cNvSpPr>
            <p:nvPr/>
          </p:nvSpPr>
          <p:spPr bwMode="auto">
            <a:xfrm>
              <a:off x="3289597" y="3742208"/>
              <a:ext cx="342900" cy="115887"/>
            </a:xfrm>
            <a:custGeom>
              <a:avLst/>
              <a:gdLst>
                <a:gd name="T0" fmla="*/ 155 w 216"/>
                <a:gd name="T1" fmla="*/ 30 h 73"/>
                <a:gd name="T2" fmla="*/ 166 w 216"/>
                <a:gd name="T3" fmla="*/ 7 h 73"/>
                <a:gd name="T4" fmla="*/ 164 w 216"/>
                <a:gd name="T5" fmla="*/ 9 h 73"/>
                <a:gd name="T6" fmla="*/ 160 w 216"/>
                <a:gd name="T7" fmla="*/ 9 h 73"/>
                <a:gd name="T8" fmla="*/ 155 w 216"/>
                <a:gd name="T9" fmla="*/ 12 h 73"/>
                <a:gd name="T10" fmla="*/ 148 w 216"/>
                <a:gd name="T11" fmla="*/ 12 h 73"/>
                <a:gd name="T12" fmla="*/ 128 w 216"/>
                <a:gd name="T13" fmla="*/ 9 h 73"/>
                <a:gd name="T14" fmla="*/ 106 w 216"/>
                <a:gd name="T15" fmla="*/ 7 h 73"/>
                <a:gd name="T16" fmla="*/ 81 w 216"/>
                <a:gd name="T17" fmla="*/ 3 h 73"/>
                <a:gd name="T18" fmla="*/ 56 w 216"/>
                <a:gd name="T19" fmla="*/ 0 h 73"/>
                <a:gd name="T20" fmla="*/ 43 w 216"/>
                <a:gd name="T21" fmla="*/ 0 h 73"/>
                <a:gd name="T22" fmla="*/ 29 w 216"/>
                <a:gd name="T23" fmla="*/ 3 h 73"/>
                <a:gd name="T24" fmla="*/ 13 w 216"/>
                <a:gd name="T25" fmla="*/ 7 h 73"/>
                <a:gd name="T26" fmla="*/ 0 w 216"/>
                <a:gd name="T27" fmla="*/ 16 h 73"/>
                <a:gd name="T28" fmla="*/ 36 w 216"/>
                <a:gd name="T29" fmla="*/ 64 h 73"/>
                <a:gd name="T30" fmla="*/ 38 w 216"/>
                <a:gd name="T31" fmla="*/ 61 h 73"/>
                <a:gd name="T32" fmla="*/ 43 w 216"/>
                <a:gd name="T33" fmla="*/ 61 h 73"/>
                <a:gd name="T34" fmla="*/ 47 w 216"/>
                <a:gd name="T35" fmla="*/ 61 h 73"/>
                <a:gd name="T36" fmla="*/ 54 w 216"/>
                <a:gd name="T37" fmla="*/ 61 h 73"/>
                <a:gd name="T38" fmla="*/ 74 w 216"/>
                <a:gd name="T39" fmla="*/ 61 h 73"/>
                <a:gd name="T40" fmla="*/ 97 w 216"/>
                <a:gd name="T41" fmla="*/ 66 h 73"/>
                <a:gd name="T42" fmla="*/ 121 w 216"/>
                <a:gd name="T43" fmla="*/ 70 h 73"/>
                <a:gd name="T44" fmla="*/ 146 w 216"/>
                <a:gd name="T45" fmla="*/ 73 h 73"/>
                <a:gd name="T46" fmla="*/ 162 w 216"/>
                <a:gd name="T47" fmla="*/ 70 h 73"/>
                <a:gd name="T48" fmla="*/ 175 w 216"/>
                <a:gd name="T49" fmla="*/ 68 h 73"/>
                <a:gd name="T50" fmla="*/ 191 w 216"/>
                <a:gd name="T51" fmla="*/ 64 h 73"/>
                <a:gd name="T52" fmla="*/ 205 w 216"/>
                <a:gd name="T53" fmla="*/ 55 h 73"/>
                <a:gd name="T54" fmla="*/ 216 w 216"/>
                <a:gd name="T55" fmla="*/ 30 h 73"/>
                <a:gd name="T56" fmla="*/ 205 w 216"/>
                <a:gd name="T57" fmla="*/ 55 h 73"/>
                <a:gd name="T58" fmla="*/ 216 w 216"/>
                <a:gd name="T59" fmla="*/ 46 h 73"/>
                <a:gd name="T60" fmla="*/ 216 w 216"/>
                <a:gd name="T61" fmla="*/ 30 h 73"/>
                <a:gd name="T62" fmla="*/ 155 w 216"/>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73">
                  <a:moveTo>
                    <a:pt x="155" y="30"/>
                  </a:moveTo>
                  <a:lnTo>
                    <a:pt x="166" y="7"/>
                  </a:lnTo>
                  <a:lnTo>
                    <a:pt x="164" y="9"/>
                  </a:lnTo>
                  <a:lnTo>
                    <a:pt x="160" y="9"/>
                  </a:lnTo>
                  <a:lnTo>
                    <a:pt x="155" y="12"/>
                  </a:lnTo>
                  <a:lnTo>
                    <a:pt x="148" y="12"/>
                  </a:lnTo>
                  <a:lnTo>
                    <a:pt x="128" y="9"/>
                  </a:lnTo>
                  <a:lnTo>
                    <a:pt x="106" y="7"/>
                  </a:lnTo>
                  <a:lnTo>
                    <a:pt x="81" y="3"/>
                  </a:lnTo>
                  <a:lnTo>
                    <a:pt x="56" y="0"/>
                  </a:lnTo>
                  <a:lnTo>
                    <a:pt x="43" y="0"/>
                  </a:lnTo>
                  <a:lnTo>
                    <a:pt x="29" y="3"/>
                  </a:lnTo>
                  <a:lnTo>
                    <a:pt x="13" y="7"/>
                  </a:lnTo>
                  <a:lnTo>
                    <a:pt x="0" y="16"/>
                  </a:lnTo>
                  <a:lnTo>
                    <a:pt x="36" y="64"/>
                  </a:lnTo>
                  <a:lnTo>
                    <a:pt x="38" y="61"/>
                  </a:lnTo>
                  <a:lnTo>
                    <a:pt x="43" y="61"/>
                  </a:lnTo>
                  <a:lnTo>
                    <a:pt x="47" y="61"/>
                  </a:lnTo>
                  <a:lnTo>
                    <a:pt x="54" y="61"/>
                  </a:lnTo>
                  <a:lnTo>
                    <a:pt x="74" y="61"/>
                  </a:lnTo>
                  <a:lnTo>
                    <a:pt x="97" y="66"/>
                  </a:lnTo>
                  <a:lnTo>
                    <a:pt x="121" y="70"/>
                  </a:lnTo>
                  <a:lnTo>
                    <a:pt x="146" y="73"/>
                  </a:lnTo>
                  <a:lnTo>
                    <a:pt x="162" y="70"/>
                  </a:lnTo>
                  <a:lnTo>
                    <a:pt x="175" y="68"/>
                  </a:lnTo>
                  <a:lnTo>
                    <a:pt x="191" y="64"/>
                  </a:lnTo>
                  <a:lnTo>
                    <a:pt x="205" y="55"/>
                  </a:lnTo>
                  <a:lnTo>
                    <a:pt x="216" y="30"/>
                  </a:lnTo>
                  <a:lnTo>
                    <a:pt x="205" y="55"/>
                  </a:lnTo>
                  <a:lnTo>
                    <a:pt x="216" y="46"/>
                  </a:lnTo>
                  <a:lnTo>
                    <a:pt x="216" y="30"/>
                  </a:lnTo>
                  <a:lnTo>
                    <a:pt x="155" y="3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34" name="Freeform 517">
              <a:extLst>
                <a:ext uri="{FF2B5EF4-FFF2-40B4-BE49-F238E27FC236}">
                  <a16:creationId xmlns:a16="http://schemas.microsoft.com/office/drawing/2014/main" id="{9807327B-D8EA-2A10-90B8-07CA407D6910}"/>
                </a:ext>
              </a:extLst>
            </p:cNvPr>
            <p:cNvSpPr>
              <a:spLocks/>
            </p:cNvSpPr>
            <p:nvPr/>
          </p:nvSpPr>
          <p:spPr bwMode="auto">
            <a:xfrm>
              <a:off x="3535660" y="3742208"/>
              <a:ext cx="96838" cy="76200"/>
            </a:xfrm>
            <a:custGeom>
              <a:avLst/>
              <a:gdLst>
                <a:gd name="T0" fmla="*/ 11 w 61"/>
                <a:gd name="T1" fmla="*/ 0 h 48"/>
                <a:gd name="T2" fmla="*/ 7 w 61"/>
                <a:gd name="T3" fmla="*/ 7 h 48"/>
                <a:gd name="T4" fmla="*/ 5 w 61"/>
                <a:gd name="T5" fmla="*/ 12 h 48"/>
                <a:gd name="T6" fmla="*/ 2 w 61"/>
                <a:gd name="T7" fmla="*/ 16 h 48"/>
                <a:gd name="T8" fmla="*/ 2 w 61"/>
                <a:gd name="T9" fmla="*/ 19 h 48"/>
                <a:gd name="T10" fmla="*/ 0 w 61"/>
                <a:gd name="T11" fmla="*/ 23 h 48"/>
                <a:gd name="T12" fmla="*/ 0 w 61"/>
                <a:gd name="T13" fmla="*/ 25 h 48"/>
                <a:gd name="T14" fmla="*/ 0 w 61"/>
                <a:gd name="T15" fmla="*/ 28 h 48"/>
                <a:gd name="T16" fmla="*/ 0 w 61"/>
                <a:gd name="T17" fmla="*/ 30 h 48"/>
                <a:gd name="T18" fmla="*/ 0 w 61"/>
                <a:gd name="T19" fmla="*/ 30 h 48"/>
                <a:gd name="T20" fmla="*/ 61 w 61"/>
                <a:gd name="T21" fmla="*/ 30 h 48"/>
                <a:gd name="T22" fmla="*/ 61 w 61"/>
                <a:gd name="T23" fmla="*/ 30 h 48"/>
                <a:gd name="T24" fmla="*/ 61 w 61"/>
                <a:gd name="T25" fmla="*/ 30 h 48"/>
                <a:gd name="T26" fmla="*/ 61 w 61"/>
                <a:gd name="T27" fmla="*/ 30 h 48"/>
                <a:gd name="T28" fmla="*/ 61 w 61"/>
                <a:gd name="T29" fmla="*/ 32 h 48"/>
                <a:gd name="T30" fmla="*/ 61 w 61"/>
                <a:gd name="T31" fmla="*/ 32 h 48"/>
                <a:gd name="T32" fmla="*/ 59 w 61"/>
                <a:gd name="T33" fmla="*/ 37 h 48"/>
                <a:gd name="T34" fmla="*/ 59 w 61"/>
                <a:gd name="T35" fmla="*/ 39 h 48"/>
                <a:gd name="T36" fmla="*/ 56 w 61"/>
                <a:gd name="T37" fmla="*/ 41 h 48"/>
                <a:gd name="T38" fmla="*/ 52 w 61"/>
                <a:gd name="T39" fmla="*/ 48 h 48"/>
                <a:gd name="T40" fmla="*/ 11 w 61"/>
                <a:gd name="T4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48">
                  <a:moveTo>
                    <a:pt x="11" y="0"/>
                  </a:moveTo>
                  <a:lnTo>
                    <a:pt x="7" y="7"/>
                  </a:lnTo>
                  <a:lnTo>
                    <a:pt x="5" y="12"/>
                  </a:lnTo>
                  <a:lnTo>
                    <a:pt x="2" y="16"/>
                  </a:lnTo>
                  <a:lnTo>
                    <a:pt x="2" y="19"/>
                  </a:lnTo>
                  <a:lnTo>
                    <a:pt x="0" y="23"/>
                  </a:lnTo>
                  <a:lnTo>
                    <a:pt x="0" y="25"/>
                  </a:lnTo>
                  <a:lnTo>
                    <a:pt x="0" y="28"/>
                  </a:lnTo>
                  <a:lnTo>
                    <a:pt x="0" y="30"/>
                  </a:lnTo>
                  <a:lnTo>
                    <a:pt x="0" y="30"/>
                  </a:lnTo>
                  <a:lnTo>
                    <a:pt x="61" y="30"/>
                  </a:lnTo>
                  <a:lnTo>
                    <a:pt x="61" y="30"/>
                  </a:lnTo>
                  <a:lnTo>
                    <a:pt x="61" y="30"/>
                  </a:lnTo>
                  <a:lnTo>
                    <a:pt x="61" y="30"/>
                  </a:lnTo>
                  <a:lnTo>
                    <a:pt x="61" y="32"/>
                  </a:lnTo>
                  <a:lnTo>
                    <a:pt x="61" y="32"/>
                  </a:lnTo>
                  <a:lnTo>
                    <a:pt x="59" y="37"/>
                  </a:lnTo>
                  <a:lnTo>
                    <a:pt x="59" y="39"/>
                  </a:lnTo>
                  <a:lnTo>
                    <a:pt x="56" y="41"/>
                  </a:lnTo>
                  <a:lnTo>
                    <a:pt x="52" y="48"/>
                  </a:lnTo>
                  <a:lnTo>
                    <a:pt x="11"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35" name="Freeform 518">
              <a:extLst>
                <a:ext uri="{FF2B5EF4-FFF2-40B4-BE49-F238E27FC236}">
                  <a16:creationId xmlns:a16="http://schemas.microsoft.com/office/drawing/2014/main" id="{3CDC05A9-095D-B682-A867-D859585B4076}"/>
                </a:ext>
              </a:extLst>
            </p:cNvPr>
            <p:cNvSpPr>
              <a:spLocks/>
            </p:cNvSpPr>
            <p:nvPr/>
          </p:nvSpPr>
          <p:spPr bwMode="auto">
            <a:xfrm>
              <a:off x="3553122" y="3696171"/>
              <a:ext cx="447675" cy="122237"/>
            </a:xfrm>
            <a:custGeom>
              <a:avLst/>
              <a:gdLst>
                <a:gd name="T0" fmla="*/ 282 w 282"/>
                <a:gd name="T1" fmla="*/ 34 h 77"/>
                <a:gd name="T2" fmla="*/ 275 w 282"/>
                <a:gd name="T3" fmla="*/ 16 h 77"/>
                <a:gd name="T4" fmla="*/ 243 w 282"/>
                <a:gd name="T5" fmla="*/ 2 h 77"/>
                <a:gd name="T6" fmla="*/ 216 w 282"/>
                <a:gd name="T7" fmla="*/ 0 h 77"/>
                <a:gd name="T8" fmla="*/ 180 w 282"/>
                <a:gd name="T9" fmla="*/ 2 h 77"/>
                <a:gd name="T10" fmla="*/ 138 w 282"/>
                <a:gd name="T11" fmla="*/ 5 h 77"/>
                <a:gd name="T12" fmla="*/ 97 w 282"/>
                <a:gd name="T13" fmla="*/ 9 h 77"/>
                <a:gd name="T14" fmla="*/ 59 w 282"/>
                <a:gd name="T15" fmla="*/ 14 h 77"/>
                <a:gd name="T16" fmla="*/ 27 w 282"/>
                <a:gd name="T17" fmla="*/ 18 h 77"/>
                <a:gd name="T18" fmla="*/ 0 w 282"/>
                <a:gd name="T19" fmla="*/ 29 h 77"/>
                <a:gd name="T20" fmla="*/ 41 w 282"/>
                <a:gd name="T21" fmla="*/ 77 h 77"/>
                <a:gd name="T22" fmla="*/ 43 w 282"/>
                <a:gd name="T23" fmla="*/ 77 h 77"/>
                <a:gd name="T24" fmla="*/ 68 w 282"/>
                <a:gd name="T25" fmla="*/ 72 h 77"/>
                <a:gd name="T26" fmla="*/ 104 w 282"/>
                <a:gd name="T27" fmla="*/ 68 h 77"/>
                <a:gd name="T28" fmla="*/ 142 w 282"/>
                <a:gd name="T29" fmla="*/ 66 h 77"/>
                <a:gd name="T30" fmla="*/ 183 w 282"/>
                <a:gd name="T31" fmla="*/ 63 h 77"/>
                <a:gd name="T32" fmla="*/ 216 w 282"/>
                <a:gd name="T33" fmla="*/ 61 h 77"/>
                <a:gd name="T34" fmla="*/ 239 w 282"/>
                <a:gd name="T35" fmla="*/ 61 h 77"/>
                <a:gd name="T36" fmla="*/ 228 w 282"/>
                <a:gd name="T37" fmla="*/ 52 h 77"/>
                <a:gd name="T38" fmla="*/ 221 w 282"/>
                <a:gd name="T39" fmla="*/ 34 h 77"/>
                <a:gd name="T40" fmla="*/ 282 w 282"/>
                <a:gd name="T41"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2" h="77">
                  <a:moveTo>
                    <a:pt x="282" y="34"/>
                  </a:moveTo>
                  <a:lnTo>
                    <a:pt x="275" y="16"/>
                  </a:lnTo>
                  <a:lnTo>
                    <a:pt x="243" y="2"/>
                  </a:lnTo>
                  <a:lnTo>
                    <a:pt x="216" y="0"/>
                  </a:lnTo>
                  <a:lnTo>
                    <a:pt x="180" y="2"/>
                  </a:lnTo>
                  <a:lnTo>
                    <a:pt x="138" y="5"/>
                  </a:lnTo>
                  <a:lnTo>
                    <a:pt x="97" y="9"/>
                  </a:lnTo>
                  <a:lnTo>
                    <a:pt x="59" y="14"/>
                  </a:lnTo>
                  <a:lnTo>
                    <a:pt x="27" y="18"/>
                  </a:lnTo>
                  <a:lnTo>
                    <a:pt x="0" y="29"/>
                  </a:lnTo>
                  <a:lnTo>
                    <a:pt x="41" y="77"/>
                  </a:lnTo>
                  <a:lnTo>
                    <a:pt x="43" y="77"/>
                  </a:lnTo>
                  <a:lnTo>
                    <a:pt x="68" y="72"/>
                  </a:lnTo>
                  <a:lnTo>
                    <a:pt x="104" y="68"/>
                  </a:lnTo>
                  <a:lnTo>
                    <a:pt x="142" y="66"/>
                  </a:lnTo>
                  <a:lnTo>
                    <a:pt x="183" y="63"/>
                  </a:lnTo>
                  <a:lnTo>
                    <a:pt x="216" y="61"/>
                  </a:lnTo>
                  <a:lnTo>
                    <a:pt x="239" y="61"/>
                  </a:lnTo>
                  <a:lnTo>
                    <a:pt x="228" y="52"/>
                  </a:lnTo>
                  <a:lnTo>
                    <a:pt x="221" y="34"/>
                  </a:lnTo>
                  <a:lnTo>
                    <a:pt x="282" y="34"/>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36" name="Freeform 519">
              <a:extLst>
                <a:ext uri="{FF2B5EF4-FFF2-40B4-BE49-F238E27FC236}">
                  <a16:creationId xmlns:a16="http://schemas.microsoft.com/office/drawing/2014/main" id="{F2F7F9B9-01C4-0C27-BC9F-0580F9BFD42C}"/>
                </a:ext>
              </a:extLst>
            </p:cNvPr>
            <p:cNvSpPr>
              <a:spLocks/>
            </p:cNvSpPr>
            <p:nvPr/>
          </p:nvSpPr>
          <p:spPr bwMode="auto">
            <a:xfrm>
              <a:off x="3903960" y="3718396"/>
              <a:ext cx="96838" cy="88900"/>
            </a:xfrm>
            <a:custGeom>
              <a:avLst/>
              <a:gdLst>
                <a:gd name="T0" fmla="*/ 40 w 61"/>
                <a:gd name="T1" fmla="*/ 0 h 56"/>
                <a:gd name="T2" fmla="*/ 58 w 61"/>
                <a:gd name="T3" fmla="*/ 27 h 56"/>
                <a:gd name="T4" fmla="*/ 58 w 61"/>
                <a:gd name="T5" fmla="*/ 29 h 56"/>
                <a:gd name="T6" fmla="*/ 58 w 61"/>
                <a:gd name="T7" fmla="*/ 31 h 56"/>
                <a:gd name="T8" fmla="*/ 58 w 61"/>
                <a:gd name="T9" fmla="*/ 31 h 56"/>
                <a:gd name="T10" fmla="*/ 58 w 61"/>
                <a:gd name="T11" fmla="*/ 29 h 56"/>
                <a:gd name="T12" fmla="*/ 61 w 61"/>
                <a:gd name="T13" fmla="*/ 29 h 56"/>
                <a:gd name="T14" fmla="*/ 61 w 61"/>
                <a:gd name="T15" fmla="*/ 27 h 56"/>
                <a:gd name="T16" fmla="*/ 61 w 61"/>
                <a:gd name="T17" fmla="*/ 22 h 56"/>
                <a:gd name="T18" fmla="*/ 61 w 61"/>
                <a:gd name="T19" fmla="*/ 20 h 56"/>
                <a:gd name="T20" fmla="*/ 0 w 61"/>
                <a:gd name="T21" fmla="*/ 20 h 56"/>
                <a:gd name="T22" fmla="*/ 0 w 61"/>
                <a:gd name="T23" fmla="*/ 18 h 56"/>
                <a:gd name="T24" fmla="*/ 0 w 61"/>
                <a:gd name="T25" fmla="*/ 15 h 56"/>
                <a:gd name="T26" fmla="*/ 0 w 61"/>
                <a:gd name="T27" fmla="*/ 15 h 56"/>
                <a:gd name="T28" fmla="*/ 0 w 61"/>
                <a:gd name="T29" fmla="*/ 18 h 56"/>
                <a:gd name="T30" fmla="*/ 0 w 61"/>
                <a:gd name="T31" fmla="*/ 18 h 56"/>
                <a:gd name="T32" fmla="*/ 0 w 61"/>
                <a:gd name="T33" fmla="*/ 20 h 56"/>
                <a:gd name="T34" fmla="*/ 0 w 61"/>
                <a:gd name="T35" fmla="*/ 24 h 56"/>
                <a:gd name="T36" fmla="*/ 0 w 61"/>
                <a:gd name="T37" fmla="*/ 27 h 56"/>
                <a:gd name="T38" fmla="*/ 20 w 61"/>
                <a:gd name="T39" fmla="*/ 56 h 56"/>
                <a:gd name="T40" fmla="*/ 0 w 61"/>
                <a:gd name="T41" fmla="*/ 27 h 56"/>
                <a:gd name="T42" fmla="*/ 0 w 61"/>
                <a:gd name="T43" fmla="*/ 49 h 56"/>
                <a:gd name="T44" fmla="*/ 20 w 61"/>
                <a:gd name="T45" fmla="*/ 56 h 56"/>
                <a:gd name="T46" fmla="*/ 40 w 61"/>
                <a:gd name="T4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6">
                  <a:moveTo>
                    <a:pt x="40" y="0"/>
                  </a:moveTo>
                  <a:lnTo>
                    <a:pt x="58" y="27"/>
                  </a:lnTo>
                  <a:lnTo>
                    <a:pt x="58" y="29"/>
                  </a:lnTo>
                  <a:lnTo>
                    <a:pt x="58" y="31"/>
                  </a:lnTo>
                  <a:lnTo>
                    <a:pt x="58" y="31"/>
                  </a:lnTo>
                  <a:lnTo>
                    <a:pt x="58" y="29"/>
                  </a:lnTo>
                  <a:lnTo>
                    <a:pt x="61" y="29"/>
                  </a:lnTo>
                  <a:lnTo>
                    <a:pt x="61" y="27"/>
                  </a:lnTo>
                  <a:lnTo>
                    <a:pt x="61" y="22"/>
                  </a:lnTo>
                  <a:lnTo>
                    <a:pt x="61" y="20"/>
                  </a:lnTo>
                  <a:lnTo>
                    <a:pt x="0" y="20"/>
                  </a:lnTo>
                  <a:lnTo>
                    <a:pt x="0" y="18"/>
                  </a:lnTo>
                  <a:lnTo>
                    <a:pt x="0" y="15"/>
                  </a:lnTo>
                  <a:lnTo>
                    <a:pt x="0" y="15"/>
                  </a:lnTo>
                  <a:lnTo>
                    <a:pt x="0" y="18"/>
                  </a:lnTo>
                  <a:lnTo>
                    <a:pt x="0" y="18"/>
                  </a:lnTo>
                  <a:lnTo>
                    <a:pt x="0" y="20"/>
                  </a:lnTo>
                  <a:lnTo>
                    <a:pt x="0" y="24"/>
                  </a:lnTo>
                  <a:lnTo>
                    <a:pt x="0" y="27"/>
                  </a:lnTo>
                  <a:lnTo>
                    <a:pt x="20" y="56"/>
                  </a:lnTo>
                  <a:lnTo>
                    <a:pt x="0" y="27"/>
                  </a:lnTo>
                  <a:lnTo>
                    <a:pt x="0" y="49"/>
                  </a:lnTo>
                  <a:lnTo>
                    <a:pt x="20" y="56"/>
                  </a:lnTo>
                  <a:lnTo>
                    <a:pt x="40"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37" name="Freeform 520">
              <a:extLst>
                <a:ext uri="{FF2B5EF4-FFF2-40B4-BE49-F238E27FC236}">
                  <a16:creationId xmlns:a16="http://schemas.microsoft.com/office/drawing/2014/main" id="{C78E533A-35D7-1B12-AFE9-C8891C065223}"/>
                </a:ext>
              </a:extLst>
            </p:cNvPr>
            <p:cNvSpPr>
              <a:spLocks/>
            </p:cNvSpPr>
            <p:nvPr/>
          </p:nvSpPr>
          <p:spPr bwMode="auto">
            <a:xfrm>
              <a:off x="3935710" y="3718396"/>
              <a:ext cx="160338" cy="128587"/>
            </a:xfrm>
            <a:custGeom>
              <a:avLst/>
              <a:gdLst>
                <a:gd name="T0" fmla="*/ 81 w 101"/>
                <a:gd name="T1" fmla="*/ 24 h 81"/>
                <a:gd name="T2" fmla="*/ 101 w 101"/>
                <a:gd name="T3" fmla="*/ 58 h 81"/>
                <a:gd name="T4" fmla="*/ 101 w 101"/>
                <a:gd name="T5" fmla="*/ 45 h 81"/>
                <a:gd name="T6" fmla="*/ 97 w 101"/>
                <a:gd name="T7" fmla="*/ 31 h 81"/>
                <a:gd name="T8" fmla="*/ 90 w 101"/>
                <a:gd name="T9" fmla="*/ 22 h 81"/>
                <a:gd name="T10" fmla="*/ 79 w 101"/>
                <a:gd name="T11" fmla="*/ 13 h 81"/>
                <a:gd name="T12" fmla="*/ 65 w 101"/>
                <a:gd name="T13" fmla="*/ 6 h 81"/>
                <a:gd name="T14" fmla="*/ 52 w 101"/>
                <a:gd name="T15" fmla="*/ 4 h 81"/>
                <a:gd name="T16" fmla="*/ 38 w 101"/>
                <a:gd name="T17" fmla="*/ 2 h 81"/>
                <a:gd name="T18" fmla="*/ 27 w 101"/>
                <a:gd name="T19" fmla="*/ 0 h 81"/>
                <a:gd name="T20" fmla="*/ 20 w 101"/>
                <a:gd name="T21" fmla="*/ 0 h 81"/>
                <a:gd name="T22" fmla="*/ 20 w 101"/>
                <a:gd name="T23" fmla="*/ 0 h 81"/>
                <a:gd name="T24" fmla="*/ 0 w 101"/>
                <a:gd name="T25" fmla="*/ 56 h 81"/>
                <a:gd name="T26" fmla="*/ 11 w 101"/>
                <a:gd name="T27" fmla="*/ 58 h 81"/>
                <a:gd name="T28" fmla="*/ 20 w 101"/>
                <a:gd name="T29" fmla="*/ 61 h 81"/>
                <a:gd name="T30" fmla="*/ 32 w 101"/>
                <a:gd name="T31" fmla="*/ 61 h 81"/>
                <a:gd name="T32" fmla="*/ 41 w 101"/>
                <a:gd name="T33" fmla="*/ 63 h 81"/>
                <a:gd name="T34" fmla="*/ 45 w 101"/>
                <a:gd name="T35" fmla="*/ 63 h 81"/>
                <a:gd name="T36" fmla="*/ 50 w 101"/>
                <a:gd name="T37" fmla="*/ 65 h 81"/>
                <a:gd name="T38" fmla="*/ 45 w 101"/>
                <a:gd name="T39" fmla="*/ 63 h 81"/>
                <a:gd name="T40" fmla="*/ 43 w 101"/>
                <a:gd name="T41" fmla="*/ 58 h 81"/>
                <a:gd name="T42" fmla="*/ 41 w 101"/>
                <a:gd name="T43" fmla="*/ 54 h 81"/>
                <a:gd name="T44" fmla="*/ 41 w 101"/>
                <a:gd name="T45" fmla="*/ 49 h 81"/>
                <a:gd name="T46" fmla="*/ 61 w 101"/>
                <a:gd name="T47" fmla="*/ 81 h 81"/>
                <a:gd name="T48" fmla="*/ 41 w 101"/>
                <a:gd name="T49" fmla="*/ 49 h 81"/>
                <a:gd name="T50" fmla="*/ 38 w 101"/>
                <a:gd name="T51" fmla="*/ 72 h 81"/>
                <a:gd name="T52" fmla="*/ 61 w 101"/>
                <a:gd name="T53" fmla="*/ 81 h 81"/>
                <a:gd name="T54" fmla="*/ 81 w 101"/>
                <a:gd name="T55"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1" h="81">
                  <a:moveTo>
                    <a:pt x="81" y="24"/>
                  </a:moveTo>
                  <a:lnTo>
                    <a:pt x="101" y="58"/>
                  </a:lnTo>
                  <a:lnTo>
                    <a:pt x="101" y="45"/>
                  </a:lnTo>
                  <a:lnTo>
                    <a:pt x="97" y="31"/>
                  </a:lnTo>
                  <a:lnTo>
                    <a:pt x="90" y="22"/>
                  </a:lnTo>
                  <a:lnTo>
                    <a:pt x="79" y="13"/>
                  </a:lnTo>
                  <a:lnTo>
                    <a:pt x="65" y="6"/>
                  </a:lnTo>
                  <a:lnTo>
                    <a:pt x="52" y="4"/>
                  </a:lnTo>
                  <a:lnTo>
                    <a:pt x="38" y="2"/>
                  </a:lnTo>
                  <a:lnTo>
                    <a:pt x="27" y="0"/>
                  </a:lnTo>
                  <a:lnTo>
                    <a:pt x="20" y="0"/>
                  </a:lnTo>
                  <a:lnTo>
                    <a:pt x="20" y="0"/>
                  </a:lnTo>
                  <a:lnTo>
                    <a:pt x="0" y="56"/>
                  </a:lnTo>
                  <a:lnTo>
                    <a:pt x="11" y="58"/>
                  </a:lnTo>
                  <a:lnTo>
                    <a:pt x="20" y="61"/>
                  </a:lnTo>
                  <a:lnTo>
                    <a:pt x="32" y="61"/>
                  </a:lnTo>
                  <a:lnTo>
                    <a:pt x="41" y="63"/>
                  </a:lnTo>
                  <a:lnTo>
                    <a:pt x="45" y="63"/>
                  </a:lnTo>
                  <a:lnTo>
                    <a:pt x="50" y="65"/>
                  </a:lnTo>
                  <a:lnTo>
                    <a:pt x="45" y="63"/>
                  </a:lnTo>
                  <a:lnTo>
                    <a:pt x="43" y="58"/>
                  </a:lnTo>
                  <a:lnTo>
                    <a:pt x="41" y="54"/>
                  </a:lnTo>
                  <a:lnTo>
                    <a:pt x="41" y="49"/>
                  </a:lnTo>
                  <a:lnTo>
                    <a:pt x="61" y="81"/>
                  </a:lnTo>
                  <a:lnTo>
                    <a:pt x="41" y="49"/>
                  </a:lnTo>
                  <a:lnTo>
                    <a:pt x="38" y="72"/>
                  </a:lnTo>
                  <a:lnTo>
                    <a:pt x="61" y="81"/>
                  </a:lnTo>
                  <a:lnTo>
                    <a:pt x="81" y="24"/>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38" name="Freeform 521">
              <a:extLst>
                <a:ext uri="{FF2B5EF4-FFF2-40B4-BE49-F238E27FC236}">
                  <a16:creationId xmlns:a16="http://schemas.microsoft.com/office/drawing/2014/main" id="{8C125CC9-FA6D-0BD2-F8B2-D55016D61C30}"/>
                </a:ext>
              </a:extLst>
            </p:cNvPr>
            <p:cNvSpPr>
              <a:spLocks/>
            </p:cNvSpPr>
            <p:nvPr/>
          </p:nvSpPr>
          <p:spPr bwMode="auto">
            <a:xfrm>
              <a:off x="4029372" y="3756496"/>
              <a:ext cx="120650" cy="461962"/>
            </a:xfrm>
            <a:custGeom>
              <a:avLst/>
              <a:gdLst>
                <a:gd name="T0" fmla="*/ 58 w 76"/>
                <a:gd name="T1" fmla="*/ 291 h 291"/>
                <a:gd name="T2" fmla="*/ 58 w 76"/>
                <a:gd name="T3" fmla="*/ 291 h 291"/>
                <a:gd name="T4" fmla="*/ 63 w 76"/>
                <a:gd name="T5" fmla="*/ 259 h 291"/>
                <a:gd name="T6" fmla="*/ 67 w 76"/>
                <a:gd name="T7" fmla="*/ 223 h 291"/>
                <a:gd name="T8" fmla="*/ 72 w 76"/>
                <a:gd name="T9" fmla="*/ 181 h 291"/>
                <a:gd name="T10" fmla="*/ 74 w 76"/>
                <a:gd name="T11" fmla="*/ 140 h 291"/>
                <a:gd name="T12" fmla="*/ 76 w 76"/>
                <a:gd name="T13" fmla="*/ 118 h 291"/>
                <a:gd name="T14" fmla="*/ 74 w 76"/>
                <a:gd name="T15" fmla="*/ 100 h 291"/>
                <a:gd name="T16" fmla="*/ 72 w 76"/>
                <a:gd name="T17" fmla="*/ 79 h 291"/>
                <a:gd name="T18" fmla="*/ 69 w 76"/>
                <a:gd name="T19" fmla="*/ 61 h 291"/>
                <a:gd name="T20" fmla="*/ 63 w 76"/>
                <a:gd name="T21" fmla="*/ 43 h 291"/>
                <a:gd name="T22" fmla="*/ 54 w 76"/>
                <a:gd name="T23" fmla="*/ 25 h 291"/>
                <a:gd name="T24" fmla="*/ 40 w 76"/>
                <a:gd name="T25" fmla="*/ 12 h 291"/>
                <a:gd name="T26" fmla="*/ 22 w 76"/>
                <a:gd name="T27" fmla="*/ 0 h 291"/>
                <a:gd name="T28" fmla="*/ 2 w 76"/>
                <a:gd name="T29" fmla="*/ 57 h 291"/>
                <a:gd name="T30" fmla="*/ 2 w 76"/>
                <a:gd name="T31" fmla="*/ 59 h 291"/>
                <a:gd name="T32" fmla="*/ 4 w 76"/>
                <a:gd name="T33" fmla="*/ 61 h 291"/>
                <a:gd name="T34" fmla="*/ 9 w 76"/>
                <a:gd name="T35" fmla="*/ 66 h 291"/>
                <a:gd name="T36" fmla="*/ 11 w 76"/>
                <a:gd name="T37" fmla="*/ 75 h 291"/>
                <a:gd name="T38" fmla="*/ 13 w 76"/>
                <a:gd name="T39" fmla="*/ 88 h 291"/>
                <a:gd name="T40" fmla="*/ 15 w 76"/>
                <a:gd name="T41" fmla="*/ 102 h 291"/>
                <a:gd name="T42" fmla="*/ 15 w 76"/>
                <a:gd name="T43" fmla="*/ 120 h 291"/>
                <a:gd name="T44" fmla="*/ 15 w 76"/>
                <a:gd name="T45" fmla="*/ 138 h 291"/>
                <a:gd name="T46" fmla="*/ 13 w 76"/>
                <a:gd name="T47" fmla="*/ 176 h 291"/>
                <a:gd name="T48" fmla="*/ 9 w 76"/>
                <a:gd name="T49" fmla="*/ 214 h 291"/>
                <a:gd name="T50" fmla="*/ 4 w 76"/>
                <a:gd name="T51" fmla="*/ 250 h 291"/>
                <a:gd name="T52" fmla="*/ 0 w 76"/>
                <a:gd name="T53" fmla="*/ 282 h 291"/>
                <a:gd name="T54" fmla="*/ 0 w 76"/>
                <a:gd name="T55" fmla="*/ 282 h 291"/>
                <a:gd name="T56" fmla="*/ 58 w 76"/>
                <a:gd name="T57" fmla="*/ 29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291">
                  <a:moveTo>
                    <a:pt x="58" y="291"/>
                  </a:moveTo>
                  <a:lnTo>
                    <a:pt x="58" y="291"/>
                  </a:lnTo>
                  <a:lnTo>
                    <a:pt x="63" y="259"/>
                  </a:lnTo>
                  <a:lnTo>
                    <a:pt x="67" y="223"/>
                  </a:lnTo>
                  <a:lnTo>
                    <a:pt x="72" y="181"/>
                  </a:lnTo>
                  <a:lnTo>
                    <a:pt x="74" y="140"/>
                  </a:lnTo>
                  <a:lnTo>
                    <a:pt x="76" y="118"/>
                  </a:lnTo>
                  <a:lnTo>
                    <a:pt x="74" y="100"/>
                  </a:lnTo>
                  <a:lnTo>
                    <a:pt x="72" y="79"/>
                  </a:lnTo>
                  <a:lnTo>
                    <a:pt x="69" y="61"/>
                  </a:lnTo>
                  <a:lnTo>
                    <a:pt x="63" y="43"/>
                  </a:lnTo>
                  <a:lnTo>
                    <a:pt x="54" y="25"/>
                  </a:lnTo>
                  <a:lnTo>
                    <a:pt x="40" y="12"/>
                  </a:lnTo>
                  <a:lnTo>
                    <a:pt x="22" y="0"/>
                  </a:lnTo>
                  <a:lnTo>
                    <a:pt x="2" y="57"/>
                  </a:lnTo>
                  <a:lnTo>
                    <a:pt x="2" y="59"/>
                  </a:lnTo>
                  <a:lnTo>
                    <a:pt x="4" y="61"/>
                  </a:lnTo>
                  <a:lnTo>
                    <a:pt x="9" y="66"/>
                  </a:lnTo>
                  <a:lnTo>
                    <a:pt x="11" y="75"/>
                  </a:lnTo>
                  <a:lnTo>
                    <a:pt x="13" y="88"/>
                  </a:lnTo>
                  <a:lnTo>
                    <a:pt x="15" y="102"/>
                  </a:lnTo>
                  <a:lnTo>
                    <a:pt x="15" y="120"/>
                  </a:lnTo>
                  <a:lnTo>
                    <a:pt x="15" y="138"/>
                  </a:lnTo>
                  <a:lnTo>
                    <a:pt x="13" y="176"/>
                  </a:lnTo>
                  <a:lnTo>
                    <a:pt x="9" y="214"/>
                  </a:lnTo>
                  <a:lnTo>
                    <a:pt x="4" y="250"/>
                  </a:lnTo>
                  <a:lnTo>
                    <a:pt x="0" y="282"/>
                  </a:lnTo>
                  <a:lnTo>
                    <a:pt x="0" y="282"/>
                  </a:lnTo>
                  <a:lnTo>
                    <a:pt x="58" y="29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39" name="Freeform 522">
              <a:extLst>
                <a:ext uri="{FF2B5EF4-FFF2-40B4-BE49-F238E27FC236}">
                  <a16:creationId xmlns:a16="http://schemas.microsoft.com/office/drawing/2014/main" id="{206DCB11-36B0-350B-BEF3-980E062FC7B5}"/>
                </a:ext>
              </a:extLst>
            </p:cNvPr>
            <p:cNvSpPr>
              <a:spLocks/>
            </p:cNvSpPr>
            <p:nvPr/>
          </p:nvSpPr>
          <p:spPr bwMode="auto">
            <a:xfrm>
              <a:off x="4003972" y="4204171"/>
              <a:ext cx="117475" cy="349250"/>
            </a:xfrm>
            <a:custGeom>
              <a:avLst/>
              <a:gdLst>
                <a:gd name="T0" fmla="*/ 61 w 74"/>
                <a:gd name="T1" fmla="*/ 216 h 220"/>
                <a:gd name="T2" fmla="*/ 61 w 74"/>
                <a:gd name="T3" fmla="*/ 220 h 220"/>
                <a:gd name="T4" fmla="*/ 63 w 74"/>
                <a:gd name="T5" fmla="*/ 198 h 220"/>
                <a:gd name="T6" fmla="*/ 65 w 74"/>
                <a:gd name="T7" fmla="*/ 173 h 220"/>
                <a:gd name="T8" fmla="*/ 65 w 74"/>
                <a:gd name="T9" fmla="*/ 146 h 220"/>
                <a:gd name="T10" fmla="*/ 67 w 74"/>
                <a:gd name="T11" fmla="*/ 117 h 220"/>
                <a:gd name="T12" fmla="*/ 67 w 74"/>
                <a:gd name="T13" fmla="*/ 88 h 220"/>
                <a:gd name="T14" fmla="*/ 70 w 74"/>
                <a:gd name="T15" fmla="*/ 58 h 220"/>
                <a:gd name="T16" fmla="*/ 72 w 74"/>
                <a:gd name="T17" fmla="*/ 31 h 220"/>
                <a:gd name="T18" fmla="*/ 74 w 74"/>
                <a:gd name="T19" fmla="*/ 9 h 220"/>
                <a:gd name="T20" fmla="*/ 16 w 74"/>
                <a:gd name="T21" fmla="*/ 0 h 220"/>
                <a:gd name="T22" fmla="*/ 11 w 74"/>
                <a:gd name="T23" fmla="*/ 27 h 220"/>
                <a:gd name="T24" fmla="*/ 9 w 74"/>
                <a:gd name="T25" fmla="*/ 56 h 220"/>
                <a:gd name="T26" fmla="*/ 9 w 74"/>
                <a:gd name="T27" fmla="*/ 85 h 220"/>
                <a:gd name="T28" fmla="*/ 7 w 74"/>
                <a:gd name="T29" fmla="*/ 115 h 220"/>
                <a:gd name="T30" fmla="*/ 7 w 74"/>
                <a:gd name="T31" fmla="*/ 144 h 220"/>
                <a:gd name="T32" fmla="*/ 4 w 74"/>
                <a:gd name="T33" fmla="*/ 171 h 220"/>
                <a:gd name="T34" fmla="*/ 4 w 74"/>
                <a:gd name="T35" fmla="*/ 193 h 220"/>
                <a:gd name="T36" fmla="*/ 0 w 74"/>
                <a:gd name="T37" fmla="*/ 209 h 220"/>
                <a:gd name="T38" fmla="*/ 0 w 74"/>
                <a:gd name="T39" fmla="*/ 214 h 220"/>
                <a:gd name="T40" fmla="*/ 61 w 74"/>
                <a:gd name="T41" fmla="*/ 21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220">
                  <a:moveTo>
                    <a:pt x="61" y="216"/>
                  </a:moveTo>
                  <a:lnTo>
                    <a:pt x="61" y="220"/>
                  </a:lnTo>
                  <a:lnTo>
                    <a:pt x="63" y="198"/>
                  </a:lnTo>
                  <a:lnTo>
                    <a:pt x="65" y="173"/>
                  </a:lnTo>
                  <a:lnTo>
                    <a:pt x="65" y="146"/>
                  </a:lnTo>
                  <a:lnTo>
                    <a:pt x="67" y="117"/>
                  </a:lnTo>
                  <a:lnTo>
                    <a:pt x="67" y="88"/>
                  </a:lnTo>
                  <a:lnTo>
                    <a:pt x="70" y="58"/>
                  </a:lnTo>
                  <a:lnTo>
                    <a:pt x="72" y="31"/>
                  </a:lnTo>
                  <a:lnTo>
                    <a:pt x="74" y="9"/>
                  </a:lnTo>
                  <a:lnTo>
                    <a:pt x="16" y="0"/>
                  </a:lnTo>
                  <a:lnTo>
                    <a:pt x="11" y="27"/>
                  </a:lnTo>
                  <a:lnTo>
                    <a:pt x="9" y="56"/>
                  </a:lnTo>
                  <a:lnTo>
                    <a:pt x="9" y="85"/>
                  </a:lnTo>
                  <a:lnTo>
                    <a:pt x="7" y="115"/>
                  </a:lnTo>
                  <a:lnTo>
                    <a:pt x="7" y="144"/>
                  </a:lnTo>
                  <a:lnTo>
                    <a:pt x="4" y="171"/>
                  </a:lnTo>
                  <a:lnTo>
                    <a:pt x="4" y="193"/>
                  </a:lnTo>
                  <a:lnTo>
                    <a:pt x="0" y="209"/>
                  </a:lnTo>
                  <a:lnTo>
                    <a:pt x="0" y="214"/>
                  </a:lnTo>
                  <a:lnTo>
                    <a:pt x="61" y="216"/>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40" name="Freeform 523">
              <a:extLst>
                <a:ext uri="{FF2B5EF4-FFF2-40B4-BE49-F238E27FC236}">
                  <a16:creationId xmlns:a16="http://schemas.microsoft.com/office/drawing/2014/main" id="{8DF1F397-D66B-D6C1-4BA0-BF4A4AFE91C1}"/>
                </a:ext>
              </a:extLst>
            </p:cNvPr>
            <p:cNvSpPr>
              <a:spLocks/>
            </p:cNvSpPr>
            <p:nvPr/>
          </p:nvSpPr>
          <p:spPr bwMode="auto">
            <a:xfrm>
              <a:off x="3746797" y="4543896"/>
              <a:ext cx="354013" cy="328612"/>
            </a:xfrm>
            <a:custGeom>
              <a:avLst/>
              <a:gdLst>
                <a:gd name="T0" fmla="*/ 61 w 223"/>
                <a:gd name="T1" fmla="*/ 139 h 207"/>
                <a:gd name="T2" fmla="*/ 18 w 223"/>
                <a:gd name="T3" fmla="*/ 166 h 207"/>
                <a:gd name="T4" fmla="*/ 38 w 223"/>
                <a:gd name="T5" fmla="*/ 178 h 207"/>
                <a:gd name="T6" fmla="*/ 63 w 223"/>
                <a:gd name="T7" fmla="*/ 191 h 207"/>
                <a:gd name="T8" fmla="*/ 79 w 223"/>
                <a:gd name="T9" fmla="*/ 198 h 207"/>
                <a:gd name="T10" fmla="*/ 94 w 223"/>
                <a:gd name="T11" fmla="*/ 205 h 207"/>
                <a:gd name="T12" fmla="*/ 112 w 223"/>
                <a:gd name="T13" fmla="*/ 207 h 207"/>
                <a:gd name="T14" fmla="*/ 130 w 223"/>
                <a:gd name="T15" fmla="*/ 205 h 207"/>
                <a:gd name="T16" fmla="*/ 151 w 223"/>
                <a:gd name="T17" fmla="*/ 198 h 207"/>
                <a:gd name="T18" fmla="*/ 169 w 223"/>
                <a:gd name="T19" fmla="*/ 187 h 207"/>
                <a:gd name="T20" fmla="*/ 184 w 223"/>
                <a:gd name="T21" fmla="*/ 169 h 207"/>
                <a:gd name="T22" fmla="*/ 196 w 223"/>
                <a:gd name="T23" fmla="*/ 146 h 207"/>
                <a:gd name="T24" fmla="*/ 205 w 223"/>
                <a:gd name="T25" fmla="*/ 119 h 207"/>
                <a:gd name="T26" fmla="*/ 211 w 223"/>
                <a:gd name="T27" fmla="*/ 88 h 207"/>
                <a:gd name="T28" fmla="*/ 218 w 223"/>
                <a:gd name="T29" fmla="*/ 47 h 207"/>
                <a:gd name="T30" fmla="*/ 223 w 223"/>
                <a:gd name="T31" fmla="*/ 2 h 207"/>
                <a:gd name="T32" fmla="*/ 162 w 223"/>
                <a:gd name="T33" fmla="*/ 0 h 207"/>
                <a:gd name="T34" fmla="*/ 160 w 223"/>
                <a:gd name="T35" fmla="*/ 40 h 207"/>
                <a:gd name="T36" fmla="*/ 153 w 223"/>
                <a:gd name="T37" fmla="*/ 76 h 207"/>
                <a:gd name="T38" fmla="*/ 146 w 223"/>
                <a:gd name="T39" fmla="*/ 103 h 207"/>
                <a:gd name="T40" fmla="*/ 139 w 223"/>
                <a:gd name="T41" fmla="*/ 121 h 207"/>
                <a:gd name="T42" fmla="*/ 133 w 223"/>
                <a:gd name="T43" fmla="*/ 135 h 207"/>
                <a:gd name="T44" fmla="*/ 128 w 223"/>
                <a:gd name="T45" fmla="*/ 142 h 207"/>
                <a:gd name="T46" fmla="*/ 124 w 223"/>
                <a:gd name="T47" fmla="*/ 146 h 207"/>
                <a:gd name="T48" fmla="*/ 119 w 223"/>
                <a:gd name="T49" fmla="*/ 146 h 207"/>
                <a:gd name="T50" fmla="*/ 115 w 223"/>
                <a:gd name="T51" fmla="*/ 146 h 207"/>
                <a:gd name="T52" fmla="*/ 108 w 223"/>
                <a:gd name="T53" fmla="*/ 146 h 207"/>
                <a:gd name="T54" fmla="*/ 99 w 223"/>
                <a:gd name="T55" fmla="*/ 142 h 207"/>
                <a:gd name="T56" fmla="*/ 90 w 223"/>
                <a:gd name="T57" fmla="*/ 137 h 207"/>
                <a:gd name="T58" fmla="*/ 67 w 223"/>
                <a:gd name="T59" fmla="*/ 126 h 207"/>
                <a:gd name="T60" fmla="*/ 43 w 223"/>
                <a:gd name="T61" fmla="*/ 112 h 207"/>
                <a:gd name="T62" fmla="*/ 0 w 223"/>
                <a:gd name="T63" fmla="*/ 139 h 207"/>
                <a:gd name="T64" fmla="*/ 43 w 223"/>
                <a:gd name="T65" fmla="*/ 112 h 207"/>
                <a:gd name="T66" fmla="*/ 0 w 223"/>
                <a:gd name="T67" fmla="*/ 90 h 207"/>
                <a:gd name="T68" fmla="*/ 0 w 223"/>
                <a:gd name="T69" fmla="*/ 139 h 207"/>
                <a:gd name="T70" fmla="*/ 61 w 223"/>
                <a:gd name="T71" fmla="*/ 13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07">
                  <a:moveTo>
                    <a:pt x="61" y="139"/>
                  </a:moveTo>
                  <a:lnTo>
                    <a:pt x="18" y="166"/>
                  </a:lnTo>
                  <a:lnTo>
                    <a:pt x="38" y="178"/>
                  </a:lnTo>
                  <a:lnTo>
                    <a:pt x="63" y="191"/>
                  </a:lnTo>
                  <a:lnTo>
                    <a:pt x="79" y="198"/>
                  </a:lnTo>
                  <a:lnTo>
                    <a:pt x="94" y="205"/>
                  </a:lnTo>
                  <a:lnTo>
                    <a:pt x="112" y="207"/>
                  </a:lnTo>
                  <a:lnTo>
                    <a:pt x="130" y="205"/>
                  </a:lnTo>
                  <a:lnTo>
                    <a:pt x="151" y="198"/>
                  </a:lnTo>
                  <a:lnTo>
                    <a:pt x="169" y="187"/>
                  </a:lnTo>
                  <a:lnTo>
                    <a:pt x="184" y="169"/>
                  </a:lnTo>
                  <a:lnTo>
                    <a:pt x="196" y="146"/>
                  </a:lnTo>
                  <a:lnTo>
                    <a:pt x="205" y="119"/>
                  </a:lnTo>
                  <a:lnTo>
                    <a:pt x="211" y="88"/>
                  </a:lnTo>
                  <a:lnTo>
                    <a:pt x="218" y="47"/>
                  </a:lnTo>
                  <a:lnTo>
                    <a:pt x="223" y="2"/>
                  </a:lnTo>
                  <a:lnTo>
                    <a:pt x="162" y="0"/>
                  </a:lnTo>
                  <a:lnTo>
                    <a:pt x="160" y="40"/>
                  </a:lnTo>
                  <a:lnTo>
                    <a:pt x="153" y="76"/>
                  </a:lnTo>
                  <a:lnTo>
                    <a:pt x="146" y="103"/>
                  </a:lnTo>
                  <a:lnTo>
                    <a:pt x="139" y="121"/>
                  </a:lnTo>
                  <a:lnTo>
                    <a:pt x="133" y="135"/>
                  </a:lnTo>
                  <a:lnTo>
                    <a:pt x="128" y="142"/>
                  </a:lnTo>
                  <a:lnTo>
                    <a:pt x="124" y="146"/>
                  </a:lnTo>
                  <a:lnTo>
                    <a:pt x="119" y="146"/>
                  </a:lnTo>
                  <a:lnTo>
                    <a:pt x="115" y="146"/>
                  </a:lnTo>
                  <a:lnTo>
                    <a:pt x="108" y="146"/>
                  </a:lnTo>
                  <a:lnTo>
                    <a:pt x="99" y="142"/>
                  </a:lnTo>
                  <a:lnTo>
                    <a:pt x="90" y="137"/>
                  </a:lnTo>
                  <a:lnTo>
                    <a:pt x="67" y="126"/>
                  </a:lnTo>
                  <a:lnTo>
                    <a:pt x="43" y="112"/>
                  </a:lnTo>
                  <a:lnTo>
                    <a:pt x="0" y="139"/>
                  </a:lnTo>
                  <a:lnTo>
                    <a:pt x="43" y="112"/>
                  </a:lnTo>
                  <a:lnTo>
                    <a:pt x="0" y="90"/>
                  </a:lnTo>
                  <a:lnTo>
                    <a:pt x="0" y="139"/>
                  </a:lnTo>
                  <a:lnTo>
                    <a:pt x="61" y="13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41" name="Freeform 524">
              <a:extLst>
                <a:ext uri="{FF2B5EF4-FFF2-40B4-BE49-F238E27FC236}">
                  <a16:creationId xmlns:a16="http://schemas.microsoft.com/office/drawing/2014/main" id="{5D5ED34F-3425-723F-C17D-8D6379FF8D09}"/>
                </a:ext>
              </a:extLst>
            </p:cNvPr>
            <p:cNvSpPr>
              <a:spLocks/>
            </p:cNvSpPr>
            <p:nvPr/>
          </p:nvSpPr>
          <p:spPr bwMode="auto">
            <a:xfrm>
              <a:off x="3595985" y="4664546"/>
              <a:ext cx="247650" cy="147637"/>
            </a:xfrm>
            <a:custGeom>
              <a:avLst/>
              <a:gdLst>
                <a:gd name="T0" fmla="*/ 23 w 156"/>
                <a:gd name="T1" fmla="*/ 57 h 93"/>
                <a:gd name="T2" fmla="*/ 0 w 156"/>
                <a:gd name="T3" fmla="*/ 57 h 93"/>
                <a:gd name="T4" fmla="*/ 21 w 156"/>
                <a:gd name="T5" fmla="*/ 63 h 93"/>
                <a:gd name="T6" fmla="*/ 43 w 156"/>
                <a:gd name="T7" fmla="*/ 70 h 93"/>
                <a:gd name="T8" fmla="*/ 61 w 156"/>
                <a:gd name="T9" fmla="*/ 77 h 93"/>
                <a:gd name="T10" fmla="*/ 79 w 156"/>
                <a:gd name="T11" fmla="*/ 84 h 93"/>
                <a:gd name="T12" fmla="*/ 95 w 156"/>
                <a:gd name="T13" fmla="*/ 88 h 93"/>
                <a:gd name="T14" fmla="*/ 108 w 156"/>
                <a:gd name="T15" fmla="*/ 90 h 93"/>
                <a:gd name="T16" fmla="*/ 120 w 156"/>
                <a:gd name="T17" fmla="*/ 93 h 93"/>
                <a:gd name="T18" fmla="*/ 156 w 156"/>
                <a:gd name="T19" fmla="*/ 63 h 93"/>
                <a:gd name="T20" fmla="*/ 95 w 156"/>
                <a:gd name="T21" fmla="*/ 63 h 93"/>
                <a:gd name="T22" fmla="*/ 126 w 156"/>
                <a:gd name="T23" fmla="*/ 34 h 93"/>
                <a:gd name="T24" fmla="*/ 122 w 156"/>
                <a:gd name="T25" fmla="*/ 32 h 93"/>
                <a:gd name="T26" fmla="*/ 111 w 156"/>
                <a:gd name="T27" fmla="*/ 30 h 93"/>
                <a:gd name="T28" fmla="*/ 97 w 156"/>
                <a:gd name="T29" fmla="*/ 25 h 93"/>
                <a:gd name="T30" fmla="*/ 79 w 156"/>
                <a:gd name="T31" fmla="*/ 21 h 93"/>
                <a:gd name="T32" fmla="*/ 61 w 156"/>
                <a:gd name="T33" fmla="*/ 14 h 93"/>
                <a:gd name="T34" fmla="*/ 41 w 156"/>
                <a:gd name="T35" fmla="*/ 7 h 93"/>
                <a:gd name="T36" fmla="*/ 21 w 156"/>
                <a:gd name="T37" fmla="*/ 0 h 93"/>
                <a:gd name="T38" fmla="*/ 0 w 156"/>
                <a:gd name="T39" fmla="*/ 0 h 93"/>
                <a:gd name="T40" fmla="*/ 23 w 156"/>
                <a:gd name="T41" fmla="*/ 5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93">
                  <a:moveTo>
                    <a:pt x="23" y="57"/>
                  </a:moveTo>
                  <a:lnTo>
                    <a:pt x="0" y="57"/>
                  </a:lnTo>
                  <a:lnTo>
                    <a:pt x="21" y="63"/>
                  </a:lnTo>
                  <a:lnTo>
                    <a:pt x="43" y="70"/>
                  </a:lnTo>
                  <a:lnTo>
                    <a:pt x="61" y="77"/>
                  </a:lnTo>
                  <a:lnTo>
                    <a:pt x="79" y="84"/>
                  </a:lnTo>
                  <a:lnTo>
                    <a:pt x="95" y="88"/>
                  </a:lnTo>
                  <a:lnTo>
                    <a:pt x="108" y="90"/>
                  </a:lnTo>
                  <a:lnTo>
                    <a:pt x="120" y="93"/>
                  </a:lnTo>
                  <a:lnTo>
                    <a:pt x="156" y="63"/>
                  </a:lnTo>
                  <a:lnTo>
                    <a:pt x="95" y="63"/>
                  </a:lnTo>
                  <a:lnTo>
                    <a:pt x="126" y="34"/>
                  </a:lnTo>
                  <a:lnTo>
                    <a:pt x="122" y="32"/>
                  </a:lnTo>
                  <a:lnTo>
                    <a:pt x="111" y="30"/>
                  </a:lnTo>
                  <a:lnTo>
                    <a:pt x="97" y="25"/>
                  </a:lnTo>
                  <a:lnTo>
                    <a:pt x="79" y="21"/>
                  </a:lnTo>
                  <a:lnTo>
                    <a:pt x="61" y="14"/>
                  </a:lnTo>
                  <a:lnTo>
                    <a:pt x="41" y="7"/>
                  </a:lnTo>
                  <a:lnTo>
                    <a:pt x="21" y="0"/>
                  </a:lnTo>
                  <a:lnTo>
                    <a:pt x="0" y="0"/>
                  </a:lnTo>
                  <a:lnTo>
                    <a:pt x="23" y="57"/>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42" name="Freeform 525">
              <a:extLst>
                <a:ext uri="{FF2B5EF4-FFF2-40B4-BE49-F238E27FC236}">
                  <a16:creationId xmlns:a16="http://schemas.microsoft.com/office/drawing/2014/main" id="{E611CF0F-22D3-4CA3-EDF3-D7EB86FB2947}"/>
                </a:ext>
              </a:extLst>
            </p:cNvPr>
            <p:cNvSpPr>
              <a:spLocks/>
            </p:cNvSpPr>
            <p:nvPr/>
          </p:nvSpPr>
          <p:spPr bwMode="auto">
            <a:xfrm>
              <a:off x="3329285" y="4664546"/>
              <a:ext cx="303213" cy="107950"/>
            </a:xfrm>
            <a:custGeom>
              <a:avLst/>
              <a:gdLst>
                <a:gd name="T0" fmla="*/ 0 w 191"/>
                <a:gd name="T1" fmla="*/ 61 h 68"/>
                <a:gd name="T2" fmla="*/ 0 w 191"/>
                <a:gd name="T3" fmla="*/ 61 h 68"/>
                <a:gd name="T4" fmla="*/ 9 w 191"/>
                <a:gd name="T5" fmla="*/ 61 h 68"/>
                <a:gd name="T6" fmla="*/ 29 w 191"/>
                <a:gd name="T7" fmla="*/ 63 h 68"/>
                <a:gd name="T8" fmla="*/ 51 w 191"/>
                <a:gd name="T9" fmla="*/ 63 h 68"/>
                <a:gd name="T10" fmla="*/ 81 w 191"/>
                <a:gd name="T11" fmla="*/ 66 h 68"/>
                <a:gd name="T12" fmla="*/ 110 w 191"/>
                <a:gd name="T13" fmla="*/ 68 h 68"/>
                <a:gd name="T14" fmla="*/ 139 w 191"/>
                <a:gd name="T15" fmla="*/ 66 h 68"/>
                <a:gd name="T16" fmla="*/ 166 w 191"/>
                <a:gd name="T17" fmla="*/ 63 h 68"/>
                <a:gd name="T18" fmla="*/ 191 w 191"/>
                <a:gd name="T19" fmla="*/ 57 h 68"/>
                <a:gd name="T20" fmla="*/ 168 w 191"/>
                <a:gd name="T21" fmla="*/ 0 h 68"/>
                <a:gd name="T22" fmla="*/ 155 w 191"/>
                <a:gd name="T23" fmla="*/ 5 h 68"/>
                <a:gd name="T24" fmla="*/ 135 w 191"/>
                <a:gd name="T25" fmla="*/ 7 h 68"/>
                <a:gd name="T26" fmla="*/ 110 w 191"/>
                <a:gd name="T27" fmla="*/ 7 h 68"/>
                <a:gd name="T28" fmla="*/ 83 w 191"/>
                <a:gd name="T29" fmla="*/ 5 h 68"/>
                <a:gd name="T30" fmla="*/ 56 w 191"/>
                <a:gd name="T31" fmla="*/ 5 h 68"/>
                <a:gd name="T32" fmla="*/ 33 w 191"/>
                <a:gd name="T33" fmla="*/ 3 h 68"/>
                <a:gd name="T34" fmla="*/ 13 w 191"/>
                <a:gd name="T35" fmla="*/ 0 h 68"/>
                <a:gd name="T36" fmla="*/ 0 w 191"/>
                <a:gd name="T37" fmla="*/ 0 h 68"/>
                <a:gd name="T38" fmla="*/ 0 w 191"/>
                <a:gd name="T39" fmla="*/ 0 h 68"/>
                <a:gd name="T40" fmla="*/ 0 w 191"/>
                <a:gd name="T41" fmla="*/ 6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1" h="68">
                  <a:moveTo>
                    <a:pt x="0" y="61"/>
                  </a:moveTo>
                  <a:lnTo>
                    <a:pt x="0" y="61"/>
                  </a:lnTo>
                  <a:lnTo>
                    <a:pt x="9" y="61"/>
                  </a:lnTo>
                  <a:lnTo>
                    <a:pt x="29" y="63"/>
                  </a:lnTo>
                  <a:lnTo>
                    <a:pt x="51" y="63"/>
                  </a:lnTo>
                  <a:lnTo>
                    <a:pt x="81" y="66"/>
                  </a:lnTo>
                  <a:lnTo>
                    <a:pt x="110" y="68"/>
                  </a:lnTo>
                  <a:lnTo>
                    <a:pt x="139" y="66"/>
                  </a:lnTo>
                  <a:lnTo>
                    <a:pt x="166" y="63"/>
                  </a:lnTo>
                  <a:lnTo>
                    <a:pt x="191" y="57"/>
                  </a:lnTo>
                  <a:lnTo>
                    <a:pt x="168" y="0"/>
                  </a:lnTo>
                  <a:lnTo>
                    <a:pt x="155" y="5"/>
                  </a:lnTo>
                  <a:lnTo>
                    <a:pt x="135" y="7"/>
                  </a:lnTo>
                  <a:lnTo>
                    <a:pt x="110" y="7"/>
                  </a:lnTo>
                  <a:lnTo>
                    <a:pt x="83" y="5"/>
                  </a:lnTo>
                  <a:lnTo>
                    <a:pt x="56" y="5"/>
                  </a:lnTo>
                  <a:lnTo>
                    <a:pt x="33" y="3"/>
                  </a:lnTo>
                  <a:lnTo>
                    <a:pt x="13" y="0"/>
                  </a:lnTo>
                  <a:lnTo>
                    <a:pt x="0" y="0"/>
                  </a:lnTo>
                  <a:lnTo>
                    <a:pt x="0" y="0"/>
                  </a:lnTo>
                  <a:lnTo>
                    <a:pt x="0" y="6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43" name="Freeform 526">
              <a:extLst>
                <a:ext uri="{FF2B5EF4-FFF2-40B4-BE49-F238E27FC236}">
                  <a16:creationId xmlns:a16="http://schemas.microsoft.com/office/drawing/2014/main" id="{A0422CB4-4AFA-E8D1-CF53-3AC8640D68EC}"/>
                </a:ext>
              </a:extLst>
            </p:cNvPr>
            <p:cNvSpPr>
              <a:spLocks/>
            </p:cNvSpPr>
            <p:nvPr/>
          </p:nvSpPr>
          <p:spPr bwMode="auto">
            <a:xfrm>
              <a:off x="3070522" y="4664546"/>
              <a:ext cx="258763" cy="96837"/>
            </a:xfrm>
            <a:custGeom>
              <a:avLst/>
              <a:gdLst>
                <a:gd name="T0" fmla="*/ 0 w 163"/>
                <a:gd name="T1" fmla="*/ 61 h 61"/>
                <a:gd name="T2" fmla="*/ 0 w 163"/>
                <a:gd name="T3" fmla="*/ 61 h 61"/>
                <a:gd name="T4" fmla="*/ 23 w 163"/>
                <a:gd name="T5" fmla="*/ 61 h 61"/>
                <a:gd name="T6" fmla="*/ 43 w 163"/>
                <a:gd name="T7" fmla="*/ 61 h 61"/>
                <a:gd name="T8" fmla="*/ 66 w 163"/>
                <a:gd name="T9" fmla="*/ 61 h 61"/>
                <a:gd name="T10" fmla="*/ 86 w 163"/>
                <a:gd name="T11" fmla="*/ 61 h 61"/>
                <a:gd name="T12" fmla="*/ 106 w 163"/>
                <a:gd name="T13" fmla="*/ 61 h 61"/>
                <a:gd name="T14" fmla="*/ 127 w 163"/>
                <a:gd name="T15" fmla="*/ 61 h 61"/>
                <a:gd name="T16" fmla="*/ 145 w 163"/>
                <a:gd name="T17" fmla="*/ 61 h 61"/>
                <a:gd name="T18" fmla="*/ 163 w 163"/>
                <a:gd name="T19" fmla="*/ 61 h 61"/>
                <a:gd name="T20" fmla="*/ 163 w 163"/>
                <a:gd name="T21" fmla="*/ 0 h 61"/>
                <a:gd name="T22" fmla="*/ 145 w 163"/>
                <a:gd name="T23" fmla="*/ 0 h 61"/>
                <a:gd name="T24" fmla="*/ 124 w 163"/>
                <a:gd name="T25" fmla="*/ 0 h 61"/>
                <a:gd name="T26" fmla="*/ 104 w 163"/>
                <a:gd name="T27" fmla="*/ 0 h 61"/>
                <a:gd name="T28" fmla="*/ 84 w 163"/>
                <a:gd name="T29" fmla="*/ 3 h 61"/>
                <a:gd name="T30" fmla="*/ 64 w 163"/>
                <a:gd name="T31" fmla="*/ 3 h 61"/>
                <a:gd name="T32" fmla="*/ 43 w 163"/>
                <a:gd name="T33" fmla="*/ 3 h 61"/>
                <a:gd name="T34" fmla="*/ 23 w 163"/>
                <a:gd name="T35" fmla="*/ 3 h 61"/>
                <a:gd name="T36" fmla="*/ 3 w 163"/>
                <a:gd name="T37" fmla="*/ 0 h 61"/>
                <a:gd name="T38" fmla="*/ 3 w 163"/>
                <a:gd name="T39" fmla="*/ 0 h 61"/>
                <a:gd name="T40" fmla="*/ 0 w 163"/>
                <a:gd name="T4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61">
                  <a:moveTo>
                    <a:pt x="0" y="61"/>
                  </a:moveTo>
                  <a:lnTo>
                    <a:pt x="0" y="61"/>
                  </a:lnTo>
                  <a:lnTo>
                    <a:pt x="23" y="61"/>
                  </a:lnTo>
                  <a:lnTo>
                    <a:pt x="43" y="61"/>
                  </a:lnTo>
                  <a:lnTo>
                    <a:pt x="66" y="61"/>
                  </a:lnTo>
                  <a:lnTo>
                    <a:pt x="86" y="61"/>
                  </a:lnTo>
                  <a:lnTo>
                    <a:pt x="106" y="61"/>
                  </a:lnTo>
                  <a:lnTo>
                    <a:pt x="127" y="61"/>
                  </a:lnTo>
                  <a:lnTo>
                    <a:pt x="145" y="61"/>
                  </a:lnTo>
                  <a:lnTo>
                    <a:pt x="163" y="61"/>
                  </a:lnTo>
                  <a:lnTo>
                    <a:pt x="163" y="0"/>
                  </a:lnTo>
                  <a:lnTo>
                    <a:pt x="145" y="0"/>
                  </a:lnTo>
                  <a:lnTo>
                    <a:pt x="124" y="0"/>
                  </a:lnTo>
                  <a:lnTo>
                    <a:pt x="104" y="0"/>
                  </a:lnTo>
                  <a:lnTo>
                    <a:pt x="84" y="3"/>
                  </a:lnTo>
                  <a:lnTo>
                    <a:pt x="64" y="3"/>
                  </a:lnTo>
                  <a:lnTo>
                    <a:pt x="43" y="3"/>
                  </a:lnTo>
                  <a:lnTo>
                    <a:pt x="23" y="3"/>
                  </a:lnTo>
                  <a:lnTo>
                    <a:pt x="3" y="0"/>
                  </a:lnTo>
                  <a:lnTo>
                    <a:pt x="3" y="0"/>
                  </a:lnTo>
                  <a:lnTo>
                    <a:pt x="0" y="6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44" name="Freeform 527">
              <a:extLst>
                <a:ext uri="{FF2B5EF4-FFF2-40B4-BE49-F238E27FC236}">
                  <a16:creationId xmlns:a16="http://schemas.microsoft.com/office/drawing/2014/main" id="{1BE61F8B-ED7F-01AA-E606-557569E651F5}"/>
                </a:ext>
              </a:extLst>
            </p:cNvPr>
            <p:cNvSpPr>
              <a:spLocks/>
            </p:cNvSpPr>
            <p:nvPr/>
          </p:nvSpPr>
          <p:spPr bwMode="auto">
            <a:xfrm>
              <a:off x="2832397" y="4586758"/>
              <a:ext cx="242888" cy="174625"/>
            </a:xfrm>
            <a:custGeom>
              <a:avLst/>
              <a:gdLst>
                <a:gd name="T0" fmla="*/ 2 w 153"/>
                <a:gd name="T1" fmla="*/ 61 h 110"/>
                <a:gd name="T2" fmla="*/ 2 w 153"/>
                <a:gd name="T3" fmla="*/ 61 h 110"/>
                <a:gd name="T4" fmla="*/ 11 w 153"/>
                <a:gd name="T5" fmla="*/ 61 h 110"/>
                <a:gd name="T6" fmla="*/ 22 w 153"/>
                <a:gd name="T7" fmla="*/ 65 h 110"/>
                <a:gd name="T8" fmla="*/ 40 w 153"/>
                <a:gd name="T9" fmla="*/ 72 h 110"/>
                <a:gd name="T10" fmla="*/ 60 w 153"/>
                <a:gd name="T11" fmla="*/ 81 h 110"/>
                <a:gd name="T12" fmla="*/ 81 w 153"/>
                <a:gd name="T13" fmla="*/ 90 h 110"/>
                <a:gd name="T14" fmla="*/ 103 w 153"/>
                <a:gd name="T15" fmla="*/ 99 h 110"/>
                <a:gd name="T16" fmla="*/ 126 w 153"/>
                <a:gd name="T17" fmla="*/ 106 h 110"/>
                <a:gd name="T18" fmla="*/ 150 w 153"/>
                <a:gd name="T19" fmla="*/ 110 h 110"/>
                <a:gd name="T20" fmla="*/ 153 w 153"/>
                <a:gd name="T21" fmla="*/ 49 h 110"/>
                <a:gd name="T22" fmla="*/ 139 w 153"/>
                <a:gd name="T23" fmla="*/ 47 h 110"/>
                <a:gd name="T24" fmla="*/ 123 w 153"/>
                <a:gd name="T25" fmla="*/ 43 h 110"/>
                <a:gd name="T26" fmla="*/ 103 w 153"/>
                <a:gd name="T27" fmla="*/ 36 h 110"/>
                <a:gd name="T28" fmla="*/ 85 w 153"/>
                <a:gd name="T29" fmla="*/ 27 h 110"/>
                <a:gd name="T30" fmla="*/ 63 w 153"/>
                <a:gd name="T31" fmla="*/ 18 h 110"/>
                <a:gd name="T32" fmla="*/ 42 w 153"/>
                <a:gd name="T33" fmla="*/ 9 h 110"/>
                <a:gd name="T34" fmla="*/ 22 w 153"/>
                <a:gd name="T35" fmla="*/ 2 h 110"/>
                <a:gd name="T36" fmla="*/ 0 w 153"/>
                <a:gd name="T37" fmla="*/ 0 h 110"/>
                <a:gd name="T38" fmla="*/ 0 w 153"/>
                <a:gd name="T39" fmla="*/ 0 h 110"/>
                <a:gd name="T40" fmla="*/ 2 w 153"/>
                <a:gd name="T41" fmla="*/ 6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110">
                  <a:moveTo>
                    <a:pt x="2" y="61"/>
                  </a:moveTo>
                  <a:lnTo>
                    <a:pt x="2" y="61"/>
                  </a:lnTo>
                  <a:lnTo>
                    <a:pt x="11" y="61"/>
                  </a:lnTo>
                  <a:lnTo>
                    <a:pt x="22" y="65"/>
                  </a:lnTo>
                  <a:lnTo>
                    <a:pt x="40" y="72"/>
                  </a:lnTo>
                  <a:lnTo>
                    <a:pt x="60" y="81"/>
                  </a:lnTo>
                  <a:lnTo>
                    <a:pt x="81" y="90"/>
                  </a:lnTo>
                  <a:lnTo>
                    <a:pt x="103" y="99"/>
                  </a:lnTo>
                  <a:lnTo>
                    <a:pt x="126" y="106"/>
                  </a:lnTo>
                  <a:lnTo>
                    <a:pt x="150" y="110"/>
                  </a:lnTo>
                  <a:lnTo>
                    <a:pt x="153" y="49"/>
                  </a:lnTo>
                  <a:lnTo>
                    <a:pt x="139" y="47"/>
                  </a:lnTo>
                  <a:lnTo>
                    <a:pt x="123" y="43"/>
                  </a:lnTo>
                  <a:lnTo>
                    <a:pt x="103" y="36"/>
                  </a:lnTo>
                  <a:lnTo>
                    <a:pt x="85" y="27"/>
                  </a:lnTo>
                  <a:lnTo>
                    <a:pt x="63" y="18"/>
                  </a:lnTo>
                  <a:lnTo>
                    <a:pt x="42" y="9"/>
                  </a:lnTo>
                  <a:lnTo>
                    <a:pt x="22" y="2"/>
                  </a:lnTo>
                  <a:lnTo>
                    <a:pt x="0" y="0"/>
                  </a:lnTo>
                  <a:lnTo>
                    <a:pt x="0" y="0"/>
                  </a:lnTo>
                  <a:lnTo>
                    <a:pt x="2" y="6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45" name="Freeform 528">
              <a:extLst>
                <a:ext uri="{FF2B5EF4-FFF2-40B4-BE49-F238E27FC236}">
                  <a16:creationId xmlns:a16="http://schemas.microsoft.com/office/drawing/2014/main" id="{ADFD0BA5-2DE3-E856-D4E3-FF54DF306093}"/>
                </a:ext>
              </a:extLst>
            </p:cNvPr>
            <p:cNvSpPr>
              <a:spLocks/>
            </p:cNvSpPr>
            <p:nvPr/>
          </p:nvSpPr>
          <p:spPr bwMode="auto">
            <a:xfrm>
              <a:off x="2732385" y="4532783"/>
              <a:ext cx="117475" cy="150812"/>
            </a:xfrm>
            <a:custGeom>
              <a:avLst/>
              <a:gdLst>
                <a:gd name="T0" fmla="*/ 0 w 74"/>
                <a:gd name="T1" fmla="*/ 34 h 95"/>
                <a:gd name="T2" fmla="*/ 31 w 74"/>
                <a:gd name="T3" fmla="*/ 61 h 95"/>
                <a:gd name="T4" fmla="*/ 18 w 74"/>
                <a:gd name="T5" fmla="*/ 56 h 95"/>
                <a:gd name="T6" fmla="*/ 13 w 74"/>
                <a:gd name="T7" fmla="*/ 54 h 95"/>
                <a:gd name="T8" fmla="*/ 15 w 74"/>
                <a:gd name="T9" fmla="*/ 56 h 95"/>
                <a:gd name="T10" fmla="*/ 20 w 74"/>
                <a:gd name="T11" fmla="*/ 63 h 95"/>
                <a:gd name="T12" fmla="*/ 24 w 74"/>
                <a:gd name="T13" fmla="*/ 72 h 95"/>
                <a:gd name="T14" fmla="*/ 33 w 74"/>
                <a:gd name="T15" fmla="*/ 81 h 95"/>
                <a:gd name="T16" fmla="*/ 47 w 74"/>
                <a:gd name="T17" fmla="*/ 90 h 95"/>
                <a:gd name="T18" fmla="*/ 65 w 74"/>
                <a:gd name="T19" fmla="*/ 95 h 95"/>
                <a:gd name="T20" fmla="*/ 63 w 74"/>
                <a:gd name="T21" fmla="*/ 34 h 95"/>
                <a:gd name="T22" fmla="*/ 69 w 74"/>
                <a:gd name="T23" fmla="*/ 36 h 95"/>
                <a:gd name="T24" fmla="*/ 74 w 74"/>
                <a:gd name="T25" fmla="*/ 36 h 95"/>
                <a:gd name="T26" fmla="*/ 72 w 74"/>
                <a:gd name="T27" fmla="*/ 36 h 95"/>
                <a:gd name="T28" fmla="*/ 69 w 74"/>
                <a:gd name="T29" fmla="*/ 32 h 95"/>
                <a:gd name="T30" fmla="*/ 65 w 74"/>
                <a:gd name="T31" fmla="*/ 25 h 95"/>
                <a:gd name="T32" fmla="*/ 60 w 74"/>
                <a:gd name="T33" fmla="*/ 16 h 95"/>
                <a:gd name="T34" fmla="*/ 49 w 74"/>
                <a:gd name="T35" fmla="*/ 7 h 95"/>
                <a:gd name="T36" fmla="*/ 27 w 74"/>
                <a:gd name="T37" fmla="*/ 0 h 95"/>
                <a:gd name="T38" fmla="*/ 58 w 74"/>
                <a:gd name="T39" fmla="*/ 25 h 95"/>
                <a:gd name="T40" fmla="*/ 0 w 74"/>
                <a:gd name="T41" fmla="*/ 34 h 95"/>
                <a:gd name="T42" fmla="*/ 4 w 74"/>
                <a:gd name="T43" fmla="*/ 61 h 95"/>
                <a:gd name="T44" fmla="*/ 31 w 74"/>
                <a:gd name="T45" fmla="*/ 61 h 95"/>
                <a:gd name="T46" fmla="*/ 0 w 74"/>
                <a:gd name="T47" fmla="*/ 3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95">
                  <a:moveTo>
                    <a:pt x="0" y="34"/>
                  </a:moveTo>
                  <a:lnTo>
                    <a:pt x="31" y="61"/>
                  </a:lnTo>
                  <a:lnTo>
                    <a:pt x="18" y="56"/>
                  </a:lnTo>
                  <a:lnTo>
                    <a:pt x="13" y="54"/>
                  </a:lnTo>
                  <a:lnTo>
                    <a:pt x="15" y="56"/>
                  </a:lnTo>
                  <a:lnTo>
                    <a:pt x="20" y="63"/>
                  </a:lnTo>
                  <a:lnTo>
                    <a:pt x="24" y="72"/>
                  </a:lnTo>
                  <a:lnTo>
                    <a:pt x="33" y="81"/>
                  </a:lnTo>
                  <a:lnTo>
                    <a:pt x="47" y="90"/>
                  </a:lnTo>
                  <a:lnTo>
                    <a:pt x="65" y="95"/>
                  </a:lnTo>
                  <a:lnTo>
                    <a:pt x="63" y="34"/>
                  </a:lnTo>
                  <a:lnTo>
                    <a:pt x="69" y="36"/>
                  </a:lnTo>
                  <a:lnTo>
                    <a:pt x="74" y="36"/>
                  </a:lnTo>
                  <a:lnTo>
                    <a:pt x="72" y="36"/>
                  </a:lnTo>
                  <a:lnTo>
                    <a:pt x="69" y="32"/>
                  </a:lnTo>
                  <a:lnTo>
                    <a:pt x="65" y="25"/>
                  </a:lnTo>
                  <a:lnTo>
                    <a:pt x="60" y="16"/>
                  </a:lnTo>
                  <a:lnTo>
                    <a:pt x="49" y="7"/>
                  </a:lnTo>
                  <a:lnTo>
                    <a:pt x="27" y="0"/>
                  </a:lnTo>
                  <a:lnTo>
                    <a:pt x="58" y="25"/>
                  </a:lnTo>
                  <a:lnTo>
                    <a:pt x="0" y="34"/>
                  </a:lnTo>
                  <a:lnTo>
                    <a:pt x="4" y="61"/>
                  </a:lnTo>
                  <a:lnTo>
                    <a:pt x="31" y="61"/>
                  </a:lnTo>
                  <a:lnTo>
                    <a:pt x="0" y="34"/>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46" name="Freeform 529">
              <a:extLst>
                <a:ext uri="{FF2B5EF4-FFF2-40B4-BE49-F238E27FC236}">
                  <a16:creationId xmlns:a16="http://schemas.microsoft.com/office/drawing/2014/main" id="{4AFDD594-0FBA-3E1B-DB38-E8231A8D4396}"/>
                </a:ext>
              </a:extLst>
            </p:cNvPr>
            <p:cNvSpPr>
              <a:spLocks/>
            </p:cNvSpPr>
            <p:nvPr/>
          </p:nvSpPr>
          <p:spPr bwMode="auto">
            <a:xfrm>
              <a:off x="2692697" y="4453408"/>
              <a:ext cx="131763" cy="133350"/>
            </a:xfrm>
            <a:custGeom>
              <a:avLst/>
              <a:gdLst>
                <a:gd name="T0" fmla="*/ 0 w 83"/>
                <a:gd name="T1" fmla="*/ 3 h 84"/>
                <a:gd name="T2" fmla="*/ 0 w 83"/>
                <a:gd name="T3" fmla="*/ 3 h 84"/>
                <a:gd name="T4" fmla="*/ 2 w 83"/>
                <a:gd name="T5" fmla="*/ 14 h 84"/>
                <a:gd name="T6" fmla="*/ 4 w 83"/>
                <a:gd name="T7" fmla="*/ 25 h 84"/>
                <a:gd name="T8" fmla="*/ 9 w 83"/>
                <a:gd name="T9" fmla="*/ 36 h 84"/>
                <a:gd name="T10" fmla="*/ 13 w 83"/>
                <a:gd name="T11" fmla="*/ 48 h 84"/>
                <a:gd name="T12" fmla="*/ 18 w 83"/>
                <a:gd name="T13" fmla="*/ 61 h 84"/>
                <a:gd name="T14" fmla="*/ 20 w 83"/>
                <a:gd name="T15" fmla="*/ 73 h 84"/>
                <a:gd name="T16" fmla="*/ 25 w 83"/>
                <a:gd name="T17" fmla="*/ 82 h 84"/>
                <a:gd name="T18" fmla="*/ 25 w 83"/>
                <a:gd name="T19" fmla="*/ 84 h 84"/>
                <a:gd name="T20" fmla="*/ 83 w 83"/>
                <a:gd name="T21" fmla="*/ 75 h 84"/>
                <a:gd name="T22" fmla="*/ 81 w 83"/>
                <a:gd name="T23" fmla="*/ 66 h 84"/>
                <a:gd name="T24" fmla="*/ 79 w 83"/>
                <a:gd name="T25" fmla="*/ 54 h 84"/>
                <a:gd name="T26" fmla="*/ 74 w 83"/>
                <a:gd name="T27" fmla="*/ 41 h 84"/>
                <a:gd name="T28" fmla="*/ 70 w 83"/>
                <a:gd name="T29" fmla="*/ 30 h 84"/>
                <a:gd name="T30" fmla="*/ 65 w 83"/>
                <a:gd name="T31" fmla="*/ 18 h 84"/>
                <a:gd name="T32" fmla="*/ 63 w 83"/>
                <a:gd name="T33" fmla="*/ 7 h 84"/>
                <a:gd name="T34" fmla="*/ 61 w 83"/>
                <a:gd name="T35" fmla="*/ 0 h 84"/>
                <a:gd name="T36" fmla="*/ 61 w 83"/>
                <a:gd name="T37" fmla="*/ 3 h 84"/>
                <a:gd name="T38" fmla="*/ 61 w 83"/>
                <a:gd name="T39" fmla="*/ 3 h 84"/>
                <a:gd name="T40" fmla="*/ 0 w 83"/>
                <a:gd name="T41"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84">
                  <a:moveTo>
                    <a:pt x="0" y="3"/>
                  </a:moveTo>
                  <a:lnTo>
                    <a:pt x="0" y="3"/>
                  </a:lnTo>
                  <a:lnTo>
                    <a:pt x="2" y="14"/>
                  </a:lnTo>
                  <a:lnTo>
                    <a:pt x="4" y="25"/>
                  </a:lnTo>
                  <a:lnTo>
                    <a:pt x="9" y="36"/>
                  </a:lnTo>
                  <a:lnTo>
                    <a:pt x="13" y="48"/>
                  </a:lnTo>
                  <a:lnTo>
                    <a:pt x="18" y="61"/>
                  </a:lnTo>
                  <a:lnTo>
                    <a:pt x="20" y="73"/>
                  </a:lnTo>
                  <a:lnTo>
                    <a:pt x="25" y="82"/>
                  </a:lnTo>
                  <a:lnTo>
                    <a:pt x="25" y="84"/>
                  </a:lnTo>
                  <a:lnTo>
                    <a:pt x="83" y="75"/>
                  </a:lnTo>
                  <a:lnTo>
                    <a:pt x="81" y="66"/>
                  </a:lnTo>
                  <a:lnTo>
                    <a:pt x="79" y="54"/>
                  </a:lnTo>
                  <a:lnTo>
                    <a:pt x="74" y="41"/>
                  </a:lnTo>
                  <a:lnTo>
                    <a:pt x="70" y="30"/>
                  </a:lnTo>
                  <a:lnTo>
                    <a:pt x="65" y="18"/>
                  </a:lnTo>
                  <a:lnTo>
                    <a:pt x="63" y="7"/>
                  </a:lnTo>
                  <a:lnTo>
                    <a:pt x="61" y="0"/>
                  </a:lnTo>
                  <a:lnTo>
                    <a:pt x="61" y="3"/>
                  </a:lnTo>
                  <a:lnTo>
                    <a:pt x="61" y="3"/>
                  </a:lnTo>
                  <a:lnTo>
                    <a:pt x="0" y="3"/>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47" name="Freeform 530">
              <a:extLst>
                <a:ext uri="{FF2B5EF4-FFF2-40B4-BE49-F238E27FC236}">
                  <a16:creationId xmlns:a16="http://schemas.microsoft.com/office/drawing/2014/main" id="{6A147B34-8975-2119-4FBF-BF610464A5B2}"/>
                </a:ext>
              </a:extLst>
            </p:cNvPr>
            <p:cNvSpPr>
              <a:spLocks/>
            </p:cNvSpPr>
            <p:nvPr/>
          </p:nvSpPr>
          <p:spPr bwMode="auto">
            <a:xfrm>
              <a:off x="2664122" y="4239096"/>
              <a:ext cx="125413" cy="219075"/>
            </a:xfrm>
            <a:custGeom>
              <a:avLst/>
              <a:gdLst>
                <a:gd name="T0" fmla="*/ 0 w 79"/>
                <a:gd name="T1" fmla="*/ 3 h 138"/>
                <a:gd name="T2" fmla="*/ 0 w 79"/>
                <a:gd name="T3" fmla="*/ 3 h 138"/>
                <a:gd name="T4" fmla="*/ 2 w 79"/>
                <a:gd name="T5" fmla="*/ 18 h 138"/>
                <a:gd name="T6" fmla="*/ 4 w 79"/>
                <a:gd name="T7" fmla="*/ 39 h 138"/>
                <a:gd name="T8" fmla="*/ 7 w 79"/>
                <a:gd name="T9" fmla="*/ 59 h 138"/>
                <a:gd name="T10" fmla="*/ 11 w 79"/>
                <a:gd name="T11" fmla="*/ 81 h 138"/>
                <a:gd name="T12" fmla="*/ 13 w 79"/>
                <a:gd name="T13" fmla="*/ 99 h 138"/>
                <a:gd name="T14" fmla="*/ 16 w 79"/>
                <a:gd name="T15" fmla="*/ 117 h 138"/>
                <a:gd name="T16" fmla="*/ 18 w 79"/>
                <a:gd name="T17" fmla="*/ 131 h 138"/>
                <a:gd name="T18" fmla="*/ 18 w 79"/>
                <a:gd name="T19" fmla="*/ 138 h 138"/>
                <a:gd name="T20" fmla="*/ 79 w 79"/>
                <a:gd name="T21" fmla="*/ 138 h 138"/>
                <a:gd name="T22" fmla="*/ 76 w 79"/>
                <a:gd name="T23" fmla="*/ 124 h 138"/>
                <a:gd name="T24" fmla="*/ 74 w 79"/>
                <a:gd name="T25" fmla="*/ 108 h 138"/>
                <a:gd name="T26" fmla="*/ 72 w 79"/>
                <a:gd name="T27" fmla="*/ 90 h 138"/>
                <a:gd name="T28" fmla="*/ 70 w 79"/>
                <a:gd name="T29" fmla="*/ 70 h 138"/>
                <a:gd name="T30" fmla="*/ 65 w 79"/>
                <a:gd name="T31" fmla="*/ 50 h 138"/>
                <a:gd name="T32" fmla="*/ 63 w 79"/>
                <a:gd name="T33" fmla="*/ 32 h 138"/>
                <a:gd name="T34" fmla="*/ 61 w 79"/>
                <a:gd name="T35" fmla="*/ 14 h 138"/>
                <a:gd name="T36" fmla="*/ 61 w 79"/>
                <a:gd name="T37" fmla="*/ 0 h 138"/>
                <a:gd name="T38" fmla="*/ 61 w 79"/>
                <a:gd name="T39" fmla="*/ 0 h 138"/>
                <a:gd name="T40" fmla="*/ 0 w 79"/>
                <a:gd name="T41" fmla="*/ 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138">
                  <a:moveTo>
                    <a:pt x="0" y="3"/>
                  </a:moveTo>
                  <a:lnTo>
                    <a:pt x="0" y="3"/>
                  </a:lnTo>
                  <a:lnTo>
                    <a:pt x="2" y="18"/>
                  </a:lnTo>
                  <a:lnTo>
                    <a:pt x="4" y="39"/>
                  </a:lnTo>
                  <a:lnTo>
                    <a:pt x="7" y="59"/>
                  </a:lnTo>
                  <a:lnTo>
                    <a:pt x="11" y="81"/>
                  </a:lnTo>
                  <a:lnTo>
                    <a:pt x="13" y="99"/>
                  </a:lnTo>
                  <a:lnTo>
                    <a:pt x="16" y="117"/>
                  </a:lnTo>
                  <a:lnTo>
                    <a:pt x="18" y="131"/>
                  </a:lnTo>
                  <a:lnTo>
                    <a:pt x="18" y="138"/>
                  </a:lnTo>
                  <a:lnTo>
                    <a:pt x="79" y="138"/>
                  </a:lnTo>
                  <a:lnTo>
                    <a:pt x="76" y="124"/>
                  </a:lnTo>
                  <a:lnTo>
                    <a:pt x="74" y="108"/>
                  </a:lnTo>
                  <a:lnTo>
                    <a:pt x="72" y="90"/>
                  </a:lnTo>
                  <a:lnTo>
                    <a:pt x="70" y="70"/>
                  </a:lnTo>
                  <a:lnTo>
                    <a:pt x="65" y="50"/>
                  </a:lnTo>
                  <a:lnTo>
                    <a:pt x="63" y="32"/>
                  </a:lnTo>
                  <a:lnTo>
                    <a:pt x="61" y="14"/>
                  </a:lnTo>
                  <a:lnTo>
                    <a:pt x="61" y="0"/>
                  </a:lnTo>
                  <a:lnTo>
                    <a:pt x="61" y="0"/>
                  </a:lnTo>
                  <a:lnTo>
                    <a:pt x="0" y="3"/>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48" name="Freeform 531">
              <a:extLst>
                <a:ext uri="{FF2B5EF4-FFF2-40B4-BE49-F238E27FC236}">
                  <a16:creationId xmlns:a16="http://schemas.microsoft.com/office/drawing/2014/main" id="{7B10A96C-1952-13B5-3CB3-40AE961B2D7F}"/>
                </a:ext>
              </a:extLst>
            </p:cNvPr>
            <p:cNvSpPr>
              <a:spLocks/>
            </p:cNvSpPr>
            <p:nvPr/>
          </p:nvSpPr>
          <p:spPr bwMode="auto">
            <a:xfrm>
              <a:off x="2664122" y="4007321"/>
              <a:ext cx="106363" cy="236537"/>
            </a:xfrm>
            <a:custGeom>
              <a:avLst/>
              <a:gdLst>
                <a:gd name="T0" fmla="*/ 9 w 67"/>
                <a:gd name="T1" fmla="*/ 9 h 149"/>
                <a:gd name="T2" fmla="*/ 11 w 67"/>
                <a:gd name="T3" fmla="*/ 0 h 149"/>
                <a:gd name="T4" fmla="*/ 7 w 67"/>
                <a:gd name="T5" fmla="*/ 14 h 149"/>
                <a:gd name="T6" fmla="*/ 4 w 67"/>
                <a:gd name="T7" fmla="*/ 29 h 149"/>
                <a:gd name="T8" fmla="*/ 2 w 67"/>
                <a:gd name="T9" fmla="*/ 45 h 149"/>
                <a:gd name="T10" fmla="*/ 2 w 67"/>
                <a:gd name="T11" fmla="*/ 63 h 149"/>
                <a:gd name="T12" fmla="*/ 0 w 67"/>
                <a:gd name="T13" fmla="*/ 83 h 149"/>
                <a:gd name="T14" fmla="*/ 0 w 67"/>
                <a:gd name="T15" fmla="*/ 104 h 149"/>
                <a:gd name="T16" fmla="*/ 0 w 67"/>
                <a:gd name="T17" fmla="*/ 126 h 149"/>
                <a:gd name="T18" fmla="*/ 0 w 67"/>
                <a:gd name="T19" fmla="*/ 149 h 149"/>
                <a:gd name="T20" fmla="*/ 61 w 67"/>
                <a:gd name="T21" fmla="*/ 146 h 149"/>
                <a:gd name="T22" fmla="*/ 61 w 67"/>
                <a:gd name="T23" fmla="*/ 126 h 149"/>
                <a:gd name="T24" fmla="*/ 61 w 67"/>
                <a:gd name="T25" fmla="*/ 104 h 149"/>
                <a:gd name="T26" fmla="*/ 61 w 67"/>
                <a:gd name="T27" fmla="*/ 83 h 149"/>
                <a:gd name="T28" fmla="*/ 61 w 67"/>
                <a:gd name="T29" fmla="*/ 65 h 149"/>
                <a:gd name="T30" fmla="*/ 63 w 67"/>
                <a:gd name="T31" fmla="*/ 50 h 149"/>
                <a:gd name="T32" fmla="*/ 63 w 67"/>
                <a:gd name="T33" fmla="*/ 36 h 149"/>
                <a:gd name="T34" fmla="*/ 65 w 67"/>
                <a:gd name="T35" fmla="*/ 27 h 149"/>
                <a:gd name="T36" fmla="*/ 65 w 67"/>
                <a:gd name="T37" fmla="*/ 23 h 149"/>
                <a:gd name="T38" fmla="*/ 67 w 67"/>
                <a:gd name="T39" fmla="*/ 16 h 149"/>
                <a:gd name="T40" fmla="*/ 9 w 67"/>
                <a:gd name="T41" fmla="*/ 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149">
                  <a:moveTo>
                    <a:pt x="9" y="9"/>
                  </a:moveTo>
                  <a:lnTo>
                    <a:pt x="11" y="0"/>
                  </a:lnTo>
                  <a:lnTo>
                    <a:pt x="7" y="14"/>
                  </a:lnTo>
                  <a:lnTo>
                    <a:pt x="4" y="29"/>
                  </a:lnTo>
                  <a:lnTo>
                    <a:pt x="2" y="45"/>
                  </a:lnTo>
                  <a:lnTo>
                    <a:pt x="2" y="63"/>
                  </a:lnTo>
                  <a:lnTo>
                    <a:pt x="0" y="83"/>
                  </a:lnTo>
                  <a:lnTo>
                    <a:pt x="0" y="104"/>
                  </a:lnTo>
                  <a:lnTo>
                    <a:pt x="0" y="126"/>
                  </a:lnTo>
                  <a:lnTo>
                    <a:pt x="0" y="149"/>
                  </a:lnTo>
                  <a:lnTo>
                    <a:pt x="61" y="146"/>
                  </a:lnTo>
                  <a:lnTo>
                    <a:pt x="61" y="126"/>
                  </a:lnTo>
                  <a:lnTo>
                    <a:pt x="61" y="104"/>
                  </a:lnTo>
                  <a:lnTo>
                    <a:pt x="61" y="83"/>
                  </a:lnTo>
                  <a:lnTo>
                    <a:pt x="61" y="65"/>
                  </a:lnTo>
                  <a:lnTo>
                    <a:pt x="63" y="50"/>
                  </a:lnTo>
                  <a:lnTo>
                    <a:pt x="63" y="36"/>
                  </a:lnTo>
                  <a:lnTo>
                    <a:pt x="65" y="27"/>
                  </a:lnTo>
                  <a:lnTo>
                    <a:pt x="65" y="23"/>
                  </a:lnTo>
                  <a:lnTo>
                    <a:pt x="67" y="16"/>
                  </a:lnTo>
                  <a:lnTo>
                    <a:pt x="9" y="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49" name="Freeform 532">
              <a:extLst>
                <a:ext uri="{FF2B5EF4-FFF2-40B4-BE49-F238E27FC236}">
                  <a16:creationId xmlns:a16="http://schemas.microsoft.com/office/drawing/2014/main" id="{838C4456-A80F-2560-8230-B9D65B4F1A1A}"/>
                </a:ext>
              </a:extLst>
            </p:cNvPr>
            <p:cNvSpPr>
              <a:spLocks/>
            </p:cNvSpPr>
            <p:nvPr/>
          </p:nvSpPr>
          <p:spPr bwMode="auto">
            <a:xfrm>
              <a:off x="2678410" y="3829521"/>
              <a:ext cx="146050" cy="203200"/>
            </a:xfrm>
            <a:custGeom>
              <a:avLst/>
              <a:gdLst>
                <a:gd name="T0" fmla="*/ 65 w 92"/>
                <a:gd name="T1" fmla="*/ 0 h 128"/>
                <a:gd name="T2" fmla="*/ 47 w 92"/>
                <a:gd name="T3" fmla="*/ 11 h 128"/>
                <a:gd name="T4" fmla="*/ 40 w 92"/>
                <a:gd name="T5" fmla="*/ 18 h 128"/>
                <a:gd name="T6" fmla="*/ 34 w 92"/>
                <a:gd name="T7" fmla="*/ 27 h 128"/>
                <a:gd name="T8" fmla="*/ 27 w 92"/>
                <a:gd name="T9" fmla="*/ 38 h 128"/>
                <a:gd name="T10" fmla="*/ 20 w 92"/>
                <a:gd name="T11" fmla="*/ 49 h 128"/>
                <a:gd name="T12" fmla="*/ 13 w 92"/>
                <a:gd name="T13" fmla="*/ 65 h 128"/>
                <a:gd name="T14" fmla="*/ 7 w 92"/>
                <a:gd name="T15" fmla="*/ 81 h 128"/>
                <a:gd name="T16" fmla="*/ 2 w 92"/>
                <a:gd name="T17" fmla="*/ 99 h 128"/>
                <a:gd name="T18" fmla="*/ 0 w 92"/>
                <a:gd name="T19" fmla="*/ 121 h 128"/>
                <a:gd name="T20" fmla="*/ 58 w 92"/>
                <a:gd name="T21" fmla="*/ 128 h 128"/>
                <a:gd name="T22" fmla="*/ 61 w 92"/>
                <a:gd name="T23" fmla="*/ 112 h 128"/>
                <a:gd name="T24" fmla="*/ 65 w 92"/>
                <a:gd name="T25" fmla="*/ 99 h 128"/>
                <a:gd name="T26" fmla="*/ 70 w 92"/>
                <a:gd name="T27" fmla="*/ 87 h 128"/>
                <a:gd name="T28" fmla="*/ 74 w 92"/>
                <a:gd name="T29" fmla="*/ 76 h 128"/>
                <a:gd name="T30" fmla="*/ 79 w 92"/>
                <a:gd name="T31" fmla="*/ 69 h 128"/>
                <a:gd name="T32" fmla="*/ 83 w 92"/>
                <a:gd name="T33" fmla="*/ 60 h 128"/>
                <a:gd name="T34" fmla="*/ 88 w 92"/>
                <a:gd name="T35" fmla="*/ 54 h 128"/>
                <a:gd name="T36" fmla="*/ 92 w 92"/>
                <a:gd name="T37" fmla="*/ 49 h 128"/>
                <a:gd name="T38" fmla="*/ 74 w 92"/>
                <a:gd name="T39" fmla="*/ 58 h 128"/>
                <a:gd name="T40" fmla="*/ 65 w 92"/>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128">
                  <a:moveTo>
                    <a:pt x="65" y="0"/>
                  </a:moveTo>
                  <a:lnTo>
                    <a:pt x="47" y="11"/>
                  </a:lnTo>
                  <a:lnTo>
                    <a:pt x="40" y="18"/>
                  </a:lnTo>
                  <a:lnTo>
                    <a:pt x="34" y="27"/>
                  </a:lnTo>
                  <a:lnTo>
                    <a:pt x="27" y="38"/>
                  </a:lnTo>
                  <a:lnTo>
                    <a:pt x="20" y="49"/>
                  </a:lnTo>
                  <a:lnTo>
                    <a:pt x="13" y="65"/>
                  </a:lnTo>
                  <a:lnTo>
                    <a:pt x="7" y="81"/>
                  </a:lnTo>
                  <a:lnTo>
                    <a:pt x="2" y="99"/>
                  </a:lnTo>
                  <a:lnTo>
                    <a:pt x="0" y="121"/>
                  </a:lnTo>
                  <a:lnTo>
                    <a:pt x="58" y="128"/>
                  </a:lnTo>
                  <a:lnTo>
                    <a:pt x="61" y="112"/>
                  </a:lnTo>
                  <a:lnTo>
                    <a:pt x="65" y="99"/>
                  </a:lnTo>
                  <a:lnTo>
                    <a:pt x="70" y="87"/>
                  </a:lnTo>
                  <a:lnTo>
                    <a:pt x="74" y="76"/>
                  </a:lnTo>
                  <a:lnTo>
                    <a:pt x="79" y="69"/>
                  </a:lnTo>
                  <a:lnTo>
                    <a:pt x="83" y="60"/>
                  </a:lnTo>
                  <a:lnTo>
                    <a:pt x="88" y="54"/>
                  </a:lnTo>
                  <a:lnTo>
                    <a:pt x="92" y="49"/>
                  </a:lnTo>
                  <a:lnTo>
                    <a:pt x="74" y="58"/>
                  </a:lnTo>
                  <a:lnTo>
                    <a:pt x="65"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50" name="Freeform 533">
              <a:extLst>
                <a:ext uri="{FF2B5EF4-FFF2-40B4-BE49-F238E27FC236}">
                  <a16:creationId xmlns:a16="http://schemas.microsoft.com/office/drawing/2014/main" id="{B069D690-7F98-B8DD-F8E7-AAAB22F24D5B}"/>
                </a:ext>
              </a:extLst>
            </p:cNvPr>
            <p:cNvSpPr>
              <a:spLocks/>
            </p:cNvSpPr>
            <p:nvPr/>
          </p:nvSpPr>
          <p:spPr bwMode="auto">
            <a:xfrm>
              <a:off x="2753022" y="3804121"/>
              <a:ext cx="88900" cy="117475"/>
            </a:xfrm>
            <a:custGeom>
              <a:avLst/>
              <a:gdLst>
                <a:gd name="T0" fmla="*/ 34 w 56"/>
                <a:gd name="T1" fmla="*/ 0 h 74"/>
                <a:gd name="T2" fmla="*/ 11 w 56"/>
                <a:gd name="T3" fmla="*/ 9 h 74"/>
                <a:gd name="T4" fmla="*/ 7 w 56"/>
                <a:gd name="T5" fmla="*/ 16 h 74"/>
                <a:gd name="T6" fmla="*/ 2 w 56"/>
                <a:gd name="T7" fmla="*/ 25 h 74"/>
                <a:gd name="T8" fmla="*/ 0 w 56"/>
                <a:gd name="T9" fmla="*/ 29 h 74"/>
                <a:gd name="T10" fmla="*/ 0 w 56"/>
                <a:gd name="T11" fmla="*/ 31 h 74"/>
                <a:gd name="T12" fmla="*/ 2 w 56"/>
                <a:gd name="T13" fmla="*/ 29 h 74"/>
                <a:gd name="T14" fmla="*/ 7 w 56"/>
                <a:gd name="T15" fmla="*/ 22 h 74"/>
                <a:gd name="T16" fmla="*/ 14 w 56"/>
                <a:gd name="T17" fmla="*/ 16 h 74"/>
                <a:gd name="T18" fmla="*/ 18 w 56"/>
                <a:gd name="T19" fmla="*/ 16 h 74"/>
                <a:gd name="T20" fmla="*/ 27 w 56"/>
                <a:gd name="T21" fmla="*/ 74 h 74"/>
                <a:gd name="T22" fmla="*/ 36 w 56"/>
                <a:gd name="T23" fmla="*/ 72 h 74"/>
                <a:gd name="T24" fmla="*/ 47 w 56"/>
                <a:gd name="T25" fmla="*/ 65 h 74"/>
                <a:gd name="T26" fmla="*/ 54 w 56"/>
                <a:gd name="T27" fmla="*/ 56 h 74"/>
                <a:gd name="T28" fmla="*/ 56 w 56"/>
                <a:gd name="T29" fmla="*/ 49 h 74"/>
                <a:gd name="T30" fmla="*/ 56 w 56"/>
                <a:gd name="T31" fmla="*/ 47 h 74"/>
                <a:gd name="T32" fmla="*/ 56 w 56"/>
                <a:gd name="T33" fmla="*/ 47 h 74"/>
                <a:gd name="T34" fmla="*/ 56 w 56"/>
                <a:gd name="T35" fmla="*/ 49 h 74"/>
                <a:gd name="T36" fmla="*/ 56 w 56"/>
                <a:gd name="T37" fmla="*/ 52 h 74"/>
                <a:gd name="T38" fmla="*/ 34 w 56"/>
                <a:gd name="T39" fmla="*/ 61 h 74"/>
                <a:gd name="T40" fmla="*/ 34 w 56"/>
                <a:gd name="T41" fmla="*/ 0 h 74"/>
                <a:gd name="T42" fmla="*/ 20 w 56"/>
                <a:gd name="T43" fmla="*/ 0 h 74"/>
                <a:gd name="T44" fmla="*/ 11 w 56"/>
                <a:gd name="T45" fmla="*/ 9 h 74"/>
                <a:gd name="T46" fmla="*/ 34 w 56"/>
                <a:gd name="T4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74">
                  <a:moveTo>
                    <a:pt x="34" y="0"/>
                  </a:moveTo>
                  <a:lnTo>
                    <a:pt x="11" y="9"/>
                  </a:lnTo>
                  <a:lnTo>
                    <a:pt x="7" y="16"/>
                  </a:lnTo>
                  <a:lnTo>
                    <a:pt x="2" y="25"/>
                  </a:lnTo>
                  <a:lnTo>
                    <a:pt x="0" y="29"/>
                  </a:lnTo>
                  <a:lnTo>
                    <a:pt x="0" y="31"/>
                  </a:lnTo>
                  <a:lnTo>
                    <a:pt x="2" y="29"/>
                  </a:lnTo>
                  <a:lnTo>
                    <a:pt x="7" y="22"/>
                  </a:lnTo>
                  <a:lnTo>
                    <a:pt x="14" y="16"/>
                  </a:lnTo>
                  <a:lnTo>
                    <a:pt x="18" y="16"/>
                  </a:lnTo>
                  <a:lnTo>
                    <a:pt x="27" y="74"/>
                  </a:lnTo>
                  <a:lnTo>
                    <a:pt x="36" y="72"/>
                  </a:lnTo>
                  <a:lnTo>
                    <a:pt x="47" y="65"/>
                  </a:lnTo>
                  <a:lnTo>
                    <a:pt x="54" y="56"/>
                  </a:lnTo>
                  <a:lnTo>
                    <a:pt x="56" y="49"/>
                  </a:lnTo>
                  <a:lnTo>
                    <a:pt x="56" y="47"/>
                  </a:lnTo>
                  <a:lnTo>
                    <a:pt x="56" y="47"/>
                  </a:lnTo>
                  <a:lnTo>
                    <a:pt x="56" y="49"/>
                  </a:lnTo>
                  <a:lnTo>
                    <a:pt x="56" y="52"/>
                  </a:lnTo>
                  <a:lnTo>
                    <a:pt x="34" y="61"/>
                  </a:lnTo>
                  <a:lnTo>
                    <a:pt x="34" y="0"/>
                  </a:lnTo>
                  <a:lnTo>
                    <a:pt x="20" y="0"/>
                  </a:lnTo>
                  <a:lnTo>
                    <a:pt x="11" y="9"/>
                  </a:lnTo>
                  <a:lnTo>
                    <a:pt x="34"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51" name="Freeform 534">
              <a:extLst>
                <a:ext uri="{FF2B5EF4-FFF2-40B4-BE49-F238E27FC236}">
                  <a16:creationId xmlns:a16="http://schemas.microsoft.com/office/drawing/2014/main" id="{6E9BD850-7B06-160C-6EA3-F44C0B649753}"/>
                </a:ext>
              </a:extLst>
            </p:cNvPr>
            <p:cNvSpPr>
              <a:spLocks/>
            </p:cNvSpPr>
            <p:nvPr/>
          </p:nvSpPr>
          <p:spPr bwMode="auto">
            <a:xfrm>
              <a:off x="2806997" y="3800946"/>
              <a:ext cx="192088" cy="100012"/>
            </a:xfrm>
            <a:custGeom>
              <a:avLst/>
              <a:gdLst>
                <a:gd name="T0" fmla="*/ 117 w 121"/>
                <a:gd name="T1" fmla="*/ 0 h 63"/>
                <a:gd name="T2" fmla="*/ 117 w 121"/>
                <a:gd name="T3" fmla="*/ 0 h 63"/>
                <a:gd name="T4" fmla="*/ 103 w 121"/>
                <a:gd name="T5" fmla="*/ 0 h 63"/>
                <a:gd name="T6" fmla="*/ 88 w 121"/>
                <a:gd name="T7" fmla="*/ 0 h 63"/>
                <a:gd name="T8" fmla="*/ 72 w 121"/>
                <a:gd name="T9" fmla="*/ 0 h 63"/>
                <a:gd name="T10" fmla="*/ 58 w 121"/>
                <a:gd name="T11" fmla="*/ 2 h 63"/>
                <a:gd name="T12" fmla="*/ 43 w 121"/>
                <a:gd name="T13" fmla="*/ 2 h 63"/>
                <a:gd name="T14" fmla="*/ 29 w 121"/>
                <a:gd name="T15" fmla="*/ 2 h 63"/>
                <a:gd name="T16" fmla="*/ 13 w 121"/>
                <a:gd name="T17" fmla="*/ 2 h 63"/>
                <a:gd name="T18" fmla="*/ 0 w 121"/>
                <a:gd name="T19" fmla="*/ 2 h 63"/>
                <a:gd name="T20" fmla="*/ 0 w 121"/>
                <a:gd name="T21" fmla="*/ 63 h 63"/>
                <a:gd name="T22" fmla="*/ 16 w 121"/>
                <a:gd name="T23" fmla="*/ 63 h 63"/>
                <a:gd name="T24" fmla="*/ 29 w 121"/>
                <a:gd name="T25" fmla="*/ 63 h 63"/>
                <a:gd name="T26" fmla="*/ 45 w 121"/>
                <a:gd name="T27" fmla="*/ 60 h 63"/>
                <a:gd name="T28" fmla="*/ 61 w 121"/>
                <a:gd name="T29" fmla="*/ 60 h 63"/>
                <a:gd name="T30" fmla="*/ 74 w 121"/>
                <a:gd name="T31" fmla="*/ 60 h 63"/>
                <a:gd name="T32" fmla="*/ 90 w 121"/>
                <a:gd name="T33" fmla="*/ 60 h 63"/>
                <a:gd name="T34" fmla="*/ 106 w 121"/>
                <a:gd name="T35" fmla="*/ 60 h 63"/>
                <a:gd name="T36" fmla="*/ 119 w 121"/>
                <a:gd name="T37" fmla="*/ 58 h 63"/>
                <a:gd name="T38" fmla="*/ 121 w 121"/>
                <a:gd name="T39" fmla="*/ 58 h 63"/>
                <a:gd name="T40" fmla="*/ 117 w 121"/>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63">
                  <a:moveTo>
                    <a:pt x="117" y="0"/>
                  </a:moveTo>
                  <a:lnTo>
                    <a:pt x="117" y="0"/>
                  </a:lnTo>
                  <a:lnTo>
                    <a:pt x="103" y="0"/>
                  </a:lnTo>
                  <a:lnTo>
                    <a:pt x="88" y="0"/>
                  </a:lnTo>
                  <a:lnTo>
                    <a:pt x="72" y="0"/>
                  </a:lnTo>
                  <a:lnTo>
                    <a:pt x="58" y="2"/>
                  </a:lnTo>
                  <a:lnTo>
                    <a:pt x="43" y="2"/>
                  </a:lnTo>
                  <a:lnTo>
                    <a:pt x="29" y="2"/>
                  </a:lnTo>
                  <a:lnTo>
                    <a:pt x="13" y="2"/>
                  </a:lnTo>
                  <a:lnTo>
                    <a:pt x="0" y="2"/>
                  </a:lnTo>
                  <a:lnTo>
                    <a:pt x="0" y="63"/>
                  </a:lnTo>
                  <a:lnTo>
                    <a:pt x="16" y="63"/>
                  </a:lnTo>
                  <a:lnTo>
                    <a:pt x="29" y="63"/>
                  </a:lnTo>
                  <a:lnTo>
                    <a:pt x="45" y="60"/>
                  </a:lnTo>
                  <a:lnTo>
                    <a:pt x="61" y="60"/>
                  </a:lnTo>
                  <a:lnTo>
                    <a:pt x="74" y="60"/>
                  </a:lnTo>
                  <a:lnTo>
                    <a:pt x="90" y="60"/>
                  </a:lnTo>
                  <a:lnTo>
                    <a:pt x="106" y="60"/>
                  </a:lnTo>
                  <a:lnTo>
                    <a:pt x="119" y="58"/>
                  </a:lnTo>
                  <a:lnTo>
                    <a:pt x="121" y="58"/>
                  </a:lnTo>
                  <a:lnTo>
                    <a:pt x="117"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54" name="Freeform 537">
              <a:extLst>
                <a:ext uri="{FF2B5EF4-FFF2-40B4-BE49-F238E27FC236}">
                  <a16:creationId xmlns:a16="http://schemas.microsoft.com/office/drawing/2014/main" id="{D6A2CD4F-BE9B-B96D-42D2-71AF353282FA}"/>
                </a:ext>
              </a:extLst>
            </p:cNvPr>
            <p:cNvSpPr>
              <a:spLocks/>
            </p:cNvSpPr>
            <p:nvPr/>
          </p:nvSpPr>
          <p:spPr bwMode="auto">
            <a:xfrm>
              <a:off x="5326360" y="3764433"/>
              <a:ext cx="92075" cy="79375"/>
            </a:xfrm>
            <a:custGeom>
              <a:avLst/>
              <a:gdLst>
                <a:gd name="T0" fmla="*/ 13 w 58"/>
                <a:gd name="T1" fmla="*/ 50 h 50"/>
                <a:gd name="T2" fmla="*/ 0 w 58"/>
                <a:gd name="T3" fmla="*/ 25 h 50"/>
                <a:gd name="T4" fmla="*/ 0 w 58"/>
                <a:gd name="T5" fmla="*/ 25 h 50"/>
                <a:gd name="T6" fmla="*/ 0 w 58"/>
                <a:gd name="T7" fmla="*/ 27 h 50"/>
                <a:gd name="T8" fmla="*/ 0 w 58"/>
                <a:gd name="T9" fmla="*/ 27 h 50"/>
                <a:gd name="T10" fmla="*/ 0 w 58"/>
                <a:gd name="T11" fmla="*/ 27 h 50"/>
                <a:gd name="T12" fmla="*/ 0 w 58"/>
                <a:gd name="T13" fmla="*/ 29 h 50"/>
                <a:gd name="T14" fmla="*/ 0 w 58"/>
                <a:gd name="T15" fmla="*/ 29 h 50"/>
                <a:gd name="T16" fmla="*/ 0 w 58"/>
                <a:gd name="T17" fmla="*/ 32 h 50"/>
                <a:gd name="T18" fmla="*/ 0 w 58"/>
                <a:gd name="T19" fmla="*/ 32 h 50"/>
                <a:gd name="T20" fmla="*/ 58 w 58"/>
                <a:gd name="T21" fmla="*/ 32 h 50"/>
                <a:gd name="T22" fmla="*/ 58 w 58"/>
                <a:gd name="T23" fmla="*/ 32 h 50"/>
                <a:gd name="T24" fmla="*/ 58 w 58"/>
                <a:gd name="T25" fmla="*/ 29 h 50"/>
                <a:gd name="T26" fmla="*/ 58 w 58"/>
                <a:gd name="T27" fmla="*/ 29 h 50"/>
                <a:gd name="T28" fmla="*/ 58 w 58"/>
                <a:gd name="T29" fmla="*/ 27 h 50"/>
                <a:gd name="T30" fmla="*/ 58 w 58"/>
                <a:gd name="T31" fmla="*/ 27 h 50"/>
                <a:gd name="T32" fmla="*/ 58 w 58"/>
                <a:gd name="T33" fmla="*/ 27 h 50"/>
                <a:gd name="T34" fmla="*/ 58 w 58"/>
                <a:gd name="T35" fmla="*/ 25 h 50"/>
                <a:gd name="T36" fmla="*/ 58 w 58"/>
                <a:gd name="T37" fmla="*/ 25 h 50"/>
                <a:gd name="T38" fmla="*/ 45 w 58"/>
                <a:gd name="T39" fmla="*/ 0 h 50"/>
                <a:gd name="T40" fmla="*/ 58 w 58"/>
                <a:gd name="T41" fmla="*/ 25 h 50"/>
                <a:gd name="T42" fmla="*/ 58 w 58"/>
                <a:gd name="T43" fmla="*/ 9 h 50"/>
                <a:gd name="T44" fmla="*/ 45 w 58"/>
                <a:gd name="T45" fmla="*/ 0 h 50"/>
                <a:gd name="T46" fmla="*/ 13 w 58"/>
                <a:gd name="T4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50">
                  <a:moveTo>
                    <a:pt x="13" y="50"/>
                  </a:moveTo>
                  <a:lnTo>
                    <a:pt x="0" y="25"/>
                  </a:lnTo>
                  <a:lnTo>
                    <a:pt x="0" y="25"/>
                  </a:lnTo>
                  <a:lnTo>
                    <a:pt x="0" y="27"/>
                  </a:lnTo>
                  <a:lnTo>
                    <a:pt x="0" y="27"/>
                  </a:lnTo>
                  <a:lnTo>
                    <a:pt x="0" y="27"/>
                  </a:lnTo>
                  <a:lnTo>
                    <a:pt x="0" y="29"/>
                  </a:lnTo>
                  <a:lnTo>
                    <a:pt x="0" y="29"/>
                  </a:lnTo>
                  <a:lnTo>
                    <a:pt x="0" y="32"/>
                  </a:lnTo>
                  <a:lnTo>
                    <a:pt x="0" y="32"/>
                  </a:lnTo>
                  <a:lnTo>
                    <a:pt x="58" y="32"/>
                  </a:lnTo>
                  <a:lnTo>
                    <a:pt x="58" y="32"/>
                  </a:lnTo>
                  <a:lnTo>
                    <a:pt x="58" y="29"/>
                  </a:lnTo>
                  <a:lnTo>
                    <a:pt x="58" y="29"/>
                  </a:lnTo>
                  <a:lnTo>
                    <a:pt x="58" y="27"/>
                  </a:lnTo>
                  <a:lnTo>
                    <a:pt x="58" y="27"/>
                  </a:lnTo>
                  <a:lnTo>
                    <a:pt x="58" y="27"/>
                  </a:lnTo>
                  <a:lnTo>
                    <a:pt x="58" y="25"/>
                  </a:lnTo>
                  <a:lnTo>
                    <a:pt x="58" y="25"/>
                  </a:lnTo>
                  <a:lnTo>
                    <a:pt x="45" y="0"/>
                  </a:lnTo>
                  <a:lnTo>
                    <a:pt x="58" y="25"/>
                  </a:lnTo>
                  <a:lnTo>
                    <a:pt x="58" y="9"/>
                  </a:lnTo>
                  <a:lnTo>
                    <a:pt x="45" y="0"/>
                  </a:lnTo>
                  <a:lnTo>
                    <a:pt x="13" y="5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56" name="Freeform 539">
              <a:extLst>
                <a:ext uri="{FF2B5EF4-FFF2-40B4-BE49-F238E27FC236}">
                  <a16:creationId xmlns:a16="http://schemas.microsoft.com/office/drawing/2014/main" id="{771BE4EC-0848-7E64-F148-19FEA5398BB3}"/>
                </a:ext>
              </a:extLst>
            </p:cNvPr>
            <p:cNvSpPr>
              <a:spLocks/>
            </p:cNvSpPr>
            <p:nvPr/>
          </p:nvSpPr>
          <p:spPr bwMode="auto">
            <a:xfrm>
              <a:off x="5061248" y="3761258"/>
              <a:ext cx="96838" cy="46037"/>
            </a:xfrm>
            <a:custGeom>
              <a:avLst/>
              <a:gdLst>
                <a:gd name="T0" fmla="*/ 56 w 61"/>
                <a:gd name="T1" fmla="*/ 2 h 29"/>
                <a:gd name="T2" fmla="*/ 2 w 61"/>
                <a:gd name="T3" fmla="*/ 29 h 29"/>
                <a:gd name="T4" fmla="*/ 2 w 61"/>
                <a:gd name="T5" fmla="*/ 27 h 29"/>
                <a:gd name="T6" fmla="*/ 2 w 61"/>
                <a:gd name="T7" fmla="*/ 25 h 29"/>
                <a:gd name="T8" fmla="*/ 2 w 61"/>
                <a:gd name="T9" fmla="*/ 22 h 29"/>
                <a:gd name="T10" fmla="*/ 0 w 61"/>
                <a:gd name="T11" fmla="*/ 22 h 29"/>
                <a:gd name="T12" fmla="*/ 0 w 61"/>
                <a:gd name="T13" fmla="*/ 20 h 29"/>
                <a:gd name="T14" fmla="*/ 0 w 61"/>
                <a:gd name="T15" fmla="*/ 20 h 29"/>
                <a:gd name="T16" fmla="*/ 0 w 61"/>
                <a:gd name="T17" fmla="*/ 20 h 29"/>
                <a:gd name="T18" fmla="*/ 0 w 61"/>
                <a:gd name="T19" fmla="*/ 20 h 29"/>
                <a:gd name="T20" fmla="*/ 61 w 61"/>
                <a:gd name="T21" fmla="*/ 20 h 29"/>
                <a:gd name="T22" fmla="*/ 61 w 61"/>
                <a:gd name="T23" fmla="*/ 20 h 29"/>
                <a:gd name="T24" fmla="*/ 61 w 61"/>
                <a:gd name="T25" fmla="*/ 18 h 29"/>
                <a:gd name="T26" fmla="*/ 61 w 61"/>
                <a:gd name="T27" fmla="*/ 16 h 29"/>
                <a:gd name="T28" fmla="*/ 61 w 61"/>
                <a:gd name="T29" fmla="*/ 13 h 29"/>
                <a:gd name="T30" fmla="*/ 59 w 61"/>
                <a:gd name="T31" fmla="*/ 11 h 29"/>
                <a:gd name="T32" fmla="*/ 59 w 61"/>
                <a:gd name="T33" fmla="*/ 7 h 29"/>
                <a:gd name="T34" fmla="*/ 59 w 61"/>
                <a:gd name="T35" fmla="*/ 4 h 29"/>
                <a:gd name="T36" fmla="*/ 56 w 61"/>
                <a:gd name="T37" fmla="*/ 0 h 29"/>
                <a:gd name="T38" fmla="*/ 2 w 61"/>
                <a:gd name="T39" fmla="*/ 27 h 29"/>
                <a:gd name="T40" fmla="*/ 56 w 61"/>
                <a:gd name="T41"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29">
                  <a:moveTo>
                    <a:pt x="56" y="2"/>
                  </a:moveTo>
                  <a:lnTo>
                    <a:pt x="2" y="29"/>
                  </a:lnTo>
                  <a:lnTo>
                    <a:pt x="2" y="27"/>
                  </a:lnTo>
                  <a:lnTo>
                    <a:pt x="2" y="25"/>
                  </a:lnTo>
                  <a:lnTo>
                    <a:pt x="2" y="22"/>
                  </a:lnTo>
                  <a:lnTo>
                    <a:pt x="0" y="22"/>
                  </a:lnTo>
                  <a:lnTo>
                    <a:pt x="0" y="20"/>
                  </a:lnTo>
                  <a:lnTo>
                    <a:pt x="0" y="20"/>
                  </a:lnTo>
                  <a:lnTo>
                    <a:pt x="0" y="20"/>
                  </a:lnTo>
                  <a:lnTo>
                    <a:pt x="0" y="20"/>
                  </a:lnTo>
                  <a:lnTo>
                    <a:pt x="61" y="20"/>
                  </a:lnTo>
                  <a:lnTo>
                    <a:pt x="61" y="20"/>
                  </a:lnTo>
                  <a:lnTo>
                    <a:pt x="61" y="18"/>
                  </a:lnTo>
                  <a:lnTo>
                    <a:pt x="61" y="16"/>
                  </a:lnTo>
                  <a:lnTo>
                    <a:pt x="61" y="13"/>
                  </a:lnTo>
                  <a:lnTo>
                    <a:pt x="59" y="11"/>
                  </a:lnTo>
                  <a:lnTo>
                    <a:pt x="59" y="7"/>
                  </a:lnTo>
                  <a:lnTo>
                    <a:pt x="59" y="4"/>
                  </a:lnTo>
                  <a:lnTo>
                    <a:pt x="56" y="0"/>
                  </a:lnTo>
                  <a:lnTo>
                    <a:pt x="2" y="27"/>
                  </a:lnTo>
                  <a:lnTo>
                    <a:pt x="56" y="2"/>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72" name="Freeform 555">
              <a:extLst>
                <a:ext uri="{FF2B5EF4-FFF2-40B4-BE49-F238E27FC236}">
                  <a16:creationId xmlns:a16="http://schemas.microsoft.com/office/drawing/2014/main" id="{DCE593FD-276C-4C63-F431-5E73D0AA9F63}"/>
                </a:ext>
              </a:extLst>
            </p:cNvPr>
            <p:cNvSpPr>
              <a:spLocks/>
            </p:cNvSpPr>
            <p:nvPr/>
          </p:nvSpPr>
          <p:spPr bwMode="auto">
            <a:xfrm>
              <a:off x="5832773" y="3800946"/>
              <a:ext cx="88900" cy="114300"/>
            </a:xfrm>
            <a:custGeom>
              <a:avLst/>
              <a:gdLst>
                <a:gd name="T0" fmla="*/ 25 w 56"/>
                <a:gd name="T1" fmla="*/ 58 h 72"/>
                <a:gd name="T2" fmla="*/ 0 w 56"/>
                <a:gd name="T3" fmla="*/ 47 h 72"/>
                <a:gd name="T4" fmla="*/ 0 w 56"/>
                <a:gd name="T5" fmla="*/ 47 h 72"/>
                <a:gd name="T6" fmla="*/ 0 w 56"/>
                <a:gd name="T7" fmla="*/ 45 h 72"/>
                <a:gd name="T8" fmla="*/ 0 w 56"/>
                <a:gd name="T9" fmla="*/ 45 h 72"/>
                <a:gd name="T10" fmla="*/ 0 w 56"/>
                <a:gd name="T11" fmla="*/ 47 h 72"/>
                <a:gd name="T12" fmla="*/ 2 w 56"/>
                <a:gd name="T13" fmla="*/ 56 h 72"/>
                <a:gd name="T14" fmla="*/ 11 w 56"/>
                <a:gd name="T15" fmla="*/ 65 h 72"/>
                <a:gd name="T16" fmla="*/ 25 w 56"/>
                <a:gd name="T17" fmla="*/ 72 h 72"/>
                <a:gd name="T18" fmla="*/ 32 w 56"/>
                <a:gd name="T19" fmla="*/ 72 h 72"/>
                <a:gd name="T20" fmla="*/ 36 w 56"/>
                <a:gd name="T21" fmla="*/ 13 h 72"/>
                <a:gd name="T22" fmla="*/ 38 w 56"/>
                <a:gd name="T23" fmla="*/ 13 h 72"/>
                <a:gd name="T24" fmla="*/ 47 w 56"/>
                <a:gd name="T25" fmla="*/ 15 h 72"/>
                <a:gd name="T26" fmla="*/ 54 w 56"/>
                <a:gd name="T27" fmla="*/ 24 h 72"/>
                <a:gd name="T28" fmla="*/ 56 w 56"/>
                <a:gd name="T29" fmla="*/ 29 h 72"/>
                <a:gd name="T30" fmla="*/ 56 w 56"/>
                <a:gd name="T31" fmla="*/ 29 h 72"/>
                <a:gd name="T32" fmla="*/ 54 w 56"/>
                <a:gd name="T33" fmla="*/ 24 h 72"/>
                <a:gd name="T34" fmla="*/ 52 w 56"/>
                <a:gd name="T35" fmla="*/ 18 h 72"/>
                <a:gd name="T36" fmla="*/ 47 w 56"/>
                <a:gd name="T37" fmla="*/ 11 h 72"/>
                <a:gd name="T38" fmla="*/ 25 w 56"/>
                <a:gd name="T39" fmla="*/ 0 h 72"/>
                <a:gd name="T40" fmla="*/ 47 w 56"/>
                <a:gd name="T41" fmla="*/ 11 h 72"/>
                <a:gd name="T42" fmla="*/ 38 w 56"/>
                <a:gd name="T43" fmla="*/ 0 h 72"/>
                <a:gd name="T44" fmla="*/ 25 w 56"/>
                <a:gd name="T45" fmla="*/ 0 h 72"/>
                <a:gd name="T46" fmla="*/ 25 w 56"/>
                <a:gd name="T47" fmla="*/ 5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72">
                  <a:moveTo>
                    <a:pt x="25" y="58"/>
                  </a:moveTo>
                  <a:lnTo>
                    <a:pt x="0" y="47"/>
                  </a:lnTo>
                  <a:lnTo>
                    <a:pt x="0" y="47"/>
                  </a:lnTo>
                  <a:lnTo>
                    <a:pt x="0" y="45"/>
                  </a:lnTo>
                  <a:lnTo>
                    <a:pt x="0" y="45"/>
                  </a:lnTo>
                  <a:lnTo>
                    <a:pt x="0" y="47"/>
                  </a:lnTo>
                  <a:lnTo>
                    <a:pt x="2" y="56"/>
                  </a:lnTo>
                  <a:lnTo>
                    <a:pt x="11" y="65"/>
                  </a:lnTo>
                  <a:lnTo>
                    <a:pt x="25" y="72"/>
                  </a:lnTo>
                  <a:lnTo>
                    <a:pt x="32" y="72"/>
                  </a:lnTo>
                  <a:lnTo>
                    <a:pt x="36" y="13"/>
                  </a:lnTo>
                  <a:lnTo>
                    <a:pt x="38" y="13"/>
                  </a:lnTo>
                  <a:lnTo>
                    <a:pt x="47" y="15"/>
                  </a:lnTo>
                  <a:lnTo>
                    <a:pt x="54" y="24"/>
                  </a:lnTo>
                  <a:lnTo>
                    <a:pt x="56" y="29"/>
                  </a:lnTo>
                  <a:lnTo>
                    <a:pt x="56" y="29"/>
                  </a:lnTo>
                  <a:lnTo>
                    <a:pt x="54" y="24"/>
                  </a:lnTo>
                  <a:lnTo>
                    <a:pt x="52" y="18"/>
                  </a:lnTo>
                  <a:lnTo>
                    <a:pt x="47" y="11"/>
                  </a:lnTo>
                  <a:lnTo>
                    <a:pt x="25" y="0"/>
                  </a:lnTo>
                  <a:lnTo>
                    <a:pt x="47" y="11"/>
                  </a:lnTo>
                  <a:lnTo>
                    <a:pt x="38" y="0"/>
                  </a:lnTo>
                  <a:lnTo>
                    <a:pt x="25" y="0"/>
                  </a:lnTo>
                  <a:lnTo>
                    <a:pt x="25" y="58"/>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74" name="Freeform 557">
              <a:extLst>
                <a:ext uri="{FF2B5EF4-FFF2-40B4-BE49-F238E27FC236}">
                  <a16:creationId xmlns:a16="http://schemas.microsoft.com/office/drawing/2014/main" id="{3187059F-9B3B-A245-4B17-5F489A58C93D}"/>
                </a:ext>
              </a:extLst>
            </p:cNvPr>
            <p:cNvSpPr>
              <a:spLocks/>
            </p:cNvSpPr>
            <p:nvPr/>
          </p:nvSpPr>
          <p:spPr bwMode="auto">
            <a:xfrm>
              <a:off x="1198860" y="3875558"/>
              <a:ext cx="1400175" cy="946150"/>
            </a:xfrm>
            <a:custGeom>
              <a:avLst/>
              <a:gdLst>
                <a:gd name="T0" fmla="*/ 574 w 882"/>
                <a:gd name="T1" fmla="*/ 34 h 596"/>
                <a:gd name="T2" fmla="*/ 502 w 882"/>
                <a:gd name="T3" fmla="*/ 22 h 596"/>
                <a:gd name="T4" fmla="*/ 502 w 882"/>
                <a:gd name="T5" fmla="*/ 18 h 596"/>
                <a:gd name="T6" fmla="*/ 444 w 882"/>
                <a:gd name="T7" fmla="*/ 20 h 596"/>
                <a:gd name="T8" fmla="*/ 342 w 882"/>
                <a:gd name="T9" fmla="*/ 38 h 596"/>
                <a:gd name="T10" fmla="*/ 333 w 882"/>
                <a:gd name="T11" fmla="*/ 31 h 596"/>
                <a:gd name="T12" fmla="*/ 255 w 882"/>
                <a:gd name="T13" fmla="*/ 25 h 596"/>
                <a:gd name="T14" fmla="*/ 102 w 882"/>
                <a:gd name="T15" fmla="*/ 45 h 596"/>
                <a:gd name="T16" fmla="*/ 102 w 882"/>
                <a:gd name="T17" fmla="*/ 49 h 596"/>
                <a:gd name="T18" fmla="*/ 11 w 882"/>
                <a:gd name="T19" fmla="*/ 110 h 596"/>
                <a:gd name="T20" fmla="*/ 5 w 882"/>
                <a:gd name="T21" fmla="*/ 200 h 596"/>
                <a:gd name="T22" fmla="*/ 5 w 882"/>
                <a:gd name="T23" fmla="*/ 283 h 596"/>
                <a:gd name="T24" fmla="*/ 20 w 882"/>
                <a:gd name="T25" fmla="*/ 427 h 596"/>
                <a:gd name="T26" fmla="*/ 113 w 882"/>
                <a:gd name="T27" fmla="*/ 542 h 596"/>
                <a:gd name="T28" fmla="*/ 212 w 882"/>
                <a:gd name="T29" fmla="*/ 583 h 596"/>
                <a:gd name="T30" fmla="*/ 306 w 882"/>
                <a:gd name="T31" fmla="*/ 583 h 596"/>
                <a:gd name="T32" fmla="*/ 430 w 882"/>
                <a:gd name="T33" fmla="*/ 596 h 596"/>
                <a:gd name="T34" fmla="*/ 547 w 882"/>
                <a:gd name="T35" fmla="*/ 587 h 596"/>
                <a:gd name="T36" fmla="*/ 671 w 882"/>
                <a:gd name="T37" fmla="*/ 567 h 596"/>
                <a:gd name="T38" fmla="*/ 781 w 882"/>
                <a:gd name="T39" fmla="*/ 520 h 596"/>
                <a:gd name="T40" fmla="*/ 795 w 882"/>
                <a:gd name="T41" fmla="*/ 502 h 596"/>
                <a:gd name="T42" fmla="*/ 797 w 882"/>
                <a:gd name="T43" fmla="*/ 497 h 596"/>
                <a:gd name="T44" fmla="*/ 801 w 882"/>
                <a:gd name="T45" fmla="*/ 497 h 596"/>
                <a:gd name="T46" fmla="*/ 806 w 882"/>
                <a:gd name="T47" fmla="*/ 497 h 596"/>
                <a:gd name="T48" fmla="*/ 806 w 882"/>
                <a:gd name="T49" fmla="*/ 493 h 596"/>
                <a:gd name="T50" fmla="*/ 810 w 882"/>
                <a:gd name="T51" fmla="*/ 488 h 596"/>
                <a:gd name="T52" fmla="*/ 815 w 882"/>
                <a:gd name="T53" fmla="*/ 486 h 596"/>
                <a:gd name="T54" fmla="*/ 826 w 882"/>
                <a:gd name="T55" fmla="*/ 470 h 596"/>
                <a:gd name="T56" fmla="*/ 831 w 882"/>
                <a:gd name="T57" fmla="*/ 461 h 596"/>
                <a:gd name="T58" fmla="*/ 842 w 882"/>
                <a:gd name="T59" fmla="*/ 439 h 596"/>
                <a:gd name="T60" fmla="*/ 851 w 882"/>
                <a:gd name="T61" fmla="*/ 405 h 596"/>
                <a:gd name="T62" fmla="*/ 855 w 882"/>
                <a:gd name="T63" fmla="*/ 405 h 596"/>
                <a:gd name="T64" fmla="*/ 855 w 882"/>
                <a:gd name="T65" fmla="*/ 391 h 596"/>
                <a:gd name="T66" fmla="*/ 860 w 882"/>
                <a:gd name="T67" fmla="*/ 385 h 596"/>
                <a:gd name="T68" fmla="*/ 862 w 882"/>
                <a:gd name="T69" fmla="*/ 382 h 596"/>
                <a:gd name="T70" fmla="*/ 862 w 882"/>
                <a:gd name="T71" fmla="*/ 378 h 596"/>
                <a:gd name="T72" fmla="*/ 862 w 882"/>
                <a:gd name="T73" fmla="*/ 371 h 596"/>
                <a:gd name="T74" fmla="*/ 864 w 882"/>
                <a:gd name="T75" fmla="*/ 369 h 596"/>
                <a:gd name="T76" fmla="*/ 869 w 882"/>
                <a:gd name="T77" fmla="*/ 360 h 596"/>
                <a:gd name="T78" fmla="*/ 880 w 882"/>
                <a:gd name="T79" fmla="*/ 259 h 596"/>
                <a:gd name="T80" fmla="*/ 880 w 882"/>
                <a:gd name="T81" fmla="*/ 137 h 596"/>
                <a:gd name="T82" fmla="*/ 873 w 882"/>
                <a:gd name="T83" fmla="*/ 101 h 596"/>
                <a:gd name="T84" fmla="*/ 871 w 882"/>
                <a:gd name="T85" fmla="*/ 99 h 596"/>
                <a:gd name="T86" fmla="*/ 869 w 882"/>
                <a:gd name="T87" fmla="*/ 83 h 596"/>
                <a:gd name="T88" fmla="*/ 867 w 882"/>
                <a:gd name="T89" fmla="*/ 81 h 596"/>
                <a:gd name="T90" fmla="*/ 862 w 882"/>
                <a:gd name="T91" fmla="*/ 67 h 596"/>
                <a:gd name="T92" fmla="*/ 851 w 882"/>
                <a:gd name="T93" fmla="*/ 40 h 596"/>
                <a:gd name="T94" fmla="*/ 849 w 882"/>
                <a:gd name="T95" fmla="*/ 40 h 596"/>
                <a:gd name="T96" fmla="*/ 844 w 882"/>
                <a:gd name="T97" fmla="*/ 27 h 596"/>
                <a:gd name="T98" fmla="*/ 840 w 882"/>
                <a:gd name="T99" fmla="*/ 18 h 596"/>
                <a:gd name="T100" fmla="*/ 835 w 882"/>
                <a:gd name="T101" fmla="*/ 13 h 596"/>
                <a:gd name="T102" fmla="*/ 831 w 882"/>
                <a:gd name="T103" fmla="*/ 16 h 596"/>
                <a:gd name="T104" fmla="*/ 831 w 882"/>
                <a:gd name="T105" fmla="*/ 9 h 596"/>
                <a:gd name="T106" fmla="*/ 828 w 882"/>
                <a:gd name="T107" fmla="*/ 4 h 596"/>
                <a:gd name="T108" fmla="*/ 810 w 882"/>
                <a:gd name="T109" fmla="*/ 2 h 596"/>
                <a:gd name="T110" fmla="*/ 720 w 882"/>
                <a:gd name="T111" fmla="*/ 1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2" h="596">
                  <a:moveTo>
                    <a:pt x="705" y="16"/>
                  </a:moveTo>
                  <a:lnTo>
                    <a:pt x="689" y="18"/>
                  </a:lnTo>
                  <a:lnTo>
                    <a:pt x="664" y="22"/>
                  </a:lnTo>
                  <a:lnTo>
                    <a:pt x="637" y="27"/>
                  </a:lnTo>
                  <a:lnTo>
                    <a:pt x="606" y="31"/>
                  </a:lnTo>
                  <a:lnTo>
                    <a:pt x="574" y="34"/>
                  </a:lnTo>
                  <a:lnTo>
                    <a:pt x="545" y="34"/>
                  </a:lnTo>
                  <a:lnTo>
                    <a:pt x="531" y="34"/>
                  </a:lnTo>
                  <a:lnTo>
                    <a:pt x="520" y="31"/>
                  </a:lnTo>
                  <a:lnTo>
                    <a:pt x="511" y="29"/>
                  </a:lnTo>
                  <a:lnTo>
                    <a:pt x="502" y="25"/>
                  </a:lnTo>
                  <a:lnTo>
                    <a:pt x="502" y="22"/>
                  </a:lnTo>
                  <a:lnTo>
                    <a:pt x="502" y="22"/>
                  </a:lnTo>
                  <a:lnTo>
                    <a:pt x="502" y="22"/>
                  </a:lnTo>
                  <a:lnTo>
                    <a:pt x="502" y="20"/>
                  </a:lnTo>
                  <a:lnTo>
                    <a:pt x="502" y="20"/>
                  </a:lnTo>
                  <a:lnTo>
                    <a:pt x="502" y="20"/>
                  </a:lnTo>
                  <a:lnTo>
                    <a:pt x="502" y="18"/>
                  </a:lnTo>
                  <a:lnTo>
                    <a:pt x="502" y="18"/>
                  </a:lnTo>
                  <a:lnTo>
                    <a:pt x="495" y="13"/>
                  </a:lnTo>
                  <a:lnTo>
                    <a:pt x="486" y="13"/>
                  </a:lnTo>
                  <a:lnTo>
                    <a:pt x="475" y="13"/>
                  </a:lnTo>
                  <a:lnTo>
                    <a:pt x="466" y="13"/>
                  </a:lnTo>
                  <a:lnTo>
                    <a:pt x="444" y="20"/>
                  </a:lnTo>
                  <a:lnTo>
                    <a:pt x="419" y="27"/>
                  </a:lnTo>
                  <a:lnTo>
                    <a:pt x="394" y="34"/>
                  </a:lnTo>
                  <a:lnTo>
                    <a:pt x="372" y="40"/>
                  </a:lnTo>
                  <a:lnTo>
                    <a:pt x="360" y="40"/>
                  </a:lnTo>
                  <a:lnTo>
                    <a:pt x="351" y="40"/>
                  </a:lnTo>
                  <a:lnTo>
                    <a:pt x="342" y="38"/>
                  </a:lnTo>
                  <a:lnTo>
                    <a:pt x="333" y="36"/>
                  </a:lnTo>
                  <a:lnTo>
                    <a:pt x="333" y="34"/>
                  </a:lnTo>
                  <a:lnTo>
                    <a:pt x="333" y="34"/>
                  </a:lnTo>
                  <a:lnTo>
                    <a:pt x="333" y="34"/>
                  </a:lnTo>
                  <a:lnTo>
                    <a:pt x="333" y="31"/>
                  </a:lnTo>
                  <a:lnTo>
                    <a:pt x="333" y="31"/>
                  </a:lnTo>
                  <a:lnTo>
                    <a:pt x="333" y="31"/>
                  </a:lnTo>
                  <a:lnTo>
                    <a:pt x="333" y="29"/>
                  </a:lnTo>
                  <a:lnTo>
                    <a:pt x="333" y="29"/>
                  </a:lnTo>
                  <a:lnTo>
                    <a:pt x="320" y="25"/>
                  </a:lnTo>
                  <a:lnTo>
                    <a:pt x="291" y="25"/>
                  </a:lnTo>
                  <a:lnTo>
                    <a:pt x="255" y="25"/>
                  </a:lnTo>
                  <a:lnTo>
                    <a:pt x="212" y="29"/>
                  </a:lnTo>
                  <a:lnTo>
                    <a:pt x="174" y="31"/>
                  </a:lnTo>
                  <a:lnTo>
                    <a:pt x="138" y="36"/>
                  </a:lnTo>
                  <a:lnTo>
                    <a:pt x="113" y="40"/>
                  </a:lnTo>
                  <a:lnTo>
                    <a:pt x="102" y="43"/>
                  </a:lnTo>
                  <a:lnTo>
                    <a:pt x="102" y="45"/>
                  </a:lnTo>
                  <a:lnTo>
                    <a:pt x="102" y="45"/>
                  </a:lnTo>
                  <a:lnTo>
                    <a:pt x="102" y="45"/>
                  </a:lnTo>
                  <a:lnTo>
                    <a:pt x="102" y="47"/>
                  </a:lnTo>
                  <a:lnTo>
                    <a:pt x="102" y="47"/>
                  </a:lnTo>
                  <a:lnTo>
                    <a:pt x="102" y="49"/>
                  </a:lnTo>
                  <a:lnTo>
                    <a:pt x="102" y="49"/>
                  </a:lnTo>
                  <a:lnTo>
                    <a:pt x="102" y="49"/>
                  </a:lnTo>
                  <a:lnTo>
                    <a:pt x="74" y="65"/>
                  </a:lnTo>
                  <a:lnTo>
                    <a:pt x="52" y="79"/>
                  </a:lnTo>
                  <a:lnTo>
                    <a:pt x="34" y="90"/>
                  </a:lnTo>
                  <a:lnTo>
                    <a:pt x="20" y="99"/>
                  </a:lnTo>
                  <a:lnTo>
                    <a:pt x="11" y="110"/>
                  </a:lnTo>
                  <a:lnTo>
                    <a:pt x="7" y="124"/>
                  </a:lnTo>
                  <a:lnTo>
                    <a:pt x="2" y="139"/>
                  </a:lnTo>
                  <a:lnTo>
                    <a:pt x="0" y="157"/>
                  </a:lnTo>
                  <a:lnTo>
                    <a:pt x="2" y="173"/>
                  </a:lnTo>
                  <a:lnTo>
                    <a:pt x="2" y="187"/>
                  </a:lnTo>
                  <a:lnTo>
                    <a:pt x="5" y="200"/>
                  </a:lnTo>
                  <a:lnTo>
                    <a:pt x="5" y="211"/>
                  </a:lnTo>
                  <a:lnTo>
                    <a:pt x="2" y="223"/>
                  </a:lnTo>
                  <a:lnTo>
                    <a:pt x="2" y="234"/>
                  </a:lnTo>
                  <a:lnTo>
                    <a:pt x="2" y="245"/>
                  </a:lnTo>
                  <a:lnTo>
                    <a:pt x="2" y="256"/>
                  </a:lnTo>
                  <a:lnTo>
                    <a:pt x="5" y="283"/>
                  </a:lnTo>
                  <a:lnTo>
                    <a:pt x="5" y="310"/>
                  </a:lnTo>
                  <a:lnTo>
                    <a:pt x="5" y="333"/>
                  </a:lnTo>
                  <a:lnTo>
                    <a:pt x="7" y="358"/>
                  </a:lnTo>
                  <a:lnTo>
                    <a:pt x="9" y="380"/>
                  </a:lnTo>
                  <a:lnTo>
                    <a:pt x="14" y="405"/>
                  </a:lnTo>
                  <a:lnTo>
                    <a:pt x="20" y="427"/>
                  </a:lnTo>
                  <a:lnTo>
                    <a:pt x="29" y="455"/>
                  </a:lnTo>
                  <a:lnTo>
                    <a:pt x="36" y="468"/>
                  </a:lnTo>
                  <a:lnTo>
                    <a:pt x="47" y="484"/>
                  </a:lnTo>
                  <a:lnTo>
                    <a:pt x="65" y="504"/>
                  </a:lnTo>
                  <a:lnTo>
                    <a:pt x="88" y="524"/>
                  </a:lnTo>
                  <a:lnTo>
                    <a:pt x="113" y="542"/>
                  </a:lnTo>
                  <a:lnTo>
                    <a:pt x="140" y="558"/>
                  </a:lnTo>
                  <a:lnTo>
                    <a:pt x="156" y="565"/>
                  </a:lnTo>
                  <a:lnTo>
                    <a:pt x="169" y="569"/>
                  </a:lnTo>
                  <a:lnTo>
                    <a:pt x="183" y="574"/>
                  </a:lnTo>
                  <a:lnTo>
                    <a:pt x="198" y="576"/>
                  </a:lnTo>
                  <a:lnTo>
                    <a:pt x="212" y="583"/>
                  </a:lnTo>
                  <a:lnTo>
                    <a:pt x="228" y="585"/>
                  </a:lnTo>
                  <a:lnTo>
                    <a:pt x="246" y="585"/>
                  </a:lnTo>
                  <a:lnTo>
                    <a:pt x="261" y="585"/>
                  </a:lnTo>
                  <a:lnTo>
                    <a:pt x="277" y="583"/>
                  </a:lnTo>
                  <a:lnTo>
                    <a:pt x="293" y="581"/>
                  </a:lnTo>
                  <a:lnTo>
                    <a:pt x="306" y="583"/>
                  </a:lnTo>
                  <a:lnTo>
                    <a:pt x="318" y="590"/>
                  </a:lnTo>
                  <a:lnTo>
                    <a:pt x="336" y="592"/>
                  </a:lnTo>
                  <a:lnTo>
                    <a:pt x="356" y="594"/>
                  </a:lnTo>
                  <a:lnTo>
                    <a:pt x="381" y="596"/>
                  </a:lnTo>
                  <a:lnTo>
                    <a:pt x="405" y="596"/>
                  </a:lnTo>
                  <a:lnTo>
                    <a:pt x="430" y="596"/>
                  </a:lnTo>
                  <a:lnTo>
                    <a:pt x="455" y="596"/>
                  </a:lnTo>
                  <a:lnTo>
                    <a:pt x="475" y="594"/>
                  </a:lnTo>
                  <a:lnTo>
                    <a:pt x="491" y="594"/>
                  </a:lnTo>
                  <a:lnTo>
                    <a:pt x="509" y="592"/>
                  </a:lnTo>
                  <a:lnTo>
                    <a:pt x="527" y="590"/>
                  </a:lnTo>
                  <a:lnTo>
                    <a:pt x="547" y="587"/>
                  </a:lnTo>
                  <a:lnTo>
                    <a:pt x="567" y="585"/>
                  </a:lnTo>
                  <a:lnTo>
                    <a:pt x="588" y="583"/>
                  </a:lnTo>
                  <a:lnTo>
                    <a:pt x="610" y="578"/>
                  </a:lnTo>
                  <a:lnTo>
                    <a:pt x="630" y="576"/>
                  </a:lnTo>
                  <a:lnTo>
                    <a:pt x="651" y="572"/>
                  </a:lnTo>
                  <a:lnTo>
                    <a:pt x="671" y="567"/>
                  </a:lnTo>
                  <a:lnTo>
                    <a:pt x="691" y="563"/>
                  </a:lnTo>
                  <a:lnTo>
                    <a:pt x="711" y="556"/>
                  </a:lnTo>
                  <a:lnTo>
                    <a:pt x="729" y="549"/>
                  </a:lnTo>
                  <a:lnTo>
                    <a:pt x="747" y="540"/>
                  </a:lnTo>
                  <a:lnTo>
                    <a:pt x="765" y="531"/>
                  </a:lnTo>
                  <a:lnTo>
                    <a:pt x="781" y="520"/>
                  </a:lnTo>
                  <a:lnTo>
                    <a:pt x="795" y="506"/>
                  </a:lnTo>
                  <a:lnTo>
                    <a:pt x="795" y="504"/>
                  </a:lnTo>
                  <a:lnTo>
                    <a:pt x="795" y="504"/>
                  </a:lnTo>
                  <a:lnTo>
                    <a:pt x="795" y="504"/>
                  </a:lnTo>
                  <a:lnTo>
                    <a:pt x="795" y="502"/>
                  </a:lnTo>
                  <a:lnTo>
                    <a:pt x="795" y="502"/>
                  </a:lnTo>
                  <a:lnTo>
                    <a:pt x="795" y="500"/>
                  </a:lnTo>
                  <a:lnTo>
                    <a:pt x="795" y="500"/>
                  </a:lnTo>
                  <a:lnTo>
                    <a:pt x="795" y="500"/>
                  </a:lnTo>
                  <a:lnTo>
                    <a:pt x="797" y="500"/>
                  </a:lnTo>
                  <a:lnTo>
                    <a:pt x="797" y="497"/>
                  </a:lnTo>
                  <a:lnTo>
                    <a:pt x="797" y="497"/>
                  </a:lnTo>
                  <a:lnTo>
                    <a:pt x="799" y="497"/>
                  </a:lnTo>
                  <a:lnTo>
                    <a:pt x="799" y="497"/>
                  </a:lnTo>
                  <a:lnTo>
                    <a:pt x="799" y="497"/>
                  </a:lnTo>
                  <a:lnTo>
                    <a:pt x="799" y="497"/>
                  </a:lnTo>
                  <a:lnTo>
                    <a:pt x="801" y="497"/>
                  </a:lnTo>
                  <a:lnTo>
                    <a:pt x="801" y="497"/>
                  </a:lnTo>
                  <a:lnTo>
                    <a:pt x="801" y="497"/>
                  </a:lnTo>
                  <a:lnTo>
                    <a:pt x="804" y="497"/>
                  </a:lnTo>
                  <a:lnTo>
                    <a:pt x="804" y="497"/>
                  </a:lnTo>
                  <a:lnTo>
                    <a:pt x="804" y="497"/>
                  </a:lnTo>
                  <a:lnTo>
                    <a:pt x="804" y="497"/>
                  </a:lnTo>
                  <a:lnTo>
                    <a:pt x="806" y="497"/>
                  </a:lnTo>
                  <a:lnTo>
                    <a:pt x="806" y="497"/>
                  </a:lnTo>
                  <a:lnTo>
                    <a:pt x="806" y="497"/>
                  </a:lnTo>
                  <a:lnTo>
                    <a:pt x="806" y="495"/>
                  </a:lnTo>
                  <a:lnTo>
                    <a:pt x="806" y="495"/>
                  </a:lnTo>
                  <a:lnTo>
                    <a:pt x="806" y="493"/>
                  </a:lnTo>
                  <a:lnTo>
                    <a:pt x="806" y="493"/>
                  </a:lnTo>
                  <a:lnTo>
                    <a:pt x="806" y="493"/>
                  </a:lnTo>
                  <a:lnTo>
                    <a:pt x="806" y="491"/>
                  </a:lnTo>
                  <a:lnTo>
                    <a:pt x="806" y="491"/>
                  </a:lnTo>
                  <a:lnTo>
                    <a:pt x="806" y="491"/>
                  </a:lnTo>
                  <a:lnTo>
                    <a:pt x="808" y="491"/>
                  </a:lnTo>
                  <a:lnTo>
                    <a:pt x="810" y="488"/>
                  </a:lnTo>
                  <a:lnTo>
                    <a:pt x="810" y="488"/>
                  </a:lnTo>
                  <a:lnTo>
                    <a:pt x="813" y="488"/>
                  </a:lnTo>
                  <a:lnTo>
                    <a:pt x="813" y="488"/>
                  </a:lnTo>
                  <a:lnTo>
                    <a:pt x="815" y="488"/>
                  </a:lnTo>
                  <a:lnTo>
                    <a:pt x="815" y="488"/>
                  </a:lnTo>
                  <a:lnTo>
                    <a:pt x="815" y="486"/>
                  </a:lnTo>
                  <a:lnTo>
                    <a:pt x="817" y="484"/>
                  </a:lnTo>
                  <a:lnTo>
                    <a:pt x="819" y="482"/>
                  </a:lnTo>
                  <a:lnTo>
                    <a:pt x="822" y="479"/>
                  </a:lnTo>
                  <a:lnTo>
                    <a:pt x="822" y="477"/>
                  </a:lnTo>
                  <a:lnTo>
                    <a:pt x="824" y="475"/>
                  </a:lnTo>
                  <a:lnTo>
                    <a:pt x="826" y="470"/>
                  </a:lnTo>
                  <a:lnTo>
                    <a:pt x="826" y="466"/>
                  </a:lnTo>
                  <a:lnTo>
                    <a:pt x="828" y="466"/>
                  </a:lnTo>
                  <a:lnTo>
                    <a:pt x="831" y="464"/>
                  </a:lnTo>
                  <a:lnTo>
                    <a:pt x="831" y="464"/>
                  </a:lnTo>
                  <a:lnTo>
                    <a:pt x="831" y="461"/>
                  </a:lnTo>
                  <a:lnTo>
                    <a:pt x="831" y="461"/>
                  </a:lnTo>
                  <a:lnTo>
                    <a:pt x="831" y="459"/>
                  </a:lnTo>
                  <a:lnTo>
                    <a:pt x="833" y="459"/>
                  </a:lnTo>
                  <a:lnTo>
                    <a:pt x="835" y="457"/>
                  </a:lnTo>
                  <a:lnTo>
                    <a:pt x="837" y="450"/>
                  </a:lnTo>
                  <a:lnTo>
                    <a:pt x="840" y="446"/>
                  </a:lnTo>
                  <a:lnTo>
                    <a:pt x="842" y="439"/>
                  </a:lnTo>
                  <a:lnTo>
                    <a:pt x="844" y="432"/>
                  </a:lnTo>
                  <a:lnTo>
                    <a:pt x="846" y="425"/>
                  </a:lnTo>
                  <a:lnTo>
                    <a:pt x="846" y="418"/>
                  </a:lnTo>
                  <a:lnTo>
                    <a:pt x="849" y="412"/>
                  </a:lnTo>
                  <a:lnTo>
                    <a:pt x="851" y="405"/>
                  </a:lnTo>
                  <a:lnTo>
                    <a:pt x="851" y="405"/>
                  </a:lnTo>
                  <a:lnTo>
                    <a:pt x="853" y="405"/>
                  </a:lnTo>
                  <a:lnTo>
                    <a:pt x="853" y="405"/>
                  </a:lnTo>
                  <a:lnTo>
                    <a:pt x="853" y="405"/>
                  </a:lnTo>
                  <a:lnTo>
                    <a:pt x="853" y="405"/>
                  </a:lnTo>
                  <a:lnTo>
                    <a:pt x="855" y="405"/>
                  </a:lnTo>
                  <a:lnTo>
                    <a:pt x="855" y="405"/>
                  </a:lnTo>
                  <a:lnTo>
                    <a:pt x="855" y="405"/>
                  </a:lnTo>
                  <a:lnTo>
                    <a:pt x="855" y="403"/>
                  </a:lnTo>
                  <a:lnTo>
                    <a:pt x="855" y="400"/>
                  </a:lnTo>
                  <a:lnTo>
                    <a:pt x="855" y="396"/>
                  </a:lnTo>
                  <a:lnTo>
                    <a:pt x="855" y="394"/>
                  </a:lnTo>
                  <a:lnTo>
                    <a:pt x="855" y="391"/>
                  </a:lnTo>
                  <a:lnTo>
                    <a:pt x="855" y="389"/>
                  </a:lnTo>
                  <a:lnTo>
                    <a:pt x="858" y="387"/>
                  </a:lnTo>
                  <a:lnTo>
                    <a:pt x="858" y="385"/>
                  </a:lnTo>
                  <a:lnTo>
                    <a:pt x="858" y="385"/>
                  </a:lnTo>
                  <a:lnTo>
                    <a:pt x="858" y="385"/>
                  </a:lnTo>
                  <a:lnTo>
                    <a:pt x="860" y="385"/>
                  </a:lnTo>
                  <a:lnTo>
                    <a:pt x="860" y="382"/>
                  </a:lnTo>
                  <a:lnTo>
                    <a:pt x="860" y="382"/>
                  </a:lnTo>
                  <a:lnTo>
                    <a:pt x="860" y="382"/>
                  </a:lnTo>
                  <a:lnTo>
                    <a:pt x="862" y="382"/>
                  </a:lnTo>
                  <a:lnTo>
                    <a:pt x="862" y="382"/>
                  </a:lnTo>
                  <a:lnTo>
                    <a:pt x="862" y="382"/>
                  </a:lnTo>
                  <a:lnTo>
                    <a:pt x="862" y="380"/>
                  </a:lnTo>
                  <a:lnTo>
                    <a:pt x="862" y="380"/>
                  </a:lnTo>
                  <a:lnTo>
                    <a:pt x="862" y="380"/>
                  </a:lnTo>
                  <a:lnTo>
                    <a:pt x="862" y="378"/>
                  </a:lnTo>
                  <a:lnTo>
                    <a:pt x="862" y="378"/>
                  </a:lnTo>
                  <a:lnTo>
                    <a:pt x="862" y="378"/>
                  </a:lnTo>
                  <a:lnTo>
                    <a:pt x="862" y="376"/>
                  </a:lnTo>
                  <a:lnTo>
                    <a:pt x="862" y="376"/>
                  </a:lnTo>
                  <a:lnTo>
                    <a:pt x="862" y="373"/>
                  </a:lnTo>
                  <a:lnTo>
                    <a:pt x="862" y="373"/>
                  </a:lnTo>
                  <a:lnTo>
                    <a:pt x="862" y="371"/>
                  </a:lnTo>
                  <a:lnTo>
                    <a:pt x="862" y="371"/>
                  </a:lnTo>
                  <a:lnTo>
                    <a:pt x="862" y="371"/>
                  </a:lnTo>
                  <a:lnTo>
                    <a:pt x="862" y="369"/>
                  </a:lnTo>
                  <a:lnTo>
                    <a:pt x="862" y="369"/>
                  </a:lnTo>
                  <a:lnTo>
                    <a:pt x="862" y="369"/>
                  </a:lnTo>
                  <a:lnTo>
                    <a:pt x="862" y="369"/>
                  </a:lnTo>
                  <a:lnTo>
                    <a:pt x="864" y="369"/>
                  </a:lnTo>
                  <a:lnTo>
                    <a:pt x="864" y="369"/>
                  </a:lnTo>
                  <a:lnTo>
                    <a:pt x="864" y="369"/>
                  </a:lnTo>
                  <a:lnTo>
                    <a:pt x="864" y="367"/>
                  </a:lnTo>
                  <a:lnTo>
                    <a:pt x="867" y="367"/>
                  </a:lnTo>
                  <a:lnTo>
                    <a:pt x="867" y="367"/>
                  </a:lnTo>
                  <a:lnTo>
                    <a:pt x="869" y="360"/>
                  </a:lnTo>
                  <a:lnTo>
                    <a:pt x="871" y="349"/>
                  </a:lnTo>
                  <a:lnTo>
                    <a:pt x="873" y="335"/>
                  </a:lnTo>
                  <a:lnTo>
                    <a:pt x="876" y="319"/>
                  </a:lnTo>
                  <a:lnTo>
                    <a:pt x="876" y="301"/>
                  </a:lnTo>
                  <a:lnTo>
                    <a:pt x="878" y="281"/>
                  </a:lnTo>
                  <a:lnTo>
                    <a:pt x="880" y="259"/>
                  </a:lnTo>
                  <a:lnTo>
                    <a:pt x="880" y="238"/>
                  </a:lnTo>
                  <a:lnTo>
                    <a:pt x="882" y="216"/>
                  </a:lnTo>
                  <a:lnTo>
                    <a:pt x="882" y="193"/>
                  </a:lnTo>
                  <a:lnTo>
                    <a:pt x="882" y="173"/>
                  </a:lnTo>
                  <a:lnTo>
                    <a:pt x="882" y="153"/>
                  </a:lnTo>
                  <a:lnTo>
                    <a:pt x="880" y="137"/>
                  </a:lnTo>
                  <a:lnTo>
                    <a:pt x="880" y="121"/>
                  </a:lnTo>
                  <a:lnTo>
                    <a:pt x="878" y="110"/>
                  </a:lnTo>
                  <a:lnTo>
                    <a:pt x="876" y="101"/>
                  </a:lnTo>
                  <a:lnTo>
                    <a:pt x="876" y="101"/>
                  </a:lnTo>
                  <a:lnTo>
                    <a:pt x="873" y="101"/>
                  </a:lnTo>
                  <a:lnTo>
                    <a:pt x="873" y="101"/>
                  </a:lnTo>
                  <a:lnTo>
                    <a:pt x="873" y="101"/>
                  </a:lnTo>
                  <a:lnTo>
                    <a:pt x="871" y="101"/>
                  </a:lnTo>
                  <a:lnTo>
                    <a:pt x="871" y="101"/>
                  </a:lnTo>
                  <a:lnTo>
                    <a:pt x="871" y="101"/>
                  </a:lnTo>
                  <a:lnTo>
                    <a:pt x="871" y="103"/>
                  </a:lnTo>
                  <a:lnTo>
                    <a:pt x="871" y="99"/>
                  </a:lnTo>
                  <a:lnTo>
                    <a:pt x="871" y="97"/>
                  </a:lnTo>
                  <a:lnTo>
                    <a:pt x="869" y="94"/>
                  </a:lnTo>
                  <a:lnTo>
                    <a:pt x="869" y="92"/>
                  </a:lnTo>
                  <a:lnTo>
                    <a:pt x="869" y="90"/>
                  </a:lnTo>
                  <a:lnTo>
                    <a:pt x="869" y="88"/>
                  </a:lnTo>
                  <a:lnTo>
                    <a:pt x="869" y="83"/>
                  </a:lnTo>
                  <a:lnTo>
                    <a:pt x="869" y="81"/>
                  </a:lnTo>
                  <a:lnTo>
                    <a:pt x="869" y="81"/>
                  </a:lnTo>
                  <a:lnTo>
                    <a:pt x="869" y="81"/>
                  </a:lnTo>
                  <a:lnTo>
                    <a:pt x="867" y="81"/>
                  </a:lnTo>
                  <a:lnTo>
                    <a:pt x="867" y="81"/>
                  </a:lnTo>
                  <a:lnTo>
                    <a:pt x="867" y="81"/>
                  </a:lnTo>
                  <a:lnTo>
                    <a:pt x="867" y="81"/>
                  </a:lnTo>
                  <a:lnTo>
                    <a:pt x="864" y="81"/>
                  </a:lnTo>
                  <a:lnTo>
                    <a:pt x="864" y="81"/>
                  </a:lnTo>
                  <a:lnTo>
                    <a:pt x="864" y="79"/>
                  </a:lnTo>
                  <a:lnTo>
                    <a:pt x="864" y="74"/>
                  </a:lnTo>
                  <a:lnTo>
                    <a:pt x="862" y="67"/>
                  </a:lnTo>
                  <a:lnTo>
                    <a:pt x="860" y="61"/>
                  </a:lnTo>
                  <a:lnTo>
                    <a:pt x="858" y="54"/>
                  </a:lnTo>
                  <a:lnTo>
                    <a:pt x="858" y="47"/>
                  </a:lnTo>
                  <a:lnTo>
                    <a:pt x="855" y="43"/>
                  </a:lnTo>
                  <a:lnTo>
                    <a:pt x="851" y="40"/>
                  </a:lnTo>
                  <a:lnTo>
                    <a:pt x="851" y="40"/>
                  </a:lnTo>
                  <a:lnTo>
                    <a:pt x="851" y="40"/>
                  </a:lnTo>
                  <a:lnTo>
                    <a:pt x="851" y="40"/>
                  </a:lnTo>
                  <a:lnTo>
                    <a:pt x="851" y="40"/>
                  </a:lnTo>
                  <a:lnTo>
                    <a:pt x="849" y="40"/>
                  </a:lnTo>
                  <a:lnTo>
                    <a:pt x="849" y="40"/>
                  </a:lnTo>
                  <a:lnTo>
                    <a:pt x="849" y="40"/>
                  </a:lnTo>
                  <a:lnTo>
                    <a:pt x="846" y="40"/>
                  </a:lnTo>
                  <a:lnTo>
                    <a:pt x="846" y="38"/>
                  </a:lnTo>
                  <a:lnTo>
                    <a:pt x="846" y="36"/>
                  </a:lnTo>
                  <a:lnTo>
                    <a:pt x="844" y="34"/>
                  </a:lnTo>
                  <a:lnTo>
                    <a:pt x="844" y="31"/>
                  </a:lnTo>
                  <a:lnTo>
                    <a:pt x="844" y="27"/>
                  </a:lnTo>
                  <a:lnTo>
                    <a:pt x="842" y="25"/>
                  </a:lnTo>
                  <a:lnTo>
                    <a:pt x="842" y="22"/>
                  </a:lnTo>
                  <a:lnTo>
                    <a:pt x="840" y="20"/>
                  </a:lnTo>
                  <a:lnTo>
                    <a:pt x="840" y="18"/>
                  </a:lnTo>
                  <a:lnTo>
                    <a:pt x="840" y="18"/>
                  </a:lnTo>
                  <a:lnTo>
                    <a:pt x="840" y="18"/>
                  </a:lnTo>
                  <a:lnTo>
                    <a:pt x="837" y="16"/>
                  </a:lnTo>
                  <a:lnTo>
                    <a:pt x="837" y="16"/>
                  </a:lnTo>
                  <a:lnTo>
                    <a:pt x="837" y="16"/>
                  </a:lnTo>
                  <a:lnTo>
                    <a:pt x="835" y="13"/>
                  </a:lnTo>
                  <a:lnTo>
                    <a:pt x="835" y="13"/>
                  </a:lnTo>
                  <a:lnTo>
                    <a:pt x="835" y="13"/>
                  </a:lnTo>
                  <a:lnTo>
                    <a:pt x="835" y="13"/>
                  </a:lnTo>
                  <a:lnTo>
                    <a:pt x="833" y="13"/>
                  </a:lnTo>
                  <a:lnTo>
                    <a:pt x="833" y="13"/>
                  </a:lnTo>
                  <a:lnTo>
                    <a:pt x="833" y="13"/>
                  </a:lnTo>
                  <a:lnTo>
                    <a:pt x="831" y="13"/>
                  </a:lnTo>
                  <a:lnTo>
                    <a:pt x="831" y="16"/>
                  </a:lnTo>
                  <a:lnTo>
                    <a:pt x="831" y="16"/>
                  </a:lnTo>
                  <a:lnTo>
                    <a:pt x="831" y="13"/>
                  </a:lnTo>
                  <a:lnTo>
                    <a:pt x="831" y="13"/>
                  </a:lnTo>
                  <a:lnTo>
                    <a:pt x="831" y="11"/>
                  </a:lnTo>
                  <a:lnTo>
                    <a:pt x="831" y="11"/>
                  </a:lnTo>
                  <a:lnTo>
                    <a:pt x="831" y="9"/>
                  </a:lnTo>
                  <a:lnTo>
                    <a:pt x="831" y="9"/>
                  </a:lnTo>
                  <a:lnTo>
                    <a:pt x="828" y="9"/>
                  </a:lnTo>
                  <a:lnTo>
                    <a:pt x="828" y="7"/>
                  </a:lnTo>
                  <a:lnTo>
                    <a:pt x="828" y="7"/>
                  </a:lnTo>
                  <a:lnTo>
                    <a:pt x="828" y="4"/>
                  </a:lnTo>
                  <a:lnTo>
                    <a:pt x="828" y="4"/>
                  </a:lnTo>
                  <a:lnTo>
                    <a:pt x="826" y="4"/>
                  </a:lnTo>
                  <a:lnTo>
                    <a:pt x="826" y="2"/>
                  </a:lnTo>
                  <a:lnTo>
                    <a:pt x="826" y="2"/>
                  </a:lnTo>
                  <a:lnTo>
                    <a:pt x="824" y="0"/>
                  </a:lnTo>
                  <a:lnTo>
                    <a:pt x="824" y="0"/>
                  </a:lnTo>
                  <a:lnTo>
                    <a:pt x="810" y="2"/>
                  </a:lnTo>
                  <a:lnTo>
                    <a:pt x="795" y="4"/>
                  </a:lnTo>
                  <a:lnTo>
                    <a:pt x="779" y="7"/>
                  </a:lnTo>
                  <a:lnTo>
                    <a:pt x="763" y="9"/>
                  </a:lnTo>
                  <a:lnTo>
                    <a:pt x="750" y="9"/>
                  </a:lnTo>
                  <a:lnTo>
                    <a:pt x="734" y="11"/>
                  </a:lnTo>
                  <a:lnTo>
                    <a:pt x="720" y="13"/>
                  </a:lnTo>
                  <a:lnTo>
                    <a:pt x="705" y="16"/>
                  </a:lnTo>
                  <a:close/>
                </a:path>
              </a:pathLst>
            </a:custGeom>
            <a:solidFill>
              <a:srgbClr val="F0C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75" name="Freeform 558">
              <a:extLst>
                <a:ext uri="{FF2B5EF4-FFF2-40B4-BE49-F238E27FC236}">
                  <a16:creationId xmlns:a16="http://schemas.microsoft.com/office/drawing/2014/main" id="{1BF86100-66C1-9191-0C1A-789B4C0E9756}"/>
                </a:ext>
              </a:extLst>
            </p:cNvPr>
            <p:cNvSpPr>
              <a:spLocks/>
            </p:cNvSpPr>
            <p:nvPr/>
          </p:nvSpPr>
          <p:spPr bwMode="auto">
            <a:xfrm>
              <a:off x="1949747" y="3850158"/>
              <a:ext cx="374650" cy="125412"/>
            </a:xfrm>
            <a:custGeom>
              <a:avLst/>
              <a:gdLst>
                <a:gd name="T0" fmla="*/ 61 w 236"/>
                <a:gd name="T1" fmla="*/ 41 h 79"/>
                <a:gd name="T2" fmla="*/ 47 w 236"/>
                <a:gd name="T3" fmla="*/ 16 h 79"/>
                <a:gd name="T4" fmla="*/ 49 w 236"/>
                <a:gd name="T5" fmla="*/ 16 h 79"/>
                <a:gd name="T6" fmla="*/ 54 w 236"/>
                <a:gd name="T7" fmla="*/ 18 h 79"/>
                <a:gd name="T8" fmla="*/ 63 w 236"/>
                <a:gd name="T9" fmla="*/ 18 h 79"/>
                <a:gd name="T10" fmla="*/ 72 w 236"/>
                <a:gd name="T11" fmla="*/ 20 h 79"/>
                <a:gd name="T12" fmla="*/ 99 w 236"/>
                <a:gd name="T13" fmla="*/ 18 h 79"/>
                <a:gd name="T14" fmla="*/ 128 w 236"/>
                <a:gd name="T15" fmla="*/ 16 h 79"/>
                <a:gd name="T16" fmla="*/ 160 w 236"/>
                <a:gd name="T17" fmla="*/ 11 h 79"/>
                <a:gd name="T18" fmla="*/ 187 w 236"/>
                <a:gd name="T19" fmla="*/ 7 h 79"/>
                <a:gd name="T20" fmla="*/ 211 w 236"/>
                <a:gd name="T21" fmla="*/ 5 h 79"/>
                <a:gd name="T22" fmla="*/ 229 w 236"/>
                <a:gd name="T23" fmla="*/ 0 h 79"/>
                <a:gd name="T24" fmla="*/ 236 w 236"/>
                <a:gd name="T25" fmla="*/ 61 h 79"/>
                <a:gd name="T26" fmla="*/ 220 w 236"/>
                <a:gd name="T27" fmla="*/ 63 h 79"/>
                <a:gd name="T28" fmla="*/ 196 w 236"/>
                <a:gd name="T29" fmla="*/ 68 h 79"/>
                <a:gd name="T30" fmla="*/ 166 w 236"/>
                <a:gd name="T31" fmla="*/ 72 h 79"/>
                <a:gd name="T32" fmla="*/ 135 w 236"/>
                <a:gd name="T33" fmla="*/ 77 h 79"/>
                <a:gd name="T34" fmla="*/ 103 w 236"/>
                <a:gd name="T35" fmla="*/ 79 h 79"/>
                <a:gd name="T36" fmla="*/ 72 w 236"/>
                <a:gd name="T37" fmla="*/ 79 h 79"/>
                <a:gd name="T38" fmla="*/ 56 w 236"/>
                <a:gd name="T39" fmla="*/ 79 h 79"/>
                <a:gd name="T40" fmla="*/ 40 w 236"/>
                <a:gd name="T41" fmla="*/ 77 h 79"/>
                <a:gd name="T42" fmla="*/ 27 w 236"/>
                <a:gd name="T43" fmla="*/ 72 h 79"/>
                <a:gd name="T44" fmla="*/ 13 w 236"/>
                <a:gd name="T45" fmla="*/ 65 h 79"/>
                <a:gd name="T46" fmla="*/ 0 w 236"/>
                <a:gd name="T47" fmla="*/ 41 h 79"/>
                <a:gd name="T48" fmla="*/ 13 w 236"/>
                <a:gd name="T49" fmla="*/ 65 h 79"/>
                <a:gd name="T50" fmla="*/ 0 w 236"/>
                <a:gd name="T51" fmla="*/ 56 h 79"/>
                <a:gd name="T52" fmla="*/ 0 w 236"/>
                <a:gd name="T53" fmla="*/ 41 h 79"/>
                <a:gd name="T54" fmla="*/ 61 w 236"/>
                <a:gd name="T55" fmla="*/ 4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6" h="79">
                  <a:moveTo>
                    <a:pt x="61" y="41"/>
                  </a:moveTo>
                  <a:lnTo>
                    <a:pt x="47" y="16"/>
                  </a:lnTo>
                  <a:lnTo>
                    <a:pt x="49" y="16"/>
                  </a:lnTo>
                  <a:lnTo>
                    <a:pt x="54" y="18"/>
                  </a:lnTo>
                  <a:lnTo>
                    <a:pt x="63" y="18"/>
                  </a:lnTo>
                  <a:lnTo>
                    <a:pt x="72" y="20"/>
                  </a:lnTo>
                  <a:lnTo>
                    <a:pt x="99" y="18"/>
                  </a:lnTo>
                  <a:lnTo>
                    <a:pt x="128" y="16"/>
                  </a:lnTo>
                  <a:lnTo>
                    <a:pt x="160" y="11"/>
                  </a:lnTo>
                  <a:lnTo>
                    <a:pt x="187" y="7"/>
                  </a:lnTo>
                  <a:lnTo>
                    <a:pt x="211" y="5"/>
                  </a:lnTo>
                  <a:lnTo>
                    <a:pt x="229" y="0"/>
                  </a:lnTo>
                  <a:lnTo>
                    <a:pt x="236" y="61"/>
                  </a:lnTo>
                  <a:lnTo>
                    <a:pt x="220" y="63"/>
                  </a:lnTo>
                  <a:lnTo>
                    <a:pt x="196" y="68"/>
                  </a:lnTo>
                  <a:lnTo>
                    <a:pt x="166" y="72"/>
                  </a:lnTo>
                  <a:lnTo>
                    <a:pt x="135" y="77"/>
                  </a:lnTo>
                  <a:lnTo>
                    <a:pt x="103" y="79"/>
                  </a:lnTo>
                  <a:lnTo>
                    <a:pt x="72" y="79"/>
                  </a:lnTo>
                  <a:lnTo>
                    <a:pt x="56" y="79"/>
                  </a:lnTo>
                  <a:lnTo>
                    <a:pt x="40" y="77"/>
                  </a:lnTo>
                  <a:lnTo>
                    <a:pt x="27" y="72"/>
                  </a:lnTo>
                  <a:lnTo>
                    <a:pt x="13" y="65"/>
                  </a:lnTo>
                  <a:lnTo>
                    <a:pt x="0" y="41"/>
                  </a:lnTo>
                  <a:lnTo>
                    <a:pt x="13" y="65"/>
                  </a:lnTo>
                  <a:lnTo>
                    <a:pt x="0" y="56"/>
                  </a:lnTo>
                  <a:lnTo>
                    <a:pt x="0" y="41"/>
                  </a:lnTo>
                  <a:lnTo>
                    <a:pt x="61" y="4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76" name="Freeform 559">
              <a:extLst>
                <a:ext uri="{FF2B5EF4-FFF2-40B4-BE49-F238E27FC236}">
                  <a16:creationId xmlns:a16="http://schemas.microsoft.com/office/drawing/2014/main" id="{64F26761-9531-A78F-9947-F6064B58543A}"/>
                </a:ext>
              </a:extLst>
            </p:cNvPr>
            <p:cNvSpPr>
              <a:spLocks/>
            </p:cNvSpPr>
            <p:nvPr/>
          </p:nvSpPr>
          <p:spPr bwMode="auto">
            <a:xfrm>
              <a:off x="1949747" y="3861271"/>
              <a:ext cx="96838" cy="82550"/>
            </a:xfrm>
            <a:custGeom>
              <a:avLst/>
              <a:gdLst>
                <a:gd name="T0" fmla="*/ 45 w 61"/>
                <a:gd name="T1" fmla="*/ 0 h 52"/>
                <a:gd name="T2" fmla="*/ 61 w 61"/>
                <a:gd name="T3" fmla="*/ 27 h 52"/>
                <a:gd name="T4" fmla="*/ 61 w 61"/>
                <a:gd name="T5" fmla="*/ 27 h 52"/>
                <a:gd name="T6" fmla="*/ 61 w 61"/>
                <a:gd name="T7" fmla="*/ 29 h 52"/>
                <a:gd name="T8" fmla="*/ 61 w 61"/>
                <a:gd name="T9" fmla="*/ 29 h 52"/>
                <a:gd name="T10" fmla="*/ 61 w 61"/>
                <a:gd name="T11" fmla="*/ 29 h 52"/>
                <a:gd name="T12" fmla="*/ 61 w 61"/>
                <a:gd name="T13" fmla="*/ 31 h 52"/>
                <a:gd name="T14" fmla="*/ 61 w 61"/>
                <a:gd name="T15" fmla="*/ 31 h 52"/>
                <a:gd name="T16" fmla="*/ 61 w 61"/>
                <a:gd name="T17" fmla="*/ 31 h 52"/>
                <a:gd name="T18" fmla="*/ 61 w 61"/>
                <a:gd name="T19" fmla="*/ 34 h 52"/>
                <a:gd name="T20" fmla="*/ 0 w 61"/>
                <a:gd name="T21" fmla="*/ 34 h 52"/>
                <a:gd name="T22" fmla="*/ 0 w 61"/>
                <a:gd name="T23" fmla="*/ 31 h 52"/>
                <a:gd name="T24" fmla="*/ 0 w 61"/>
                <a:gd name="T25" fmla="*/ 31 h 52"/>
                <a:gd name="T26" fmla="*/ 0 w 61"/>
                <a:gd name="T27" fmla="*/ 31 h 52"/>
                <a:gd name="T28" fmla="*/ 0 w 61"/>
                <a:gd name="T29" fmla="*/ 29 h 52"/>
                <a:gd name="T30" fmla="*/ 0 w 61"/>
                <a:gd name="T31" fmla="*/ 29 h 52"/>
                <a:gd name="T32" fmla="*/ 0 w 61"/>
                <a:gd name="T33" fmla="*/ 29 h 52"/>
                <a:gd name="T34" fmla="*/ 0 w 61"/>
                <a:gd name="T35" fmla="*/ 27 h 52"/>
                <a:gd name="T36" fmla="*/ 0 w 61"/>
                <a:gd name="T37" fmla="*/ 27 h 52"/>
                <a:gd name="T38" fmla="*/ 16 w 61"/>
                <a:gd name="T39" fmla="*/ 52 h 52"/>
                <a:gd name="T40" fmla="*/ 45 w 61"/>
                <a:gd name="T41" fmla="*/ 0 h 52"/>
                <a:gd name="T42" fmla="*/ 61 w 61"/>
                <a:gd name="T43" fmla="*/ 9 h 52"/>
                <a:gd name="T44" fmla="*/ 61 w 61"/>
                <a:gd name="T45" fmla="*/ 27 h 52"/>
                <a:gd name="T46" fmla="*/ 45 w 61"/>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2">
                  <a:moveTo>
                    <a:pt x="45" y="0"/>
                  </a:moveTo>
                  <a:lnTo>
                    <a:pt x="61" y="27"/>
                  </a:lnTo>
                  <a:lnTo>
                    <a:pt x="61" y="27"/>
                  </a:lnTo>
                  <a:lnTo>
                    <a:pt x="61" y="29"/>
                  </a:lnTo>
                  <a:lnTo>
                    <a:pt x="61" y="29"/>
                  </a:lnTo>
                  <a:lnTo>
                    <a:pt x="61" y="29"/>
                  </a:lnTo>
                  <a:lnTo>
                    <a:pt x="61" y="31"/>
                  </a:lnTo>
                  <a:lnTo>
                    <a:pt x="61" y="31"/>
                  </a:lnTo>
                  <a:lnTo>
                    <a:pt x="61" y="31"/>
                  </a:lnTo>
                  <a:lnTo>
                    <a:pt x="61" y="34"/>
                  </a:lnTo>
                  <a:lnTo>
                    <a:pt x="0" y="34"/>
                  </a:lnTo>
                  <a:lnTo>
                    <a:pt x="0" y="31"/>
                  </a:lnTo>
                  <a:lnTo>
                    <a:pt x="0" y="31"/>
                  </a:lnTo>
                  <a:lnTo>
                    <a:pt x="0" y="31"/>
                  </a:lnTo>
                  <a:lnTo>
                    <a:pt x="0" y="29"/>
                  </a:lnTo>
                  <a:lnTo>
                    <a:pt x="0" y="29"/>
                  </a:lnTo>
                  <a:lnTo>
                    <a:pt x="0" y="29"/>
                  </a:lnTo>
                  <a:lnTo>
                    <a:pt x="0" y="27"/>
                  </a:lnTo>
                  <a:lnTo>
                    <a:pt x="0" y="27"/>
                  </a:lnTo>
                  <a:lnTo>
                    <a:pt x="16" y="52"/>
                  </a:lnTo>
                  <a:lnTo>
                    <a:pt x="45" y="0"/>
                  </a:lnTo>
                  <a:lnTo>
                    <a:pt x="61" y="9"/>
                  </a:lnTo>
                  <a:lnTo>
                    <a:pt x="61" y="27"/>
                  </a:lnTo>
                  <a:lnTo>
                    <a:pt x="45"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77" name="Freeform 560">
              <a:extLst>
                <a:ext uri="{FF2B5EF4-FFF2-40B4-BE49-F238E27FC236}">
                  <a16:creationId xmlns:a16="http://schemas.microsoft.com/office/drawing/2014/main" id="{B2070D7B-CBF2-B7D2-AF6D-D5C9F0D636C9}"/>
                </a:ext>
              </a:extLst>
            </p:cNvPr>
            <p:cNvSpPr>
              <a:spLocks/>
            </p:cNvSpPr>
            <p:nvPr/>
          </p:nvSpPr>
          <p:spPr bwMode="auto">
            <a:xfrm>
              <a:off x="1681460" y="3846983"/>
              <a:ext cx="339725" cy="142875"/>
            </a:xfrm>
            <a:custGeom>
              <a:avLst/>
              <a:gdLst>
                <a:gd name="T0" fmla="*/ 59 w 214"/>
                <a:gd name="T1" fmla="*/ 54 h 90"/>
                <a:gd name="T2" fmla="*/ 45 w 214"/>
                <a:gd name="T3" fmla="*/ 27 h 90"/>
                <a:gd name="T4" fmla="*/ 47 w 214"/>
                <a:gd name="T5" fmla="*/ 29 h 90"/>
                <a:gd name="T6" fmla="*/ 50 w 214"/>
                <a:gd name="T7" fmla="*/ 29 h 90"/>
                <a:gd name="T8" fmla="*/ 56 w 214"/>
                <a:gd name="T9" fmla="*/ 29 h 90"/>
                <a:gd name="T10" fmla="*/ 63 w 214"/>
                <a:gd name="T11" fmla="*/ 29 h 90"/>
                <a:gd name="T12" fmla="*/ 83 w 214"/>
                <a:gd name="T13" fmla="*/ 25 h 90"/>
                <a:gd name="T14" fmla="*/ 106 w 214"/>
                <a:gd name="T15" fmla="*/ 16 h 90"/>
                <a:gd name="T16" fmla="*/ 131 w 214"/>
                <a:gd name="T17" fmla="*/ 9 h 90"/>
                <a:gd name="T18" fmla="*/ 155 w 214"/>
                <a:gd name="T19" fmla="*/ 2 h 90"/>
                <a:gd name="T20" fmla="*/ 169 w 214"/>
                <a:gd name="T21" fmla="*/ 0 h 90"/>
                <a:gd name="T22" fmla="*/ 185 w 214"/>
                <a:gd name="T23" fmla="*/ 0 h 90"/>
                <a:gd name="T24" fmla="*/ 198 w 214"/>
                <a:gd name="T25" fmla="*/ 2 h 90"/>
                <a:gd name="T26" fmla="*/ 214 w 214"/>
                <a:gd name="T27" fmla="*/ 9 h 90"/>
                <a:gd name="T28" fmla="*/ 185 w 214"/>
                <a:gd name="T29" fmla="*/ 61 h 90"/>
                <a:gd name="T30" fmla="*/ 182 w 214"/>
                <a:gd name="T31" fmla="*/ 61 h 90"/>
                <a:gd name="T32" fmla="*/ 180 w 214"/>
                <a:gd name="T33" fmla="*/ 61 h 90"/>
                <a:gd name="T34" fmla="*/ 173 w 214"/>
                <a:gd name="T35" fmla="*/ 61 h 90"/>
                <a:gd name="T36" fmla="*/ 167 w 214"/>
                <a:gd name="T37" fmla="*/ 61 h 90"/>
                <a:gd name="T38" fmla="*/ 146 w 214"/>
                <a:gd name="T39" fmla="*/ 67 h 90"/>
                <a:gd name="T40" fmla="*/ 124 w 214"/>
                <a:gd name="T41" fmla="*/ 74 h 90"/>
                <a:gd name="T42" fmla="*/ 99 w 214"/>
                <a:gd name="T43" fmla="*/ 81 h 90"/>
                <a:gd name="T44" fmla="*/ 74 w 214"/>
                <a:gd name="T45" fmla="*/ 88 h 90"/>
                <a:gd name="T46" fmla="*/ 59 w 214"/>
                <a:gd name="T47" fmla="*/ 90 h 90"/>
                <a:gd name="T48" fmla="*/ 43 w 214"/>
                <a:gd name="T49" fmla="*/ 90 h 90"/>
                <a:gd name="T50" fmla="*/ 29 w 214"/>
                <a:gd name="T51" fmla="*/ 85 h 90"/>
                <a:gd name="T52" fmla="*/ 14 w 214"/>
                <a:gd name="T53" fmla="*/ 79 h 90"/>
                <a:gd name="T54" fmla="*/ 0 w 214"/>
                <a:gd name="T55" fmla="*/ 54 h 90"/>
                <a:gd name="T56" fmla="*/ 14 w 214"/>
                <a:gd name="T57" fmla="*/ 79 h 90"/>
                <a:gd name="T58" fmla="*/ 0 w 214"/>
                <a:gd name="T59" fmla="*/ 70 h 90"/>
                <a:gd name="T60" fmla="*/ 0 w 214"/>
                <a:gd name="T61" fmla="*/ 54 h 90"/>
                <a:gd name="T62" fmla="*/ 59 w 214"/>
                <a:gd name="T63"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4" h="90">
                  <a:moveTo>
                    <a:pt x="59" y="54"/>
                  </a:moveTo>
                  <a:lnTo>
                    <a:pt x="45" y="27"/>
                  </a:lnTo>
                  <a:lnTo>
                    <a:pt x="47" y="29"/>
                  </a:lnTo>
                  <a:lnTo>
                    <a:pt x="50" y="29"/>
                  </a:lnTo>
                  <a:lnTo>
                    <a:pt x="56" y="29"/>
                  </a:lnTo>
                  <a:lnTo>
                    <a:pt x="63" y="29"/>
                  </a:lnTo>
                  <a:lnTo>
                    <a:pt x="83" y="25"/>
                  </a:lnTo>
                  <a:lnTo>
                    <a:pt x="106" y="16"/>
                  </a:lnTo>
                  <a:lnTo>
                    <a:pt x="131" y="9"/>
                  </a:lnTo>
                  <a:lnTo>
                    <a:pt x="155" y="2"/>
                  </a:lnTo>
                  <a:lnTo>
                    <a:pt x="169" y="0"/>
                  </a:lnTo>
                  <a:lnTo>
                    <a:pt x="185" y="0"/>
                  </a:lnTo>
                  <a:lnTo>
                    <a:pt x="198" y="2"/>
                  </a:lnTo>
                  <a:lnTo>
                    <a:pt x="214" y="9"/>
                  </a:lnTo>
                  <a:lnTo>
                    <a:pt x="185" y="61"/>
                  </a:lnTo>
                  <a:lnTo>
                    <a:pt x="182" y="61"/>
                  </a:lnTo>
                  <a:lnTo>
                    <a:pt x="180" y="61"/>
                  </a:lnTo>
                  <a:lnTo>
                    <a:pt x="173" y="61"/>
                  </a:lnTo>
                  <a:lnTo>
                    <a:pt x="167" y="61"/>
                  </a:lnTo>
                  <a:lnTo>
                    <a:pt x="146" y="67"/>
                  </a:lnTo>
                  <a:lnTo>
                    <a:pt x="124" y="74"/>
                  </a:lnTo>
                  <a:lnTo>
                    <a:pt x="99" y="81"/>
                  </a:lnTo>
                  <a:lnTo>
                    <a:pt x="74" y="88"/>
                  </a:lnTo>
                  <a:lnTo>
                    <a:pt x="59" y="90"/>
                  </a:lnTo>
                  <a:lnTo>
                    <a:pt x="43" y="90"/>
                  </a:lnTo>
                  <a:lnTo>
                    <a:pt x="29" y="85"/>
                  </a:lnTo>
                  <a:lnTo>
                    <a:pt x="14" y="79"/>
                  </a:lnTo>
                  <a:lnTo>
                    <a:pt x="0" y="54"/>
                  </a:lnTo>
                  <a:lnTo>
                    <a:pt x="14" y="79"/>
                  </a:lnTo>
                  <a:lnTo>
                    <a:pt x="0" y="70"/>
                  </a:lnTo>
                  <a:lnTo>
                    <a:pt x="0" y="54"/>
                  </a:lnTo>
                  <a:lnTo>
                    <a:pt x="59" y="54"/>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78" name="Freeform 561">
              <a:extLst>
                <a:ext uri="{FF2B5EF4-FFF2-40B4-BE49-F238E27FC236}">
                  <a16:creationId xmlns:a16="http://schemas.microsoft.com/office/drawing/2014/main" id="{36B2CDAB-217D-BB59-8079-80AB37313CEC}"/>
                </a:ext>
              </a:extLst>
            </p:cNvPr>
            <p:cNvSpPr>
              <a:spLocks/>
            </p:cNvSpPr>
            <p:nvPr/>
          </p:nvSpPr>
          <p:spPr bwMode="auto">
            <a:xfrm>
              <a:off x="1681460" y="3886671"/>
              <a:ext cx="93663" cy="71437"/>
            </a:xfrm>
            <a:custGeom>
              <a:avLst/>
              <a:gdLst>
                <a:gd name="T0" fmla="*/ 50 w 59"/>
                <a:gd name="T1" fmla="*/ 0 h 45"/>
                <a:gd name="T2" fmla="*/ 59 w 59"/>
                <a:gd name="T3" fmla="*/ 22 h 45"/>
                <a:gd name="T4" fmla="*/ 59 w 59"/>
                <a:gd name="T5" fmla="*/ 22 h 45"/>
                <a:gd name="T6" fmla="*/ 59 w 59"/>
                <a:gd name="T7" fmla="*/ 24 h 45"/>
                <a:gd name="T8" fmla="*/ 59 w 59"/>
                <a:gd name="T9" fmla="*/ 24 h 45"/>
                <a:gd name="T10" fmla="*/ 59 w 59"/>
                <a:gd name="T11" fmla="*/ 24 h 45"/>
                <a:gd name="T12" fmla="*/ 59 w 59"/>
                <a:gd name="T13" fmla="*/ 27 h 45"/>
                <a:gd name="T14" fmla="*/ 59 w 59"/>
                <a:gd name="T15" fmla="*/ 27 h 45"/>
                <a:gd name="T16" fmla="*/ 59 w 59"/>
                <a:gd name="T17" fmla="*/ 27 h 45"/>
                <a:gd name="T18" fmla="*/ 59 w 59"/>
                <a:gd name="T19" fmla="*/ 29 h 45"/>
                <a:gd name="T20" fmla="*/ 0 w 59"/>
                <a:gd name="T21" fmla="*/ 29 h 45"/>
                <a:gd name="T22" fmla="*/ 0 w 59"/>
                <a:gd name="T23" fmla="*/ 27 h 45"/>
                <a:gd name="T24" fmla="*/ 0 w 59"/>
                <a:gd name="T25" fmla="*/ 27 h 45"/>
                <a:gd name="T26" fmla="*/ 0 w 59"/>
                <a:gd name="T27" fmla="*/ 27 h 45"/>
                <a:gd name="T28" fmla="*/ 0 w 59"/>
                <a:gd name="T29" fmla="*/ 24 h 45"/>
                <a:gd name="T30" fmla="*/ 0 w 59"/>
                <a:gd name="T31" fmla="*/ 24 h 45"/>
                <a:gd name="T32" fmla="*/ 0 w 59"/>
                <a:gd name="T33" fmla="*/ 24 h 45"/>
                <a:gd name="T34" fmla="*/ 0 w 59"/>
                <a:gd name="T35" fmla="*/ 22 h 45"/>
                <a:gd name="T36" fmla="*/ 0 w 59"/>
                <a:gd name="T37" fmla="*/ 22 h 45"/>
                <a:gd name="T38" fmla="*/ 11 w 59"/>
                <a:gd name="T39" fmla="*/ 45 h 45"/>
                <a:gd name="T40" fmla="*/ 50 w 59"/>
                <a:gd name="T41" fmla="*/ 0 h 45"/>
                <a:gd name="T42" fmla="*/ 59 w 59"/>
                <a:gd name="T43" fmla="*/ 9 h 45"/>
                <a:gd name="T44" fmla="*/ 59 w 59"/>
                <a:gd name="T45" fmla="*/ 22 h 45"/>
                <a:gd name="T46" fmla="*/ 50 w 59"/>
                <a:gd name="T4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45">
                  <a:moveTo>
                    <a:pt x="50" y="0"/>
                  </a:moveTo>
                  <a:lnTo>
                    <a:pt x="59" y="22"/>
                  </a:lnTo>
                  <a:lnTo>
                    <a:pt x="59" y="22"/>
                  </a:lnTo>
                  <a:lnTo>
                    <a:pt x="59" y="24"/>
                  </a:lnTo>
                  <a:lnTo>
                    <a:pt x="59" y="24"/>
                  </a:lnTo>
                  <a:lnTo>
                    <a:pt x="59" y="24"/>
                  </a:lnTo>
                  <a:lnTo>
                    <a:pt x="59" y="27"/>
                  </a:lnTo>
                  <a:lnTo>
                    <a:pt x="59" y="27"/>
                  </a:lnTo>
                  <a:lnTo>
                    <a:pt x="59" y="27"/>
                  </a:lnTo>
                  <a:lnTo>
                    <a:pt x="59" y="29"/>
                  </a:lnTo>
                  <a:lnTo>
                    <a:pt x="0" y="29"/>
                  </a:lnTo>
                  <a:lnTo>
                    <a:pt x="0" y="27"/>
                  </a:lnTo>
                  <a:lnTo>
                    <a:pt x="0" y="27"/>
                  </a:lnTo>
                  <a:lnTo>
                    <a:pt x="0" y="27"/>
                  </a:lnTo>
                  <a:lnTo>
                    <a:pt x="0" y="24"/>
                  </a:lnTo>
                  <a:lnTo>
                    <a:pt x="0" y="24"/>
                  </a:lnTo>
                  <a:lnTo>
                    <a:pt x="0" y="24"/>
                  </a:lnTo>
                  <a:lnTo>
                    <a:pt x="0" y="22"/>
                  </a:lnTo>
                  <a:lnTo>
                    <a:pt x="0" y="22"/>
                  </a:lnTo>
                  <a:lnTo>
                    <a:pt x="11" y="45"/>
                  </a:lnTo>
                  <a:lnTo>
                    <a:pt x="50" y="0"/>
                  </a:lnTo>
                  <a:lnTo>
                    <a:pt x="59" y="9"/>
                  </a:lnTo>
                  <a:lnTo>
                    <a:pt x="59" y="22"/>
                  </a:lnTo>
                  <a:lnTo>
                    <a:pt x="50"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79" name="Freeform 562">
              <a:extLst>
                <a:ext uri="{FF2B5EF4-FFF2-40B4-BE49-F238E27FC236}">
                  <a16:creationId xmlns:a16="http://schemas.microsoft.com/office/drawing/2014/main" id="{8BC585CF-A190-22AE-38B7-B0ADE66518CE}"/>
                </a:ext>
              </a:extLst>
            </p:cNvPr>
            <p:cNvSpPr>
              <a:spLocks/>
            </p:cNvSpPr>
            <p:nvPr/>
          </p:nvSpPr>
          <p:spPr bwMode="auto">
            <a:xfrm>
              <a:off x="1313160" y="3867621"/>
              <a:ext cx="447675" cy="119062"/>
            </a:xfrm>
            <a:custGeom>
              <a:avLst/>
              <a:gdLst>
                <a:gd name="T0" fmla="*/ 0 w 282"/>
                <a:gd name="T1" fmla="*/ 48 h 75"/>
                <a:gd name="T2" fmla="*/ 5 w 282"/>
                <a:gd name="T3" fmla="*/ 34 h 75"/>
                <a:gd name="T4" fmla="*/ 34 w 282"/>
                <a:gd name="T5" fmla="*/ 16 h 75"/>
                <a:gd name="T6" fmla="*/ 61 w 282"/>
                <a:gd name="T7" fmla="*/ 12 h 75"/>
                <a:gd name="T8" fmla="*/ 97 w 282"/>
                <a:gd name="T9" fmla="*/ 7 h 75"/>
                <a:gd name="T10" fmla="*/ 138 w 282"/>
                <a:gd name="T11" fmla="*/ 3 h 75"/>
                <a:gd name="T12" fmla="*/ 180 w 282"/>
                <a:gd name="T13" fmla="*/ 0 h 75"/>
                <a:gd name="T14" fmla="*/ 219 w 282"/>
                <a:gd name="T15" fmla="*/ 0 h 75"/>
                <a:gd name="T16" fmla="*/ 250 w 282"/>
                <a:gd name="T17" fmla="*/ 0 h 75"/>
                <a:gd name="T18" fmla="*/ 282 w 282"/>
                <a:gd name="T19" fmla="*/ 12 h 75"/>
                <a:gd name="T20" fmla="*/ 243 w 282"/>
                <a:gd name="T21" fmla="*/ 57 h 75"/>
                <a:gd name="T22" fmla="*/ 243 w 282"/>
                <a:gd name="T23" fmla="*/ 61 h 75"/>
                <a:gd name="T24" fmla="*/ 219 w 282"/>
                <a:gd name="T25" fmla="*/ 59 h 75"/>
                <a:gd name="T26" fmla="*/ 183 w 282"/>
                <a:gd name="T27" fmla="*/ 61 h 75"/>
                <a:gd name="T28" fmla="*/ 142 w 282"/>
                <a:gd name="T29" fmla="*/ 63 h 75"/>
                <a:gd name="T30" fmla="*/ 104 w 282"/>
                <a:gd name="T31" fmla="*/ 66 h 75"/>
                <a:gd name="T32" fmla="*/ 70 w 282"/>
                <a:gd name="T33" fmla="*/ 70 h 75"/>
                <a:gd name="T34" fmla="*/ 48 w 282"/>
                <a:gd name="T35" fmla="*/ 75 h 75"/>
                <a:gd name="T36" fmla="*/ 57 w 282"/>
                <a:gd name="T37" fmla="*/ 61 h 75"/>
                <a:gd name="T38" fmla="*/ 61 w 282"/>
                <a:gd name="T39" fmla="*/ 48 h 75"/>
                <a:gd name="T40" fmla="*/ 0 w 282"/>
                <a:gd name="T41" fmla="*/ 4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2" h="75">
                  <a:moveTo>
                    <a:pt x="0" y="48"/>
                  </a:moveTo>
                  <a:lnTo>
                    <a:pt x="5" y="34"/>
                  </a:lnTo>
                  <a:lnTo>
                    <a:pt x="34" y="16"/>
                  </a:lnTo>
                  <a:lnTo>
                    <a:pt x="61" y="12"/>
                  </a:lnTo>
                  <a:lnTo>
                    <a:pt x="97" y="7"/>
                  </a:lnTo>
                  <a:lnTo>
                    <a:pt x="138" y="3"/>
                  </a:lnTo>
                  <a:lnTo>
                    <a:pt x="180" y="0"/>
                  </a:lnTo>
                  <a:lnTo>
                    <a:pt x="219" y="0"/>
                  </a:lnTo>
                  <a:lnTo>
                    <a:pt x="250" y="0"/>
                  </a:lnTo>
                  <a:lnTo>
                    <a:pt x="282" y="12"/>
                  </a:lnTo>
                  <a:lnTo>
                    <a:pt x="243" y="57"/>
                  </a:lnTo>
                  <a:lnTo>
                    <a:pt x="243" y="61"/>
                  </a:lnTo>
                  <a:lnTo>
                    <a:pt x="219" y="59"/>
                  </a:lnTo>
                  <a:lnTo>
                    <a:pt x="183" y="61"/>
                  </a:lnTo>
                  <a:lnTo>
                    <a:pt x="142" y="63"/>
                  </a:lnTo>
                  <a:lnTo>
                    <a:pt x="104" y="66"/>
                  </a:lnTo>
                  <a:lnTo>
                    <a:pt x="70" y="70"/>
                  </a:lnTo>
                  <a:lnTo>
                    <a:pt x="48" y="75"/>
                  </a:lnTo>
                  <a:lnTo>
                    <a:pt x="57" y="61"/>
                  </a:lnTo>
                  <a:lnTo>
                    <a:pt x="61" y="48"/>
                  </a:lnTo>
                  <a:lnTo>
                    <a:pt x="0" y="48"/>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80" name="Freeform 563">
              <a:extLst>
                <a:ext uri="{FF2B5EF4-FFF2-40B4-BE49-F238E27FC236}">
                  <a16:creationId xmlns:a16="http://schemas.microsoft.com/office/drawing/2014/main" id="{A77113B8-3D84-EBF2-21C8-F6E8F3497C5A}"/>
                </a:ext>
              </a:extLst>
            </p:cNvPr>
            <p:cNvSpPr>
              <a:spLocks/>
            </p:cNvSpPr>
            <p:nvPr/>
          </p:nvSpPr>
          <p:spPr bwMode="auto">
            <a:xfrm>
              <a:off x="1313160" y="3915246"/>
              <a:ext cx="96838" cy="80962"/>
            </a:xfrm>
            <a:custGeom>
              <a:avLst/>
              <a:gdLst>
                <a:gd name="T0" fmla="*/ 16 w 61"/>
                <a:gd name="T1" fmla="*/ 0 h 51"/>
                <a:gd name="T2" fmla="*/ 0 w 61"/>
                <a:gd name="T3" fmla="*/ 24 h 51"/>
                <a:gd name="T4" fmla="*/ 0 w 61"/>
                <a:gd name="T5" fmla="*/ 24 h 51"/>
                <a:gd name="T6" fmla="*/ 0 w 61"/>
                <a:gd name="T7" fmla="*/ 24 h 51"/>
                <a:gd name="T8" fmla="*/ 0 w 61"/>
                <a:gd name="T9" fmla="*/ 22 h 51"/>
                <a:gd name="T10" fmla="*/ 0 w 61"/>
                <a:gd name="T11" fmla="*/ 22 h 51"/>
                <a:gd name="T12" fmla="*/ 0 w 61"/>
                <a:gd name="T13" fmla="*/ 20 h 51"/>
                <a:gd name="T14" fmla="*/ 0 w 61"/>
                <a:gd name="T15" fmla="*/ 20 h 51"/>
                <a:gd name="T16" fmla="*/ 0 w 61"/>
                <a:gd name="T17" fmla="*/ 20 h 51"/>
                <a:gd name="T18" fmla="*/ 0 w 61"/>
                <a:gd name="T19" fmla="*/ 18 h 51"/>
                <a:gd name="T20" fmla="*/ 61 w 61"/>
                <a:gd name="T21" fmla="*/ 18 h 51"/>
                <a:gd name="T22" fmla="*/ 61 w 61"/>
                <a:gd name="T23" fmla="*/ 20 h 51"/>
                <a:gd name="T24" fmla="*/ 61 w 61"/>
                <a:gd name="T25" fmla="*/ 20 h 51"/>
                <a:gd name="T26" fmla="*/ 61 w 61"/>
                <a:gd name="T27" fmla="*/ 20 h 51"/>
                <a:gd name="T28" fmla="*/ 61 w 61"/>
                <a:gd name="T29" fmla="*/ 22 h 51"/>
                <a:gd name="T30" fmla="*/ 61 w 61"/>
                <a:gd name="T31" fmla="*/ 22 h 51"/>
                <a:gd name="T32" fmla="*/ 61 w 61"/>
                <a:gd name="T33" fmla="*/ 24 h 51"/>
                <a:gd name="T34" fmla="*/ 61 w 61"/>
                <a:gd name="T35" fmla="*/ 24 h 51"/>
                <a:gd name="T36" fmla="*/ 61 w 61"/>
                <a:gd name="T37" fmla="*/ 24 h 51"/>
                <a:gd name="T38" fmla="*/ 43 w 61"/>
                <a:gd name="T39" fmla="*/ 51 h 51"/>
                <a:gd name="T40" fmla="*/ 61 w 61"/>
                <a:gd name="T41" fmla="*/ 24 h 51"/>
                <a:gd name="T42" fmla="*/ 61 w 61"/>
                <a:gd name="T43" fmla="*/ 45 h 51"/>
                <a:gd name="T44" fmla="*/ 43 w 61"/>
                <a:gd name="T45" fmla="*/ 51 h 51"/>
                <a:gd name="T46" fmla="*/ 16 w 61"/>
                <a:gd name="T4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1">
                  <a:moveTo>
                    <a:pt x="16" y="0"/>
                  </a:moveTo>
                  <a:lnTo>
                    <a:pt x="0" y="24"/>
                  </a:lnTo>
                  <a:lnTo>
                    <a:pt x="0" y="24"/>
                  </a:lnTo>
                  <a:lnTo>
                    <a:pt x="0" y="24"/>
                  </a:lnTo>
                  <a:lnTo>
                    <a:pt x="0" y="22"/>
                  </a:lnTo>
                  <a:lnTo>
                    <a:pt x="0" y="22"/>
                  </a:lnTo>
                  <a:lnTo>
                    <a:pt x="0" y="20"/>
                  </a:lnTo>
                  <a:lnTo>
                    <a:pt x="0" y="20"/>
                  </a:lnTo>
                  <a:lnTo>
                    <a:pt x="0" y="20"/>
                  </a:lnTo>
                  <a:lnTo>
                    <a:pt x="0" y="18"/>
                  </a:lnTo>
                  <a:lnTo>
                    <a:pt x="61" y="18"/>
                  </a:lnTo>
                  <a:lnTo>
                    <a:pt x="61" y="20"/>
                  </a:lnTo>
                  <a:lnTo>
                    <a:pt x="61" y="20"/>
                  </a:lnTo>
                  <a:lnTo>
                    <a:pt x="61" y="20"/>
                  </a:lnTo>
                  <a:lnTo>
                    <a:pt x="61" y="22"/>
                  </a:lnTo>
                  <a:lnTo>
                    <a:pt x="61" y="22"/>
                  </a:lnTo>
                  <a:lnTo>
                    <a:pt x="61" y="24"/>
                  </a:lnTo>
                  <a:lnTo>
                    <a:pt x="61" y="24"/>
                  </a:lnTo>
                  <a:lnTo>
                    <a:pt x="61" y="24"/>
                  </a:lnTo>
                  <a:lnTo>
                    <a:pt x="43" y="51"/>
                  </a:lnTo>
                  <a:lnTo>
                    <a:pt x="61" y="24"/>
                  </a:lnTo>
                  <a:lnTo>
                    <a:pt x="61" y="45"/>
                  </a:lnTo>
                  <a:lnTo>
                    <a:pt x="43" y="51"/>
                  </a:lnTo>
                  <a:lnTo>
                    <a:pt x="16"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81" name="Freeform 564">
              <a:extLst>
                <a:ext uri="{FF2B5EF4-FFF2-40B4-BE49-F238E27FC236}">
                  <a16:creationId xmlns:a16="http://schemas.microsoft.com/office/drawing/2014/main" id="{EF384972-CD32-A976-590F-3C1B23793996}"/>
                </a:ext>
              </a:extLst>
            </p:cNvPr>
            <p:cNvSpPr>
              <a:spLocks/>
            </p:cNvSpPr>
            <p:nvPr/>
          </p:nvSpPr>
          <p:spPr bwMode="auto">
            <a:xfrm>
              <a:off x="1152822" y="3915246"/>
              <a:ext cx="228600" cy="217487"/>
            </a:xfrm>
            <a:custGeom>
              <a:avLst/>
              <a:gdLst>
                <a:gd name="T0" fmla="*/ 0 w 144"/>
                <a:gd name="T1" fmla="*/ 137 h 137"/>
                <a:gd name="T2" fmla="*/ 0 w 144"/>
                <a:gd name="T3" fmla="*/ 130 h 137"/>
                <a:gd name="T4" fmla="*/ 2 w 144"/>
                <a:gd name="T5" fmla="*/ 108 h 137"/>
                <a:gd name="T6" fmla="*/ 7 w 144"/>
                <a:gd name="T7" fmla="*/ 87 h 137"/>
                <a:gd name="T8" fmla="*/ 16 w 144"/>
                <a:gd name="T9" fmla="*/ 69 h 137"/>
                <a:gd name="T10" fmla="*/ 29 w 144"/>
                <a:gd name="T11" fmla="*/ 54 h 137"/>
                <a:gd name="T12" fmla="*/ 45 w 144"/>
                <a:gd name="T13" fmla="*/ 40 h 137"/>
                <a:gd name="T14" fmla="*/ 65 w 144"/>
                <a:gd name="T15" fmla="*/ 27 h 137"/>
                <a:gd name="T16" fmla="*/ 88 w 144"/>
                <a:gd name="T17" fmla="*/ 13 h 137"/>
                <a:gd name="T18" fmla="*/ 117 w 144"/>
                <a:gd name="T19" fmla="*/ 0 h 137"/>
                <a:gd name="T20" fmla="*/ 144 w 144"/>
                <a:gd name="T21" fmla="*/ 51 h 137"/>
                <a:gd name="T22" fmla="*/ 117 w 144"/>
                <a:gd name="T23" fmla="*/ 67 h 137"/>
                <a:gd name="T24" fmla="*/ 94 w 144"/>
                <a:gd name="T25" fmla="*/ 78 h 137"/>
                <a:gd name="T26" fmla="*/ 81 w 144"/>
                <a:gd name="T27" fmla="*/ 87 h 137"/>
                <a:gd name="T28" fmla="*/ 72 w 144"/>
                <a:gd name="T29" fmla="*/ 96 h 137"/>
                <a:gd name="T30" fmla="*/ 67 w 144"/>
                <a:gd name="T31" fmla="*/ 101 h 137"/>
                <a:gd name="T32" fmla="*/ 63 w 144"/>
                <a:gd name="T33" fmla="*/ 108 h 137"/>
                <a:gd name="T34" fmla="*/ 61 w 144"/>
                <a:gd name="T35" fmla="*/ 119 h 137"/>
                <a:gd name="T36" fmla="*/ 58 w 144"/>
                <a:gd name="T37" fmla="*/ 137 h 137"/>
                <a:gd name="T38" fmla="*/ 58 w 144"/>
                <a:gd name="T39" fmla="*/ 128 h 137"/>
                <a:gd name="T40" fmla="*/ 0 w 144"/>
                <a:gd name="T41"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37">
                  <a:moveTo>
                    <a:pt x="0" y="137"/>
                  </a:moveTo>
                  <a:lnTo>
                    <a:pt x="0" y="130"/>
                  </a:lnTo>
                  <a:lnTo>
                    <a:pt x="2" y="108"/>
                  </a:lnTo>
                  <a:lnTo>
                    <a:pt x="7" y="87"/>
                  </a:lnTo>
                  <a:lnTo>
                    <a:pt x="16" y="69"/>
                  </a:lnTo>
                  <a:lnTo>
                    <a:pt x="29" y="54"/>
                  </a:lnTo>
                  <a:lnTo>
                    <a:pt x="45" y="40"/>
                  </a:lnTo>
                  <a:lnTo>
                    <a:pt x="65" y="27"/>
                  </a:lnTo>
                  <a:lnTo>
                    <a:pt x="88" y="13"/>
                  </a:lnTo>
                  <a:lnTo>
                    <a:pt x="117" y="0"/>
                  </a:lnTo>
                  <a:lnTo>
                    <a:pt x="144" y="51"/>
                  </a:lnTo>
                  <a:lnTo>
                    <a:pt x="117" y="67"/>
                  </a:lnTo>
                  <a:lnTo>
                    <a:pt x="94" y="78"/>
                  </a:lnTo>
                  <a:lnTo>
                    <a:pt x="81" y="87"/>
                  </a:lnTo>
                  <a:lnTo>
                    <a:pt x="72" y="96"/>
                  </a:lnTo>
                  <a:lnTo>
                    <a:pt x="67" y="101"/>
                  </a:lnTo>
                  <a:lnTo>
                    <a:pt x="63" y="108"/>
                  </a:lnTo>
                  <a:lnTo>
                    <a:pt x="61" y="119"/>
                  </a:lnTo>
                  <a:lnTo>
                    <a:pt x="58" y="137"/>
                  </a:lnTo>
                  <a:lnTo>
                    <a:pt x="58" y="128"/>
                  </a:lnTo>
                  <a:lnTo>
                    <a:pt x="0" y="137"/>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82" name="Freeform 565">
              <a:extLst>
                <a:ext uri="{FF2B5EF4-FFF2-40B4-BE49-F238E27FC236}">
                  <a16:creationId xmlns:a16="http://schemas.microsoft.com/office/drawing/2014/main" id="{F4FF3133-99C3-76B3-7E53-101075D22524}"/>
                </a:ext>
              </a:extLst>
            </p:cNvPr>
            <p:cNvSpPr>
              <a:spLocks/>
            </p:cNvSpPr>
            <p:nvPr/>
          </p:nvSpPr>
          <p:spPr bwMode="auto">
            <a:xfrm>
              <a:off x="1152822" y="4118446"/>
              <a:ext cx="100013" cy="168275"/>
            </a:xfrm>
            <a:custGeom>
              <a:avLst/>
              <a:gdLst>
                <a:gd name="T0" fmla="*/ 2 w 63"/>
                <a:gd name="T1" fmla="*/ 103 h 106"/>
                <a:gd name="T2" fmla="*/ 2 w 63"/>
                <a:gd name="T3" fmla="*/ 106 h 106"/>
                <a:gd name="T4" fmla="*/ 2 w 63"/>
                <a:gd name="T5" fmla="*/ 92 h 106"/>
                <a:gd name="T6" fmla="*/ 2 w 63"/>
                <a:gd name="T7" fmla="*/ 81 h 106"/>
                <a:gd name="T8" fmla="*/ 2 w 63"/>
                <a:gd name="T9" fmla="*/ 70 h 106"/>
                <a:gd name="T10" fmla="*/ 2 w 63"/>
                <a:gd name="T11" fmla="*/ 58 h 106"/>
                <a:gd name="T12" fmla="*/ 2 w 63"/>
                <a:gd name="T13" fmla="*/ 47 h 106"/>
                <a:gd name="T14" fmla="*/ 2 w 63"/>
                <a:gd name="T15" fmla="*/ 36 h 106"/>
                <a:gd name="T16" fmla="*/ 2 w 63"/>
                <a:gd name="T17" fmla="*/ 25 h 106"/>
                <a:gd name="T18" fmla="*/ 0 w 63"/>
                <a:gd name="T19" fmla="*/ 9 h 106"/>
                <a:gd name="T20" fmla="*/ 58 w 63"/>
                <a:gd name="T21" fmla="*/ 0 h 106"/>
                <a:gd name="T22" fmla="*/ 61 w 63"/>
                <a:gd name="T23" fmla="*/ 16 h 106"/>
                <a:gd name="T24" fmla="*/ 63 w 63"/>
                <a:gd name="T25" fmla="*/ 31 h 106"/>
                <a:gd name="T26" fmla="*/ 63 w 63"/>
                <a:gd name="T27" fmla="*/ 47 h 106"/>
                <a:gd name="T28" fmla="*/ 63 w 63"/>
                <a:gd name="T29" fmla="*/ 58 h 106"/>
                <a:gd name="T30" fmla="*/ 63 w 63"/>
                <a:gd name="T31" fmla="*/ 70 h 106"/>
                <a:gd name="T32" fmla="*/ 63 w 63"/>
                <a:gd name="T33" fmla="*/ 81 h 106"/>
                <a:gd name="T34" fmla="*/ 63 w 63"/>
                <a:gd name="T35" fmla="*/ 92 h 106"/>
                <a:gd name="T36" fmla="*/ 63 w 63"/>
                <a:gd name="T37" fmla="*/ 103 h 106"/>
                <a:gd name="T38" fmla="*/ 63 w 63"/>
                <a:gd name="T39" fmla="*/ 103 h 106"/>
                <a:gd name="T40" fmla="*/ 2 w 63"/>
                <a:gd name="T41"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06">
                  <a:moveTo>
                    <a:pt x="2" y="103"/>
                  </a:moveTo>
                  <a:lnTo>
                    <a:pt x="2" y="106"/>
                  </a:lnTo>
                  <a:lnTo>
                    <a:pt x="2" y="92"/>
                  </a:lnTo>
                  <a:lnTo>
                    <a:pt x="2" y="81"/>
                  </a:lnTo>
                  <a:lnTo>
                    <a:pt x="2" y="70"/>
                  </a:lnTo>
                  <a:lnTo>
                    <a:pt x="2" y="58"/>
                  </a:lnTo>
                  <a:lnTo>
                    <a:pt x="2" y="47"/>
                  </a:lnTo>
                  <a:lnTo>
                    <a:pt x="2" y="36"/>
                  </a:lnTo>
                  <a:lnTo>
                    <a:pt x="2" y="25"/>
                  </a:lnTo>
                  <a:lnTo>
                    <a:pt x="0" y="9"/>
                  </a:lnTo>
                  <a:lnTo>
                    <a:pt x="58" y="0"/>
                  </a:lnTo>
                  <a:lnTo>
                    <a:pt x="61" y="16"/>
                  </a:lnTo>
                  <a:lnTo>
                    <a:pt x="63" y="31"/>
                  </a:lnTo>
                  <a:lnTo>
                    <a:pt x="63" y="47"/>
                  </a:lnTo>
                  <a:lnTo>
                    <a:pt x="63" y="58"/>
                  </a:lnTo>
                  <a:lnTo>
                    <a:pt x="63" y="70"/>
                  </a:lnTo>
                  <a:lnTo>
                    <a:pt x="63" y="81"/>
                  </a:lnTo>
                  <a:lnTo>
                    <a:pt x="63" y="92"/>
                  </a:lnTo>
                  <a:lnTo>
                    <a:pt x="63" y="103"/>
                  </a:lnTo>
                  <a:lnTo>
                    <a:pt x="63" y="103"/>
                  </a:lnTo>
                  <a:lnTo>
                    <a:pt x="2" y="103"/>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83" name="Freeform 566">
              <a:extLst>
                <a:ext uri="{FF2B5EF4-FFF2-40B4-BE49-F238E27FC236}">
                  <a16:creationId xmlns:a16="http://schemas.microsoft.com/office/drawing/2014/main" id="{3444F6ED-8594-FBAE-55B8-3D09C28AE7C9}"/>
                </a:ext>
              </a:extLst>
            </p:cNvPr>
            <p:cNvSpPr>
              <a:spLocks/>
            </p:cNvSpPr>
            <p:nvPr/>
          </p:nvSpPr>
          <p:spPr bwMode="auto">
            <a:xfrm>
              <a:off x="1155997" y="4281958"/>
              <a:ext cx="136525" cy="333375"/>
            </a:xfrm>
            <a:custGeom>
              <a:avLst/>
              <a:gdLst>
                <a:gd name="T0" fmla="*/ 27 w 86"/>
                <a:gd name="T1" fmla="*/ 205 h 210"/>
                <a:gd name="T2" fmla="*/ 29 w 86"/>
                <a:gd name="T3" fmla="*/ 210 h 210"/>
                <a:gd name="T4" fmla="*/ 18 w 86"/>
                <a:gd name="T5" fmla="*/ 181 h 210"/>
                <a:gd name="T6" fmla="*/ 11 w 86"/>
                <a:gd name="T7" fmla="*/ 156 h 210"/>
                <a:gd name="T8" fmla="*/ 7 w 86"/>
                <a:gd name="T9" fmla="*/ 129 h 210"/>
                <a:gd name="T10" fmla="*/ 5 w 86"/>
                <a:gd name="T11" fmla="*/ 104 h 210"/>
                <a:gd name="T12" fmla="*/ 2 w 86"/>
                <a:gd name="T13" fmla="*/ 79 h 210"/>
                <a:gd name="T14" fmla="*/ 0 w 86"/>
                <a:gd name="T15" fmla="*/ 54 h 210"/>
                <a:gd name="T16" fmla="*/ 0 w 86"/>
                <a:gd name="T17" fmla="*/ 30 h 210"/>
                <a:gd name="T18" fmla="*/ 0 w 86"/>
                <a:gd name="T19" fmla="*/ 0 h 210"/>
                <a:gd name="T20" fmla="*/ 61 w 86"/>
                <a:gd name="T21" fmla="*/ 0 h 210"/>
                <a:gd name="T22" fmla="*/ 61 w 86"/>
                <a:gd name="T23" fmla="*/ 27 h 210"/>
                <a:gd name="T24" fmla="*/ 61 w 86"/>
                <a:gd name="T25" fmla="*/ 52 h 210"/>
                <a:gd name="T26" fmla="*/ 61 w 86"/>
                <a:gd name="T27" fmla="*/ 77 h 210"/>
                <a:gd name="T28" fmla="*/ 63 w 86"/>
                <a:gd name="T29" fmla="*/ 97 h 210"/>
                <a:gd name="T30" fmla="*/ 65 w 86"/>
                <a:gd name="T31" fmla="*/ 120 h 210"/>
                <a:gd name="T32" fmla="*/ 70 w 86"/>
                <a:gd name="T33" fmla="*/ 140 h 210"/>
                <a:gd name="T34" fmla="*/ 77 w 86"/>
                <a:gd name="T35" fmla="*/ 162 h 210"/>
                <a:gd name="T36" fmla="*/ 86 w 86"/>
                <a:gd name="T37" fmla="*/ 187 h 210"/>
                <a:gd name="T38" fmla="*/ 86 w 86"/>
                <a:gd name="T39" fmla="*/ 192 h 210"/>
                <a:gd name="T40" fmla="*/ 27 w 86"/>
                <a:gd name="T41" fmla="*/ 2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210">
                  <a:moveTo>
                    <a:pt x="27" y="205"/>
                  </a:moveTo>
                  <a:lnTo>
                    <a:pt x="29" y="210"/>
                  </a:lnTo>
                  <a:lnTo>
                    <a:pt x="18" y="181"/>
                  </a:lnTo>
                  <a:lnTo>
                    <a:pt x="11" y="156"/>
                  </a:lnTo>
                  <a:lnTo>
                    <a:pt x="7" y="129"/>
                  </a:lnTo>
                  <a:lnTo>
                    <a:pt x="5" y="104"/>
                  </a:lnTo>
                  <a:lnTo>
                    <a:pt x="2" y="79"/>
                  </a:lnTo>
                  <a:lnTo>
                    <a:pt x="0" y="54"/>
                  </a:lnTo>
                  <a:lnTo>
                    <a:pt x="0" y="30"/>
                  </a:lnTo>
                  <a:lnTo>
                    <a:pt x="0" y="0"/>
                  </a:lnTo>
                  <a:lnTo>
                    <a:pt x="61" y="0"/>
                  </a:lnTo>
                  <a:lnTo>
                    <a:pt x="61" y="27"/>
                  </a:lnTo>
                  <a:lnTo>
                    <a:pt x="61" y="52"/>
                  </a:lnTo>
                  <a:lnTo>
                    <a:pt x="61" y="77"/>
                  </a:lnTo>
                  <a:lnTo>
                    <a:pt x="63" y="97"/>
                  </a:lnTo>
                  <a:lnTo>
                    <a:pt x="65" y="120"/>
                  </a:lnTo>
                  <a:lnTo>
                    <a:pt x="70" y="140"/>
                  </a:lnTo>
                  <a:lnTo>
                    <a:pt x="77" y="162"/>
                  </a:lnTo>
                  <a:lnTo>
                    <a:pt x="86" y="187"/>
                  </a:lnTo>
                  <a:lnTo>
                    <a:pt x="86" y="192"/>
                  </a:lnTo>
                  <a:lnTo>
                    <a:pt x="27" y="205"/>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84" name="Freeform 567">
              <a:extLst>
                <a:ext uri="{FF2B5EF4-FFF2-40B4-BE49-F238E27FC236}">
                  <a16:creationId xmlns:a16="http://schemas.microsoft.com/office/drawing/2014/main" id="{D4F2E65A-6CB2-9D43-1067-E0AC4548CB63}"/>
                </a:ext>
              </a:extLst>
            </p:cNvPr>
            <p:cNvSpPr>
              <a:spLocks/>
            </p:cNvSpPr>
            <p:nvPr/>
          </p:nvSpPr>
          <p:spPr bwMode="auto">
            <a:xfrm>
              <a:off x="1198860" y="4586758"/>
              <a:ext cx="339725" cy="249237"/>
            </a:xfrm>
            <a:custGeom>
              <a:avLst/>
              <a:gdLst>
                <a:gd name="T0" fmla="*/ 180 w 214"/>
                <a:gd name="T1" fmla="*/ 153 h 157"/>
                <a:gd name="T2" fmla="*/ 196 w 214"/>
                <a:gd name="T3" fmla="*/ 157 h 157"/>
                <a:gd name="T4" fmla="*/ 178 w 214"/>
                <a:gd name="T5" fmla="*/ 155 h 157"/>
                <a:gd name="T6" fmla="*/ 160 w 214"/>
                <a:gd name="T7" fmla="*/ 151 h 157"/>
                <a:gd name="T8" fmla="*/ 144 w 214"/>
                <a:gd name="T9" fmla="*/ 146 h 157"/>
                <a:gd name="T10" fmla="*/ 126 w 214"/>
                <a:gd name="T11" fmla="*/ 137 h 157"/>
                <a:gd name="T12" fmla="*/ 97 w 214"/>
                <a:gd name="T13" fmla="*/ 119 h 157"/>
                <a:gd name="T14" fmla="*/ 68 w 214"/>
                <a:gd name="T15" fmla="*/ 99 h 157"/>
                <a:gd name="T16" fmla="*/ 45 w 214"/>
                <a:gd name="T17" fmla="*/ 79 h 157"/>
                <a:gd name="T18" fmla="*/ 25 w 214"/>
                <a:gd name="T19" fmla="*/ 56 h 157"/>
                <a:gd name="T20" fmla="*/ 9 w 214"/>
                <a:gd name="T21" fmla="*/ 36 h 157"/>
                <a:gd name="T22" fmla="*/ 0 w 214"/>
                <a:gd name="T23" fmla="*/ 13 h 157"/>
                <a:gd name="T24" fmla="*/ 59 w 214"/>
                <a:gd name="T25" fmla="*/ 0 h 157"/>
                <a:gd name="T26" fmla="*/ 61 w 214"/>
                <a:gd name="T27" fmla="*/ 4 h 157"/>
                <a:gd name="T28" fmla="*/ 70 w 214"/>
                <a:gd name="T29" fmla="*/ 18 h 157"/>
                <a:gd name="T30" fmla="*/ 86 w 214"/>
                <a:gd name="T31" fmla="*/ 36 h 157"/>
                <a:gd name="T32" fmla="*/ 106 w 214"/>
                <a:gd name="T33" fmla="*/ 54 h 157"/>
                <a:gd name="T34" fmla="*/ 129 w 214"/>
                <a:gd name="T35" fmla="*/ 70 h 157"/>
                <a:gd name="T36" fmla="*/ 153 w 214"/>
                <a:gd name="T37" fmla="*/ 85 h 157"/>
                <a:gd name="T38" fmla="*/ 165 w 214"/>
                <a:gd name="T39" fmla="*/ 90 h 157"/>
                <a:gd name="T40" fmla="*/ 178 w 214"/>
                <a:gd name="T41" fmla="*/ 94 h 157"/>
                <a:gd name="T42" fmla="*/ 189 w 214"/>
                <a:gd name="T43" fmla="*/ 97 h 157"/>
                <a:gd name="T44" fmla="*/ 201 w 214"/>
                <a:gd name="T45" fmla="*/ 97 h 157"/>
                <a:gd name="T46" fmla="*/ 214 w 214"/>
                <a:gd name="T47" fmla="*/ 103 h 157"/>
                <a:gd name="T48" fmla="*/ 180 w 214"/>
                <a:gd name="T49" fmla="*/ 15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4" h="157">
                  <a:moveTo>
                    <a:pt x="180" y="153"/>
                  </a:moveTo>
                  <a:lnTo>
                    <a:pt x="196" y="157"/>
                  </a:lnTo>
                  <a:lnTo>
                    <a:pt x="178" y="155"/>
                  </a:lnTo>
                  <a:lnTo>
                    <a:pt x="160" y="151"/>
                  </a:lnTo>
                  <a:lnTo>
                    <a:pt x="144" y="146"/>
                  </a:lnTo>
                  <a:lnTo>
                    <a:pt x="126" y="137"/>
                  </a:lnTo>
                  <a:lnTo>
                    <a:pt x="97" y="119"/>
                  </a:lnTo>
                  <a:lnTo>
                    <a:pt x="68" y="99"/>
                  </a:lnTo>
                  <a:lnTo>
                    <a:pt x="45" y="79"/>
                  </a:lnTo>
                  <a:lnTo>
                    <a:pt x="25" y="56"/>
                  </a:lnTo>
                  <a:lnTo>
                    <a:pt x="9" y="36"/>
                  </a:lnTo>
                  <a:lnTo>
                    <a:pt x="0" y="13"/>
                  </a:lnTo>
                  <a:lnTo>
                    <a:pt x="59" y="0"/>
                  </a:lnTo>
                  <a:lnTo>
                    <a:pt x="61" y="4"/>
                  </a:lnTo>
                  <a:lnTo>
                    <a:pt x="70" y="18"/>
                  </a:lnTo>
                  <a:lnTo>
                    <a:pt x="86" y="36"/>
                  </a:lnTo>
                  <a:lnTo>
                    <a:pt x="106" y="54"/>
                  </a:lnTo>
                  <a:lnTo>
                    <a:pt x="129" y="70"/>
                  </a:lnTo>
                  <a:lnTo>
                    <a:pt x="153" y="85"/>
                  </a:lnTo>
                  <a:lnTo>
                    <a:pt x="165" y="90"/>
                  </a:lnTo>
                  <a:lnTo>
                    <a:pt x="178" y="94"/>
                  </a:lnTo>
                  <a:lnTo>
                    <a:pt x="189" y="97"/>
                  </a:lnTo>
                  <a:lnTo>
                    <a:pt x="201" y="97"/>
                  </a:lnTo>
                  <a:lnTo>
                    <a:pt x="214" y="103"/>
                  </a:lnTo>
                  <a:lnTo>
                    <a:pt x="180" y="153"/>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85" name="Freeform 568">
              <a:extLst>
                <a:ext uri="{FF2B5EF4-FFF2-40B4-BE49-F238E27FC236}">
                  <a16:creationId xmlns:a16="http://schemas.microsoft.com/office/drawing/2014/main" id="{E82A2D3D-6BB3-991C-C960-2023B9A775BA}"/>
                </a:ext>
              </a:extLst>
            </p:cNvPr>
            <p:cNvSpPr>
              <a:spLocks/>
            </p:cNvSpPr>
            <p:nvPr/>
          </p:nvSpPr>
          <p:spPr bwMode="auto">
            <a:xfrm>
              <a:off x="1484610" y="4750271"/>
              <a:ext cx="247650" cy="107950"/>
            </a:xfrm>
            <a:custGeom>
              <a:avLst/>
              <a:gdLst>
                <a:gd name="T0" fmla="*/ 131 w 156"/>
                <a:gd name="T1" fmla="*/ 68 h 68"/>
                <a:gd name="T2" fmla="*/ 122 w 156"/>
                <a:gd name="T3" fmla="*/ 61 h 68"/>
                <a:gd name="T4" fmla="*/ 120 w 156"/>
                <a:gd name="T5" fmla="*/ 61 h 68"/>
                <a:gd name="T6" fmla="*/ 113 w 156"/>
                <a:gd name="T7" fmla="*/ 61 h 68"/>
                <a:gd name="T8" fmla="*/ 99 w 156"/>
                <a:gd name="T9" fmla="*/ 61 h 68"/>
                <a:gd name="T10" fmla="*/ 84 w 156"/>
                <a:gd name="T11" fmla="*/ 63 h 68"/>
                <a:gd name="T12" fmla="*/ 66 w 156"/>
                <a:gd name="T13" fmla="*/ 66 h 68"/>
                <a:gd name="T14" fmla="*/ 45 w 156"/>
                <a:gd name="T15" fmla="*/ 66 h 68"/>
                <a:gd name="T16" fmla="*/ 23 w 156"/>
                <a:gd name="T17" fmla="*/ 61 h 68"/>
                <a:gd name="T18" fmla="*/ 0 w 156"/>
                <a:gd name="T19" fmla="*/ 50 h 68"/>
                <a:gd name="T20" fmla="*/ 34 w 156"/>
                <a:gd name="T21" fmla="*/ 0 h 68"/>
                <a:gd name="T22" fmla="*/ 43 w 156"/>
                <a:gd name="T23" fmla="*/ 3 h 68"/>
                <a:gd name="T24" fmla="*/ 52 w 156"/>
                <a:gd name="T25" fmla="*/ 5 h 68"/>
                <a:gd name="T26" fmla="*/ 63 w 156"/>
                <a:gd name="T27" fmla="*/ 5 h 68"/>
                <a:gd name="T28" fmla="*/ 79 w 156"/>
                <a:gd name="T29" fmla="*/ 3 h 68"/>
                <a:gd name="T30" fmla="*/ 95 w 156"/>
                <a:gd name="T31" fmla="*/ 0 h 68"/>
                <a:gd name="T32" fmla="*/ 113 w 156"/>
                <a:gd name="T33" fmla="*/ 0 h 68"/>
                <a:gd name="T34" fmla="*/ 135 w 156"/>
                <a:gd name="T35" fmla="*/ 3 h 68"/>
                <a:gd name="T36" fmla="*/ 156 w 156"/>
                <a:gd name="T37" fmla="*/ 14 h 68"/>
                <a:gd name="T38" fmla="*/ 147 w 156"/>
                <a:gd name="T39" fmla="*/ 9 h 68"/>
                <a:gd name="T40" fmla="*/ 131 w 156"/>
                <a:gd name="T4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68">
                  <a:moveTo>
                    <a:pt x="131" y="68"/>
                  </a:moveTo>
                  <a:lnTo>
                    <a:pt x="122" y="61"/>
                  </a:lnTo>
                  <a:lnTo>
                    <a:pt x="120" y="61"/>
                  </a:lnTo>
                  <a:lnTo>
                    <a:pt x="113" y="61"/>
                  </a:lnTo>
                  <a:lnTo>
                    <a:pt x="99" y="61"/>
                  </a:lnTo>
                  <a:lnTo>
                    <a:pt x="84" y="63"/>
                  </a:lnTo>
                  <a:lnTo>
                    <a:pt x="66" y="66"/>
                  </a:lnTo>
                  <a:lnTo>
                    <a:pt x="45" y="66"/>
                  </a:lnTo>
                  <a:lnTo>
                    <a:pt x="23" y="61"/>
                  </a:lnTo>
                  <a:lnTo>
                    <a:pt x="0" y="50"/>
                  </a:lnTo>
                  <a:lnTo>
                    <a:pt x="34" y="0"/>
                  </a:lnTo>
                  <a:lnTo>
                    <a:pt x="43" y="3"/>
                  </a:lnTo>
                  <a:lnTo>
                    <a:pt x="52" y="5"/>
                  </a:lnTo>
                  <a:lnTo>
                    <a:pt x="63" y="5"/>
                  </a:lnTo>
                  <a:lnTo>
                    <a:pt x="79" y="3"/>
                  </a:lnTo>
                  <a:lnTo>
                    <a:pt x="95" y="0"/>
                  </a:lnTo>
                  <a:lnTo>
                    <a:pt x="113" y="0"/>
                  </a:lnTo>
                  <a:lnTo>
                    <a:pt x="135" y="3"/>
                  </a:lnTo>
                  <a:lnTo>
                    <a:pt x="156" y="14"/>
                  </a:lnTo>
                  <a:lnTo>
                    <a:pt x="147" y="9"/>
                  </a:lnTo>
                  <a:lnTo>
                    <a:pt x="131" y="68"/>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86" name="Freeform 569">
              <a:extLst>
                <a:ext uri="{FF2B5EF4-FFF2-40B4-BE49-F238E27FC236}">
                  <a16:creationId xmlns:a16="http://schemas.microsoft.com/office/drawing/2014/main" id="{FA0B62C5-2EB6-EECA-5A0B-775026A2ED87}"/>
                </a:ext>
              </a:extLst>
            </p:cNvPr>
            <p:cNvSpPr>
              <a:spLocks/>
            </p:cNvSpPr>
            <p:nvPr/>
          </p:nvSpPr>
          <p:spPr bwMode="auto">
            <a:xfrm>
              <a:off x="1692572" y="4764558"/>
              <a:ext cx="288925" cy="107950"/>
            </a:xfrm>
            <a:custGeom>
              <a:avLst/>
              <a:gdLst>
                <a:gd name="T0" fmla="*/ 182 w 182"/>
                <a:gd name="T1" fmla="*/ 63 h 68"/>
                <a:gd name="T2" fmla="*/ 182 w 182"/>
                <a:gd name="T3" fmla="*/ 63 h 68"/>
                <a:gd name="T4" fmla="*/ 166 w 182"/>
                <a:gd name="T5" fmla="*/ 66 h 68"/>
                <a:gd name="T6" fmla="*/ 144 w 182"/>
                <a:gd name="T7" fmla="*/ 66 h 68"/>
                <a:gd name="T8" fmla="*/ 121 w 182"/>
                <a:gd name="T9" fmla="*/ 68 h 68"/>
                <a:gd name="T10" fmla="*/ 94 w 182"/>
                <a:gd name="T11" fmla="*/ 68 h 68"/>
                <a:gd name="T12" fmla="*/ 67 w 182"/>
                <a:gd name="T13" fmla="*/ 66 h 68"/>
                <a:gd name="T14" fmla="*/ 43 w 182"/>
                <a:gd name="T15" fmla="*/ 66 h 68"/>
                <a:gd name="T16" fmla="*/ 20 w 182"/>
                <a:gd name="T17" fmla="*/ 61 h 68"/>
                <a:gd name="T18" fmla="*/ 0 w 182"/>
                <a:gd name="T19" fmla="*/ 59 h 68"/>
                <a:gd name="T20" fmla="*/ 16 w 182"/>
                <a:gd name="T21" fmla="*/ 0 h 68"/>
                <a:gd name="T22" fmla="*/ 29 w 182"/>
                <a:gd name="T23" fmla="*/ 3 h 68"/>
                <a:gd name="T24" fmla="*/ 49 w 182"/>
                <a:gd name="T25" fmla="*/ 5 h 68"/>
                <a:gd name="T26" fmla="*/ 72 w 182"/>
                <a:gd name="T27" fmla="*/ 7 h 68"/>
                <a:gd name="T28" fmla="*/ 94 w 182"/>
                <a:gd name="T29" fmla="*/ 7 h 68"/>
                <a:gd name="T30" fmla="*/ 119 w 182"/>
                <a:gd name="T31" fmla="*/ 7 h 68"/>
                <a:gd name="T32" fmla="*/ 142 w 182"/>
                <a:gd name="T33" fmla="*/ 7 h 68"/>
                <a:gd name="T34" fmla="*/ 162 w 182"/>
                <a:gd name="T35" fmla="*/ 5 h 68"/>
                <a:gd name="T36" fmla="*/ 175 w 182"/>
                <a:gd name="T37" fmla="*/ 3 h 68"/>
                <a:gd name="T38" fmla="*/ 175 w 182"/>
                <a:gd name="T39" fmla="*/ 3 h 68"/>
                <a:gd name="T40" fmla="*/ 182 w 182"/>
                <a:gd name="T41"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2" h="68">
                  <a:moveTo>
                    <a:pt x="182" y="63"/>
                  </a:moveTo>
                  <a:lnTo>
                    <a:pt x="182" y="63"/>
                  </a:lnTo>
                  <a:lnTo>
                    <a:pt x="166" y="66"/>
                  </a:lnTo>
                  <a:lnTo>
                    <a:pt x="144" y="66"/>
                  </a:lnTo>
                  <a:lnTo>
                    <a:pt x="121" y="68"/>
                  </a:lnTo>
                  <a:lnTo>
                    <a:pt x="94" y="68"/>
                  </a:lnTo>
                  <a:lnTo>
                    <a:pt x="67" y="66"/>
                  </a:lnTo>
                  <a:lnTo>
                    <a:pt x="43" y="66"/>
                  </a:lnTo>
                  <a:lnTo>
                    <a:pt x="20" y="61"/>
                  </a:lnTo>
                  <a:lnTo>
                    <a:pt x="0" y="59"/>
                  </a:lnTo>
                  <a:lnTo>
                    <a:pt x="16" y="0"/>
                  </a:lnTo>
                  <a:lnTo>
                    <a:pt x="29" y="3"/>
                  </a:lnTo>
                  <a:lnTo>
                    <a:pt x="49" y="5"/>
                  </a:lnTo>
                  <a:lnTo>
                    <a:pt x="72" y="7"/>
                  </a:lnTo>
                  <a:lnTo>
                    <a:pt x="94" y="7"/>
                  </a:lnTo>
                  <a:lnTo>
                    <a:pt x="119" y="7"/>
                  </a:lnTo>
                  <a:lnTo>
                    <a:pt x="142" y="7"/>
                  </a:lnTo>
                  <a:lnTo>
                    <a:pt x="162" y="5"/>
                  </a:lnTo>
                  <a:lnTo>
                    <a:pt x="175" y="3"/>
                  </a:lnTo>
                  <a:lnTo>
                    <a:pt x="175" y="3"/>
                  </a:lnTo>
                  <a:lnTo>
                    <a:pt x="182" y="63"/>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87" name="Freeform 570">
              <a:extLst>
                <a:ext uri="{FF2B5EF4-FFF2-40B4-BE49-F238E27FC236}">
                  <a16:creationId xmlns:a16="http://schemas.microsoft.com/office/drawing/2014/main" id="{3D88F9E1-CE2E-EF86-D09D-8AAF0679D7F6}"/>
                </a:ext>
              </a:extLst>
            </p:cNvPr>
            <p:cNvSpPr>
              <a:spLocks/>
            </p:cNvSpPr>
            <p:nvPr/>
          </p:nvSpPr>
          <p:spPr bwMode="auto">
            <a:xfrm>
              <a:off x="1970385" y="4735983"/>
              <a:ext cx="271463" cy="128587"/>
            </a:xfrm>
            <a:custGeom>
              <a:avLst/>
              <a:gdLst>
                <a:gd name="T0" fmla="*/ 171 w 171"/>
                <a:gd name="T1" fmla="*/ 59 h 81"/>
                <a:gd name="T2" fmla="*/ 171 w 171"/>
                <a:gd name="T3" fmla="*/ 59 h 81"/>
                <a:gd name="T4" fmla="*/ 149 w 171"/>
                <a:gd name="T5" fmla="*/ 63 h 81"/>
                <a:gd name="T6" fmla="*/ 129 w 171"/>
                <a:gd name="T7" fmla="*/ 68 h 81"/>
                <a:gd name="T8" fmla="*/ 106 w 171"/>
                <a:gd name="T9" fmla="*/ 70 h 81"/>
                <a:gd name="T10" fmla="*/ 86 w 171"/>
                <a:gd name="T11" fmla="*/ 72 h 81"/>
                <a:gd name="T12" fmla="*/ 66 w 171"/>
                <a:gd name="T13" fmla="*/ 75 h 81"/>
                <a:gd name="T14" fmla="*/ 45 w 171"/>
                <a:gd name="T15" fmla="*/ 77 h 81"/>
                <a:gd name="T16" fmla="*/ 25 w 171"/>
                <a:gd name="T17" fmla="*/ 79 h 81"/>
                <a:gd name="T18" fmla="*/ 7 w 171"/>
                <a:gd name="T19" fmla="*/ 81 h 81"/>
                <a:gd name="T20" fmla="*/ 0 w 171"/>
                <a:gd name="T21" fmla="*/ 21 h 81"/>
                <a:gd name="T22" fmla="*/ 18 w 171"/>
                <a:gd name="T23" fmla="*/ 18 h 81"/>
                <a:gd name="T24" fmla="*/ 39 w 171"/>
                <a:gd name="T25" fmla="*/ 18 h 81"/>
                <a:gd name="T26" fmla="*/ 59 w 171"/>
                <a:gd name="T27" fmla="*/ 16 h 81"/>
                <a:gd name="T28" fmla="*/ 79 w 171"/>
                <a:gd name="T29" fmla="*/ 14 h 81"/>
                <a:gd name="T30" fmla="*/ 99 w 171"/>
                <a:gd name="T31" fmla="*/ 9 h 81"/>
                <a:gd name="T32" fmla="*/ 120 w 171"/>
                <a:gd name="T33" fmla="*/ 7 h 81"/>
                <a:gd name="T34" fmla="*/ 140 w 171"/>
                <a:gd name="T35" fmla="*/ 5 h 81"/>
                <a:gd name="T36" fmla="*/ 160 w 171"/>
                <a:gd name="T37" fmla="*/ 0 h 81"/>
                <a:gd name="T38" fmla="*/ 160 w 171"/>
                <a:gd name="T39" fmla="*/ 0 h 81"/>
                <a:gd name="T40" fmla="*/ 171 w 171"/>
                <a:gd name="T41" fmla="*/ 5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1" h="81">
                  <a:moveTo>
                    <a:pt x="171" y="59"/>
                  </a:moveTo>
                  <a:lnTo>
                    <a:pt x="171" y="59"/>
                  </a:lnTo>
                  <a:lnTo>
                    <a:pt x="149" y="63"/>
                  </a:lnTo>
                  <a:lnTo>
                    <a:pt x="129" y="68"/>
                  </a:lnTo>
                  <a:lnTo>
                    <a:pt x="106" y="70"/>
                  </a:lnTo>
                  <a:lnTo>
                    <a:pt x="86" y="72"/>
                  </a:lnTo>
                  <a:lnTo>
                    <a:pt x="66" y="75"/>
                  </a:lnTo>
                  <a:lnTo>
                    <a:pt x="45" y="77"/>
                  </a:lnTo>
                  <a:lnTo>
                    <a:pt x="25" y="79"/>
                  </a:lnTo>
                  <a:lnTo>
                    <a:pt x="7" y="81"/>
                  </a:lnTo>
                  <a:lnTo>
                    <a:pt x="0" y="21"/>
                  </a:lnTo>
                  <a:lnTo>
                    <a:pt x="18" y="18"/>
                  </a:lnTo>
                  <a:lnTo>
                    <a:pt x="39" y="18"/>
                  </a:lnTo>
                  <a:lnTo>
                    <a:pt x="59" y="16"/>
                  </a:lnTo>
                  <a:lnTo>
                    <a:pt x="79" y="14"/>
                  </a:lnTo>
                  <a:lnTo>
                    <a:pt x="99" y="9"/>
                  </a:lnTo>
                  <a:lnTo>
                    <a:pt x="120" y="7"/>
                  </a:lnTo>
                  <a:lnTo>
                    <a:pt x="140" y="5"/>
                  </a:lnTo>
                  <a:lnTo>
                    <a:pt x="160" y="0"/>
                  </a:lnTo>
                  <a:lnTo>
                    <a:pt x="160" y="0"/>
                  </a:lnTo>
                  <a:lnTo>
                    <a:pt x="171" y="5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88" name="Freeform 571">
              <a:extLst>
                <a:ext uri="{FF2B5EF4-FFF2-40B4-BE49-F238E27FC236}">
                  <a16:creationId xmlns:a16="http://schemas.microsoft.com/office/drawing/2014/main" id="{31A97CF4-B7B2-CDB4-52BA-B5052D85F953}"/>
                </a:ext>
              </a:extLst>
            </p:cNvPr>
            <p:cNvSpPr>
              <a:spLocks/>
            </p:cNvSpPr>
            <p:nvPr/>
          </p:nvSpPr>
          <p:spPr bwMode="auto">
            <a:xfrm>
              <a:off x="2224385" y="4643908"/>
              <a:ext cx="285750" cy="185737"/>
            </a:xfrm>
            <a:custGeom>
              <a:avLst/>
              <a:gdLst>
                <a:gd name="T0" fmla="*/ 180 w 180"/>
                <a:gd name="T1" fmla="*/ 22 h 117"/>
                <a:gd name="T2" fmla="*/ 171 w 180"/>
                <a:gd name="T3" fmla="*/ 43 h 117"/>
                <a:gd name="T4" fmla="*/ 153 w 180"/>
                <a:gd name="T5" fmla="*/ 58 h 117"/>
                <a:gd name="T6" fmla="*/ 135 w 180"/>
                <a:gd name="T7" fmla="*/ 72 h 117"/>
                <a:gd name="T8" fmla="*/ 115 w 180"/>
                <a:gd name="T9" fmla="*/ 83 h 117"/>
                <a:gd name="T10" fmla="*/ 95 w 180"/>
                <a:gd name="T11" fmla="*/ 92 h 117"/>
                <a:gd name="T12" fmla="*/ 74 w 180"/>
                <a:gd name="T13" fmla="*/ 101 h 117"/>
                <a:gd name="T14" fmla="*/ 54 w 180"/>
                <a:gd name="T15" fmla="*/ 108 h 117"/>
                <a:gd name="T16" fmla="*/ 32 w 180"/>
                <a:gd name="T17" fmla="*/ 112 h 117"/>
                <a:gd name="T18" fmla="*/ 11 w 180"/>
                <a:gd name="T19" fmla="*/ 117 h 117"/>
                <a:gd name="T20" fmla="*/ 0 w 180"/>
                <a:gd name="T21" fmla="*/ 58 h 117"/>
                <a:gd name="T22" fmla="*/ 18 w 180"/>
                <a:gd name="T23" fmla="*/ 54 h 117"/>
                <a:gd name="T24" fmla="*/ 36 w 180"/>
                <a:gd name="T25" fmla="*/ 49 h 117"/>
                <a:gd name="T26" fmla="*/ 54 w 180"/>
                <a:gd name="T27" fmla="*/ 43 h 117"/>
                <a:gd name="T28" fmla="*/ 72 w 180"/>
                <a:gd name="T29" fmla="*/ 36 h 117"/>
                <a:gd name="T30" fmla="*/ 88 w 180"/>
                <a:gd name="T31" fmla="*/ 29 h 117"/>
                <a:gd name="T32" fmla="*/ 104 w 180"/>
                <a:gd name="T33" fmla="*/ 20 h 117"/>
                <a:gd name="T34" fmla="*/ 117 w 180"/>
                <a:gd name="T35" fmla="*/ 11 h 117"/>
                <a:gd name="T36" fmla="*/ 128 w 180"/>
                <a:gd name="T37" fmla="*/ 0 h 117"/>
                <a:gd name="T38" fmla="*/ 119 w 180"/>
                <a:gd name="T39" fmla="*/ 22 h 117"/>
                <a:gd name="T40" fmla="*/ 180 w 180"/>
                <a:gd name="T41" fmla="*/ 22 h 117"/>
                <a:gd name="T42" fmla="*/ 180 w 180"/>
                <a:gd name="T43" fmla="*/ 34 h 117"/>
                <a:gd name="T44" fmla="*/ 171 w 180"/>
                <a:gd name="T45" fmla="*/ 43 h 117"/>
                <a:gd name="T46" fmla="*/ 180 w 180"/>
                <a:gd name="T47" fmla="*/ 2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0" h="117">
                  <a:moveTo>
                    <a:pt x="180" y="22"/>
                  </a:moveTo>
                  <a:lnTo>
                    <a:pt x="171" y="43"/>
                  </a:lnTo>
                  <a:lnTo>
                    <a:pt x="153" y="58"/>
                  </a:lnTo>
                  <a:lnTo>
                    <a:pt x="135" y="72"/>
                  </a:lnTo>
                  <a:lnTo>
                    <a:pt x="115" y="83"/>
                  </a:lnTo>
                  <a:lnTo>
                    <a:pt x="95" y="92"/>
                  </a:lnTo>
                  <a:lnTo>
                    <a:pt x="74" y="101"/>
                  </a:lnTo>
                  <a:lnTo>
                    <a:pt x="54" y="108"/>
                  </a:lnTo>
                  <a:lnTo>
                    <a:pt x="32" y="112"/>
                  </a:lnTo>
                  <a:lnTo>
                    <a:pt x="11" y="117"/>
                  </a:lnTo>
                  <a:lnTo>
                    <a:pt x="0" y="58"/>
                  </a:lnTo>
                  <a:lnTo>
                    <a:pt x="18" y="54"/>
                  </a:lnTo>
                  <a:lnTo>
                    <a:pt x="36" y="49"/>
                  </a:lnTo>
                  <a:lnTo>
                    <a:pt x="54" y="43"/>
                  </a:lnTo>
                  <a:lnTo>
                    <a:pt x="72" y="36"/>
                  </a:lnTo>
                  <a:lnTo>
                    <a:pt x="88" y="29"/>
                  </a:lnTo>
                  <a:lnTo>
                    <a:pt x="104" y="20"/>
                  </a:lnTo>
                  <a:lnTo>
                    <a:pt x="117" y="11"/>
                  </a:lnTo>
                  <a:lnTo>
                    <a:pt x="128" y="0"/>
                  </a:lnTo>
                  <a:lnTo>
                    <a:pt x="119" y="22"/>
                  </a:lnTo>
                  <a:lnTo>
                    <a:pt x="180" y="22"/>
                  </a:lnTo>
                  <a:lnTo>
                    <a:pt x="180" y="34"/>
                  </a:lnTo>
                  <a:lnTo>
                    <a:pt x="171" y="43"/>
                  </a:lnTo>
                  <a:lnTo>
                    <a:pt x="180" y="22"/>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89" name="Freeform 572">
              <a:extLst>
                <a:ext uri="{FF2B5EF4-FFF2-40B4-BE49-F238E27FC236}">
                  <a16:creationId xmlns:a16="http://schemas.microsoft.com/office/drawing/2014/main" id="{7FD640A9-C004-AB50-1F10-63C9A509C818}"/>
                </a:ext>
              </a:extLst>
            </p:cNvPr>
            <p:cNvSpPr>
              <a:spLocks/>
            </p:cNvSpPr>
            <p:nvPr/>
          </p:nvSpPr>
          <p:spPr bwMode="auto">
            <a:xfrm>
              <a:off x="2413297" y="4626446"/>
              <a:ext cx="96838" cy="85725"/>
            </a:xfrm>
            <a:custGeom>
              <a:avLst/>
              <a:gdLst>
                <a:gd name="T0" fmla="*/ 43 w 61"/>
                <a:gd name="T1" fmla="*/ 54 h 54"/>
                <a:gd name="T2" fmla="*/ 61 w 61"/>
                <a:gd name="T3" fmla="*/ 27 h 54"/>
                <a:gd name="T4" fmla="*/ 61 w 61"/>
                <a:gd name="T5" fmla="*/ 27 h 54"/>
                <a:gd name="T6" fmla="*/ 61 w 61"/>
                <a:gd name="T7" fmla="*/ 27 h 54"/>
                <a:gd name="T8" fmla="*/ 61 w 61"/>
                <a:gd name="T9" fmla="*/ 29 h 54"/>
                <a:gd name="T10" fmla="*/ 61 w 61"/>
                <a:gd name="T11" fmla="*/ 29 h 54"/>
                <a:gd name="T12" fmla="*/ 61 w 61"/>
                <a:gd name="T13" fmla="*/ 31 h 54"/>
                <a:gd name="T14" fmla="*/ 61 w 61"/>
                <a:gd name="T15" fmla="*/ 31 h 54"/>
                <a:gd name="T16" fmla="*/ 61 w 61"/>
                <a:gd name="T17" fmla="*/ 31 h 54"/>
                <a:gd name="T18" fmla="*/ 61 w 61"/>
                <a:gd name="T19" fmla="*/ 33 h 54"/>
                <a:gd name="T20" fmla="*/ 0 w 61"/>
                <a:gd name="T21" fmla="*/ 33 h 54"/>
                <a:gd name="T22" fmla="*/ 0 w 61"/>
                <a:gd name="T23" fmla="*/ 31 h 54"/>
                <a:gd name="T24" fmla="*/ 0 w 61"/>
                <a:gd name="T25" fmla="*/ 31 h 54"/>
                <a:gd name="T26" fmla="*/ 0 w 61"/>
                <a:gd name="T27" fmla="*/ 31 h 54"/>
                <a:gd name="T28" fmla="*/ 0 w 61"/>
                <a:gd name="T29" fmla="*/ 29 h 54"/>
                <a:gd name="T30" fmla="*/ 0 w 61"/>
                <a:gd name="T31" fmla="*/ 29 h 54"/>
                <a:gd name="T32" fmla="*/ 0 w 61"/>
                <a:gd name="T33" fmla="*/ 27 h 54"/>
                <a:gd name="T34" fmla="*/ 0 w 61"/>
                <a:gd name="T35" fmla="*/ 27 h 54"/>
                <a:gd name="T36" fmla="*/ 0 w 61"/>
                <a:gd name="T37" fmla="*/ 27 h 54"/>
                <a:gd name="T38" fmla="*/ 18 w 61"/>
                <a:gd name="T39" fmla="*/ 0 h 54"/>
                <a:gd name="T40" fmla="*/ 0 w 61"/>
                <a:gd name="T41" fmla="*/ 27 h 54"/>
                <a:gd name="T42" fmla="*/ 0 w 61"/>
                <a:gd name="T43" fmla="*/ 6 h 54"/>
                <a:gd name="T44" fmla="*/ 18 w 61"/>
                <a:gd name="T45" fmla="*/ 0 h 54"/>
                <a:gd name="T46" fmla="*/ 43 w 61"/>
                <a:gd name="T4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4">
                  <a:moveTo>
                    <a:pt x="43" y="54"/>
                  </a:moveTo>
                  <a:lnTo>
                    <a:pt x="61" y="27"/>
                  </a:lnTo>
                  <a:lnTo>
                    <a:pt x="61" y="27"/>
                  </a:lnTo>
                  <a:lnTo>
                    <a:pt x="61" y="27"/>
                  </a:lnTo>
                  <a:lnTo>
                    <a:pt x="61" y="29"/>
                  </a:lnTo>
                  <a:lnTo>
                    <a:pt x="61" y="29"/>
                  </a:lnTo>
                  <a:lnTo>
                    <a:pt x="61" y="31"/>
                  </a:lnTo>
                  <a:lnTo>
                    <a:pt x="61" y="31"/>
                  </a:lnTo>
                  <a:lnTo>
                    <a:pt x="61" y="31"/>
                  </a:lnTo>
                  <a:lnTo>
                    <a:pt x="61" y="33"/>
                  </a:lnTo>
                  <a:lnTo>
                    <a:pt x="0" y="33"/>
                  </a:lnTo>
                  <a:lnTo>
                    <a:pt x="0" y="31"/>
                  </a:lnTo>
                  <a:lnTo>
                    <a:pt x="0" y="31"/>
                  </a:lnTo>
                  <a:lnTo>
                    <a:pt x="0" y="31"/>
                  </a:lnTo>
                  <a:lnTo>
                    <a:pt x="0" y="29"/>
                  </a:lnTo>
                  <a:lnTo>
                    <a:pt x="0" y="29"/>
                  </a:lnTo>
                  <a:lnTo>
                    <a:pt x="0" y="27"/>
                  </a:lnTo>
                  <a:lnTo>
                    <a:pt x="0" y="27"/>
                  </a:lnTo>
                  <a:lnTo>
                    <a:pt x="0" y="27"/>
                  </a:lnTo>
                  <a:lnTo>
                    <a:pt x="18" y="0"/>
                  </a:lnTo>
                  <a:lnTo>
                    <a:pt x="0" y="27"/>
                  </a:lnTo>
                  <a:lnTo>
                    <a:pt x="0" y="6"/>
                  </a:lnTo>
                  <a:lnTo>
                    <a:pt x="18" y="0"/>
                  </a:lnTo>
                  <a:lnTo>
                    <a:pt x="43" y="54"/>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90" name="Freeform 573">
              <a:extLst>
                <a:ext uri="{FF2B5EF4-FFF2-40B4-BE49-F238E27FC236}">
                  <a16:creationId xmlns:a16="http://schemas.microsoft.com/office/drawing/2014/main" id="{B707673A-9C99-994F-EA08-94999C7DDC39}"/>
                </a:ext>
              </a:extLst>
            </p:cNvPr>
            <p:cNvSpPr>
              <a:spLocks/>
            </p:cNvSpPr>
            <p:nvPr/>
          </p:nvSpPr>
          <p:spPr bwMode="auto">
            <a:xfrm>
              <a:off x="2441872" y="4618508"/>
              <a:ext cx="39688" cy="93662"/>
            </a:xfrm>
            <a:custGeom>
              <a:avLst/>
              <a:gdLst>
                <a:gd name="T0" fmla="*/ 23 w 25"/>
                <a:gd name="T1" fmla="*/ 59 h 59"/>
                <a:gd name="T2" fmla="*/ 23 w 25"/>
                <a:gd name="T3" fmla="*/ 59 h 59"/>
                <a:gd name="T4" fmla="*/ 23 w 25"/>
                <a:gd name="T5" fmla="*/ 59 h 59"/>
                <a:gd name="T6" fmla="*/ 23 w 25"/>
                <a:gd name="T7" fmla="*/ 59 h 59"/>
                <a:gd name="T8" fmla="*/ 25 w 25"/>
                <a:gd name="T9" fmla="*/ 59 h 59"/>
                <a:gd name="T10" fmla="*/ 25 w 25"/>
                <a:gd name="T11" fmla="*/ 59 h 59"/>
                <a:gd name="T12" fmla="*/ 25 w 25"/>
                <a:gd name="T13" fmla="*/ 59 h 59"/>
                <a:gd name="T14" fmla="*/ 25 w 25"/>
                <a:gd name="T15" fmla="*/ 59 h 59"/>
                <a:gd name="T16" fmla="*/ 25 w 25"/>
                <a:gd name="T17" fmla="*/ 59 h 59"/>
                <a:gd name="T18" fmla="*/ 25 w 25"/>
                <a:gd name="T19" fmla="*/ 59 h 59"/>
                <a:gd name="T20" fmla="*/ 0 w 25"/>
                <a:gd name="T21" fmla="*/ 5 h 59"/>
                <a:gd name="T22" fmla="*/ 0 w 25"/>
                <a:gd name="T23" fmla="*/ 2 h 59"/>
                <a:gd name="T24" fmla="*/ 3 w 25"/>
                <a:gd name="T25" fmla="*/ 2 h 59"/>
                <a:gd name="T26" fmla="*/ 5 w 25"/>
                <a:gd name="T27" fmla="*/ 2 h 59"/>
                <a:gd name="T28" fmla="*/ 5 w 25"/>
                <a:gd name="T29" fmla="*/ 2 h 59"/>
                <a:gd name="T30" fmla="*/ 7 w 25"/>
                <a:gd name="T31" fmla="*/ 0 h 59"/>
                <a:gd name="T32" fmla="*/ 9 w 25"/>
                <a:gd name="T33" fmla="*/ 0 h 59"/>
                <a:gd name="T34" fmla="*/ 12 w 25"/>
                <a:gd name="T35" fmla="*/ 0 h 59"/>
                <a:gd name="T36" fmla="*/ 14 w 25"/>
                <a:gd name="T37" fmla="*/ 0 h 59"/>
                <a:gd name="T38" fmla="*/ 14 w 25"/>
                <a:gd name="T39" fmla="*/ 0 h 59"/>
                <a:gd name="T40" fmla="*/ 23 w 25"/>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59">
                  <a:moveTo>
                    <a:pt x="23" y="59"/>
                  </a:moveTo>
                  <a:lnTo>
                    <a:pt x="23" y="59"/>
                  </a:lnTo>
                  <a:lnTo>
                    <a:pt x="23" y="59"/>
                  </a:lnTo>
                  <a:lnTo>
                    <a:pt x="23" y="59"/>
                  </a:lnTo>
                  <a:lnTo>
                    <a:pt x="25" y="59"/>
                  </a:lnTo>
                  <a:lnTo>
                    <a:pt x="25" y="59"/>
                  </a:lnTo>
                  <a:lnTo>
                    <a:pt x="25" y="59"/>
                  </a:lnTo>
                  <a:lnTo>
                    <a:pt x="25" y="59"/>
                  </a:lnTo>
                  <a:lnTo>
                    <a:pt x="25" y="59"/>
                  </a:lnTo>
                  <a:lnTo>
                    <a:pt x="25" y="59"/>
                  </a:lnTo>
                  <a:lnTo>
                    <a:pt x="0" y="5"/>
                  </a:lnTo>
                  <a:lnTo>
                    <a:pt x="0" y="2"/>
                  </a:lnTo>
                  <a:lnTo>
                    <a:pt x="3" y="2"/>
                  </a:lnTo>
                  <a:lnTo>
                    <a:pt x="5" y="2"/>
                  </a:lnTo>
                  <a:lnTo>
                    <a:pt x="5" y="2"/>
                  </a:lnTo>
                  <a:lnTo>
                    <a:pt x="7" y="0"/>
                  </a:lnTo>
                  <a:lnTo>
                    <a:pt x="9" y="0"/>
                  </a:lnTo>
                  <a:lnTo>
                    <a:pt x="12" y="0"/>
                  </a:lnTo>
                  <a:lnTo>
                    <a:pt x="14" y="0"/>
                  </a:lnTo>
                  <a:lnTo>
                    <a:pt x="14" y="0"/>
                  </a:lnTo>
                  <a:lnTo>
                    <a:pt x="23" y="5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91" name="Freeform 574">
              <a:extLst>
                <a:ext uri="{FF2B5EF4-FFF2-40B4-BE49-F238E27FC236}">
                  <a16:creationId xmlns:a16="http://schemas.microsoft.com/office/drawing/2014/main" id="{BA5C0E1E-6F05-A114-9E20-E85CA127DC28}"/>
                </a:ext>
              </a:extLst>
            </p:cNvPr>
            <p:cNvSpPr>
              <a:spLocks/>
            </p:cNvSpPr>
            <p:nvPr/>
          </p:nvSpPr>
          <p:spPr bwMode="auto">
            <a:xfrm>
              <a:off x="2432347" y="4615333"/>
              <a:ext cx="92075" cy="125412"/>
            </a:xfrm>
            <a:custGeom>
              <a:avLst/>
              <a:gdLst>
                <a:gd name="T0" fmla="*/ 58 w 58"/>
                <a:gd name="T1" fmla="*/ 31 h 79"/>
                <a:gd name="T2" fmla="*/ 15 w 58"/>
                <a:gd name="T3" fmla="*/ 58 h 79"/>
                <a:gd name="T4" fmla="*/ 20 w 58"/>
                <a:gd name="T5" fmla="*/ 61 h 79"/>
                <a:gd name="T6" fmla="*/ 22 w 58"/>
                <a:gd name="T7" fmla="*/ 61 h 79"/>
                <a:gd name="T8" fmla="*/ 24 w 58"/>
                <a:gd name="T9" fmla="*/ 61 h 79"/>
                <a:gd name="T10" fmla="*/ 27 w 58"/>
                <a:gd name="T11" fmla="*/ 61 h 79"/>
                <a:gd name="T12" fmla="*/ 29 w 58"/>
                <a:gd name="T13" fmla="*/ 61 h 79"/>
                <a:gd name="T14" fmla="*/ 29 w 58"/>
                <a:gd name="T15" fmla="*/ 61 h 79"/>
                <a:gd name="T16" fmla="*/ 29 w 58"/>
                <a:gd name="T17" fmla="*/ 61 h 79"/>
                <a:gd name="T18" fmla="*/ 29 w 58"/>
                <a:gd name="T19" fmla="*/ 61 h 79"/>
                <a:gd name="T20" fmla="*/ 20 w 58"/>
                <a:gd name="T21" fmla="*/ 2 h 79"/>
                <a:gd name="T22" fmla="*/ 20 w 58"/>
                <a:gd name="T23" fmla="*/ 2 h 79"/>
                <a:gd name="T24" fmla="*/ 22 w 58"/>
                <a:gd name="T25" fmla="*/ 2 h 79"/>
                <a:gd name="T26" fmla="*/ 22 w 58"/>
                <a:gd name="T27" fmla="*/ 0 h 79"/>
                <a:gd name="T28" fmla="*/ 27 w 58"/>
                <a:gd name="T29" fmla="*/ 0 h 79"/>
                <a:gd name="T30" fmla="*/ 29 w 58"/>
                <a:gd name="T31" fmla="*/ 0 h 79"/>
                <a:gd name="T32" fmla="*/ 33 w 58"/>
                <a:gd name="T33" fmla="*/ 2 h 79"/>
                <a:gd name="T34" fmla="*/ 38 w 58"/>
                <a:gd name="T35" fmla="*/ 2 h 79"/>
                <a:gd name="T36" fmla="*/ 40 w 58"/>
                <a:gd name="T37" fmla="*/ 4 h 79"/>
                <a:gd name="T38" fmla="*/ 0 w 58"/>
                <a:gd name="T39" fmla="*/ 31 h 79"/>
                <a:gd name="T40" fmla="*/ 58 w 58"/>
                <a:gd name="T41" fmla="*/ 31 h 79"/>
                <a:gd name="T42" fmla="*/ 58 w 58"/>
                <a:gd name="T43" fmla="*/ 79 h 79"/>
                <a:gd name="T44" fmla="*/ 15 w 58"/>
                <a:gd name="T45" fmla="*/ 58 h 79"/>
                <a:gd name="T46" fmla="*/ 58 w 58"/>
                <a:gd name="T47" fmla="*/ 3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79">
                  <a:moveTo>
                    <a:pt x="58" y="31"/>
                  </a:moveTo>
                  <a:lnTo>
                    <a:pt x="15" y="58"/>
                  </a:lnTo>
                  <a:lnTo>
                    <a:pt x="20" y="61"/>
                  </a:lnTo>
                  <a:lnTo>
                    <a:pt x="22" y="61"/>
                  </a:lnTo>
                  <a:lnTo>
                    <a:pt x="24" y="61"/>
                  </a:lnTo>
                  <a:lnTo>
                    <a:pt x="27" y="61"/>
                  </a:lnTo>
                  <a:lnTo>
                    <a:pt x="29" y="61"/>
                  </a:lnTo>
                  <a:lnTo>
                    <a:pt x="29" y="61"/>
                  </a:lnTo>
                  <a:lnTo>
                    <a:pt x="29" y="61"/>
                  </a:lnTo>
                  <a:lnTo>
                    <a:pt x="29" y="61"/>
                  </a:lnTo>
                  <a:lnTo>
                    <a:pt x="20" y="2"/>
                  </a:lnTo>
                  <a:lnTo>
                    <a:pt x="20" y="2"/>
                  </a:lnTo>
                  <a:lnTo>
                    <a:pt x="22" y="2"/>
                  </a:lnTo>
                  <a:lnTo>
                    <a:pt x="22" y="0"/>
                  </a:lnTo>
                  <a:lnTo>
                    <a:pt x="27" y="0"/>
                  </a:lnTo>
                  <a:lnTo>
                    <a:pt x="29" y="0"/>
                  </a:lnTo>
                  <a:lnTo>
                    <a:pt x="33" y="2"/>
                  </a:lnTo>
                  <a:lnTo>
                    <a:pt x="38" y="2"/>
                  </a:lnTo>
                  <a:lnTo>
                    <a:pt x="40" y="4"/>
                  </a:lnTo>
                  <a:lnTo>
                    <a:pt x="0" y="31"/>
                  </a:lnTo>
                  <a:lnTo>
                    <a:pt x="58" y="31"/>
                  </a:lnTo>
                  <a:lnTo>
                    <a:pt x="58" y="79"/>
                  </a:lnTo>
                  <a:lnTo>
                    <a:pt x="15" y="58"/>
                  </a:lnTo>
                  <a:lnTo>
                    <a:pt x="58" y="3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92" name="Freeform 575">
              <a:extLst>
                <a:ext uri="{FF2B5EF4-FFF2-40B4-BE49-F238E27FC236}">
                  <a16:creationId xmlns:a16="http://schemas.microsoft.com/office/drawing/2014/main" id="{28EDA6FD-5B8D-9C8F-8D62-FDE16E2C8204}"/>
                </a:ext>
              </a:extLst>
            </p:cNvPr>
            <p:cNvSpPr>
              <a:spLocks/>
            </p:cNvSpPr>
            <p:nvPr/>
          </p:nvSpPr>
          <p:spPr bwMode="auto">
            <a:xfrm>
              <a:off x="2432347" y="4607396"/>
              <a:ext cx="92075" cy="93662"/>
            </a:xfrm>
            <a:custGeom>
              <a:avLst/>
              <a:gdLst>
                <a:gd name="T0" fmla="*/ 38 w 58"/>
                <a:gd name="T1" fmla="*/ 59 h 59"/>
                <a:gd name="T2" fmla="*/ 58 w 58"/>
                <a:gd name="T3" fmla="*/ 30 h 59"/>
                <a:gd name="T4" fmla="*/ 58 w 58"/>
                <a:gd name="T5" fmla="*/ 30 h 59"/>
                <a:gd name="T6" fmla="*/ 58 w 58"/>
                <a:gd name="T7" fmla="*/ 32 h 59"/>
                <a:gd name="T8" fmla="*/ 58 w 58"/>
                <a:gd name="T9" fmla="*/ 32 h 59"/>
                <a:gd name="T10" fmla="*/ 58 w 58"/>
                <a:gd name="T11" fmla="*/ 32 h 59"/>
                <a:gd name="T12" fmla="*/ 58 w 58"/>
                <a:gd name="T13" fmla="*/ 34 h 59"/>
                <a:gd name="T14" fmla="*/ 58 w 58"/>
                <a:gd name="T15" fmla="*/ 34 h 59"/>
                <a:gd name="T16" fmla="*/ 58 w 58"/>
                <a:gd name="T17" fmla="*/ 36 h 59"/>
                <a:gd name="T18" fmla="*/ 58 w 58"/>
                <a:gd name="T19" fmla="*/ 36 h 59"/>
                <a:gd name="T20" fmla="*/ 0 w 58"/>
                <a:gd name="T21" fmla="*/ 36 h 59"/>
                <a:gd name="T22" fmla="*/ 0 w 58"/>
                <a:gd name="T23" fmla="*/ 36 h 59"/>
                <a:gd name="T24" fmla="*/ 0 w 58"/>
                <a:gd name="T25" fmla="*/ 34 h 59"/>
                <a:gd name="T26" fmla="*/ 0 w 58"/>
                <a:gd name="T27" fmla="*/ 34 h 59"/>
                <a:gd name="T28" fmla="*/ 0 w 58"/>
                <a:gd name="T29" fmla="*/ 32 h 59"/>
                <a:gd name="T30" fmla="*/ 0 w 58"/>
                <a:gd name="T31" fmla="*/ 32 h 59"/>
                <a:gd name="T32" fmla="*/ 0 w 58"/>
                <a:gd name="T33" fmla="*/ 32 h 59"/>
                <a:gd name="T34" fmla="*/ 0 w 58"/>
                <a:gd name="T35" fmla="*/ 30 h 59"/>
                <a:gd name="T36" fmla="*/ 0 w 58"/>
                <a:gd name="T37" fmla="*/ 30 h 59"/>
                <a:gd name="T38" fmla="*/ 20 w 58"/>
                <a:gd name="T39" fmla="*/ 0 h 59"/>
                <a:gd name="T40" fmla="*/ 0 w 58"/>
                <a:gd name="T41" fmla="*/ 30 h 59"/>
                <a:gd name="T42" fmla="*/ 0 w 58"/>
                <a:gd name="T43" fmla="*/ 7 h 59"/>
                <a:gd name="T44" fmla="*/ 20 w 58"/>
                <a:gd name="T45" fmla="*/ 0 h 59"/>
                <a:gd name="T46" fmla="*/ 38 w 58"/>
                <a:gd name="T4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59">
                  <a:moveTo>
                    <a:pt x="38" y="59"/>
                  </a:moveTo>
                  <a:lnTo>
                    <a:pt x="58" y="30"/>
                  </a:lnTo>
                  <a:lnTo>
                    <a:pt x="58" y="30"/>
                  </a:lnTo>
                  <a:lnTo>
                    <a:pt x="58" y="32"/>
                  </a:lnTo>
                  <a:lnTo>
                    <a:pt x="58" y="32"/>
                  </a:lnTo>
                  <a:lnTo>
                    <a:pt x="58" y="32"/>
                  </a:lnTo>
                  <a:lnTo>
                    <a:pt x="58" y="34"/>
                  </a:lnTo>
                  <a:lnTo>
                    <a:pt x="58" y="34"/>
                  </a:lnTo>
                  <a:lnTo>
                    <a:pt x="58" y="36"/>
                  </a:lnTo>
                  <a:lnTo>
                    <a:pt x="58" y="36"/>
                  </a:lnTo>
                  <a:lnTo>
                    <a:pt x="0" y="36"/>
                  </a:lnTo>
                  <a:lnTo>
                    <a:pt x="0" y="36"/>
                  </a:lnTo>
                  <a:lnTo>
                    <a:pt x="0" y="34"/>
                  </a:lnTo>
                  <a:lnTo>
                    <a:pt x="0" y="34"/>
                  </a:lnTo>
                  <a:lnTo>
                    <a:pt x="0" y="32"/>
                  </a:lnTo>
                  <a:lnTo>
                    <a:pt x="0" y="32"/>
                  </a:lnTo>
                  <a:lnTo>
                    <a:pt x="0" y="32"/>
                  </a:lnTo>
                  <a:lnTo>
                    <a:pt x="0" y="30"/>
                  </a:lnTo>
                  <a:lnTo>
                    <a:pt x="0" y="30"/>
                  </a:lnTo>
                  <a:lnTo>
                    <a:pt x="20" y="0"/>
                  </a:lnTo>
                  <a:lnTo>
                    <a:pt x="0" y="30"/>
                  </a:lnTo>
                  <a:lnTo>
                    <a:pt x="0" y="7"/>
                  </a:lnTo>
                  <a:lnTo>
                    <a:pt x="20" y="0"/>
                  </a:lnTo>
                  <a:lnTo>
                    <a:pt x="38" y="5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93" name="Freeform 576">
              <a:extLst>
                <a:ext uri="{FF2B5EF4-FFF2-40B4-BE49-F238E27FC236}">
                  <a16:creationId xmlns:a16="http://schemas.microsoft.com/office/drawing/2014/main" id="{5F16265C-9D9E-EB55-E790-D3F43F3DC12C}"/>
                </a:ext>
              </a:extLst>
            </p:cNvPr>
            <p:cNvSpPr>
              <a:spLocks/>
            </p:cNvSpPr>
            <p:nvPr/>
          </p:nvSpPr>
          <p:spPr bwMode="auto">
            <a:xfrm>
              <a:off x="2446635" y="4604221"/>
              <a:ext cx="95250" cy="96837"/>
            </a:xfrm>
            <a:custGeom>
              <a:avLst/>
              <a:gdLst>
                <a:gd name="T0" fmla="*/ 60 w 60"/>
                <a:gd name="T1" fmla="*/ 29 h 61"/>
                <a:gd name="T2" fmla="*/ 29 w 60"/>
                <a:gd name="T3" fmla="*/ 61 h 61"/>
                <a:gd name="T4" fmla="*/ 29 w 60"/>
                <a:gd name="T5" fmla="*/ 61 h 61"/>
                <a:gd name="T6" fmla="*/ 27 w 60"/>
                <a:gd name="T7" fmla="*/ 61 h 61"/>
                <a:gd name="T8" fmla="*/ 27 w 60"/>
                <a:gd name="T9" fmla="*/ 61 h 61"/>
                <a:gd name="T10" fmla="*/ 27 w 60"/>
                <a:gd name="T11" fmla="*/ 61 h 61"/>
                <a:gd name="T12" fmla="*/ 27 w 60"/>
                <a:gd name="T13" fmla="*/ 61 h 61"/>
                <a:gd name="T14" fmla="*/ 29 w 60"/>
                <a:gd name="T15" fmla="*/ 61 h 61"/>
                <a:gd name="T16" fmla="*/ 29 w 60"/>
                <a:gd name="T17" fmla="*/ 61 h 61"/>
                <a:gd name="T18" fmla="*/ 29 w 60"/>
                <a:gd name="T19" fmla="*/ 61 h 61"/>
                <a:gd name="T20" fmla="*/ 11 w 60"/>
                <a:gd name="T21" fmla="*/ 2 h 61"/>
                <a:gd name="T22" fmla="*/ 13 w 60"/>
                <a:gd name="T23" fmla="*/ 2 h 61"/>
                <a:gd name="T24" fmla="*/ 15 w 60"/>
                <a:gd name="T25" fmla="*/ 0 h 61"/>
                <a:gd name="T26" fmla="*/ 20 w 60"/>
                <a:gd name="T27" fmla="*/ 0 h 61"/>
                <a:gd name="T28" fmla="*/ 22 w 60"/>
                <a:gd name="T29" fmla="*/ 0 h 61"/>
                <a:gd name="T30" fmla="*/ 24 w 60"/>
                <a:gd name="T31" fmla="*/ 0 h 61"/>
                <a:gd name="T32" fmla="*/ 27 w 60"/>
                <a:gd name="T33" fmla="*/ 0 h 61"/>
                <a:gd name="T34" fmla="*/ 29 w 60"/>
                <a:gd name="T35" fmla="*/ 0 h 61"/>
                <a:gd name="T36" fmla="*/ 29 w 60"/>
                <a:gd name="T37" fmla="*/ 0 h 61"/>
                <a:gd name="T38" fmla="*/ 0 w 60"/>
                <a:gd name="T39" fmla="*/ 29 h 61"/>
                <a:gd name="T40" fmla="*/ 60 w 60"/>
                <a:gd name="T41" fmla="*/ 29 h 61"/>
                <a:gd name="T42" fmla="*/ 60 w 60"/>
                <a:gd name="T43" fmla="*/ 61 h 61"/>
                <a:gd name="T44" fmla="*/ 29 w 60"/>
                <a:gd name="T45" fmla="*/ 61 h 61"/>
                <a:gd name="T46" fmla="*/ 60 w 60"/>
                <a:gd name="T47"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61">
                  <a:moveTo>
                    <a:pt x="60" y="29"/>
                  </a:moveTo>
                  <a:lnTo>
                    <a:pt x="29" y="61"/>
                  </a:lnTo>
                  <a:lnTo>
                    <a:pt x="29" y="61"/>
                  </a:lnTo>
                  <a:lnTo>
                    <a:pt x="27" y="61"/>
                  </a:lnTo>
                  <a:lnTo>
                    <a:pt x="27" y="61"/>
                  </a:lnTo>
                  <a:lnTo>
                    <a:pt x="27" y="61"/>
                  </a:lnTo>
                  <a:lnTo>
                    <a:pt x="27" y="61"/>
                  </a:lnTo>
                  <a:lnTo>
                    <a:pt x="29" y="61"/>
                  </a:lnTo>
                  <a:lnTo>
                    <a:pt x="29" y="61"/>
                  </a:lnTo>
                  <a:lnTo>
                    <a:pt x="29" y="61"/>
                  </a:lnTo>
                  <a:lnTo>
                    <a:pt x="11" y="2"/>
                  </a:lnTo>
                  <a:lnTo>
                    <a:pt x="13" y="2"/>
                  </a:lnTo>
                  <a:lnTo>
                    <a:pt x="15" y="0"/>
                  </a:lnTo>
                  <a:lnTo>
                    <a:pt x="20" y="0"/>
                  </a:lnTo>
                  <a:lnTo>
                    <a:pt x="22" y="0"/>
                  </a:lnTo>
                  <a:lnTo>
                    <a:pt x="24" y="0"/>
                  </a:lnTo>
                  <a:lnTo>
                    <a:pt x="27" y="0"/>
                  </a:lnTo>
                  <a:lnTo>
                    <a:pt x="29" y="0"/>
                  </a:lnTo>
                  <a:lnTo>
                    <a:pt x="29" y="0"/>
                  </a:lnTo>
                  <a:lnTo>
                    <a:pt x="0" y="29"/>
                  </a:lnTo>
                  <a:lnTo>
                    <a:pt x="60" y="29"/>
                  </a:lnTo>
                  <a:lnTo>
                    <a:pt x="60" y="61"/>
                  </a:lnTo>
                  <a:lnTo>
                    <a:pt x="29" y="61"/>
                  </a:lnTo>
                  <a:lnTo>
                    <a:pt x="60" y="2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94" name="Freeform 577">
              <a:extLst>
                <a:ext uri="{FF2B5EF4-FFF2-40B4-BE49-F238E27FC236}">
                  <a16:creationId xmlns:a16="http://schemas.microsoft.com/office/drawing/2014/main" id="{79B65463-9F15-8E92-84FA-DF111EA04C71}"/>
                </a:ext>
              </a:extLst>
            </p:cNvPr>
            <p:cNvSpPr>
              <a:spLocks/>
            </p:cNvSpPr>
            <p:nvPr/>
          </p:nvSpPr>
          <p:spPr bwMode="auto">
            <a:xfrm>
              <a:off x="2446635" y="4569296"/>
              <a:ext cx="109538" cy="103187"/>
            </a:xfrm>
            <a:custGeom>
              <a:avLst/>
              <a:gdLst>
                <a:gd name="T0" fmla="*/ 42 w 69"/>
                <a:gd name="T1" fmla="*/ 58 h 65"/>
                <a:gd name="T2" fmla="*/ 69 w 69"/>
                <a:gd name="T3" fmla="*/ 29 h 65"/>
                <a:gd name="T4" fmla="*/ 69 w 69"/>
                <a:gd name="T5" fmla="*/ 38 h 65"/>
                <a:gd name="T6" fmla="*/ 65 w 69"/>
                <a:gd name="T7" fmla="*/ 49 h 65"/>
                <a:gd name="T8" fmla="*/ 63 w 69"/>
                <a:gd name="T9" fmla="*/ 56 h 65"/>
                <a:gd name="T10" fmla="*/ 58 w 69"/>
                <a:gd name="T11" fmla="*/ 60 h 65"/>
                <a:gd name="T12" fmla="*/ 56 w 69"/>
                <a:gd name="T13" fmla="*/ 65 h 65"/>
                <a:gd name="T14" fmla="*/ 56 w 69"/>
                <a:gd name="T15" fmla="*/ 63 h 65"/>
                <a:gd name="T16" fmla="*/ 58 w 69"/>
                <a:gd name="T17" fmla="*/ 58 h 65"/>
                <a:gd name="T18" fmla="*/ 60 w 69"/>
                <a:gd name="T19" fmla="*/ 51 h 65"/>
                <a:gd name="T20" fmla="*/ 0 w 69"/>
                <a:gd name="T21" fmla="*/ 51 h 65"/>
                <a:gd name="T22" fmla="*/ 2 w 69"/>
                <a:gd name="T23" fmla="*/ 40 h 65"/>
                <a:gd name="T24" fmla="*/ 6 w 69"/>
                <a:gd name="T25" fmla="*/ 31 h 65"/>
                <a:gd name="T26" fmla="*/ 9 w 69"/>
                <a:gd name="T27" fmla="*/ 27 h 65"/>
                <a:gd name="T28" fmla="*/ 11 w 69"/>
                <a:gd name="T29" fmla="*/ 24 h 65"/>
                <a:gd name="T30" fmla="*/ 11 w 69"/>
                <a:gd name="T31" fmla="*/ 24 h 65"/>
                <a:gd name="T32" fmla="*/ 11 w 69"/>
                <a:gd name="T33" fmla="*/ 27 h 65"/>
                <a:gd name="T34" fmla="*/ 11 w 69"/>
                <a:gd name="T35" fmla="*/ 29 h 65"/>
                <a:gd name="T36" fmla="*/ 9 w 69"/>
                <a:gd name="T37" fmla="*/ 29 h 65"/>
                <a:gd name="T38" fmla="*/ 36 w 69"/>
                <a:gd name="T39" fmla="*/ 0 h 65"/>
                <a:gd name="T40" fmla="*/ 9 w 69"/>
                <a:gd name="T41" fmla="*/ 29 h 65"/>
                <a:gd name="T42" fmla="*/ 9 w 69"/>
                <a:gd name="T43" fmla="*/ 2 h 65"/>
                <a:gd name="T44" fmla="*/ 36 w 69"/>
                <a:gd name="T45" fmla="*/ 0 h 65"/>
                <a:gd name="T46" fmla="*/ 42 w 69"/>
                <a:gd name="T47"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65">
                  <a:moveTo>
                    <a:pt x="42" y="58"/>
                  </a:moveTo>
                  <a:lnTo>
                    <a:pt x="69" y="29"/>
                  </a:lnTo>
                  <a:lnTo>
                    <a:pt x="69" y="38"/>
                  </a:lnTo>
                  <a:lnTo>
                    <a:pt x="65" y="49"/>
                  </a:lnTo>
                  <a:lnTo>
                    <a:pt x="63" y="56"/>
                  </a:lnTo>
                  <a:lnTo>
                    <a:pt x="58" y="60"/>
                  </a:lnTo>
                  <a:lnTo>
                    <a:pt x="56" y="65"/>
                  </a:lnTo>
                  <a:lnTo>
                    <a:pt x="56" y="63"/>
                  </a:lnTo>
                  <a:lnTo>
                    <a:pt x="58" y="58"/>
                  </a:lnTo>
                  <a:lnTo>
                    <a:pt x="60" y="51"/>
                  </a:lnTo>
                  <a:lnTo>
                    <a:pt x="0" y="51"/>
                  </a:lnTo>
                  <a:lnTo>
                    <a:pt x="2" y="40"/>
                  </a:lnTo>
                  <a:lnTo>
                    <a:pt x="6" y="31"/>
                  </a:lnTo>
                  <a:lnTo>
                    <a:pt x="9" y="27"/>
                  </a:lnTo>
                  <a:lnTo>
                    <a:pt x="11" y="24"/>
                  </a:lnTo>
                  <a:lnTo>
                    <a:pt x="11" y="24"/>
                  </a:lnTo>
                  <a:lnTo>
                    <a:pt x="11" y="27"/>
                  </a:lnTo>
                  <a:lnTo>
                    <a:pt x="11" y="29"/>
                  </a:lnTo>
                  <a:lnTo>
                    <a:pt x="9" y="29"/>
                  </a:lnTo>
                  <a:lnTo>
                    <a:pt x="36" y="0"/>
                  </a:lnTo>
                  <a:lnTo>
                    <a:pt x="9" y="29"/>
                  </a:lnTo>
                  <a:lnTo>
                    <a:pt x="9" y="2"/>
                  </a:lnTo>
                  <a:lnTo>
                    <a:pt x="36" y="0"/>
                  </a:lnTo>
                  <a:lnTo>
                    <a:pt x="42" y="58"/>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95" name="Freeform 578">
              <a:extLst>
                <a:ext uri="{FF2B5EF4-FFF2-40B4-BE49-F238E27FC236}">
                  <a16:creationId xmlns:a16="http://schemas.microsoft.com/office/drawing/2014/main" id="{EF2A8621-3105-BFBF-307C-06C0E39D4DA8}"/>
                </a:ext>
              </a:extLst>
            </p:cNvPr>
            <p:cNvSpPr>
              <a:spLocks/>
            </p:cNvSpPr>
            <p:nvPr/>
          </p:nvSpPr>
          <p:spPr bwMode="auto">
            <a:xfrm>
              <a:off x="2470447" y="4553421"/>
              <a:ext cx="100013" cy="107950"/>
            </a:xfrm>
            <a:custGeom>
              <a:avLst/>
              <a:gdLst>
                <a:gd name="T0" fmla="*/ 63 w 63"/>
                <a:gd name="T1" fmla="*/ 39 h 68"/>
                <a:gd name="T2" fmla="*/ 39 w 63"/>
                <a:gd name="T3" fmla="*/ 61 h 68"/>
                <a:gd name="T4" fmla="*/ 43 w 63"/>
                <a:gd name="T5" fmla="*/ 59 h 68"/>
                <a:gd name="T6" fmla="*/ 52 w 63"/>
                <a:gd name="T7" fmla="*/ 52 h 68"/>
                <a:gd name="T8" fmla="*/ 59 w 63"/>
                <a:gd name="T9" fmla="*/ 41 h 68"/>
                <a:gd name="T10" fmla="*/ 59 w 63"/>
                <a:gd name="T11" fmla="*/ 37 h 68"/>
                <a:gd name="T12" fmla="*/ 59 w 63"/>
                <a:gd name="T13" fmla="*/ 43 h 68"/>
                <a:gd name="T14" fmla="*/ 50 w 63"/>
                <a:gd name="T15" fmla="*/ 59 h 68"/>
                <a:gd name="T16" fmla="*/ 36 w 63"/>
                <a:gd name="T17" fmla="*/ 66 h 68"/>
                <a:gd name="T18" fmla="*/ 27 w 63"/>
                <a:gd name="T19" fmla="*/ 68 h 68"/>
                <a:gd name="T20" fmla="*/ 21 w 63"/>
                <a:gd name="T21" fmla="*/ 10 h 68"/>
                <a:gd name="T22" fmla="*/ 18 w 63"/>
                <a:gd name="T23" fmla="*/ 10 h 68"/>
                <a:gd name="T24" fmla="*/ 7 w 63"/>
                <a:gd name="T25" fmla="*/ 16 h 68"/>
                <a:gd name="T26" fmla="*/ 0 w 63"/>
                <a:gd name="T27" fmla="*/ 28 h 68"/>
                <a:gd name="T28" fmla="*/ 0 w 63"/>
                <a:gd name="T29" fmla="*/ 32 h 68"/>
                <a:gd name="T30" fmla="*/ 0 w 63"/>
                <a:gd name="T31" fmla="*/ 25 h 68"/>
                <a:gd name="T32" fmla="*/ 7 w 63"/>
                <a:gd name="T33" fmla="*/ 12 h 68"/>
                <a:gd name="T34" fmla="*/ 21 w 63"/>
                <a:gd name="T35" fmla="*/ 3 h 68"/>
                <a:gd name="T36" fmla="*/ 30 w 63"/>
                <a:gd name="T37" fmla="*/ 0 h 68"/>
                <a:gd name="T38" fmla="*/ 5 w 63"/>
                <a:gd name="T39" fmla="*/ 23 h 68"/>
                <a:gd name="T40" fmla="*/ 63 w 63"/>
                <a:gd name="T41" fmla="*/ 39 h 68"/>
                <a:gd name="T42" fmla="*/ 59 w 63"/>
                <a:gd name="T43" fmla="*/ 57 h 68"/>
                <a:gd name="T44" fmla="*/ 39 w 63"/>
                <a:gd name="T45" fmla="*/ 61 h 68"/>
                <a:gd name="T46" fmla="*/ 63 w 63"/>
                <a:gd name="T47" fmla="*/ 3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68">
                  <a:moveTo>
                    <a:pt x="63" y="39"/>
                  </a:moveTo>
                  <a:lnTo>
                    <a:pt x="39" y="61"/>
                  </a:lnTo>
                  <a:lnTo>
                    <a:pt x="43" y="59"/>
                  </a:lnTo>
                  <a:lnTo>
                    <a:pt x="52" y="52"/>
                  </a:lnTo>
                  <a:lnTo>
                    <a:pt x="59" y="41"/>
                  </a:lnTo>
                  <a:lnTo>
                    <a:pt x="59" y="37"/>
                  </a:lnTo>
                  <a:lnTo>
                    <a:pt x="59" y="43"/>
                  </a:lnTo>
                  <a:lnTo>
                    <a:pt x="50" y="59"/>
                  </a:lnTo>
                  <a:lnTo>
                    <a:pt x="36" y="66"/>
                  </a:lnTo>
                  <a:lnTo>
                    <a:pt x="27" y="68"/>
                  </a:lnTo>
                  <a:lnTo>
                    <a:pt x="21" y="10"/>
                  </a:lnTo>
                  <a:lnTo>
                    <a:pt x="18" y="10"/>
                  </a:lnTo>
                  <a:lnTo>
                    <a:pt x="7" y="16"/>
                  </a:lnTo>
                  <a:lnTo>
                    <a:pt x="0" y="28"/>
                  </a:lnTo>
                  <a:lnTo>
                    <a:pt x="0" y="32"/>
                  </a:lnTo>
                  <a:lnTo>
                    <a:pt x="0" y="25"/>
                  </a:lnTo>
                  <a:lnTo>
                    <a:pt x="7" y="12"/>
                  </a:lnTo>
                  <a:lnTo>
                    <a:pt x="21" y="3"/>
                  </a:lnTo>
                  <a:lnTo>
                    <a:pt x="30" y="0"/>
                  </a:lnTo>
                  <a:lnTo>
                    <a:pt x="5" y="23"/>
                  </a:lnTo>
                  <a:lnTo>
                    <a:pt x="63" y="39"/>
                  </a:lnTo>
                  <a:lnTo>
                    <a:pt x="59" y="57"/>
                  </a:lnTo>
                  <a:lnTo>
                    <a:pt x="39" y="61"/>
                  </a:lnTo>
                  <a:lnTo>
                    <a:pt x="63" y="3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96" name="Freeform 579">
              <a:extLst>
                <a:ext uri="{FF2B5EF4-FFF2-40B4-BE49-F238E27FC236}">
                  <a16:creationId xmlns:a16="http://schemas.microsoft.com/office/drawing/2014/main" id="{B8F59210-4DEA-AE1A-ED72-FC5FE5B24AEF}"/>
                </a:ext>
              </a:extLst>
            </p:cNvPr>
            <p:cNvSpPr>
              <a:spLocks/>
            </p:cNvSpPr>
            <p:nvPr/>
          </p:nvSpPr>
          <p:spPr bwMode="auto">
            <a:xfrm>
              <a:off x="2478385" y="4472458"/>
              <a:ext cx="117475" cy="142875"/>
            </a:xfrm>
            <a:custGeom>
              <a:avLst/>
              <a:gdLst>
                <a:gd name="T0" fmla="*/ 45 w 74"/>
                <a:gd name="T1" fmla="*/ 58 h 90"/>
                <a:gd name="T2" fmla="*/ 74 w 74"/>
                <a:gd name="T3" fmla="*/ 36 h 90"/>
                <a:gd name="T4" fmla="*/ 72 w 74"/>
                <a:gd name="T5" fmla="*/ 42 h 90"/>
                <a:gd name="T6" fmla="*/ 70 w 74"/>
                <a:gd name="T7" fmla="*/ 49 h 90"/>
                <a:gd name="T8" fmla="*/ 67 w 74"/>
                <a:gd name="T9" fmla="*/ 58 h 90"/>
                <a:gd name="T10" fmla="*/ 65 w 74"/>
                <a:gd name="T11" fmla="*/ 65 h 90"/>
                <a:gd name="T12" fmla="*/ 65 w 74"/>
                <a:gd name="T13" fmla="*/ 72 h 90"/>
                <a:gd name="T14" fmla="*/ 63 w 74"/>
                <a:gd name="T15" fmla="*/ 79 h 90"/>
                <a:gd name="T16" fmla="*/ 61 w 74"/>
                <a:gd name="T17" fmla="*/ 83 h 90"/>
                <a:gd name="T18" fmla="*/ 58 w 74"/>
                <a:gd name="T19" fmla="*/ 90 h 90"/>
                <a:gd name="T20" fmla="*/ 0 w 74"/>
                <a:gd name="T21" fmla="*/ 74 h 90"/>
                <a:gd name="T22" fmla="*/ 2 w 74"/>
                <a:gd name="T23" fmla="*/ 67 h 90"/>
                <a:gd name="T24" fmla="*/ 4 w 74"/>
                <a:gd name="T25" fmla="*/ 61 h 90"/>
                <a:gd name="T26" fmla="*/ 7 w 74"/>
                <a:gd name="T27" fmla="*/ 54 h 90"/>
                <a:gd name="T28" fmla="*/ 9 w 74"/>
                <a:gd name="T29" fmla="*/ 47 h 90"/>
                <a:gd name="T30" fmla="*/ 11 w 74"/>
                <a:gd name="T31" fmla="*/ 40 h 90"/>
                <a:gd name="T32" fmla="*/ 13 w 74"/>
                <a:gd name="T33" fmla="*/ 33 h 90"/>
                <a:gd name="T34" fmla="*/ 13 w 74"/>
                <a:gd name="T35" fmla="*/ 29 h 90"/>
                <a:gd name="T36" fmla="*/ 16 w 74"/>
                <a:gd name="T37" fmla="*/ 22 h 90"/>
                <a:gd name="T38" fmla="*/ 45 w 74"/>
                <a:gd name="T39" fmla="*/ 0 h 90"/>
                <a:gd name="T40" fmla="*/ 16 w 74"/>
                <a:gd name="T41" fmla="*/ 22 h 90"/>
                <a:gd name="T42" fmla="*/ 20 w 74"/>
                <a:gd name="T43" fmla="*/ 0 h 90"/>
                <a:gd name="T44" fmla="*/ 45 w 74"/>
                <a:gd name="T45" fmla="*/ 0 h 90"/>
                <a:gd name="T46" fmla="*/ 45 w 74"/>
                <a:gd name="T47"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90">
                  <a:moveTo>
                    <a:pt x="45" y="58"/>
                  </a:moveTo>
                  <a:lnTo>
                    <a:pt x="74" y="36"/>
                  </a:lnTo>
                  <a:lnTo>
                    <a:pt x="72" y="42"/>
                  </a:lnTo>
                  <a:lnTo>
                    <a:pt x="70" y="49"/>
                  </a:lnTo>
                  <a:lnTo>
                    <a:pt x="67" y="58"/>
                  </a:lnTo>
                  <a:lnTo>
                    <a:pt x="65" y="65"/>
                  </a:lnTo>
                  <a:lnTo>
                    <a:pt x="65" y="72"/>
                  </a:lnTo>
                  <a:lnTo>
                    <a:pt x="63" y="79"/>
                  </a:lnTo>
                  <a:lnTo>
                    <a:pt x="61" y="83"/>
                  </a:lnTo>
                  <a:lnTo>
                    <a:pt x="58" y="90"/>
                  </a:lnTo>
                  <a:lnTo>
                    <a:pt x="0" y="74"/>
                  </a:lnTo>
                  <a:lnTo>
                    <a:pt x="2" y="67"/>
                  </a:lnTo>
                  <a:lnTo>
                    <a:pt x="4" y="61"/>
                  </a:lnTo>
                  <a:lnTo>
                    <a:pt x="7" y="54"/>
                  </a:lnTo>
                  <a:lnTo>
                    <a:pt x="9" y="47"/>
                  </a:lnTo>
                  <a:lnTo>
                    <a:pt x="11" y="40"/>
                  </a:lnTo>
                  <a:lnTo>
                    <a:pt x="13" y="33"/>
                  </a:lnTo>
                  <a:lnTo>
                    <a:pt x="13" y="29"/>
                  </a:lnTo>
                  <a:lnTo>
                    <a:pt x="16" y="22"/>
                  </a:lnTo>
                  <a:lnTo>
                    <a:pt x="45" y="0"/>
                  </a:lnTo>
                  <a:lnTo>
                    <a:pt x="16" y="22"/>
                  </a:lnTo>
                  <a:lnTo>
                    <a:pt x="20" y="0"/>
                  </a:lnTo>
                  <a:lnTo>
                    <a:pt x="45" y="0"/>
                  </a:lnTo>
                  <a:lnTo>
                    <a:pt x="45" y="58"/>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97" name="Freeform 580">
              <a:extLst>
                <a:ext uri="{FF2B5EF4-FFF2-40B4-BE49-F238E27FC236}">
                  <a16:creationId xmlns:a16="http://schemas.microsoft.com/office/drawing/2014/main" id="{034DF303-5D5A-95C7-8CEE-F4DE61860F92}"/>
                </a:ext>
              </a:extLst>
            </p:cNvPr>
            <p:cNvSpPr>
              <a:spLocks/>
            </p:cNvSpPr>
            <p:nvPr/>
          </p:nvSpPr>
          <p:spPr bwMode="auto">
            <a:xfrm>
              <a:off x="2510135" y="4472458"/>
              <a:ext cx="93663" cy="92075"/>
            </a:xfrm>
            <a:custGeom>
              <a:avLst/>
              <a:gdLst>
                <a:gd name="T0" fmla="*/ 59 w 59"/>
                <a:gd name="T1" fmla="*/ 29 h 58"/>
                <a:gd name="T2" fmla="*/ 29 w 59"/>
                <a:gd name="T3" fmla="*/ 58 h 58"/>
                <a:gd name="T4" fmla="*/ 29 w 59"/>
                <a:gd name="T5" fmla="*/ 58 h 58"/>
                <a:gd name="T6" fmla="*/ 29 w 59"/>
                <a:gd name="T7" fmla="*/ 58 h 58"/>
                <a:gd name="T8" fmla="*/ 27 w 59"/>
                <a:gd name="T9" fmla="*/ 58 h 58"/>
                <a:gd name="T10" fmla="*/ 27 w 59"/>
                <a:gd name="T11" fmla="*/ 58 h 58"/>
                <a:gd name="T12" fmla="*/ 27 w 59"/>
                <a:gd name="T13" fmla="*/ 58 h 58"/>
                <a:gd name="T14" fmla="*/ 27 w 59"/>
                <a:gd name="T15" fmla="*/ 58 h 58"/>
                <a:gd name="T16" fmla="*/ 25 w 59"/>
                <a:gd name="T17" fmla="*/ 58 h 58"/>
                <a:gd name="T18" fmla="*/ 25 w 59"/>
                <a:gd name="T19" fmla="*/ 58 h 58"/>
                <a:gd name="T20" fmla="*/ 25 w 59"/>
                <a:gd name="T21" fmla="*/ 0 h 58"/>
                <a:gd name="T22" fmla="*/ 25 w 59"/>
                <a:gd name="T23" fmla="*/ 0 h 58"/>
                <a:gd name="T24" fmla="*/ 27 w 59"/>
                <a:gd name="T25" fmla="*/ 0 h 58"/>
                <a:gd name="T26" fmla="*/ 27 w 59"/>
                <a:gd name="T27" fmla="*/ 0 h 58"/>
                <a:gd name="T28" fmla="*/ 27 w 59"/>
                <a:gd name="T29" fmla="*/ 0 h 58"/>
                <a:gd name="T30" fmla="*/ 27 w 59"/>
                <a:gd name="T31" fmla="*/ 0 h 58"/>
                <a:gd name="T32" fmla="*/ 29 w 59"/>
                <a:gd name="T33" fmla="*/ 0 h 58"/>
                <a:gd name="T34" fmla="*/ 29 w 59"/>
                <a:gd name="T35" fmla="*/ 0 h 58"/>
                <a:gd name="T36" fmla="*/ 29 w 59"/>
                <a:gd name="T37" fmla="*/ 0 h 58"/>
                <a:gd name="T38" fmla="*/ 0 w 59"/>
                <a:gd name="T39" fmla="*/ 29 h 58"/>
                <a:gd name="T40" fmla="*/ 59 w 59"/>
                <a:gd name="T41" fmla="*/ 29 h 58"/>
                <a:gd name="T42" fmla="*/ 59 w 59"/>
                <a:gd name="T43" fmla="*/ 58 h 58"/>
                <a:gd name="T44" fmla="*/ 29 w 59"/>
                <a:gd name="T45" fmla="*/ 58 h 58"/>
                <a:gd name="T46" fmla="*/ 59 w 59"/>
                <a:gd name="T4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58">
                  <a:moveTo>
                    <a:pt x="59" y="29"/>
                  </a:moveTo>
                  <a:lnTo>
                    <a:pt x="29" y="58"/>
                  </a:lnTo>
                  <a:lnTo>
                    <a:pt x="29" y="58"/>
                  </a:lnTo>
                  <a:lnTo>
                    <a:pt x="29" y="58"/>
                  </a:lnTo>
                  <a:lnTo>
                    <a:pt x="27" y="58"/>
                  </a:lnTo>
                  <a:lnTo>
                    <a:pt x="27" y="58"/>
                  </a:lnTo>
                  <a:lnTo>
                    <a:pt x="27" y="58"/>
                  </a:lnTo>
                  <a:lnTo>
                    <a:pt x="27" y="58"/>
                  </a:lnTo>
                  <a:lnTo>
                    <a:pt x="25" y="58"/>
                  </a:lnTo>
                  <a:lnTo>
                    <a:pt x="25" y="58"/>
                  </a:lnTo>
                  <a:lnTo>
                    <a:pt x="25" y="0"/>
                  </a:lnTo>
                  <a:lnTo>
                    <a:pt x="25" y="0"/>
                  </a:lnTo>
                  <a:lnTo>
                    <a:pt x="27" y="0"/>
                  </a:lnTo>
                  <a:lnTo>
                    <a:pt x="27" y="0"/>
                  </a:lnTo>
                  <a:lnTo>
                    <a:pt x="27" y="0"/>
                  </a:lnTo>
                  <a:lnTo>
                    <a:pt x="27" y="0"/>
                  </a:lnTo>
                  <a:lnTo>
                    <a:pt x="29" y="0"/>
                  </a:lnTo>
                  <a:lnTo>
                    <a:pt x="29" y="0"/>
                  </a:lnTo>
                  <a:lnTo>
                    <a:pt x="29" y="0"/>
                  </a:lnTo>
                  <a:lnTo>
                    <a:pt x="0" y="29"/>
                  </a:lnTo>
                  <a:lnTo>
                    <a:pt x="59" y="29"/>
                  </a:lnTo>
                  <a:lnTo>
                    <a:pt x="59" y="58"/>
                  </a:lnTo>
                  <a:lnTo>
                    <a:pt x="29" y="58"/>
                  </a:lnTo>
                  <a:lnTo>
                    <a:pt x="59" y="2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98" name="Freeform 581">
              <a:extLst>
                <a:ext uri="{FF2B5EF4-FFF2-40B4-BE49-F238E27FC236}">
                  <a16:creationId xmlns:a16="http://schemas.microsoft.com/office/drawing/2014/main" id="{5C79C0AF-9CFB-9F86-CA88-C6CE9803C031}"/>
                </a:ext>
              </a:extLst>
            </p:cNvPr>
            <p:cNvSpPr>
              <a:spLocks/>
            </p:cNvSpPr>
            <p:nvPr/>
          </p:nvSpPr>
          <p:spPr bwMode="auto">
            <a:xfrm>
              <a:off x="2510135" y="4435946"/>
              <a:ext cx="96838" cy="96837"/>
            </a:xfrm>
            <a:custGeom>
              <a:avLst/>
              <a:gdLst>
                <a:gd name="T0" fmla="*/ 32 w 61"/>
                <a:gd name="T1" fmla="*/ 61 h 61"/>
                <a:gd name="T2" fmla="*/ 61 w 61"/>
                <a:gd name="T3" fmla="*/ 36 h 61"/>
                <a:gd name="T4" fmla="*/ 61 w 61"/>
                <a:gd name="T5" fmla="*/ 38 h 61"/>
                <a:gd name="T6" fmla="*/ 61 w 61"/>
                <a:gd name="T7" fmla="*/ 38 h 61"/>
                <a:gd name="T8" fmla="*/ 61 w 61"/>
                <a:gd name="T9" fmla="*/ 41 h 61"/>
                <a:gd name="T10" fmla="*/ 61 w 61"/>
                <a:gd name="T11" fmla="*/ 43 h 61"/>
                <a:gd name="T12" fmla="*/ 59 w 61"/>
                <a:gd name="T13" fmla="*/ 45 h 61"/>
                <a:gd name="T14" fmla="*/ 59 w 61"/>
                <a:gd name="T15" fmla="*/ 47 h 61"/>
                <a:gd name="T16" fmla="*/ 59 w 61"/>
                <a:gd name="T17" fmla="*/ 50 h 61"/>
                <a:gd name="T18" fmla="*/ 59 w 61"/>
                <a:gd name="T19" fmla="*/ 52 h 61"/>
                <a:gd name="T20" fmla="*/ 0 w 61"/>
                <a:gd name="T21" fmla="*/ 52 h 61"/>
                <a:gd name="T22" fmla="*/ 0 w 61"/>
                <a:gd name="T23" fmla="*/ 50 h 61"/>
                <a:gd name="T24" fmla="*/ 0 w 61"/>
                <a:gd name="T25" fmla="*/ 47 h 61"/>
                <a:gd name="T26" fmla="*/ 0 w 61"/>
                <a:gd name="T27" fmla="*/ 43 h 61"/>
                <a:gd name="T28" fmla="*/ 0 w 61"/>
                <a:gd name="T29" fmla="*/ 41 h 61"/>
                <a:gd name="T30" fmla="*/ 0 w 61"/>
                <a:gd name="T31" fmla="*/ 36 h 61"/>
                <a:gd name="T32" fmla="*/ 0 w 61"/>
                <a:gd name="T33" fmla="*/ 34 h 61"/>
                <a:gd name="T34" fmla="*/ 0 w 61"/>
                <a:gd name="T35" fmla="*/ 29 h 61"/>
                <a:gd name="T36" fmla="*/ 2 w 61"/>
                <a:gd name="T37" fmla="*/ 25 h 61"/>
                <a:gd name="T38" fmla="*/ 32 w 61"/>
                <a:gd name="T39" fmla="*/ 0 h 61"/>
                <a:gd name="T40" fmla="*/ 2 w 61"/>
                <a:gd name="T41" fmla="*/ 25 h 61"/>
                <a:gd name="T42" fmla="*/ 7 w 61"/>
                <a:gd name="T43" fmla="*/ 0 h 61"/>
                <a:gd name="T44" fmla="*/ 32 w 61"/>
                <a:gd name="T45" fmla="*/ 0 h 61"/>
                <a:gd name="T46" fmla="*/ 32 w 61"/>
                <a:gd name="T4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61">
                  <a:moveTo>
                    <a:pt x="32" y="61"/>
                  </a:moveTo>
                  <a:lnTo>
                    <a:pt x="61" y="36"/>
                  </a:lnTo>
                  <a:lnTo>
                    <a:pt x="61" y="38"/>
                  </a:lnTo>
                  <a:lnTo>
                    <a:pt x="61" y="38"/>
                  </a:lnTo>
                  <a:lnTo>
                    <a:pt x="61" y="41"/>
                  </a:lnTo>
                  <a:lnTo>
                    <a:pt x="61" y="43"/>
                  </a:lnTo>
                  <a:lnTo>
                    <a:pt x="59" y="45"/>
                  </a:lnTo>
                  <a:lnTo>
                    <a:pt x="59" y="47"/>
                  </a:lnTo>
                  <a:lnTo>
                    <a:pt x="59" y="50"/>
                  </a:lnTo>
                  <a:lnTo>
                    <a:pt x="59" y="52"/>
                  </a:lnTo>
                  <a:lnTo>
                    <a:pt x="0" y="52"/>
                  </a:lnTo>
                  <a:lnTo>
                    <a:pt x="0" y="50"/>
                  </a:lnTo>
                  <a:lnTo>
                    <a:pt x="0" y="47"/>
                  </a:lnTo>
                  <a:lnTo>
                    <a:pt x="0" y="43"/>
                  </a:lnTo>
                  <a:lnTo>
                    <a:pt x="0" y="41"/>
                  </a:lnTo>
                  <a:lnTo>
                    <a:pt x="0" y="36"/>
                  </a:lnTo>
                  <a:lnTo>
                    <a:pt x="0" y="34"/>
                  </a:lnTo>
                  <a:lnTo>
                    <a:pt x="0" y="29"/>
                  </a:lnTo>
                  <a:lnTo>
                    <a:pt x="2" y="25"/>
                  </a:lnTo>
                  <a:lnTo>
                    <a:pt x="32" y="0"/>
                  </a:lnTo>
                  <a:lnTo>
                    <a:pt x="2" y="25"/>
                  </a:lnTo>
                  <a:lnTo>
                    <a:pt x="7" y="0"/>
                  </a:lnTo>
                  <a:lnTo>
                    <a:pt x="32" y="0"/>
                  </a:lnTo>
                  <a:lnTo>
                    <a:pt x="32" y="6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99" name="Freeform 582">
              <a:extLst>
                <a:ext uri="{FF2B5EF4-FFF2-40B4-BE49-F238E27FC236}">
                  <a16:creationId xmlns:a16="http://schemas.microsoft.com/office/drawing/2014/main" id="{D509AF21-283A-BD50-FF7F-2956537F643E}"/>
                </a:ext>
              </a:extLst>
            </p:cNvPr>
            <p:cNvSpPr>
              <a:spLocks/>
            </p:cNvSpPr>
            <p:nvPr/>
          </p:nvSpPr>
          <p:spPr bwMode="auto">
            <a:xfrm>
              <a:off x="2521247" y="4435946"/>
              <a:ext cx="92075" cy="96837"/>
            </a:xfrm>
            <a:custGeom>
              <a:avLst/>
              <a:gdLst>
                <a:gd name="T0" fmla="*/ 58 w 58"/>
                <a:gd name="T1" fmla="*/ 29 h 61"/>
                <a:gd name="T2" fmla="*/ 29 w 58"/>
                <a:gd name="T3" fmla="*/ 61 h 61"/>
                <a:gd name="T4" fmla="*/ 34 w 58"/>
                <a:gd name="T5" fmla="*/ 59 h 61"/>
                <a:gd name="T6" fmla="*/ 36 w 58"/>
                <a:gd name="T7" fmla="*/ 59 h 61"/>
                <a:gd name="T8" fmla="*/ 36 w 58"/>
                <a:gd name="T9" fmla="*/ 59 h 61"/>
                <a:gd name="T10" fmla="*/ 36 w 58"/>
                <a:gd name="T11" fmla="*/ 59 h 61"/>
                <a:gd name="T12" fmla="*/ 34 w 58"/>
                <a:gd name="T13" fmla="*/ 59 h 61"/>
                <a:gd name="T14" fmla="*/ 31 w 58"/>
                <a:gd name="T15" fmla="*/ 61 h 61"/>
                <a:gd name="T16" fmla="*/ 29 w 58"/>
                <a:gd name="T17" fmla="*/ 61 h 61"/>
                <a:gd name="T18" fmla="*/ 25 w 58"/>
                <a:gd name="T19" fmla="*/ 61 h 61"/>
                <a:gd name="T20" fmla="*/ 25 w 58"/>
                <a:gd name="T21" fmla="*/ 0 h 61"/>
                <a:gd name="T22" fmla="*/ 20 w 58"/>
                <a:gd name="T23" fmla="*/ 0 h 61"/>
                <a:gd name="T24" fmla="*/ 18 w 58"/>
                <a:gd name="T25" fmla="*/ 2 h 61"/>
                <a:gd name="T26" fmla="*/ 18 w 58"/>
                <a:gd name="T27" fmla="*/ 2 h 61"/>
                <a:gd name="T28" fmla="*/ 18 w 58"/>
                <a:gd name="T29" fmla="*/ 2 h 61"/>
                <a:gd name="T30" fmla="*/ 18 w 58"/>
                <a:gd name="T31" fmla="*/ 0 h 61"/>
                <a:gd name="T32" fmla="*/ 20 w 58"/>
                <a:gd name="T33" fmla="*/ 0 h 61"/>
                <a:gd name="T34" fmla="*/ 25 w 58"/>
                <a:gd name="T35" fmla="*/ 0 h 61"/>
                <a:gd name="T36" fmla="*/ 29 w 58"/>
                <a:gd name="T37" fmla="*/ 0 h 61"/>
                <a:gd name="T38" fmla="*/ 0 w 58"/>
                <a:gd name="T39" fmla="*/ 29 h 61"/>
                <a:gd name="T40" fmla="*/ 58 w 58"/>
                <a:gd name="T41" fmla="*/ 29 h 61"/>
                <a:gd name="T42" fmla="*/ 58 w 58"/>
                <a:gd name="T43" fmla="*/ 61 h 61"/>
                <a:gd name="T44" fmla="*/ 29 w 58"/>
                <a:gd name="T45" fmla="*/ 61 h 61"/>
                <a:gd name="T46" fmla="*/ 58 w 58"/>
                <a:gd name="T47"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1">
                  <a:moveTo>
                    <a:pt x="58" y="29"/>
                  </a:moveTo>
                  <a:lnTo>
                    <a:pt x="29" y="61"/>
                  </a:lnTo>
                  <a:lnTo>
                    <a:pt x="34" y="59"/>
                  </a:lnTo>
                  <a:lnTo>
                    <a:pt x="36" y="59"/>
                  </a:lnTo>
                  <a:lnTo>
                    <a:pt x="36" y="59"/>
                  </a:lnTo>
                  <a:lnTo>
                    <a:pt x="36" y="59"/>
                  </a:lnTo>
                  <a:lnTo>
                    <a:pt x="34" y="59"/>
                  </a:lnTo>
                  <a:lnTo>
                    <a:pt x="31" y="61"/>
                  </a:lnTo>
                  <a:lnTo>
                    <a:pt x="29" y="61"/>
                  </a:lnTo>
                  <a:lnTo>
                    <a:pt x="25" y="61"/>
                  </a:lnTo>
                  <a:lnTo>
                    <a:pt x="25" y="0"/>
                  </a:lnTo>
                  <a:lnTo>
                    <a:pt x="20" y="0"/>
                  </a:lnTo>
                  <a:lnTo>
                    <a:pt x="18" y="2"/>
                  </a:lnTo>
                  <a:lnTo>
                    <a:pt x="18" y="2"/>
                  </a:lnTo>
                  <a:lnTo>
                    <a:pt x="18" y="2"/>
                  </a:lnTo>
                  <a:lnTo>
                    <a:pt x="18" y="0"/>
                  </a:lnTo>
                  <a:lnTo>
                    <a:pt x="20" y="0"/>
                  </a:lnTo>
                  <a:lnTo>
                    <a:pt x="25" y="0"/>
                  </a:lnTo>
                  <a:lnTo>
                    <a:pt x="29" y="0"/>
                  </a:lnTo>
                  <a:lnTo>
                    <a:pt x="0" y="29"/>
                  </a:lnTo>
                  <a:lnTo>
                    <a:pt x="58" y="29"/>
                  </a:lnTo>
                  <a:lnTo>
                    <a:pt x="58" y="61"/>
                  </a:lnTo>
                  <a:lnTo>
                    <a:pt x="29" y="61"/>
                  </a:lnTo>
                  <a:lnTo>
                    <a:pt x="58" y="2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00" name="Freeform 583">
              <a:extLst>
                <a:ext uri="{FF2B5EF4-FFF2-40B4-BE49-F238E27FC236}">
                  <a16:creationId xmlns:a16="http://schemas.microsoft.com/office/drawing/2014/main" id="{C8D6E164-65D3-5620-C864-AF63AD0F5415}"/>
                </a:ext>
              </a:extLst>
            </p:cNvPr>
            <p:cNvSpPr>
              <a:spLocks/>
            </p:cNvSpPr>
            <p:nvPr/>
          </p:nvSpPr>
          <p:spPr bwMode="auto">
            <a:xfrm>
              <a:off x="2521247" y="4472458"/>
              <a:ext cx="92075" cy="9525"/>
            </a:xfrm>
            <a:custGeom>
              <a:avLst/>
              <a:gdLst>
                <a:gd name="T0" fmla="*/ 58 w 58"/>
                <a:gd name="T1" fmla="*/ 0 h 6"/>
                <a:gd name="T2" fmla="*/ 58 w 58"/>
                <a:gd name="T3" fmla="*/ 0 h 6"/>
                <a:gd name="T4" fmla="*/ 58 w 58"/>
                <a:gd name="T5" fmla="*/ 2 h 6"/>
                <a:gd name="T6" fmla="*/ 58 w 58"/>
                <a:gd name="T7" fmla="*/ 2 h 6"/>
                <a:gd name="T8" fmla="*/ 58 w 58"/>
                <a:gd name="T9" fmla="*/ 2 h 6"/>
                <a:gd name="T10" fmla="*/ 58 w 58"/>
                <a:gd name="T11" fmla="*/ 4 h 6"/>
                <a:gd name="T12" fmla="*/ 58 w 58"/>
                <a:gd name="T13" fmla="*/ 4 h 6"/>
                <a:gd name="T14" fmla="*/ 58 w 58"/>
                <a:gd name="T15" fmla="*/ 4 h 6"/>
                <a:gd name="T16" fmla="*/ 58 w 58"/>
                <a:gd name="T17" fmla="*/ 6 h 6"/>
                <a:gd name="T18" fmla="*/ 58 w 58"/>
                <a:gd name="T19" fmla="*/ 6 h 6"/>
                <a:gd name="T20" fmla="*/ 0 w 58"/>
                <a:gd name="T21" fmla="*/ 6 h 6"/>
                <a:gd name="T22" fmla="*/ 0 w 58"/>
                <a:gd name="T23" fmla="*/ 6 h 6"/>
                <a:gd name="T24" fmla="*/ 0 w 58"/>
                <a:gd name="T25" fmla="*/ 4 h 6"/>
                <a:gd name="T26" fmla="*/ 0 w 58"/>
                <a:gd name="T27" fmla="*/ 4 h 6"/>
                <a:gd name="T28" fmla="*/ 0 w 58"/>
                <a:gd name="T29" fmla="*/ 4 h 6"/>
                <a:gd name="T30" fmla="*/ 0 w 58"/>
                <a:gd name="T31" fmla="*/ 2 h 6"/>
                <a:gd name="T32" fmla="*/ 0 w 58"/>
                <a:gd name="T33" fmla="*/ 2 h 6"/>
                <a:gd name="T34" fmla="*/ 0 w 58"/>
                <a:gd name="T35" fmla="*/ 2 h 6"/>
                <a:gd name="T36" fmla="*/ 0 w 58"/>
                <a:gd name="T37" fmla="*/ 0 h 6"/>
                <a:gd name="T38" fmla="*/ 0 w 58"/>
                <a:gd name="T39" fmla="*/ 0 h 6"/>
                <a:gd name="T40" fmla="*/ 58 w 58"/>
                <a:gd name="T4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6">
                  <a:moveTo>
                    <a:pt x="58" y="0"/>
                  </a:moveTo>
                  <a:lnTo>
                    <a:pt x="58" y="0"/>
                  </a:lnTo>
                  <a:lnTo>
                    <a:pt x="58" y="2"/>
                  </a:lnTo>
                  <a:lnTo>
                    <a:pt x="58" y="2"/>
                  </a:lnTo>
                  <a:lnTo>
                    <a:pt x="58" y="2"/>
                  </a:lnTo>
                  <a:lnTo>
                    <a:pt x="58" y="4"/>
                  </a:lnTo>
                  <a:lnTo>
                    <a:pt x="58" y="4"/>
                  </a:lnTo>
                  <a:lnTo>
                    <a:pt x="58" y="4"/>
                  </a:lnTo>
                  <a:lnTo>
                    <a:pt x="58" y="6"/>
                  </a:lnTo>
                  <a:lnTo>
                    <a:pt x="58" y="6"/>
                  </a:lnTo>
                  <a:lnTo>
                    <a:pt x="0" y="6"/>
                  </a:lnTo>
                  <a:lnTo>
                    <a:pt x="0" y="6"/>
                  </a:lnTo>
                  <a:lnTo>
                    <a:pt x="0" y="4"/>
                  </a:lnTo>
                  <a:lnTo>
                    <a:pt x="0" y="4"/>
                  </a:lnTo>
                  <a:lnTo>
                    <a:pt x="0" y="4"/>
                  </a:lnTo>
                  <a:lnTo>
                    <a:pt x="0" y="2"/>
                  </a:lnTo>
                  <a:lnTo>
                    <a:pt x="0" y="2"/>
                  </a:lnTo>
                  <a:lnTo>
                    <a:pt x="0" y="2"/>
                  </a:lnTo>
                  <a:lnTo>
                    <a:pt x="0" y="0"/>
                  </a:lnTo>
                  <a:lnTo>
                    <a:pt x="0" y="0"/>
                  </a:lnTo>
                  <a:lnTo>
                    <a:pt x="58"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01" name="Freeform 584">
              <a:extLst>
                <a:ext uri="{FF2B5EF4-FFF2-40B4-BE49-F238E27FC236}">
                  <a16:creationId xmlns:a16="http://schemas.microsoft.com/office/drawing/2014/main" id="{69A51119-04ED-1372-DEFF-A9CAA2319E80}"/>
                </a:ext>
              </a:extLst>
            </p:cNvPr>
            <p:cNvSpPr>
              <a:spLocks/>
            </p:cNvSpPr>
            <p:nvPr/>
          </p:nvSpPr>
          <p:spPr bwMode="auto">
            <a:xfrm>
              <a:off x="2521247" y="4410546"/>
              <a:ext cx="92075" cy="96837"/>
            </a:xfrm>
            <a:custGeom>
              <a:avLst/>
              <a:gdLst>
                <a:gd name="T0" fmla="*/ 29 w 58"/>
                <a:gd name="T1" fmla="*/ 61 h 61"/>
                <a:gd name="T2" fmla="*/ 58 w 58"/>
                <a:gd name="T3" fmla="*/ 32 h 61"/>
                <a:gd name="T4" fmla="*/ 58 w 58"/>
                <a:gd name="T5" fmla="*/ 32 h 61"/>
                <a:gd name="T6" fmla="*/ 58 w 58"/>
                <a:gd name="T7" fmla="*/ 34 h 61"/>
                <a:gd name="T8" fmla="*/ 58 w 58"/>
                <a:gd name="T9" fmla="*/ 34 h 61"/>
                <a:gd name="T10" fmla="*/ 58 w 58"/>
                <a:gd name="T11" fmla="*/ 34 h 61"/>
                <a:gd name="T12" fmla="*/ 58 w 58"/>
                <a:gd name="T13" fmla="*/ 36 h 61"/>
                <a:gd name="T14" fmla="*/ 58 w 58"/>
                <a:gd name="T15" fmla="*/ 36 h 61"/>
                <a:gd name="T16" fmla="*/ 58 w 58"/>
                <a:gd name="T17" fmla="*/ 39 h 61"/>
                <a:gd name="T18" fmla="*/ 58 w 58"/>
                <a:gd name="T19" fmla="*/ 39 h 61"/>
                <a:gd name="T20" fmla="*/ 0 w 58"/>
                <a:gd name="T21" fmla="*/ 39 h 61"/>
                <a:gd name="T22" fmla="*/ 0 w 58"/>
                <a:gd name="T23" fmla="*/ 39 h 61"/>
                <a:gd name="T24" fmla="*/ 0 w 58"/>
                <a:gd name="T25" fmla="*/ 36 h 61"/>
                <a:gd name="T26" fmla="*/ 0 w 58"/>
                <a:gd name="T27" fmla="*/ 36 h 61"/>
                <a:gd name="T28" fmla="*/ 0 w 58"/>
                <a:gd name="T29" fmla="*/ 34 h 61"/>
                <a:gd name="T30" fmla="*/ 0 w 58"/>
                <a:gd name="T31" fmla="*/ 34 h 61"/>
                <a:gd name="T32" fmla="*/ 0 w 58"/>
                <a:gd name="T33" fmla="*/ 34 h 61"/>
                <a:gd name="T34" fmla="*/ 0 w 58"/>
                <a:gd name="T35" fmla="*/ 32 h 61"/>
                <a:gd name="T36" fmla="*/ 0 w 58"/>
                <a:gd name="T37" fmla="*/ 32 h 61"/>
                <a:gd name="T38" fmla="*/ 29 w 58"/>
                <a:gd name="T39" fmla="*/ 0 h 61"/>
                <a:gd name="T40" fmla="*/ 0 w 58"/>
                <a:gd name="T41" fmla="*/ 32 h 61"/>
                <a:gd name="T42" fmla="*/ 0 w 58"/>
                <a:gd name="T43" fmla="*/ 0 h 61"/>
                <a:gd name="T44" fmla="*/ 29 w 58"/>
                <a:gd name="T45" fmla="*/ 0 h 61"/>
                <a:gd name="T46" fmla="*/ 29 w 58"/>
                <a:gd name="T4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1">
                  <a:moveTo>
                    <a:pt x="29" y="61"/>
                  </a:moveTo>
                  <a:lnTo>
                    <a:pt x="58" y="32"/>
                  </a:lnTo>
                  <a:lnTo>
                    <a:pt x="58" y="32"/>
                  </a:lnTo>
                  <a:lnTo>
                    <a:pt x="58" y="34"/>
                  </a:lnTo>
                  <a:lnTo>
                    <a:pt x="58" y="34"/>
                  </a:lnTo>
                  <a:lnTo>
                    <a:pt x="58" y="34"/>
                  </a:lnTo>
                  <a:lnTo>
                    <a:pt x="58" y="36"/>
                  </a:lnTo>
                  <a:lnTo>
                    <a:pt x="58" y="36"/>
                  </a:lnTo>
                  <a:lnTo>
                    <a:pt x="58" y="39"/>
                  </a:lnTo>
                  <a:lnTo>
                    <a:pt x="58" y="39"/>
                  </a:lnTo>
                  <a:lnTo>
                    <a:pt x="0" y="39"/>
                  </a:lnTo>
                  <a:lnTo>
                    <a:pt x="0" y="39"/>
                  </a:lnTo>
                  <a:lnTo>
                    <a:pt x="0" y="36"/>
                  </a:lnTo>
                  <a:lnTo>
                    <a:pt x="0" y="36"/>
                  </a:lnTo>
                  <a:lnTo>
                    <a:pt x="0" y="34"/>
                  </a:lnTo>
                  <a:lnTo>
                    <a:pt x="0" y="34"/>
                  </a:lnTo>
                  <a:lnTo>
                    <a:pt x="0" y="34"/>
                  </a:lnTo>
                  <a:lnTo>
                    <a:pt x="0" y="32"/>
                  </a:lnTo>
                  <a:lnTo>
                    <a:pt x="0" y="32"/>
                  </a:lnTo>
                  <a:lnTo>
                    <a:pt x="29" y="0"/>
                  </a:lnTo>
                  <a:lnTo>
                    <a:pt x="0" y="32"/>
                  </a:lnTo>
                  <a:lnTo>
                    <a:pt x="0" y="0"/>
                  </a:lnTo>
                  <a:lnTo>
                    <a:pt x="29" y="0"/>
                  </a:lnTo>
                  <a:lnTo>
                    <a:pt x="29" y="6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02" name="Freeform 585">
              <a:extLst>
                <a:ext uri="{FF2B5EF4-FFF2-40B4-BE49-F238E27FC236}">
                  <a16:creationId xmlns:a16="http://schemas.microsoft.com/office/drawing/2014/main" id="{BCAFE459-2E99-F5F0-84E7-66C24910EAEB}"/>
                </a:ext>
              </a:extLst>
            </p:cNvPr>
            <p:cNvSpPr>
              <a:spLocks/>
            </p:cNvSpPr>
            <p:nvPr/>
          </p:nvSpPr>
          <p:spPr bwMode="auto">
            <a:xfrm>
              <a:off x="2532360" y="4410546"/>
              <a:ext cx="88900" cy="96837"/>
            </a:xfrm>
            <a:custGeom>
              <a:avLst/>
              <a:gdLst>
                <a:gd name="T0" fmla="*/ 56 w 56"/>
                <a:gd name="T1" fmla="*/ 41 h 61"/>
                <a:gd name="T2" fmla="*/ 27 w 56"/>
                <a:gd name="T3" fmla="*/ 61 h 61"/>
                <a:gd name="T4" fmla="*/ 29 w 56"/>
                <a:gd name="T5" fmla="*/ 61 h 61"/>
                <a:gd name="T6" fmla="*/ 29 w 56"/>
                <a:gd name="T7" fmla="*/ 61 h 61"/>
                <a:gd name="T8" fmla="*/ 29 w 56"/>
                <a:gd name="T9" fmla="*/ 61 h 61"/>
                <a:gd name="T10" fmla="*/ 29 w 56"/>
                <a:gd name="T11" fmla="*/ 61 h 61"/>
                <a:gd name="T12" fmla="*/ 29 w 56"/>
                <a:gd name="T13" fmla="*/ 61 h 61"/>
                <a:gd name="T14" fmla="*/ 27 w 56"/>
                <a:gd name="T15" fmla="*/ 61 h 61"/>
                <a:gd name="T16" fmla="*/ 24 w 56"/>
                <a:gd name="T17" fmla="*/ 61 h 61"/>
                <a:gd name="T18" fmla="*/ 22 w 56"/>
                <a:gd name="T19" fmla="*/ 61 h 61"/>
                <a:gd name="T20" fmla="*/ 22 w 56"/>
                <a:gd name="T21" fmla="*/ 0 h 61"/>
                <a:gd name="T22" fmla="*/ 20 w 56"/>
                <a:gd name="T23" fmla="*/ 0 h 61"/>
                <a:gd name="T24" fmla="*/ 18 w 56"/>
                <a:gd name="T25" fmla="*/ 0 h 61"/>
                <a:gd name="T26" fmla="*/ 18 w 56"/>
                <a:gd name="T27" fmla="*/ 3 h 61"/>
                <a:gd name="T28" fmla="*/ 20 w 56"/>
                <a:gd name="T29" fmla="*/ 0 h 61"/>
                <a:gd name="T30" fmla="*/ 20 w 56"/>
                <a:gd name="T31" fmla="*/ 0 h 61"/>
                <a:gd name="T32" fmla="*/ 22 w 56"/>
                <a:gd name="T33" fmla="*/ 0 h 61"/>
                <a:gd name="T34" fmla="*/ 24 w 56"/>
                <a:gd name="T35" fmla="*/ 0 h 61"/>
                <a:gd name="T36" fmla="*/ 27 w 56"/>
                <a:gd name="T37" fmla="*/ 0 h 61"/>
                <a:gd name="T38" fmla="*/ 0 w 56"/>
                <a:gd name="T39" fmla="*/ 21 h 61"/>
                <a:gd name="T40" fmla="*/ 56 w 56"/>
                <a:gd name="T41" fmla="*/ 41 h 61"/>
                <a:gd name="T42" fmla="*/ 47 w 56"/>
                <a:gd name="T43" fmla="*/ 61 h 61"/>
                <a:gd name="T44" fmla="*/ 27 w 56"/>
                <a:gd name="T45" fmla="*/ 61 h 61"/>
                <a:gd name="T46" fmla="*/ 56 w 56"/>
                <a:gd name="T47" fmla="*/ 4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61">
                  <a:moveTo>
                    <a:pt x="56" y="41"/>
                  </a:moveTo>
                  <a:lnTo>
                    <a:pt x="27" y="61"/>
                  </a:lnTo>
                  <a:lnTo>
                    <a:pt x="29" y="61"/>
                  </a:lnTo>
                  <a:lnTo>
                    <a:pt x="29" y="61"/>
                  </a:lnTo>
                  <a:lnTo>
                    <a:pt x="29" y="61"/>
                  </a:lnTo>
                  <a:lnTo>
                    <a:pt x="29" y="61"/>
                  </a:lnTo>
                  <a:lnTo>
                    <a:pt x="29" y="61"/>
                  </a:lnTo>
                  <a:lnTo>
                    <a:pt x="27" y="61"/>
                  </a:lnTo>
                  <a:lnTo>
                    <a:pt x="24" y="61"/>
                  </a:lnTo>
                  <a:lnTo>
                    <a:pt x="22" y="61"/>
                  </a:lnTo>
                  <a:lnTo>
                    <a:pt x="22" y="0"/>
                  </a:lnTo>
                  <a:lnTo>
                    <a:pt x="20" y="0"/>
                  </a:lnTo>
                  <a:lnTo>
                    <a:pt x="18" y="0"/>
                  </a:lnTo>
                  <a:lnTo>
                    <a:pt x="18" y="3"/>
                  </a:lnTo>
                  <a:lnTo>
                    <a:pt x="20" y="0"/>
                  </a:lnTo>
                  <a:lnTo>
                    <a:pt x="20" y="0"/>
                  </a:lnTo>
                  <a:lnTo>
                    <a:pt x="22" y="0"/>
                  </a:lnTo>
                  <a:lnTo>
                    <a:pt x="24" y="0"/>
                  </a:lnTo>
                  <a:lnTo>
                    <a:pt x="27" y="0"/>
                  </a:lnTo>
                  <a:lnTo>
                    <a:pt x="0" y="21"/>
                  </a:lnTo>
                  <a:lnTo>
                    <a:pt x="56" y="41"/>
                  </a:lnTo>
                  <a:lnTo>
                    <a:pt x="47" y="61"/>
                  </a:lnTo>
                  <a:lnTo>
                    <a:pt x="27" y="61"/>
                  </a:lnTo>
                  <a:lnTo>
                    <a:pt x="56" y="4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03" name="Freeform 586">
              <a:extLst>
                <a:ext uri="{FF2B5EF4-FFF2-40B4-BE49-F238E27FC236}">
                  <a16:creationId xmlns:a16="http://schemas.microsoft.com/office/drawing/2014/main" id="{766D45EB-55E3-A6B7-2429-E0FBBA770082}"/>
                </a:ext>
              </a:extLst>
            </p:cNvPr>
            <p:cNvSpPr>
              <a:spLocks/>
            </p:cNvSpPr>
            <p:nvPr/>
          </p:nvSpPr>
          <p:spPr bwMode="auto">
            <a:xfrm>
              <a:off x="2532360" y="4250208"/>
              <a:ext cx="114300" cy="225425"/>
            </a:xfrm>
            <a:custGeom>
              <a:avLst/>
              <a:gdLst>
                <a:gd name="T0" fmla="*/ 72 w 72"/>
                <a:gd name="T1" fmla="*/ 2 h 142"/>
                <a:gd name="T2" fmla="*/ 72 w 72"/>
                <a:gd name="T3" fmla="*/ 2 h 142"/>
                <a:gd name="T4" fmla="*/ 69 w 72"/>
                <a:gd name="T5" fmla="*/ 25 h 142"/>
                <a:gd name="T6" fmla="*/ 67 w 72"/>
                <a:gd name="T7" fmla="*/ 47 h 142"/>
                <a:gd name="T8" fmla="*/ 67 w 72"/>
                <a:gd name="T9" fmla="*/ 68 h 142"/>
                <a:gd name="T10" fmla="*/ 65 w 72"/>
                <a:gd name="T11" fmla="*/ 86 h 142"/>
                <a:gd name="T12" fmla="*/ 63 w 72"/>
                <a:gd name="T13" fmla="*/ 104 h 142"/>
                <a:gd name="T14" fmla="*/ 60 w 72"/>
                <a:gd name="T15" fmla="*/ 117 h 142"/>
                <a:gd name="T16" fmla="*/ 58 w 72"/>
                <a:gd name="T17" fmla="*/ 131 h 142"/>
                <a:gd name="T18" fmla="*/ 56 w 72"/>
                <a:gd name="T19" fmla="*/ 142 h 142"/>
                <a:gd name="T20" fmla="*/ 0 w 72"/>
                <a:gd name="T21" fmla="*/ 122 h 142"/>
                <a:gd name="T22" fmla="*/ 0 w 72"/>
                <a:gd name="T23" fmla="*/ 117 h 142"/>
                <a:gd name="T24" fmla="*/ 2 w 72"/>
                <a:gd name="T25" fmla="*/ 108 h 142"/>
                <a:gd name="T26" fmla="*/ 4 w 72"/>
                <a:gd name="T27" fmla="*/ 97 h 142"/>
                <a:gd name="T28" fmla="*/ 4 w 72"/>
                <a:gd name="T29" fmla="*/ 79 h 142"/>
                <a:gd name="T30" fmla="*/ 6 w 72"/>
                <a:gd name="T31" fmla="*/ 61 h 142"/>
                <a:gd name="T32" fmla="*/ 9 w 72"/>
                <a:gd name="T33" fmla="*/ 43 h 142"/>
                <a:gd name="T34" fmla="*/ 11 w 72"/>
                <a:gd name="T35" fmla="*/ 20 h 142"/>
                <a:gd name="T36" fmla="*/ 11 w 72"/>
                <a:gd name="T37" fmla="*/ 0 h 142"/>
                <a:gd name="T38" fmla="*/ 11 w 72"/>
                <a:gd name="T39" fmla="*/ 0 h 142"/>
                <a:gd name="T40" fmla="*/ 72 w 72"/>
                <a:gd name="T41" fmla="*/ 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142">
                  <a:moveTo>
                    <a:pt x="72" y="2"/>
                  </a:moveTo>
                  <a:lnTo>
                    <a:pt x="72" y="2"/>
                  </a:lnTo>
                  <a:lnTo>
                    <a:pt x="69" y="25"/>
                  </a:lnTo>
                  <a:lnTo>
                    <a:pt x="67" y="47"/>
                  </a:lnTo>
                  <a:lnTo>
                    <a:pt x="67" y="68"/>
                  </a:lnTo>
                  <a:lnTo>
                    <a:pt x="65" y="86"/>
                  </a:lnTo>
                  <a:lnTo>
                    <a:pt x="63" y="104"/>
                  </a:lnTo>
                  <a:lnTo>
                    <a:pt x="60" y="117"/>
                  </a:lnTo>
                  <a:lnTo>
                    <a:pt x="58" y="131"/>
                  </a:lnTo>
                  <a:lnTo>
                    <a:pt x="56" y="142"/>
                  </a:lnTo>
                  <a:lnTo>
                    <a:pt x="0" y="122"/>
                  </a:lnTo>
                  <a:lnTo>
                    <a:pt x="0" y="117"/>
                  </a:lnTo>
                  <a:lnTo>
                    <a:pt x="2" y="108"/>
                  </a:lnTo>
                  <a:lnTo>
                    <a:pt x="4" y="97"/>
                  </a:lnTo>
                  <a:lnTo>
                    <a:pt x="4" y="79"/>
                  </a:lnTo>
                  <a:lnTo>
                    <a:pt x="6" y="61"/>
                  </a:lnTo>
                  <a:lnTo>
                    <a:pt x="9" y="43"/>
                  </a:lnTo>
                  <a:lnTo>
                    <a:pt x="11" y="20"/>
                  </a:lnTo>
                  <a:lnTo>
                    <a:pt x="11" y="0"/>
                  </a:lnTo>
                  <a:lnTo>
                    <a:pt x="11" y="0"/>
                  </a:lnTo>
                  <a:lnTo>
                    <a:pt x="72" y="2"/>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04" name="Freeform 587">
              <a:extLst>
                <a:ext uri="{FF2B5EF4-FFF2-40B4-BE49-F238E27FC236}">
                  <a16:creationId xmlns:a16="http://schemas.microsoft.com/office/drawing/2014/main" id="{2C515273-16BC-6E4F-54A3-6EEC52748B57}"/>
                </a:ext>
              </a:extLst>
            </p:cNvPr>
            <p:cNvSpPr>
              <a:spLocks/>
            </p:cNvSpPr>
            <p:nvPr/>
          </p:nvSpPr>
          <p:spPr bwMode="auto">
            <a:xfrm>
              <a:off x="2546647" y="3989858"/>
              <a:ext cx="100013" cy="263525"/>
            </a:xfrm>
            <a:custGeom>
              <a:avLst/>
              <a:gdLst>
                <a:gd name="T0" fmla="*/ 27 w 63"/>
                <a:gd name="T1" fmla="*/ 0 h 166"/>
                <a:gd name="T2" fmla="*/ 56 w 63"/>
                <a:gd name="T3" fmla="*/ 20 h 166"/>
                <a:gd name="T4" fmla="*/ 58 w 63"/>
                <a:gd name="T5" fmla="*/ 34 h 166"/>
                <a:gd name="T6" fmla="*/ 60 w 63"/>
                <a:gd name="T7" fmla="*/ 47 h 166"/>
                <a:gd name="T8" fmla="*/ 63 w 63"/>
                <a:gd name="T9" fmla="*/ 63 h 166"/>
                <a:gd name="T10" fmla="*/ 63 w 63"/>
                <a:gd name="T11" fmla="*/ 81 h 166"/>
                <a:gd name="T12" fmla="*/ 63 w 63"/>
                <a:gd name="T13" fmla="*/ 101 h 166"/>
                <a:gd name="T14" fmla="*/ 63 w 63"/>
                <a:gd name="T15" fmla="*/ 121 h 166"/>
                <a:gd name="T16" fmla="*/ 63 w 63"/>
                <a:gd name="T17" fmla="*/ 144 h 166"/>
                <a:gd name="T18" fmla="*/ 63 w 63"/>
                <a:gd name="T19" fmla="*/ 166 h 166"/>
                <a:gd name="T20" fmla="*/ 2 w 63"/>
                <a:gd name="T21" fmla="*/ 164 h 166"/>
                <a:gd name="T22" fmla="*/ 2 w 63"/>
                <a:gd name="T23" fmla="*/ 142 h 166"/>
                <a:gd name="T24" fmla="*/ 4 w 63"/>
                <a:gd name="T25" fmla="*/ 121 h 166"/>
                <a:gd name="T26" fmla="*/ 4 w 63"/>
                <a:gd name="T27" fmla="*/ 101 h 166"/>
                <a:gd name="T28" fmla="*/ 2 w 63"/>
                <a:gd name="T29" fmla="*/ 83 h 166"/>
                <a:gd name="T30" fmla="*/ 2 w 63"/>
                <a:gd name="T31" fmla="*/ 67 h 166"/>
                <a:gd name="T32" fmla="*/ 2 w 63"/>
                <a:gd name="T33" fmla="*/ 54 h 166"/>
                <a:gd name="T34" fmla="*/ 0 w 63"/>
                <a:gd name="T35" fmla="*/ 43 h 166"/>
                <a:gd name="T36" fmla="*/ 0 w 63"/>
                <a:gd name="T37" fmla="*/ 40 h 166"/>
                <a:gd name="T38" fmla="*/ 27 w 63"/>
                <a:gd name="T39" fmla="*/ 61 h 166"/>
                <a:gd name="T40" fmla="*/ 27 w 63"/>
                <a:gd name="T41" fmla="*/ 0 h 166"/>
                <a:gd name="T42" fmla="*/ 47 w 63"/>
                <a:gd name="T43" fmla="*/ 0 h 166"/>
                <a:gd name="T44" fmla="*/ 56 w 63"/>
                <a:gd name="T45" fmla="*/ 20 h 166"/>
                <a:gd name="T46" fmla="*/ 27 w 63"/>
                <a:gd name="T4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66">
                  <a:moveTo>
                    <a:pt x="27" y="0"/>
                  </a:moveTo>
                  <a:lnTo>
                    <a:pt x="56" y="20"/>
                  </a:lnTo>
                  <a:lnTo>
                    <a:pt x="58" y="34"/>
                  </a:lnTo>
                  <a:lnTo>
                    <a:pt x="60" y="47"/>
                  </a:lnTo>
                  <a:lnTo>
                    <a:pt x="63" y="63"/>
                  </a:lnTo>
                  <a:lnTo>
                    <a:pt x="63" y="81"/>
                  </a:lnTo>
                  <a:lnTo>
                    <a:pt x="63" y="101"/>
                  </a:lnTo>
                  <a:lnTo>
                    <a:pt x="63" y="121"/>
                  </a:lnTo>
                  <a:lnTo>
                    <a:pt x="63" y="144"/>
                  </a:lnTo>
                  <a:lnTo>
                    <a:pt x="63" y="166"/>
                  </a:lnTo>
                  <a:lnTo>
                    <a:pt x="2" y="164"/>
                  </a:lnTo>
                  <a:lnTo>
                    <a:pt x="2" y="142"/>
                  </a:lnTo>
                  <a:lnTo>
                    <a:pt x="4" y="121"/>
                  </a:lnTo>
                  <a:lnTo>
                    <a:pt x="4" y="101"/>
                  </a:lnTo>
                  <a:lnTo>
                    <a:pt x="2" y="83"/>
                  </a:lnTo>
                  <a:lnTo>
                    <a:pt x="2" y="67"/>
                  </a:lnTo>
                  <a:lnTo>
                    <a:pt x="2" y="54"/>
                  </a:lnTo>
                  <a:lnTo>
                    <a:pt x="0" y="43"/>
                  </a:lnTo>
                  <a:lnTo>
                    <a:pt x="0" y="40"/>
                  </a:lnTo>
                  <a:lnTo>
                    <a:pt x="27" y="61"/>
                  </a:lnTo>
                  <a:lnTo>
                    <a:pt x="27" y="0"/>
                  </a:lnTo>
                  <a:lnTo>
                    <a:pt x="47" y="0"/>
                  </a:lnTo>
                  <a:lnTo>
                    <a:pt x="56" y="20"/>
                  </a:lnTo>
                  <a:lnTo>
                    <a:pt x="27"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05" name="Freeform 588">
              <a:extLst>
                <a:ext uri="{FF2B5EF4-FFF2-40B4-BE49-F238E27FC236}">
                  <a16:creationId xmlns:a16="http://schemas.microsoft.com/office/drawing/2014/main" id="{E465F2D2-82CE-D4F5-1FF7-385598C330F3}"/>
                </a:ext>
              </a:extLst>
            </p:cNvPr>
            <p:cNvSpPr>
              <a:spLocks/>
            </p:cNvSpPr>
            <p:nvPr/>
          </p:nvSpPr>
          <p:spPr bwMode="auto">
            <a:xfrm>
              <a:off x="2535535" y="3989858"/>
              <a:ext cx="92075" cy="117475"/>
            </a:xfrm>
            <a:custGeom>
              <a:avLst/>
              <a:gdLst>
                <a:gd name="T0" fmla="*/ 58 w 58"/>
                <a:gd name="T1" fmla="*/ 25 h 74"/>
                <a:gd name="T2" fmla="*/ 16 w 58"/>
                <a:gd name="T3" fmla="*/ 2 h 74"/>
                <a:gd name="T4" fmla="*/ 20 w 58"/>
                <a:gd name="T5" fmla="*/ 2 h 74"/>
                <a:gd name="T6" fmla="*/ 22 w 58"/>
                <a:gd name="T7" fmla="*/ 0 h 74"/>
                <a:gd name="T8" fmla="*/ 25 w 58"/>
                <a:gd name="T9" fmla="*/ 0 h 74"/>
                <a:gd name="T10" fmla="*/ 27 w 58"/>
                <a:gd name="T11" fmla="*/ 0 h 74"/>
                <a:gd name="T12" fmla="*/ 29 w 58"/>
                <a:gd name="T13" fmla="*/ 0 h 74"/>
                <a:gd name="T14" fmla="*/ 31 w 58"/>
                <a:gd name="T15" fmla="*/ 0 h 74"/>
                <a:gd name="T16" fmla="*/ 34 w 58"/>
                <a:gd name="T17" fmla="*/ 0 h 74"/>
                <a:gd name="T18" fmla="*/ 34 w 58"/>
                <a:gd name="T19" fmla="*/ 0 h 74"/>
                <a:gd name="T20" fmla="*/ 34 w 58"/>
                <a:gd name="T21" fmla="*/ 61 h 74"/>
                <a:gd name="T22" fmla="*/ 34 w 58"/>
                <a:gd name="T23" fmla="*/ 61 h 74"/>
                <a:gd name="T24" fmla="*/ 34 w 58"/>
                <a:gd name="T25" fmla="*/ 61 h 74"/>
                <a:gd name="T26" fmla="*/ 34 w 58"/>
                <a:gd name="T27" fmla="*/ 61 h 74"/>
                <a:gd name="T28" fmla="*/ 34 w 58"/>
                <a:gd name="T29" fmla="*/ 61 h 74"/>
                <a:gd name="T30" fmla="*/ 36 w 58"/>
                <a:gd name="T31" fmla="*/ 61 h 74"/>
                <a:gd name="T32" fmla="*/ 36 w 58"/>
                <a:gd name="T33" fmla="*/ 58 h 74"/>
                <a:gd name="T34" fmla="*/ 38 w 58"/>
                <a:gd name="T35" fmla="*/ 58 h 74"/>
                <a:gd name="T36" fmla="*/ 40 w 58"/>
                <a:gd name="T37" fmla="*/ 58 h 74"/>
                <a:gd name="T38" fmla="*/ 0 w 58"/>
                <a:gd name="T39" fmla="*/ 36 h 74"/>
                <a:gd name="T40" fmla="*/ 40 w 58"/>
                <a:gd name="T41" fmla="*/ 58 h 74"/>
                <a:gd name="T42" fmla="*/ 7 w 58"/>
                <a:gd name="T43" fmla="*/ 74 h 74"/>
                <a:gd name="T44" fmla="*/ 0 w 58"/>
                <a:gd name="T45" fmla="*/ 36 h 74"/>
                <a:gd name="T46" fmla="*/ 58 w 58"/>
                <a:gd name="T47" fmla="*/ 2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74">
                  <a:moveTo>
                    <a:pt x="58" y="25"/>
                  </a:moveTo>
                  <a:lnTo>
                    <a:pt x="16" y="2"/>
                  </a:lnTo>
                  <a:lnTo>
                    <a:pt x="20" y="2"/>
                  </a:lnTo>
                  <a:lnTo>
                    <a:pt x="22" y="0"/>
                  </a:lnTo>
                  <a:lnTo>
                    <a:pt x="25" y="0"/>
                  </a:lnTo>
                  <a:lnTo>
                    <a:pt x="27" y="0"/>
                  </a:lnTo>
                  <a:lnTo>
                    <a:pt x="29" y="0"/>
                  </a:lnTo>
                  <a:lnTo>
                    <a:pt x="31" y="0"/>
                  </a:lnTo>
                  <a:lnTo>
                    <a:pt x="34" y="0"/>
                  </a:lnTo>
                  <a:lnTo>
                    <a:pt x="34" y="0"/>
                  </a:lnTo>
                  <a:lnTo>
                    <a:pt x="34" y="61"/>
                  </a:lnTo>
                  <a:lnTo>
                    <a:pt x="34" y="61"/>
                  </a:lnTo>
                  <a:lnTo>
                    <a:pt x="34" y="61"/>
                  </a:lnTo>
                  <a:lnTo>
                    <a:pt x="34" y="61"/>
                  </a:lnTo>
                  <a:lnTo>
                    <a:pt x="34" y="61"/>
                  </a:lnTo>
                  <a:lnTo>
                    <a:pt x="36" y="61"/>
                  </a:lnTo>
                  <a:lnTo>
                    <a:pt x="36" y="58"/>
                  </a:lnTo>
                  <a:lnTo>
                    <a:pt x="38" y="58"/>
                  </a:lnTo>
                  <a:lnTo>
                    <a:pt x="40" y="58"/>
                  </a:lnTo>
                  <a:lnTo>
                    <a:pt x="0" y="36"/>
                  </a:lnTo>
                  <a:lnTo>
                    <a:pt x="40" y="58"/>
                  </a:lnTo>
                  <a:lnTo>
                    <a:pt x="7" y="74"/>
                  </a:lnTo>
                  <a:lnTo>
                    <a:pt x="0" y="36"/>
                  </a:lnTo>
                  <a:lnTo>
                    <a:pt x="58" y="25"/>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06" name="Freeform 589">
              <a:extLst>
                <a:ext uri="{FF2B5EF4-FFF2-40B4-BE49-F238E27FC236}">
                  <a16:creationId xmlns:a16="http://schemas.microsoft.com/office/drawing/2014/main" id="{1645B780-7BCD-9582-E2F1-DEDE5BC184B3}"/>
                </a:ext>
              </a:extLst>
            </p:cNvPr>
            <p:cNvSpPr>
              <a:spLocks/>
            </p:cNvSpPr>
            <p:nvPr/>
          </p:nvSpPr>
          <p:spPr bwMode="auto">
            <a:xfrm>
              <a:off x="2532360" y="3961283"/>
              <a:ext cx="95250" cy="88900"/>
            </a:xfrm>
            <a:custGeom>
              <a:avLst/>
              <a:gdLst>
                <a:gd name="T0" fmla="*/ 42 w 60"/>
                <a:gd name="T1" fmla="*/ 0 h 56"/>
                <a:gd name="T2" fmla="*/ 60 w 60"/>
                <a:gd name="T3" fmla="*/ 27 h 56"/>
                <a:gd name="T4" fmla="*/ 60 w 60"/>
                <a:gd name="T5" fmla="*/ 29 h 56"/>
                <a:gd name="T6" fmla="*/ 60 w 60"/>
                <a:gd name="T7" fmla="*/ 31 h 56"/>
                <a:gd name="T8" fmla="*/ 60 w 60"/>
                <a:gd name="T9" fmla="*/ 34 h 56"/>
                <a:gd name="T10" fmla="*/ 60 w 60"/>
                <a:gd name="T11" fmla="*/ 36 h 56"/>
                <a:gd name="T12" fmla="*/ 60 w 60"/>
                <a:gd name="T13" fmla="*/ 38 h 56"/>
                <a:gd name="T14" fmla="*/ 60 w 60"/>
                <a:gd name="T15" fmla="*/ 40 h 56"/>
                <a:gd name="T16" fmla="*/ 60 w 60"/>
                <a:gd name="T17" fmla="*/ 43 h 56"/>
                <a:gd name="T18" fmla="*/ 60 w 60"/>
                <a:gd name="T19" fmla="*/ 43 h 56"/>
                <a:gd name="T20" fmla="*/ 2 w 60"/>
                <a:gd name="T21" fmla="*/ 54 h 56"/>
                <a:gd name="T22" fmla="*/ 2 w 60"/>
                <a:gd name="T23" fmla="*/ 49 h 56"/>
                <a:gd name="T24" fmla="*/ 0 w 60"/>
                <a:gd name="T25" fmla="*/ 45 h 56"/>
                <a:gd name="T26" fmla="*/ 0 w 60"/>
                <a:gd name="T27" fmla="*/ 43 h 56"/>
                <a:gd name="T28" fmla="*/ 0 w 60"/>
                <a:gd name="T29" fmla="*/ 38 h 56"/>
                <a:gd name="T30" fmla="*/ 0 w 60"/>
                <a:gd name="T31" fmla="*/ 36 h 56"/>
                <a:gd name="T32" fmla="*/ 0 w 60"/>
                <a:gd name="T33" fmla="*/ 34 h 56"/>
                <a:gd name="T34" fmla="*/ 0 w 60"/>
                <a:gd name="T35" fmla="*/ 29 h 56"/>
                <a:gd name="T36" fmla="*/ 0 w 60"/>
                <a:gd name="T37" fmla="*/ 27 h 56"/>
                <a:gd name="T38" fmla="*/ 18 w 60"/>
                <a:gd name="T39" fmla="*/ 56 h 56"/>
                <a:gd name="T40" fmla="*/ 42 w 60"/>
                <a:gd name="T41" fmla="*/ 0 h 56"/>
                <a:gd name="T42" fmla="*/ 60 w 60"/>
                <a:gd name="T43" fmla="*/ 9 h 56"/>
                <a:gd name="T44" fmla="*/ 60 w 60"/>
                <a:gd name="T45" fmla="*/ 27 h 56"/>
                <a:gd name="T46" fmla="*/ 42 w 60"/>
                <a:gd name="T4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56">
                  <a:moveTo>
                    <a:pt x="42" y="0"/>
                  </a:moveTo>
                  <a:lnTo>
                    <a:pt x="60" y="27"/>
                  </a:lnTo>
                  <a:lnTo>
                    <a:pt x="60" y="29"/>
                  </a:lnTo>
                  <a:lnTo>
                    <a:pt x="60" y="31"/>
                  </a:lnTo>
                  <a:lnTo>
                    <a:pt x="60" y="34"/>
                  </a:lnTo>
                  <a:lnTo>
                    <a:pt x="60" y="36"/>
                  </a:lnTo>
                  <a:lnTo>
                    <a:pt x="60" y="38"/>
                  </a:lnTo>
                  <a:lnTo>
                    <a:pt x="60" y="40"/>
                  </a:lnTo>
                  <a:lnTo>
                    <a:pt x="60" y="43"/>
                  </a:lnTo>
                  <a:lnTo>
                    <a:pt x="60" y="43"/>
                  </a:lnTo>
                  <a:lnTo>
                    <a:pt x="2" y="54"/>
                  </a:lnTo>
                  <a:lnTo>
                    <a:pt x="2" y="49"/>
                  </a:lnTo>
                  <a:lnTo>
                    <a:pt x="0" y="45"/>
                  </a:lnTo>
                  <a:lnTo>
                    <a:pt x="0" y="43"/>
                  </a:lnTo>
                  <a:lnTo>
                    <a:pt x="0" y="38"/>
                  </a:lnTo>
                  <a:lnTo>
                    <a:pt x="0" y="36"/>
                  </a:lnTo>
                  <a:lnTo>
                    <a:pt x="0" y="34"/>
                  </a:lnTo>
                  <a:lnTo>
                    <a:pt x="0" y="29"/>
                  </a:lnTo>
                  <a:lnTo>
                    <a:pt x="0" y="27"/>
                  </a:lnTo>
                  <a:lnTo>
                    <a:pt x="18" y="56"/>
                  </a:lnTo>
                  <a:lnTo>
                    <a:pt x="42" y="0"/>
                  </a:lnTo>
                  <a:lnTo>
                    <a:pt x="60" y="9"/>
                  </a:lnTo>
                  <a:lnTo>
                    <a:pt x="60" y="27"/>
                  </a:lnTo>
                  <a:lnTo>
                    <a:pt x="42"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07" name="Freeform 590">
              <a:extLst>
                <a:ext uri="{FF2B5EF4-FFF2-40B4-BE49-F238E27FC236}">
                  <a16:creationId xmlns:a16="http://schemas.microsoft.com/office/drawing/2014/main" id="{9A4CFC06-8856-0C2B-5EBF-948B24F526C3}"/>
                </a:ext>
              </a:extLst>
            </p:cNvPr>
            <p:cNvSpPr>
              <a:spLocks/>
            </p:cNvSpPr>
            <p:nvPr/>
          </p:nvSpPr>
          <p:spPr bwMode="auto">
            <a:xfrm>
              <a:off x="2524422" y="3958108"/>
              <a:ext cx="93663" cy="120650"/>
            </a:xfrm>
            <a:custGeom>
              <a:avLst/>
              <a:gdLst>
                <a:gd name="T0" fmla="*/ 59 w 59"/>
                <a:gd name="T1" fmla="*/ 29 h 76"/>
                <a:gd name="T2" fmla="*/ 16 w 59"/>
                <a:gd name="T3" fmla="*/ 2 h 76"/>
                <a:gd name="T4" fmla="*/ 23 w 59"/>
                <a:gd name="T5" fmla="*/ 2 h 76"/>
                <a:gd name="T6" fmla="*/ 25 w 59"/>
                <a:gd name="T7" fmla="*/ 0 h 76"/>
                <a:gd name="T8" fmla="*/ 29 w 59"/>
                <a:gd name="T9" fmla="*/ 0 h 76"/>
                <a:gd name="T10" fmla="*/ 32 w 59"/>
                <a:gd name="T11" fmla="*/ 0 h 76"/>
                <a:gd name="T12" fmla="*/ 36 w 59"/>
                <a:gd name="T13" fmla="*/ 0 h 76"/>
                <a:gd name="T14" fmla="*/ 38 w 59"/>
                <a:gd name="T15" fmla="*/ 0 h 76"/>
                <a:gd name="T16" fmla="*/ 43 w 59"/>
                <a:gd name="T17" fmla="*/ 0 h 76"/>
                <a:gd name="T18" fmla="*/ 47 w 59"/>
                <a:gd name="T19" fmla="*/ 2 h 76"/>
                <a:gd name="T20" fmla="*/ 23 w 59"/>
                <a:gd name="T21" fmla="*/ 58 h 76"/>
                <a:gd name="T22" fmla="*/ 25 w 59"/>
                <a:gd name="T23" fmla="*/ 58 h 76"/>
                <a:gd name="T24" fmla="*/ 29 w 59"/>
                <a:gd name="T25" fmla="*/ 58 h 76"/>
                <a:gd name="T26" fmla="*/ 29 w 59"/>
                <a:gd name="T27" fmla="*/ 60 h 76"/>
                <a:gd name="T28" fmla="*/ 32 w 59"/>
                <a:gd name="T29" fmla="*/ 60 h 76"/>
                <a:gd name="T30" fmla="*/ 34 w 59"/>
                <a:gd name="T31" fmla="*/ 60 h 76"/>
                <a:gd name="T32" fmla="*/ 36 w 59"/>
                <a:gd name="T33" fmla="*/ 58 h 76"/>
                <a:gd name="T34" fmla="*/ 38 w 59"/>
                <a:gd name="T35" fmla="*/ 58 h 76"/>
                <a:gd name="T36" fmla="*/ 43 w 59"/>
                <a:gd name="T37" fmla="*/ 58 h 76"/>
                <a:gd name="T38" fmla="*/ 0 w 59"/>
                <a:gd name="T39" fmla="*/ 29 h 76"/>
                <a:gd name="T40" fmla="*/ 43 w 59"/>
                <a:gd name="T41" fmla="*/ 58 h 76"/>
                <a:gd name="T42" fmla="*/ 0 w 59"/>
                <a:gd name="T43" fmla="*/ 76 h 76"/>
                <a:gd name="T44" fmla="*/ 0 w 59"/>
                <a:gd name="T45" fmla="*/ 29 h 76"/>
                <a:gd name="T46" fmla="*/ 59 w 59"/>
                <a:gd name="T47" fmla="*/ 2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76">
                  <a:moveTo>
                    <a:pt x="59" y="29"/>
                  </a:moveTo>
                  <a:lnTo>
                    <a:pt x="16" y="2"/>
                  </a:lnTo>
                  <a:lnTo>
                    <a:pt x="23" y="2"/>
                  </a:lnTo>
                  <a:lnTo>
                    <a:pt x="25" y="0"/>
                  </a:lnTo>
                  <a:lnTo>
                    <a:pt x="29" y="0"/>
                  </a:lnTo>
                  <a:lnTo>
                    <a:pt x="32" y="0"/>
                  </a:lnTo>
                  <a:lnTo>
                    <a:pt x="36" y="0"/>
                  </a:lnTo>
                  <a:lnTo>
                    <a:pt x="38" y="0"/>
                  </a:lnTo>
                  <a:lnTo>
                    <a:pt x="43" y="0"/>
                  </a:lnTo>
                  <a:lnTo>
                    <a:pt x="47" y="2"/>
                  </a:lnTo>
                  <a:lnTo>
                    <a:pt x="23" y="58"/>
                  </a:lnTo>
                  <a:lnTo>
                    <a:pt x="25" y="58"/>
                  </a:lnTo>
                  <a:lnTo>
                    <a:pt x="29" y="58"/>
                  </a:lnTo>
                  <a:lnTo>
                    <a:pt x="29" y="60"/>
                  </a:lnTo>
                  <a:lnTo>
                    <a:pt x="32" y="60"/>
                  </a:lnTo>
                  <a:lnTo>
                    <a:pt x="34" y="60"/>
                  </a:lnTo>
                  <a:lnTo>
                    <a:pt x="36" y="58"/>
                  </a:lnTo>
                  <a:lnTo>
                    <a:pt x="38" y="58"/>
                  </a:lnTo>
                  <a:lnTo>
                    <a:pt x="43" y="58"/>
                  </a:lnTo>
                  <a:lnTo>
                    <a:pt x="0" y="29"/>
                  </a:lnTo>
                  <a:lnTo>
                    <a:pt x="43" y="58"/>
                  </a:lnTo>
                  <a:lnTo>
                    <a:pt x="0" y="76"/>
                  </a:lnTo>
                  <a:lnTo>
                    <a:pt x="0" y="29"/>
                  </a:lnTo>
                  <a:lnTo>
                    <a:pt x="59" y="2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08" name="Freeform 591">
              <a:extLst>
                <a:ext uri="{FF2B5EF4-FFF2-40B4-BE49-F238E27FC236}">
                  <a16:creationId xmlns:a16="http://schemas.microsoft.com/office/drawing/2014/main" id="{1BD237AC-7660-AEDB-3C96-A839661447B8}"/>
                </a:ext>
              </a:extLst>
            </p:cNvPr>
            <p:cNvSpPr>
              <a:spLocks/>
            </p:cNvSpPr>
            <p:nvPr/>
          </p:nvSpPr>
          <p:spPr bwMode="auto">
            <a:xfrm>
              <a:off x="2513310" y="3889846"/>
              <a:ext cx="104775" cy="114300"/>
            </a:xfrm>
            <a:custGeom>
              <a:avLst/>
              <a:gdLst>
                <a:gd name="T0" fmla="*/ 23 w 66"/>
                <a:gd name="T1" fmla="*/ 0 h 72"/>
                <a:gd name="T2" fmla="*/ 45 w 66"/>
                <a:gd name="T3" fmla="*/ 9 h 72"/>
                <a:gd name="T4" fmla="*/ 52 w 66"/>
                <a:gd name="T5" fmla="*/ 20 h 72"/>
                <a:gd name="T6" fmla="*/ 57 w 66"/>
                <a:gd name="T7" fmla="*/ 27 h 72"/>
                <a:gd name="T8" fmla="*/ 59 w 66"/>
                <a:gd name="T9" fmla="*/ 36 h 72"/>
                <a:gd name="T10" fmla="*/ 61 w 66"/>
                <a:gd name="T11" fmla="*/ 43 h 72"/>
                <a:gd name="T12" fmla="*/ 63 w 66"/>
                <a:gd name="T13" fmla="*/ 52 h 72"/>
                <a:gd name="T14" fmla="*/ 66 w 66"/>
                <a:gd name="T15" fmla="*/ 58 h 72"/>
                <a:gd name="T16" fmla="*/ 66 w 66"/>
                <a:gd name="T17" fmla="*/ 65 h 72"/>
                <a:gd name="T18" fmla="*/ 66 w 66"/>
                <a:gd name="T19" fmla="*/ 72 h 72"/>
                <a:gd name="T20" fmla="*/ 7 w 66"/>
                <a:gd name="T21" fmla="*/ 72 h 72"/>
                <a:gd name="T22" fmla="*/ 7 w 66"/>
                <a:gd name="T23" fmla="*/ 72 h 72"/>
                <a:gd name="T24" fmla="*/ 7 w 66"/>
                <a:gd name="T25" fmla="*/ 70 h 72"/>
                <a:gd name="T26" fmla="*/ 5 w 66"/>
                <a:gd name="T27" fmla="*/ 65 h 72"/>
                <a:gd name="T28" fmla="*/ 3 w 66"/>
                <a:gd name="T29" fmla="*/ 58 h 72"/>
                <a:gd name="T30" fmla="*/ 3 w 66"/>
                <a:gd name="T31" fmla="*/ 54 h 72"/>
                <a:gd name="T32" fmla="*/ 0 w 66"/>
                <a:gd name="T33" fmla="*/ 49 h 72"/>
                <a:gd name="T34" fmla="*/ 0 w 66"/>
                <a:gd name="T35" fmla="*/ 49 h 72"/>
                <a:gd name="T36" fmla="*/ 3 w 66"/>
                <a:gd name="T37" fmla="*/ 54 h 72"/>
                <a:gd name="T38" fmla="*/ 23 w 66"/>
                <a:gd name="T39" fmla="*/ 61 h 72"/>
                <a:gd name="T40" fmla="*/ 23 w 66"/>
                <a:gd name="T4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72">
                  <a:moveTo>
                    <a:pt x="23" y="0"/>
                  </a:moveTo>
                  <a:lnTo>
                    <a:pt x="45" y="9"/>
                  </a:lnTo>
                  <a:lnTo>
                    <a:pt x="52" y="20"/>
                  </a:lnTo>
                  <a:lnTo>
                    <a:pt x="57" y="27"/>
                  </a:lnTo>
                  <a:lnTo>
                    <a:pt x="59" y="36"/>
                  </a:lnTo>
                  <a:lnTo>
                    <a:pt x="61" y="43"/>
                  </a:lnTo>
                  <a:lnTo>
                    <a:pt x="63" y="52"/>
                  </a:lnTo>
                  <a:lnTo>
                    <a:pt x="66" y="58"/>
                  </a:lnTo>
                  <a:lnTo>
                    <a:pt x="66" y="65"/>
                  </a:lnTo>
                  <a:lnTo>
                    <a:pt x="66" y="72"/>
                  </a:lnTo>
                  <a:lnTo>
                    <a:pt x="7" y="72"/>
                  </a:lnTo>
                  <a:lnTo>
                    <a:pt x="7" y="72"/>
                  </a:lnTo>
                  <a:lnTo>
                    <a:pt x="7" y="70"/>
                  </a:lnTo>
                  <a:lnTo>
                    <a:pt x="5" y="65"/>
                  </a:lnTo>
                  <a:lnTo>
                    <a:pt x="3" y="58"/>
                  </a:lnTo>
                  <a:lnTo>
                    <a:pt x="3" y="54"/>
                  </a:lnTo>
                  <a:lnTo>
                    <a:pt x="0" y="49"/>
                  </a:lnTo>
                  <a:lnTo>
                    <a:pt x="0" y="49"/>
                  </a:lnTo>
                  <a:lnTo>
                    <a:pt x="3" y="54"/>
                  </a:lnTo>
                  <a:lnTo>
                    <a:pt x="23" y="61"/>
                  </a:lnTo>
                  <a:lnTo>
                    <a:pt x="23"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09" name="Freeform 592">
              <a:extLst>
                <a:ext uri="{FF2B5EF4-FFF2-40B4-BE49-F238E27FC236}">
                  <a16:creationId xmlns:a16="http://schemas.microsoft.com/office/drawing/2014/main" id="{A02C26B9-3A26-6F3C-0F97-DB618844CDA5}"/>
                </a:ext>
              </a:extLst>
            </p:cNvPr>
            <p:cNvSpPr>
              <a:spLocks/>
            </p:cNvSpPr>
            <p:nvPr/>
          </p:nvSpPr>
          <p:spPr bwMode="auto">
            <a:xfrm>
              <a:off x="2495847" y="3889846"/>
              <a:ext cx="93663" cy="106362"/>
            </a:xfrm>
            <a:custGeom>
              <a:avLst/>
              <a:gdLst>
                <a:gd name="T0" fmla="*/ 59 w 59"/>
                <a:gd name="T1" fmla="*/ 27 h 67"/>
                <a:gd name="T2" fmla="*/ 23 w 59"/>
                <a:gd name="T3" fmla="*/ 2 h 67"/>
                <a:gd name="T4" fmla="*/ 23 w 59"/>
                <a:gd name="T5" fmla="*/ 2 h 67"/>
                <a:gd name="T6" fmla="*/ 23 w 59"/>
                <a:gd name="T7" fmla="*/ 2 h 67"/>
                <a:gd name="T8" fmla="*/ 25 w 59"/>
                <a:gd name="T9" fmla="*/ 2 h 67"/>
                <a:gd name="T10" fmla="*/ 25 w 59"/>
                <a:gd name="T11" fmla="*/ 2 h 67"/>
                <a:gd name="T12" fmla="*/ 27 w 59"/>
                <a:gd name="T13" fmla="*/ 2 h 67"/>
                <a:gd name="T14" fmla="*/ 29 w 59"/>
                <a:gd name="T15" fmla="*/ 2 h 67"/>
                <a:gd name="T16" fmla="*/ 32 w 59"/>
                <a:gd name="T17" fmla="*/ 0 h 67"/>
                <a:gd name="T18" fmla="*/ 34 w 59"/>
                <a:gd name="T19" fmla="*/ 0 h 67"/>
                <a:gd name="T20" fmla="*/ 34 w 59"/>
                <a:gd name="T21" fmla="*/ 61 h 67"/>
                <a:gd name="T22" fmla="*/ 38 w 59"/>
                <a:gd name="T23" fmla="*/ 61 h 67"/>
                <a:gd name="T24" fmla="*/ 38 w 59"/>
                <a:gd name="T25" fmla="*/ 61 h 67"/>
                <a:gd name="T26" fmla="*/ 41 w 59"/>
                <a:gd name="T27" fmla="*/ 61 h 67"/>
                <a:gd name="T28" fmla="*/ 41 w 59"/>
                <a:gd name="T29" fmla="*/ 61 h 67"/>
                <a:gd name="T30" fmla="*/ 41 w 59"/>
                <a:gd name="T31" fmla="*/ 61 h 67"/>
                <a:gd name="T32" fmla="*/ 41 w 59"/>
                <a:gd name="T33" fmla="*/ 61 h 67"/>
                <a:gd name="T34" fmla="*/ 38 w 59"/>
                <a:gd name="T35" fmla="*/ 61 h 67"/>
                <a:gd name="T36" fmla="*/ 36 w 59"/>
                <a:gd name="T37" fmla="*/ 61 h 67"/>
                <a:gd name="T38" fmla="*/ 0 w 59"/>
                <a:gd name="T39" fmla="*/ 38 h 67"/>
                <a:gd name="T40" fmla="*/ 36 w 59"/>
                <a:gd name="T41" fmla="*/ 61 h 67"/>
                <a:gd name="T42" fmla="*/ 7 w 59"/>
                <a:gd name="T43" fmla="*/ 67 h 67"/>
                <a:gd name="T44" fmla="*/ 0 w 59"/>
                <a:gd name="T45" fmla="*/ 38 h 67"/>
                <a:gd name="T46" fmla="*/ 59 w 59"/>
                <a:gd name="T47" fmla="*/ 2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67">
                  <a:moveTo>
                    <a:pt x="59" y="27"/>
                  </a:moveTo>
                  <a:lnTo>
                    <a:pt x="23" y="2"/>
                  </a:lnTo>
                  <a:lnTo>
                    <a:pt x="23" y="2"/>
                  </a:lnTo>
                  <a:lnTo>
                    <a:pt x="23" y="2"/>
                  </a:lnTo>
                  <a:lnTo>
                    <a:pt x="25" y="2"/>
                  </a:lnTo>
                  <a:lnTo>
                    <a:pt x="25" y="2"/>
                  </a:lnTo>
                  <a:lnTo>
                    <a:pt x="27" y="2"/>
                  </a:lnTo>
                  <a:lnTo>
                    <a:pt x="29" y="2"/>
                  </a:lnTo>
                  <a:lnTo>
                    <a:pt x="32" y="0"/>
                  </a:lnTo>
                  <a:lnTo>
                    <a:pt x="34" y="0"/>
                  </a:lnTo>
                  <a:lnTo>
                    <a:pt x="34" y="61"/>
                  </a:lnTo>
                  <a:lnTo>
                    <a:pt x="38" y="61"/>
                  </a:lnTo>
                  <a:lnTo>
                    <a:pt x="38" y="61"/>
                  </a:lnTo>
                  <a:lnTo>
                    <a:pt x="41" y="61"/>
                  </a:lnTo>
                  <a:lnTo>
                    <a:pt x="41" y="61"/>
                  </a:lnTo>
                  <a:lnTo>
                    <a:pt x="41" y="61"/>
                  </a:lnTo>
                  <a:lnTo>
                    <a:pt x="41" y="61"/>
                  </a:lnTo>
                  <a:lnTo>
                    <a:pt x="38" y="61"/>
                  </a:lnTo>
                  <a:lnTo>
                    <a:pt x="36" y="61"/>
                  </a:lnTo>
                  <a:lnTo>
                    <a:pt x="0" y="38"/>
                  </a:lnTo>
                  <a:lnTo>
                    <a:pt x="36" y="61"/>
                  </a:lnTo>
                  <a:lnTo>
                    <a:pt x="7" y="67"/>
                  </a:lnTo>
                  <a:lnTo>
                    <a:pt x="0" y="38"/>
                  </a:lnTo>
                  <a:lnTo>
                    <a:pt x="59" y="27"/>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10" name="Freeform 593">
              <a:extLst>
                <a:ext uri="{FF2B5EF4-FFF2-40B4-BE49-F238E27FC236}">
                  <a16:creationId xmlns:a16="http://schemas.microsoft.com/office/drawing/2014/main" id="{17287DE9-9744-D607-4D0F-5A046A09395A}"/>
                </a:ext>
              </a:extLst>
            </p:cNvPr>
            <p:cNvSpPr>
              <a:spLocks/>
            </p:cNvSpPr>
            <p:nvPr/>
          </p:nvSpPr>
          <p:spPr bwMode="auto">
            <a:xfrm>
              <a:off x="2489497" y="3878733"/>
              <a:ext cx="100013" cy="71437"/>
            </a:xfrm>
            <a:custGeom>
              <a:avLst/>
              <a:gdLst>
                <a:gd name="T0" fmla="*/ 51 w 63"/>
                <a:gd name="T1" fmla="*/ 0 h 45"/>
                <a:gd name="T2" fmla="*/ 56 w 63"/>
                <a:gd name="T3" fmla="*/ 9 h 45"/>
                <a:gd name="T4" fmla="*/ 56 w 63"/>
                <a:gd name="T5" fmla="*/ 11 h 45"/>
                <a:gd name="T6" fmla="*/ 58 w 63"/>
                <a:gd name="T7" fmla="*/ 14 h 45"/>
                <a:gd name="T8" fmla="*/ 58 w 63"/>
                <a:gd name="T9" fmla="*/ 16 h 45"/>
                <a:gd name="T10" fmla="*/ 60 w 63"/>
                <a:gd name="T11" fmla="*/ 20 h 45"/>
                <a:gd name="T12" fmla="*/ 60 w 63"/>
                <a:gd name="T13" fmla="*/ 23 h 45"/>
                <a:gd name="T14" fmla="*/ 63 w 63"/>
                <a:gd name="T15" fmla="*/ 27 h 45"/>
                <a:gd name="T16" fmla="*/ 63 w 63"/>
                <a:gd name="T17" fmla="*/ 29 h 45"/>
                <a:gd name="T18" fmla="*/ 63 w 63"/>
                <a:gd name="T19" fmla="*/ 34 h 45"/>
                <a:gd name="T20" fmla="*/ 4 w 63"/>
                <a:gd name="T21" fmla="*/ 45 h 45"/>
                <a:gd name="T22" fmla="*/ 4 w 63"/>
                <a:gd name="T23" fmla="*/ 43 h 45"/>
                <a:gd name="T24" fmla="*/ 4 w 63"/>
                <a:gd name="T25" fmla="*/ 41 h 45"/>
                <a:gd name="T26" fmla="*/ 4 w 63"/>
                <a:gd name="T27" fmla="*/ 38 h 45"/>
                <a:gd name="T28" fmla="*/ 2 w 63"/>
                <a:gd name="T29" fmla="*/ 38 h 45"/>
                <a:gd name="T30" fmla="*/ 2 w 63"/>
                <a:gd name="T31" fmla="*/ 36 h 45"/>
                <a:gd name="T32" fmla="*/ 2 w 63"/>
                <a:gd name="T33" fmla="*/ 32 h 45"/>
                <a:gd name="T34" fmla="*/ 0 w 63"/>
                <a:gd name="T35" fmla="*/ 29 h 45"/>
                <a:gd name="T36" fmla="*/ 0 w 63"/>
                <a:gd name="T37" fmla="*/ 27 h 45"/>
                <a:gd name="T38" fmla="*/ 4 w 63"/>
                <a:gd name="T39" fmla="*/ 36 h 45"/>
                <a:gd name="T40" fmla="*/ 51 w 63"/>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45">
                  <a:moveTo>
                    <a:pt x="51" y="0"/>
                  </a:moveTo>
                  <a:lnTo>
                    <a:pt x="56" y="9"/>
                  </a:lnTo>
                  <a:lnTo>
                    <a:pt x="56" y="11"/>
                  </a:lnTo>
                  <a:lnTo>
                    <a:pt x="58" y="14"/>
                  </a:lnTo>
                  <a:lnTo>
                    <a:pt x="58" y="16"/>
                  </a:lnTo>
                  <a:lnTo>
                    <a:pt x="60" y="20"/>
                  </a:lnTo>
                  <a:lnTo>
                    <a:pt x="60" y="23"/>
                  </a:lnTo>
                  <a:lnTo>
                    <a:pt x="63" y="27"/>
                  </a:lnTo>
                  <a:lnTo>
                    <a:pt x="63" y="29"/>
                  </a:lnTo>
                  <a:lnTo>
                    <a:pt x="63" y="34"/>
                  </a:lnTo>
                  <a:lnTo>
                    <a:pt x="4" y="45"/>
                  </a:lnTo>
                  <a:lnTo>
                    <a:pt x="4" y="43"/>
                  </a:lnTo>
                  <a:lnTo>
                    <a:pt x="4" y="41"/>
                  </a:lnTo>
                  <a:lnTo>
                    <a:pt x="4" y="38"/>
                  </a:lnTo>
                  <a:lnTo>
                    <a:pt x="2" y="38"/>
                  </a:lnTo>
                  <a:lnTo>
                    <a:pt x="2" y="36"/>
                  </a:lnTo>
                  <a:lnTo>
                    <a:pt x="2" y="32"/>
                  </a:lnTo>
                  <a:lnTo>
                    <a:pt x="0" y="29"/>
                  </a:lnTo>
                  <a:lnTo>
                    <a:pt x="0" y="27"/>
                  </a:lnTo>
                  <a:lnTo>
                    <a:pt x="4" y="36"/>
                  </a:lnTo>
                  <a:lnTo>
                    <a:pt x="51"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11" name="Freeform 594">
              <a:extLst>
                <a:ext uri="{FF2B5EF4-FFF2-40B4-BE49-F238E27FC236}">
                  <a16:creationId xmlns:a16="http://schemas.microsoft.com/office/drawing/2014/main" id="{1E29D5D7-FF7D-F68B-E789-77CF7830DF19}"/>
                </a:ext>
              </a:extLst>
            </p:cNvPr>
            <p:cNvSpPr>
              <a:spLocks/>
            </p:cNvSpPr>
            <p:nvPr/>
          </p:nvSpPr>
          <p:spPr bwMode="auto">
            <a:xfrm>
              <a:off x="2484735" y="3850158"/>
              <a:ext cx="85725" cy="93662"/>
            </a:xfrm>
            <a:custGeom>
              <a:avLst/>
              <a:gdLst>
                <a:gd name="T0" fmla="*/ 25 w 54"/>
                <a:gd name="T1" fmla="*/ 0 h 59"/>
                <a:gd name="T2" fmla="*/ 52 w 54"/>
                <a:gd name="T3" fmla="*/ 16 h 59"/>
                <a:gd name="T4" fmla="*/ 52 w 54"/>
                <a:gd name="T5" fmla="*/ 14 h 59"/>
                <a:gd name="T6" fmla="*/ 50 w 54"/>
                <a:gd name="T7" fmla="*/ 14 h 59"/>
                <a:gd name="T8" fmla="*/ 50 w 54"/>
                <a:gd name="T9" fmla="*/ 14 h 59"/>
                <a:gd name="T10" fmla="*/ 50 w 54"/>
                <a:gd name="T11" fmla="*/ 14 h 59"/>
                <a:gd name="T12" fmla="*/ 52 w 54"/>
                <a:gd name="T13" fmla="*/ 14 h 59"/>
                <a:gd name="T14" fmla="*/ 52 w 54"/>
                <a:gd name="T15" fmla="*/ 14 h 59"/>
                <a:gd name="T16" fmla="*/ 54 w 54"/>
                <a:gd name="T17" fmla="*/ 16 h 59"/>
                <a:gd name="T18" fmla="*/ 54 w 54"/>
                <a:gd name="T19" fmla="*/ 18 h 59"/>
                <a:gd name="T20" fmla="*/ 7 w 54"/>
                <a:gd name="T21" fmla="*/ 54 h 59"/>
                <a:gd name="T22" fmla="*/ 7 w 54"/>
                <a:gd name="T23" fmla="*/ 54 h 59"/>
                <a:gd name="T24" fmla="*/ 7 w 54"/>
                <a:gd name="T25" fmla="*/ 54 h 59"/>
                <a:gd name="T26" fmla="*/ 7 w 54"/>
                <a:gd name="T27" fmla="*/ 54 h 59"/>
                <a:gd name="T28" fmla="*/ 5 w 54"/>
                <a:gd name="T29" fmla="*/ 52 h 59"/>
                <a:gd name="T30" fmla="*/ 5 w 54"/>
                <a:gd name="T31" fmla="*/ 52 h 59"/>
                <a:gd name="T32" fmla="*/ 3 w 54"/>
                <a:gd name="T33" fmla="*/ 50 h 59"/>
                <a:gd name="T34" fmla="*/ 0 w 54"/>
                <a:gd name="T35" fmla="*/ 47 h 59"/>
                <a:gd name="T36" fmla="*/ 0 w 54"/>
                <a:gd name="T37" fmla="*/ 43 h 59"/>
                <a:gd name="T38" fmla="*/ 25 w 54"/>
                <a:gd name="T39" fmla="*/ 59 h 59"/>
                <a:gd name="T40" fmla="*/ 25 w 54"/>
                <a:gd name="T41" fmla="*/ 0 h 59"/>
                <a:gd name="T42" fmla="*/ 43 w 54"/>
                <a:gd name="T43" fmla="*/ 0 h 59"/>
                <a:gd name="T44" fmla="*/ 52 w 54"/>
                <a:gd name="T45" fmla="*/ 16 h 59"/>
                <a:gd name="T46" fmla="*/ 25 w 54"/>
                <a:gd name="T4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9">
                  <a:moveTo>
                    <a:pt x="25" y="0"/>
                  </a:moveTo>
                  <a:lnTo>
                    <a:pt x="52" y="16"/>
                  </a:lnTo>
                  <a:lnTo>
                    <a:pt x="52" y="14"/>
                  </a:lnTo>
                  <a:lnTo>
                    <a:pt x="50" y="14"/>
                  </a:lnTo>
                  <a:lnTo>
                    <a:pt x="50" y="14"/>
                  </a:lnTo>
                  <a:lnTo>
                    <a:pt x="50" y="14"/>
                  </a:lnTo>
                  <a:lnTo>
                    <a:pt x="52" y="14"/>
                  </a:lnTo>
                  <a:lnTo>
                    <a:pt x="52" y="14"/>
                  </a:lnTo>
                  <a:lnTo>
                    <a:pt x="54" y="16"/>
                  </a:lnTo>
                  <a:lnTo>
                    <a:pt x="54" y="18"/>
                  </a:lnTo>
                  <a:lnTo>
                    <a:pt x="7" y="54"/>
                  </a:lnTo>
                  <a:lnTo>
                    <a:pt x="7" y="54"/>
                  </a:lnTo>
                  <a:lnTo>
                    <a:pt x="7" y="54"/>
                  </a:lnTo>
                  <a:lnTo>
                    <a:pt x="7" y="54"/>
                  </a:lnTo>
                  <a:lnTo>
                    <a:pt x="5" y="52"/>
                  </a:lnTo>
                  <a:lnTo>
                    <a:pt x="5" y="52"/>
                  </a:lnTo>
                  <a:lnTo>
                    <a:pt x="3" y="50"/>
                  </a:lnTo>
                  <a:lnTo>
                    <a:pt x="0" y="47"/>
                  </a:lnTo>
                  <a:lnTo>
                    <a:pt x="0" y="43"/>
                  </a:lnTo>
                  <a:lnTo>
                    <a:pt x="25" y="59"/>
                  </a:lnTo>
                  <a:lnTo>
                    <a:pt x="25" y="0"/>
                  </a:lnTo>
                  <a:lnTo>
                    <a:pt x="43" y="0"/>
                  </a:lnTo>
                  <a:lnTo>
                    <a:pt x="52" y="16"/>
                  </a:lnTo>
                  <a:lnTo>
                    <a:pt x="25"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12" name="Freeform 595">
              <a:extLst>
                <a:ext uri="{FF2B5EF4-FFF2-40B4-BE49-F238E27FC236}">
                  <a16:creationId xmlns:a16="http://schemas.microsoft.com/office/drawing/2014/main" id="{A7594C08-0440-992E-BD98-B8BF2573ED7A}"/>
                </a:ext>
              </a:extLst>
            </p:cNvPr>
            <p:cNvSpPr>
              <a:spLocks/>
            </p:cNvSpPr>
            <p:nvPr/>
          </p:nvSpPr>
          <p:spPr bwMode="auto">
            <a:xfrm>
              <a:off x="2470447" y="3850158"/>
              <a:ext cx="93663" cy="125412"/>
            </a:xfrm>
            <a:custGeom>
              <a:avLst/>
              <a:gdLst>
                <a:gd name="T0" fmla="*/ 59 w 59"/>
                <a:gd name="T1" fmla="*/ 32 h 79"/>
                <a:gd name="T2" fmla="*/ 16 w 59"/>
                <a:gd name="T3" fmla="*/ 5 h 79"/>
                <a:gd name="T4" fmla="*/ 18 w 59"/>
                <a:gd name="T5" fmla="*/ 2 h 79"/>
                <a:gd name="T6" fmla="*/ 18 w 59"/>
                <a:gd name="T7" fmla="*/ 2 h 79"/>
                <a:gd name="T8" fmla="*/ 21 w 59"/>
                <a:gd name="T9" fmla="*/ 2 h 79"/>
                <a:gd name="T10" fmla="*/ 21 w 59"/>
                <a:gd name="T11" fmla="*/ 2 h 79"/>
                <a:gd name="T12" fmla="*/ 23 w 59"/>
                <a:gd name="T13" fmla="*/ 0 h 79"/>
                <a:gd name="T14" fmla="*/ 25 w 59"/>
                <a:gd name="T15" fmla="*/ 0 h 79"/>
                <a:gd name="T16" fmla="*/ 30 w 59"/>
                <a:gd name="T17" fmla="*/ 0 h 79"/>
                <a:gd name="T18" fmla="*/ 34 w 59"/>
                <a:gd name="T19" fmla="*/ 0 h 79"/>
                <a:gd name="T20" fmla="*/ 34 w 59"/>
                <a:gd name="T21" fmla="*/ 59 h 79"/>
                <a:gd name="T22" fmla="*/ 39 w 59"/>
                <a:gd name="T23" fmla="*/ 59 h 79"/>
                <a:gd name="T24" fmla="*/ 41 w 59"/>
                <a:gd name="T25" fmla="*/ 59 h 79"/>
                <a:gd name="T26" fmla="*/ 43 w 59"/>
                <a:gd name="T27" fmla="*/ 59 h 79"/>
                <a:gd name="T28" fmla="*/ 43 w 59"/>
                <a:gd name="T29" fmla="*/ 59 h 79"/>
                <a:gd name="T30" fmla="*/ 43 w 59"/>
                <a:gd name="T31" fmla="*/ 59 h 79"/>
                <a:gd name="T32" fmla="*/ 43 w 59"/>
                <a:gd name="T33" fmla="*/ 59 h 79"/>
                <a:gd name="T34" fmla="*/ 43 w 59"/>
                <a:gd name="T35" fmla="*/ 59 h 79"/>
                <a:gd name="T36" fmla="*/ 43 w 59"/>
                <a:gd name="T37" fmla="*/ 59 h 79"/>
                <a:gd name="T38" fmla="*/ 0 w 59"/>
                <a:gd name="T39" fmla="*/ 32 h 79"/>
                <a:gd name="T40" fmla="*/ 43 w 59"/>
                <a:gd name="T41" fmla="*/ 59 h 79"/>
                <a:gd name="T42" fmla="*/ 0 w 59"/>
                <a:gd name="T43" fmla="*/ 79 h 79"/>
                <a:gd name="T44" fmla="*/ 0 w 59"/>
                <a:gd name="T45" fmla="*/ 32 h 79"/>
                <a:gd name="T46" fmla="*/ 59 w 59"/>
                <a:gd name="T47" fmla="*/ 3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79">
                  <a:moveTo>
                    <a:pt x="59" y="32"/>
                  </a:moveTo>
                  <a:lnTo>
                    <a:pt x="16" y="5"/>
                  </a:lnTo>
                  <a:lnTo>
                    <a:pt x="18" y="2"/>
                  </a:lnTo>
                  <a:lnTo>
                    <a:pt x="18" y="2"/>
                  </a:lnTo>
                  <a:lnTo>
                    <a:pt x="21" y="2"/>
                  </a:lnTo>
                  <a:lnTo>
                    <a:pt x="21" y="2"/>
                  </a:lnTo>
                  <a:lnTo>
                    <a:pt x="23" y="0"/>
                  </a:lnTo>
                  <a:lnTo>
                    <a:pt x="25" y="0"/>
                  </a:lnTo>
                  <a:lnTo>
                    <a:pt x="30" y="0"/>
                  </a:lnTo>
                  <a:lnTo>
                    <a:pt x="34" y="0"/>
                  </a:lnTo>
                  <a:lnTo>
                    <a:pt x="34" y="59"/>
                  </a:lnTo>
                  <a:lnTo>
                    <a:pt x="39" y="59"/>
                  </a:lnTo>
                  <a:lnTo>
                    <a:pt x="41" y="59"/>
                  </a:lnTo>
                  <a:lnTo>
                    <a:pt x="43" y="59"/>
                  </a:lnTo>
                  <a:lnTo>
                    <a:pt x="43" y="59"/>
                  </a:lnTo>
                  <a:lnTo>
                    <a:pt x="43" y="59"/>
                  </a:lnTo>
                  <a:lnTo>
                    <a:pt x="43" y="59"/>
                  </a:lnTo>
                  <a:lnTo>
                    <a:pt x="43" y="59"/>
                  </a:lnTo>
                  <a:lnTo>
                    <a:pt x="43" y="59"/>
                  </a:lnTo>
                  <a:lnTo>
                    <a:pt x="0" y="32"/>
                  </a:lnTo>
                  <a:lnTo>
                    <a:pt x="43" y="59"/>
                  </a:lnTo>
                  <a:lnTo>
                    <a:pt x="0" y="79"/>
                  </a:lnTo>
                  <a:lnTo>
                    <a:pt x="0" y="32"/>
                  </a:lnTo>
                  <a:lnTo>
                    <a:pt x="59" y="32"/>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13" name="Freeform 596">
              <a:extLst>
                <a:ext uri="{FF2B5EF4-FFF2-40B4-BE49-F238E27FC236}">
                  <a16:creationId xmlns:a16="http://schemas.microsoft.com/office/drawing/2014/main" id="{23490AC2-6594-AD13-46AA-4710AE82756E}"/>
                </a:ext>
              </a:extLst>
            </p:cNvPr>
            <p:cNvSpPr>
              <a:spLocks/>
            </p:cNvSpPr>
            <p:nvPr/>
          </p:nvSpPr>
          <p:spPr bwMode="auto">
            <a:xfrm>
              <a:off x="2467272" y="3858096"/>
              <a:ext cx="96838" cy="57150"/>
            </a:xfrm>
            <a:custGeom>
              <a:avLst/>
              <a:gdLst>
                <a:gd name="T0" fmla="*/ 54 w 61"/>
                <a:gd name="T1" fmla="*/ 0 h 36"/>
                <a:gd name="T2" fmla="*/ 61 w 61"/>
                <a:gd name="T3" fmla="*/ 18 h 36"/>
                <a:gd name="T4" fmla="*/ 61 w 61"/>
                <a:gd name="T5" fmla="*/ 15 h 36"/>
                <a:gd name="T6" fmla="*/ 61 w 61"/>
                <a:gd name="T7" fmla="*/ 15 h 36"/>
                <a:gd name="T8" fmla="*/ 61 w 61"/>
                <a:gd name="T9" fmla="*/ 15 h 36"/>
                <a:gd name="T10" fmla="*/ 61 w 61"/>
                <a:gd name="T11" fmla="*/ 15 h 36"/>
                <a:gd name="T12" fmla="*/ 61 w 61"/>
                <a:gd name="T13" fmla="*/ 15 h 36"/>
                <a:gd name="T14" fmla="*/ 61 w 61"/>
                <a:gd name="T15" fmla="*/ 18 h 36"/>
                <a:gd name="T16" fmla="*/ 61 w 61"/>
                <a:gd name="T17" fmla="*/ 22 h 36"/>
                <a:gd name="T18" fmla="*/ 61 w 61"/>
                <a:gd name="T19" fmla="*/ 27 h 36"/>
                <a:gd name="T20" fmla="*/ 2 w 61"/>
                <a:gd name="T21" fmla="*/ 27 h 36"/>
                <a:gd name="T22" fmla="*/ 2 w 61"/>
                <a:gd name="T23" fmla="*/ 27 h 36"/>
                <a:gd name="T24" fmla="*/ 2 w 61"/>
                <a:gd name="T25" fmla="*/ 29 h 36"/>
                <a:gd name="T26" fmla="*/ 2 w 61"/>
                <a:gd name="T27" fmla="*/ 29 h 36"/>
                <a:gd name="T28" fmla="*/ 2 w 61"/>
                <a:gd name="T29" fmla="*/ 29 h 36"/>
                <a:gd name="T30" fmla="*/ 2 w 61"/>
                <a:gd name="T31" fmla="*/ 27 h 36"/>
                <a:gd name="T32" fmla="*/ 0 w 61"/>
                <a:gd name="T33" fmla="*/ 24 h 36"/>
                <a:gd name="T34" fmla="*/ 0 w 61"/>
                <a:gd name="T35" fmla="*/ 22 h 36"/>
                <a:gd name="T36" fmla="*/ 0 w 61"/>
                <a:gd name="T37" fmla="*/ 18 h 36"/>
                <a:gd name="T38" fmla="*/ 7 w 61"/>
                <a:gd name="T39" fmla="*/ 36 h 36"/>
                <a:gd name="T40" fmla="*/ 54 w 61"/>
                <a:gd name="T4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36">
                  <a:moveTo>
                    <a:pt x="54" y="0"/>
                  </a:moveTo>
                  <a:lnTo>
                    <a:pt x="61" y="18"/>
                  </a:lnTo>
                  <a:lnTo>
                    <a:pt x="61" y="15"/>
                  </a:lnTo>
                  <a:lnTo>
                    <a:pt x="61" y="15"/>
                  </a:lnTo>
                  <a:lnTo>
                    <a:pt x="61" y="15"/>
                  </a:lnTo>
                  <a:lnTo>
                    <a:pt x="61" y="15"/>
                  </a:lnTo>
                  <a:lnTo>
                    <a:pt x="61" y="15"/>
                  </a:lnTo>
                  <a:lnTo>
                    <a:pt x="61" y="18"/>
                  </a:lnTo>
                  <a:lnTo>
                    <a:pt x="61" y="22"/>
                  </a:lnTo>
                  <a:lnTo>
                    <a:pt x="61" y="27"/>
                  </a:lnTo>
                  <a:lnTo>
                    <a:pt x="2" y="27"/>
                  </a:lnTo>
                  <a:lnTo>
                    <a:pt x="2" y="27"/>
                  </a:lnTo>
                  <a:lnTo>
                    <a:pt x="2" y="29"/>
                  </a:lnTo>
                  <a:lnTo>
                    <a:pt x="2" y="29"/>
                  </a:lnTo>
                  <a:lnTo>
                    <a:pt x="2" y="29"/>
                  </a:lnTo>
                  <a:lnTo>
                    <a:pt x="2" y="27"/>
                  </a:lnTo>
                  <a:lnTo>
                    <a:pt x="0" y="24"/>
                  </a:lnTo>
                  <a:lnTo>
                    <a:pt x="0" y="22"/>
                  </a:lnTo>
                  <a:lnTo>
                    <a:pt x="0" y="18"/>
                  </a:lnTo>
                  <a:lnTo>
                    <a:pt x="7" y="36"/>
                  </a:lnTo>
                  <a:lnTo>
                    <a:pt x="54"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14" name="Freeform 597">
              <a:extLst>
                <a:ext uri="{FF2B5EF4-FFF2-40B4-BE49-F238E27FC236}">
                  <a16:creationId xmlns:a16="http://schemas.microsoft.com/office/drawing/2014/main" id="{962DED34-D41E-B39D-29F7-AE9A63D648A0}"/>
                </a:ext>
              </a:extLst>
            </p:cNvPr>
            <p:cNvSpPr>
              <a:spLocks/>
            </p:cNvSpPr>
            <p:nvPr/>
          </p:nvSpPr>
          <p:spPr bwMode="auto">
            <a:xfrm>
              <a:off x="2464097" y="3821583"/>
              <a:ext cx="88900" cy="100012"/>
            </a:xfrm>
            <a:custGeom>
              <a:avLst/>
              <a:gdLst>
                <a:gd name="T0" fmla="*/ 22 w 56"/>
                <a:gd name="T1" fmla="*/ 5 h 63"/>
                <a:gd name="T2" fmla="*/ 54 w 56"/>
                <a:gd name="T3" fmla="*/ 23 h 63"/>
                <a:gd name="T4" fmla="*/ 54 w 56"/>
                <a:gd name="T5" fmla="*/ 20 h 63"/>
                <a:gd name="T6" fmla="*/ 54 w 56"/>
                <a:gd name="T7" fmla="*/ 20 h 63"/>
                <a:gd name="T8" fmla="*/ 54 w 56"/>
                <a:gd name="T9" fmla="*/ 18 h 63"/>
                <a:gd name="T10" fmla="*/ 54 w 56"/>
                <a:gd name="T11" fmla="*/ 18 h 63"/>
                <a:gd name="T12" fmla="*/ 54 w 56"/>
                <a:gd name="T13" fmla="*/ 18 h 63"/>
                <a:gd name="T14" fmla="*/ 54 w 56"/>
                <a:gd name="T15" fmla="*/ 20 h 63"/>
                <a:gd name="T16" fmla="*/ 54 w 56"/>
                <a:gd name="T17" fmla="*/ 20 h 63"/>
                <a:gd name="T18" fmla="*/ 56 w 56"/>
                <a:gd name="T19" fmla="*/ 23 h 63"/>
                <a:gd name="T20" fmla="*/ 9 w 56"/>
                <a:gd name="T21" fmla="*/ 59 h 63"/>
                <a:gd name="T22" fmla="*/ 9 w 56"/>
                <a:gd name="T23" fmla="*/ 59 h 63"/>
                <a:gd name="T24" fmla="*/ 9 w 56"/>
                <a:gd name="T25" fmla="*/ 59 h 63"/>
                <a:gd name="T26" fmla="*/ 7 w 56"/>
                <a:gd name="T27" fmla="*/ 59 h 63"/>
                <a:gd name="T28" fmla="*/ 7 w 56"/>
                <a:gd name="T29" fmla="*/ 56 h 63"/>
                <a:gd name="T30" fmla="*/ 4 w 56"/>
                <a:gd name="T31" fmla="*/ 54 h 63"/>
                <a:gd name="T32" fmla="*/ 4 w 56"/>
                <a:gd name="T33" fmla="*/ 52 h 63"/>
                <a:gd name="T34" fmla="*/ 2 w 56"/>
                <a:gd name="T35" fmla="*/ 50 h 63"/>
                <a:gd name="T36" fmla="*/ 0 w 56"/>
                <a:gd name="T37" fmla="*/ 45 h 63"/>
                <a:gd name="T38" fmla="*/ 31 w 56"/>
                <a:gd name="T39" fmla="*/ 63 h 63"/>
                <a:gd name="T40" fmla="*/ 22 w 56"/>
                <a:gd name="T41" fmla="*/ 5 h 63"/>
                <a:gd name="T42" fmla="*/ 45 w 56"/>
                <a:gd name="T43" fmla="*/ 0 h 63"/>
                <a:gd name="T44" fmla="*/ 54 w 56"/>
                <a:gd name="T45" fmla="*/ 23 h 63"/>
                <a:gd name="T46" fmla="*/ 22 w 56"/>
                <a:gd name="T47"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63">
                  <a:moveTo>
                    <a:pt x="22" y="5"/>
                  </a:moveTo>
                  <a:lnTo>
                    <a:pt x="54" y="23"/>
                  </a:lnTo>
                  <a:lnTo>
                    <a:pt x="54" y="20"/>
                  </a:lnTo>
                  <a:lnTo>
                    <a:pt x="54" y="20"/>
                  </a:lnTo>
                  <a:lnTo>
                    <a:pt x="54" y="18"/>
                  </a:lnTo>
                  <a:lnTo>
                    <a:pt x="54" y="18"/>
                  </a:lnTo>
                  <a:lnTo>
                    <a:pt x="54" y="18"/>
                  </a:lnTo>
                  <a:lnTo>
                    <a:pt x="54" y="20"/>
                  </a:lnTo>
                  <a:lnTo>
                    <a:pt x="54" y="20"/>
                  </a:lnTo>
                  <a:lnTo>
                    <a:pt x="56" y="23"/>
                  </a:lnTo>
                  <a:lnTo>
                    <a:pt x="9" y="59"/>
                  </a:lnTo>
                  <a:lnTo>
                    <a:pt x="9" y="59"/>
                  </a:lnTo>
                  <a:lnTo>
                    <a:pt x="9" y="59"/>
                  </a:lnTo>
                  <a:lnTo>
                    <a:pt x="7" y="59"/>
                  </a:lnTo>
                  <a:lnTo>
                    <a:pt x="7" y="56"/>
                  </a:lnTo>
                  <a:lnTo>
                    <a:pt x="4" y="54"/>
                  </a:lnTo>
                  <a:lnTo>
                    <a:pt x="4" y="52"/>
                  </a:lnTo>
                  <a:lnTo>
                    <a:pt x="2" y="50"/>
                  </a:lnTo>
                  <a:lnTo>
                    <a:pt x="0" y="45"/>
                  </a:lnTo>
                  <a:lnTo>
                    <a:pt x="31" y="63"/>
                  </a:lnTo>
                  <a:lnTo>
                    <a:pt x="22" y="5"/>
                  </a:lnTo>
                  <a:lnTo>
                    <a:pt x="45" y="0"/>
                  </a:lnTo>
                  <a:lnTo>
                    <a:pt x="54" y="23"/>
                  </a:lnTo>
                  <a:lnTo>
                    <a:pt x="22" y="5"/>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15" name="Freeform 598">
              <a:extLst>
                <a:ext uri="{FF2B5EF4-FFF2-40B4-BE49-F238E27FC236}">
                  <a16:creationId xmlns:a16="http://schemas.microsoft.com/office/drawing/2014/main" id="{01B026E1-5BC9-6BE0-C925-45CA7ED7C4B2}"/>
                </a:ext>
              </a:extLst>
            </p:cNvPr>
            <p:cNvSpPr>
              <a:spLocks/>
            </p:cNvSpPr>
            <p:nvPr/>
          </p:nvSpPr>
          <p:spPr bwMode="auto">
            <a:xfrm>
              <a:off x="2313285" y="3829521"/>
              <a:ext cx="200025" cy="117475"/>
            </a:xfrm>
            <a:custGeom>
              <a:avLst/>
              <a:gdLst>
                <a:gd name="T0" fmla="*/ 0 w 126"/>
                <a:gd name="T1" fmla="*/ 13 h 74"/>
                <a:gd name="T2" fmla="*/ 0 w 126"/>
                <a:gd name="T3" fmla="*/ 13 h 74"/>
                <a:gd name="T4" fmla="*/ 14 w 126"/>
                <a:gd name="T5" fmla="*/ 13 h 74"/>
                <a:gd name="T6" fmla="*/ 30 w 126"/>
                <a:gd name="T7" fmla="*/ 11 h 74"/>
                <a:gd name="T8" fmla="*/ 43 w 126"/>
                <a:gd name="T9" fmla="*/ 9 h 74"/>
                <a:gd name="T10" fmla="*/ 59 w 126"/>
                <a:gd name="T11" fmla="*/ 6 h 74"/>
                <a:gd name="T12" fmla="*/ 72 w 126"/>
                <a:gd name="T13" fmla="*/ 6 h 74"/>
                <a:gd name="T14" fmla="*/ 88 w 126"/>
                <a:gd name="T15" fmla="*/ 4 h 74"/>
                <a:gd name="T16" fmla="*/ 104 w 126"/>
                <a:gd name="T17" fmla="*/ 2 h 74"/>
                <a:gd name="T18" fmla="*/ 117 w 126"/>
                <a:gd name="T19" fmla="*/ 0 h 74"/>
                <a:gd name="T20" fmla="*/ 126 w 126"/>
                <a:gd name="T21" fmla="*/ 58 h 74"/>
                <a:gd name="T22" fmla="*/ 111 w 126"/>
                <a:gd name="T23" fmla="*/ 60 h 74"/>
                <a:gd name="T24" fmla="*/ 97 w 126"/>
                <a:gd name="T25" fmla="*/ 63 h 74"/>
                <a:gd name="T26" fmla="*/ 81 w 126"/>
                <a:gd name="T27" fmla="*/ 65 h 74"/>
                <a:gd name="T28" fmla="*/ 66 w 126"/>
                <a:gd name="T29" fmla="*/ 67 h 74"/>
                <a:gd name="T30" fmla="*/ 50 w 126"/>
                <a:gd name="T31" fmla="*/ 69 h 74"/>
                <a:gd name="T32" fmla="*/ 36 w 126"/>
                <a:gd name="T33" fmla="*/ 69 h 74"/>
                <a:gd name="T34" fmla="*/ 21 w 126"/>
                <a:gd name="T35" fmla="*/ 72 h 74"/>
                <a:gd name="T36" fmla="*/ 7 w 126"/>
                <a:gd name="T37" fmla="*/ 74 h 74"/>
                <a:gd name="T38" fmla="*/ 7 w 126"/>
                <a:gd name="T39" fmla="*/ 74 h 74"/>
                <a:gd name="T40" fmla="*/ 0 w 126"/>
                <a:gd name="T41"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74">
                  <a:moveTo>
                    <a:pt x="0" y="13"/>
                  </a:moveTo>
                  <a:lnTo>
                    <a:pt x="0" y="13"/>
                  </a:lnTo>
                  <a:lnTo>
                    <a:pt x="14" y="13"/>
                  </a:lnTo>
                  <a:lnTo>
                    <a:pt x="30" y="11"/>
                  </a:lnTo>
                  <a:lnTo>
                    <a:pt x="43" y="9"/>
                  </a:lnTo>
                  <a:lnTo>
                    <a:pt x="59" y="6"/>
                  </a:lnTo>
                  <a:lnTo>
                    <a:pt x="72" y="6"/>
                  </a:lnTo>
                  <a:lnTo>
                    <a:pt x="88" y="4"/>
                  </a:lnTo>
                  <a:lnTo>
                    <a:pt x="104" y="2"/>
                  </a:lnTo>
                  <a:lnTo>
                    <a:pt x="117" y="0"/>
                  </a:lnTo>
                  <a:lnTo>
                    <a:pt x="126" y="58"/>
                  </a:lnTo>
                  <a:lnTo>
                    <a:pt x="111" y="60"/>
                  </a:lnTo>
                  <a:lnTo>
                    <a:pt x="97" y="63"/>
                  </a:lnTo>
                  <a:lnTo>
                    <a:pt x="81" y="65"/>
                  </a:lnTo>
                  <a:lnTo>
                    <a:pt x="66" y="67"/>
                  </a:lnTo>
                  <a:lnTo>
                    <a:pt x="50" y="69"/>
                  </a:lnTo>
                  <a:lnTo>
                    <a:pt x="36" y="69"/>
                  </a:lnTo>
                  <a:lnTo>
                    <a:pt x="21" y="72"/>
                  </a:lnTo>
                  <a:lnTo>
                    <a:pt x="7" y="74"/>
                  </a:lnTo>
                  <a:lnTo>
                    <a:pt x="7" y="74"/>
                  </a:lnTo>
                  <a:lnTo>
                    <a:pt x="0" y="13"/>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16" name="Freeform 599">
              <a:extLst>
                <a:ext uri="{FF2B5EF4-FFF2-40B4-BE49-F238E27FC236}">
                  <a16:creationId xmlns:a16="http://schemas.microsoft.com/office/drawing/2014/main" id="{5031DAEF-1560-2909-B290-F400312513BF}"/>
                </a:ext>
              </a:extLst>
            </p:cNvPr>
            <p:cNvSpPr>
              <a:spLocks/>
            </p:cNvSpPr>
            <p:nvPr/>
          </p:nvSpPr>
          <p:spPr bwMode="auto">
            <a:xfrm>
              <a:off x="6072485" y="3875558"/>
              <a:ext cx="1400175" cy="936625"/>
            </a:xfrm>
            <a:custGeom>
              <a:avLst/>
              <a:gdLst>
                <a:gd name="T0" fmla="*/ 308 w 882"/>
                <a:gd name="T1" fmla="*/ 29 h 590"/>
                <a:gd name="T2" fmla="*/ 380 w 882"/>
                <a:gd name="T3" fmla="*/ 18 h 590"/>
                <a:gd name="T4" fmla="*/ 380 w 882"/>
                <a:gd name="T5" fmla="*/ 13 h 590"/>
                <a:gd name="T6" fmla="*/ 439 w 882"/>
                <a:gd name="T7" fmla="*/ 13 h 590"/>
                <a:gd name="T8" fmla="*/ 542 w 882"/>
                <a:gd name="T9" fmla="*/ 31 h 590"/>
                <a:gd name="T10" fmla="*/ 549 w 882"/>
                <a:gd name="T11" fmla="*/ 25 h 590"/>
                <a:gd name="T12" fmla="*/ 630 w 882"/>
                <a:gd name="T13" fmla="*/ 18 h 590"/>
                <a:gd name="T14" fmla="*/ 781 w 882"/>
                <a:gd name="T15" fmla="*/ 34 h 590"/>
                <a:gd name="T16" fmla="*/ 779 w 882"/>
                <a:gd name="T17" fmla="*/ 38 h 590"/>
                <a:gd name="T18" fmla="*/ 871 w 882"/>
                <a:gd name="T19" fmla="*/ 99 h 590"/>
                <a:gd name="T20" fmla="*/ 878 w 882"/>
                <a:gd name="T21" fmla="*/ 189 h 590"/>
                <a:gd name="T22" fmla="*/ 875 w 882"/>
                <a:gd name="T23" fmla="*/ 270 h 590"/>
                <a:gd name="T24" fmla="*/ 853 w 882"/>
                <a:gd name="T25" fmla="*/ 416 h 590"/>
                <a:gd name="T26" fmla="*/ 758 w 882"/>
                <a:gd name="T27" fmla="*/ 531 h 590"/>
                <a:gd name="T28" fmla="*/ 657 w 882"/>
                <a:gd name="T29" fmla="*/ 572 h 590"/>
                <a:gd name="T30" fmla="*/ 563 w 882"/>
                <a:gd name="T31" fmla="*/ 574 h 590"/>
                <a:gd name="T32" fmla="*/ 439 w 882"/>
                <a:gd name="T33" fmla="*/ 590 h 590"/>
                <a:gd name="T34" fmla="*/ 322 w 882"/>
                <a:gd name="T35" fmla="*/ 581 h 590"/>
                <a:gd name="T36" fmla="*/ 200 w 882"/>
                <a:gd name="T37" fmla="*/ 565 h 590"/>
                <a:gd name="T38" fmla="*/ 92 w 882"/>
                <a:gd name="T39" fmla="*/ 515 h 590"/>
                <a:gd name="T40" fmla="*/ 76 w 882"/>
                <a:gd name="T41" fmla="*/ 500 h 590"/>
                <a:gd name="T42" fmla="*/ 74 w 882"/>
                <a:gd name="T43" fmla="*/ 495 h 590"/>
                <a:gd name="T44" fmla="*/ 72 w 882"/>
                <a:gd name="T45" fmla="*/ 495 h 590"/>
                <a:gd name="T46" fmla="*/ 67 w 882"/>
                <a:gd name="T47" fmla="*/ 495 h 590"/>
                <a:gd name="T48" fmla="*/ 67 w 882"/>
                <a:gd name="T49" fmla="*/ 491 h 590"/>
                <a:gd name="T50" fmla="*/ 63 w 882"/>
                <a:gd name="T51" fmla="*/ 488 h 590"/>
                <a:gd name="T52" fmla="*/ 58 w 882"/>
                <a:gd name="T53" fmla="*/ 484 h 590"/>
                <a:gd name="T54" fmla="*/ 47 w 882"/>
                <a:gd name="T55" fmla="*/ 468 h 590"/>
                <a:gd name="T56" fmla="*/ 43 w 882"/>
                <a:gd name="T57" fmla="*/ 459 h 590"/>
                <a:gd name="T58" fmla="*/ 31 w 882"/>
                <a:gd name="T59" fmla="*/ 437 h 590"/>
                <a:gd name="T60" fmla="*/ 22 w 882"/>
                <a:gd name="T61" fmla="*/ 403 h 590"/>
                <a:gd name="T62" fmla="*/ 20 w 882"/>
                <a:gd name="T63" fmla="*/ 403 h 590"/>
                <a:gd name="T64" fmla="*/ 20 w 882"/>
                <a:gd name="T65" fmla="*/ 389 h 590"/>
                <a:gd name="T66" fmla="*/ 18 w 882"/>
                <a:gd name="T67" fmla="*/ 382 h 590"/>
                <a:gd name="T68" fmla="*/ 16 w 882"/>
                <a:gd name="T69" fmla="*/ 380 h 590"/>
                <a:gd name="T70" fmla="*/ 16 w 882"/>
                <a:gd name="T71" fmla="*/ 376 h 590"/>
                <a:gd name="T72" fmla="*/ 16 w 882"/>
                <a:gd name="T73" fmla="*/ 369 h 590"/>
                <a:gd name="T74" fmla="*/ 13 w 882"/>
                <a:gd name="T75" fmla="*/ 367 h 590"/>
                <a:gd name="T76" fmla="*/ 9 w 882"/>
                <a:gd name="T77" fmla="*/ 358 h 590"/>
                <a:gd name="T78" fmla="*/ 0 w 882"/>
                <a:gd name="T79" fmla="*/ 256 h 590"/>
                <a:gd name="T80" fmla="*/ 2 w 882"/>
                <a:gd name="T81" fmla="*/ 135 h 590"/>
                <a:gd name="T82" fmla="*/ 9 w 882"/>
                <a:gd name="T83" fmla="*/ 101 h 590"/>
                <a:gd name="T84" fmla="*/ 13 w 882"/>
                <a:gd name="T85" fmla="*/ 99 h 590"/>
                <a:gd name="T86" fmla="*/ 13 w 882"/>
                <a:gd name="T87" fmla="*/ 83 h 590"/>
                <a:gd name="T88" fmla="*/ 18 w 882"/>
                <a:gd name="T89" fmla="*/ 79 h 590"/>
                <a:gd name="T90" fmla="*/ 20 w 882"/>
                <a:gd name="T91" fmla="*/ 65 h 590"/>
                <a:gd name="T92" fmla="*/ 31 w 882"/>
                <a:gd name="T93" fmla="*/ 40 h 590"/>
                <a:gd name="T94" fmla="*/ 36 w 882"/>
                <a:gd name="T95" fmla="*/ 40 h 590"/>
                <a:gd name="T96" fmla="*/ 40 w 882"/>
                <a:gd name="T97" fmla="*/ 27 h 590"/>
                <a:gd name="T98" fmla="*/ 45 w 882"/>
                <a:gd name="T99" fmla="*/ 16 h 590"/>
                <a:gd name="T100" fmla="*/ 49 w 882"/>
                <a:gd name="T101" fmla="*/ 13 h 590"/>
                <a:gd name="T102" fmla="*/ 54 w 882"/>
                <a:gd name="T103" fmla="*/ 13 h 590"/>
                <a:gd name="T104" fmla="*/ 54 w 882"/>
                <a:gd name="T105" fmla="*/ 9 h 590"/>
                <a:gd name="T106" fmla="*/ 56 w 882"/>
                <a:gd name="T107" fmla="*/ 4 h 590"/>
                <a:gd name="T108" fmla="*/ 74 w 882"/>
                <a:gd name="T109" fmla="*/ 2 h 590"/>
                <a:gd name="T110" fmla="*/ 164 w 882"/>
                <a:gd name="T111" fmla="*/ 11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2" h="590">
                  <a:moveTo>
                    <a:pt x="178" y="11"/>
                  </a:moveTo>
                  <a:lnTo>
                    <a:pt x="196" y="13"/>
                  </a:lnTo>
                  <a:lnTo>
                    <a:pt x="218" y="18"/>
                  </a:lnTo>
                  <a:lnTo>
                    <a:pt x="247" y="22"/>
                  </a:lnTo>
                  <a:lnTo>
                    <a:pt x="277" y="27"/>
                  </a:lnTo>
                  <a:lnTo>
                    <a:pt x="308" y="29"/>
                  </a:lnTo>
                  <a:lnTo>
                    <a:pt x="338" y="29"/>
                  </a:lnTo>
                  <a:lnTo>
                    <a:pt x="351" y="29"/>
                  </a:lnTo>
                  <a:lnTo>
                    <a:pt x="362" y="27"/>
                  </a:lnTo>
                  <a:lnTo>
                    <a:pt x="371" y="22"/>
                  </a:lnTo>
                  <a:lnTo>
                    <a:pt x="380" y="18"/>
                  </a:lnTo>
                  <a:lnTo>
                    <a:pt x="380" y="18"/>
                  </a:lnTo>
                  <a:lnTo>
                    <a:pt x="380" y="18"/>
                  </a:lnTo>
                  <a:lnTo>
                    <a:pt x="380" y="16"/>
                  </a:lnTo>
                  <a:lnTo>
                    <a:pt x="380" y="16"/>
                  </a:lnTo>
                  <a:lnTo>
                    <a:pt x="380" y="13"/>
                  </a:lnTo>
                  <a:lnTo>
                    <a:pt x="380" y="13"/>
                  </a:lnTo>
                  <a:lnTo>
                    <a:pt x="380" y="13"/>
                  </a:lnTo>
                  <a:lnTo>
                    <a:pt x="380" y="11"/>
                  </a:lnTo>
                  <a:lnTo>
                    <a:pt x="387" y="9"/>
                  </a:lnTo>
                  <a:lnTo>
                    <a:pt x="396" y="7"/>
                  </a:lnTo>
                  <a:lnTo>
                    <a:pt x="407" y="7"/>
                  </a:lnTo>
                  <a:lnTo>
                    <a:pt x="416" y="9"/>
                  </a:lnTo>
                  <a:lnTo>
                    <a:pt x="439" y="13"/>
                  </a:lnTo>
                  <a:lnTo>
                    <a:pt x="464" y="20"/>
                  </a:lnTo>
                  <a:lnTo>
                    <a:pt x="488" y="29"/>
                  </a:lnTo>
                  <a:lnTo>
                    <a:pt x="511" y="34"/>
                  </a:lnTo>
                  <a:lnTo>
                    <a:pt x="522" y="34"/>
                  </a:lnTo>
                  <a:lnTo>
                    <a:pt x="533" y="34"/>
                  </a:lnTo>
                  <a:lnTo>
                    <a:pt x="542" y="31"/>
                  </a:lnTo>
                  <a:lnTo>
                    <a:pt x="549" y="29"/>
                  </a:lnTo>
                  <a:lnTo>
                    <a:pt x="549" y="27"/>
                  </a:lnTo>
                  <a:lnTo>
                    <a:pt x="549" y="27"/>
                  </a:lnTo>
                  <a:lnTo>
                    <a:pt x="549" y="27"/>
                  </a:lnTo>
                  <a:lnTo>
                    <a:pt x="549" y="25"/>
                  </a:lnTo>
                  <a:lnTo>
                    <a:pt x="549" y="25"/>
                  </a:lnTo>
                  <a:lnTo>
                    <a:pt x="549" y="25"/>
                  </a:lnTo>
                  <a:lnTo>
                    <a:pt x="549" y="22"/>
                  </a:lnTo>
                  <a:lnTo>
                    <a:pt x="549" y="22"/>
                  </a:lnTo>
                  <a:lnTo>
                    <a:pt x="565" y="18"/>
                  </a:lnTo>
                  <a:lnTo>
                    <a:pt x="592" y="18"/>
                  </a:lnTo>
                  <a:lnTo>
                    <a:pt x="630" y="18"/>
                  </a:lnTo>
                  <a:lnTo>
                    <a:pt x="671" y="20"/>
                  </a:lnTo>
                  <a:lnTo>
                    <a:pt x="711" y="22"/>
                  </a:lnTo>
                  <a:lnTo>
                    <a:pt x="745" y="25"/>
                  </a:lnTo>
                  <a:lnTo>
                    <a:pt x="770" y="29"/>
                  </a:lnTo>
                  <a:lnTo>
                    <a:pt x="781" y="31"/>
                  </a:lnTo>
                  <a:lnTo>
                    <a:pt x="781" y="34"/>
                  </a:lnTo>
                  <a:lnTo>
                    <a:pt x="781" y="34"/>
                  </a:lnTo>
                  <a:lnTo>
                    <a:pt x="781" y="36"/>
                  </a:lnTo>
                  <a:lnTo>
                    <a:pt x="781" y="36"/>
                  </a:lnTo>
                  <a:lnTo>
                    <a:pt x="779" y="36"/>
                  </a:lnTo>
                  <a:lnTo>
                    <a:pt x="779" y="38"/>
                  </a:lnTo>
                  <a:lnTo>
                    <a:pt x="779" y="38"/>
                  </a:lnTo>
                  <a:lnTo>
                    <a:pt x="779" y="40"/>
                  </a:lnTo>
                  <a:lnTo>
                    <a:pt x="810" y="54"/>
                  </a:lnTo>
                  <a:lnTo>
                    <a:pt x="833" y="67"/>
                  </a:lnTo>
                  <a:lnTo>
                    <a:pt x="848" y="79"/>
                  </a:lnTo>
                  <a:lnTo>
                    <a:pt x="862" y="88"/>
                  </a:lnTo>
                  <a:lnTo>
                    <a:pt x="871" y="99"/>
                  </a:lnTo>
                  <a:lnTo>
                    <a:pt x="878" y="112"/>
                  </a:lnTo>
                  <a:lnTo>
                    <a:pt x="880" y="128"/>
                  </a:lnTo>
                  <a:lnTo>
                    <a:pt x="882" y="146"/>
                  </a:lnTo>
                  <a:lnTo>
                    <a:pt x="880" y="162"/>
                  </a:lnTo>
                  <a:lnTo>
                    <a:pt x="878" y="175"/>
                  </a:lnTo>
                  <a:lnTo>
                    <a:pt x="878" y="189"/>
                  </a:lnTo>
                  <a:lnTo>
                    <a:pt x="875" y="200"/>
                  </a:lnTo>
                  <a:lnTo>
                    <a:pt x="875" y="211"/>
                  </a:lnTo>
                  <a:lnTo>
                    <a:pt x="878" y="220"/>
                  </a:lnTo>
                  <a:lnTo>
                    <a:pt x="878" y="232"/>
                  </a:lnTo>
                  <a:lnTo>
                    <a:pt x="878" y="243"/>
                  </a:lnTo>
                  <a:lnTo>
                    <a:pt x="875" y="270"/>
                  </a:lnTo>
                  <a:lnTo>
                    <a:pt x="875" y="297"/>
                  </a:lnTo>
                  <a:lnTo>
                    <a:pt x="873" y="322"/>
                  </a:lnTo>
                  <a:lnTo>
                    <a:pt x="871" y="344"/>
                  </a:lnTo>
                  <a:lnTo>
                    <a:pt x="866" y="369"/>
                  </a:lnTo>
                  <a:lnTo>
                    <a:pt x="862" y="391"/>
                  </a:lnTo>
                  <a:lnTo>
                    <a:pt x="853" y="416"/>
                  </a:lnTo>
                  <a:lnTo>
                    <a:pt x="844" y="441"/>
                  </a:lnTo>
                  <a:lnTo>
                    <a:pt x="837" y="455"/>
                  </a:lnTo>
                  <a:lnTo>
                    <a:pt x="826" y="473"/>
                  </a:lnTo>
                  <a:lnTo>
                    <a:pt x="808" y="493"/>
                  </a:lnTo>
                  <a:lnTo>
                    <a:pt x="785" y="513"/>
                  </a:lnTo>
                  <a:lnTo>
                    <a:pt x="758" y="531"/>
                  </a:lnTo>
                  <a:lnTo>
                    <a:pt x="731" y="547"/>
                  </a:lnTo>
                  <a:lnTo>
                    <a:pt x="716" y="554"/>
                  </a:lnTo>
                  <a:lnTo>
                    <a:pt x="702" y="560"/>
                  </a:lnTo>
                  <a:lnTo>
                    <a:pt x="686" y="563"/>
                  </a:lnTo>
                  <a:lnTo>
                    <a:pt x="673" y="565"/>
                  </a:lnTo>
                  <a:lnTo>
                    <a:pt x="657" y="572"/>
                  </a:lnTo>
                  <a:lnTo>
                    <a:pt x="641" y="576"/>
                  </a:lnTo>
                  <a:lnTo>
                    <a:pt x="626" y="576"/>
                  </a:lnTo>
                  <a:lnTo>
                    <a:pt x="610" y="574"/>
                  </a:lnTo>
                  <a:lnTo>
                    <a:pt x="592" y="574"/>
                  </a:lnTo>
                  <a:lnTo>
                    <a:pt x="578" y="574"/>
                  </a:lnTo>
                  <a:lnTo>
                    <a:pt x="563" y="574"/>
                  </a:lnTo>
                  <a:lnTo>
                    <a:pt x="551" y="581"/>
                  </a:lnTo>
                  <a:lnTo>
                    <a:pt x="533" y="585"/>
                  </a:lnTo>
                  <a:lnTo>
                    <a:pt x="513" y="587"/>
                  </a:lnTo>
                  <a:lnTo>
                    <a:pt x="491" y="590"/>
                  </a:lnTo>
                  <a:lnTo>
                    <a:pt x="464" y="590"/>
                  </a:lnTo>
                  <a:lnTo>
                    <a:pt x="439" y="590"/>
                  </a:lnTo>
                  <a:lnTo>
                    <a:pt x="416" y="590"/>
                  </a:lnTo>
                  <a:lnTo>
                    <a:pt x="396" y="587"/>
                  </a:lnTo>
                  <a:lnTo>
                    <a:pt x="380" y="585"/>
                  </a:lnTo>
                  <a:lnTo>
                    <a:pt x="360" y="583"/>
                  </a:lnTo>
                  <a:lnTo>
                    <a:pt x="342" y="583"/>
                  </a:lnTo>
                  <a:lnTo>
                    <a:pt x="322" y="581"/>
                  </a:lnTo>
                  <a:lnTo>
                    <a:pt x="302" y="578"/>
                  </a:lnTo>
                  <a:lnTo>
                    <a:pt x="281" y="576"/>
                  </a:lnTo>
                  <a:lnTo>
                    <a:pt x="261" y="574"/>
                  </a:lnTo>
                  <a:lnTo>
                    <a:pt x="241" y="572"/>
                  </a:lnTo>
                  <a:lnTo>
                    <a:pt x="220" y="567"/>
                  </a:lnTo>
                  <a:lnTo>
                    <a:pt x="200" y="565"/>
                  </a:lnTo>
                  <a:lnTo>
                    <a:pt x="180" y="558"/>
                  </a:lnTo>
                  <a:lnTo>
                    <a:pt x="162" y="554"/>
                  </a:lnTo>
                  <a:lnTo>
                    <a:pt x="142" y="545"/>
                  </a:lnTo>
                  <a:lnTo>
                    <a:pt x="124" y="538"/>
                  </a:lnTo>
                  <a:lnTo>
                    <a:pt x="108" y="527"/>
                  </a:lnTo>
                  <a:lnTo>
                    <a:pt x="92" y="515"/>
                  </a:lnTo>
                  <a:lnTo>
                    <a:pt x="76" y="504"/>
                  </a:lnTo>
                  <a:lnTo>
                    <a:pt x="76" y="502"/>
                  </a:lnTo>
                  <a:lnTo>
                    <a:pt x="76" y="502"/>
                  </a:lnTo>
                  <a:lnTo>
                    <a:pt x="76" y="500"/>
                  </a:lnTo>
                  <a:lnTo>
                    <a:pt x="76" y="500"/>
                  </a:lnTo>
                  <a:lnTo>
                    <a:pt x="76" y="500"/>
                  </a:lnTo>
                  <a:lnTo>
                    <a:pt x="76" y="497"/>
                  </a:lnTo>
                  <a:lnTo>
                    <a:pt x="76" y="497"/>
                  </a:lnTo>
                  <a:lnTo>
                    <a:pt x="76" y="495"/>
                  </a:lnTo>
                  <a:lnTo>
                    <a:pt x="76" y="495"/>
                  </a:lnTo>
                  <a:lnTo>
                    <a:pt x="76" y="495"/>
                  </a:lnTo>
                  <a:lnTo>
                    <a:pt x="74" y="495"/>
                  </a:lnTo>
                  <a:lnTo>
                    <a:pt x="74" y="495"/>
                  </a:lnTo>
                  <a:lnTo>
                    <a:pt x="74" y="495"/>
                  </a:lnTo>
                  <a:lnTo>
                    <a:pt x="72" y="495"/>
                  </a:lnTo>
                  <a:lnTo>
                    <a:pt x="72" y="495"/>
                  </a:lnTo>
                  <a:lnTo>
                    <a:pt x="72" y="495"/>
                  </a:lnTo>
                  <a:lnTo>
                    <a:pt x="72" y="495"/>
                  </a:lnTo>
                  <a:lnTo>
                    <a:pt x="70" y="495"/>
                  </a:lnTo>
                  <a:lnTo>
                    <a:pt x="70" y="495"/>
                  </a:lnTo>
                  <a:lnTo>
                    <a:pt x="70" y="495"/>
                  </a:lnTo>
                  <a:lnTo>
                    <a:pt x="67" y="495"/>
                  </a:lnTo>
                  <a:lnTo>
                    <a:pt x="67" y="495"/>
                  </a:lnTo>
                  <a:lnTo>
                    <a:pt x="67" y="495"/>
                  </a:lnTo>
                  <a:lnTo>
                    <a:pt x="67" y="495"/>
                  </a:lnTo>
                  <a:lnTo>
                    <a:pt x="67" y="493"/>
                  </a:lnTo>
                  <a:lnTo>
                    <a:pt x="67" y="493"/>
                  </a:lnTo>
                  <a:lnTo>
                    <a:pt x="67" y="493"/>
                  </a:lnTo>
                  <a:lnTo>
                    <a:pt x="67" y="491"/>
                  </a:lnTo>
                  <a:lnTo>
                    <a:pt x="67" y="491"/>
                  </a:lnTo>
                  <a:lnTo>
                    <a:pt x="67" y="488"/>
                  </a:lnTo>
                  <a:lnTo>
                    <a:pt x="67" y="488"/>
                  </a:lnTo>
                  <a:lnTo>
                    <a:pt x="67" y="488"/>
                  </a:lnTo>
                  <a:lnTo>
                    <a:pt x="67" y="488"/>
                  </a:lnTo>
                  <a:lnTo>
                    <a:pt x="65" y="488"/>
                  </a:lnTo>
                  <a:lnTo>
                    <a:pt x="63" y="488"/>
                  </a:lnTo>
                  <a:lnTo>
                    <a:pt x="63" y="486"/>
                  </a:lnTo>
                  <a:lnTo>
                    <a:pt x="61" y="486"/>
                  </a:lnTo>
                  <a:lnTo>
                    <a:pt x="61" y="486"/>
                  </a:lnTo>
                  <a:lnTo>
                    <a:pt x="58" y="486"/>
                  </a:lnTo>
                  <a:lnTo>
                    <a:pt x="58" y="486"/>
                  </a:lnTo>
                  <a:lnTo>
                    <a:pt x="58" y="484"/>
                  </a:lnTo>
                  <a:lnTo>
                    <a:pt x="56" y="482"/>
                  </a:lnTo>
                  <a:lnTo>
                    <a:pt x="54" y="479"/>
                  </a:lnTo>
                  <a:lnTo>
                    <a:pt x="52" y="477"/>
                  </a:lnTo>
                  <a:lnTo>
                    <a:pt x="52" y="475"/>
                  </a:lnTo>
                  <a:lnTo>
                    <a:pt x="49" y="473"/>
                  </a:lnTo>
                  <a:lnTo>
                    <a:pt x="47" y="468"/>
                  </a:lnTo>
                  <a:lnTo>
                    <a:pt x="47" y="464"/>
                  </a:lnTo>
                  <a:lnTo>
                    <a:pt x="45" y="464"/>
                  </a:lnTo>
                  <a:lnTo>
                    <a:pt x="43" y="461"/>
                  </a:lnTo>
                  <a:lnTo>
                    <a:pt x="43" y="461"/>
                  </a:lnTo>
                  <a:lnTo>
                    <a:pt x="43" y="459"/>
                  </a:lnTo>
                  <a:lnTo>
                    <a:pt x="43" y="459"/>
                  </a:lnTo>
                  <a:lnTo>
                    <a:pt x="43" y="457"/>
                  </a:lnTo>
                  <a:lnTo>
                    <a:pt x="40" y="457"/>
                  </a:lnTo>
                  <a:lnTo>
                    <a:pt x="38" y="455"/>
                  </a:lnTo>
                  <a:lnTo>
                    <a:pt x="36" y="448"/>
                  </a:lnTo>
                  <a:lnTo>
                    <a:pt x="34" y="443"/>
                  </a:lnTo>
                  <a:lnTo>
                    <a:pt x="31" y="437"/>
                  </a:lnTo>
                  <a:lnTo>
                    <a:pt x="31" y="430"/>
                  </a:lnTo>
                  <a:lnTo>
                    <a:pt x="29" y="423"/>
                  </a:lnTo>
                  <a:lnTo>
                    <a:pt x="27" y="416"/>
                  </a:lnTo>
                  <a:lnTo>
                    <a:pt x="25" y="409"/>
                  </a:lnTo>
                  <a:lnTo>
                    <a:pt x="25" y="403"/>
                  </a:lnTo>
                  <a:lnTo>
                    <a:pt x="22" y="403"/>
                  </a:lnTo>
                  <a:lnTo>
                    <a:pt x="22" y="403"/>
                  </a:lnTo>
                  <a:lnTo>
                    <a:pt x="22" y="403"/>
                  </a:lnTo>
                  <a:lnTo>
                    <a:pt x="22" y="403"/>
                  </a:lnTo>
                  <a:lnTo>
                    <a:pt x="20" y="403"/>
                  </a:lnTo>
                  <a:lnTo>
                    <a:pt x="20" y="403"/>
                  </a:lnTo>
                  <a:lnTo>
                    <a:pt x="20" y="403"/>
                  </a:lnTo>
                  <a:lnTo>
                    <a:pt x="18" y="403"/>
                  </a:lnTo>
                  <a:lnTo>
                    <a:pt x="18" y="400"/>
                  </a:lnTo>
                  <a:lnTo>
                    <a:pt x="18" y="398"/>
                  </a:lnTo>
                  <a:lnTo>
                    <a:pt x="18" y="394"/>
                  </a:lnTo>
                  <a:lnTo>
                    <a:pt x="18" y="391"/>
                  </a:lnTo>
                  <a:lnTo>
                    <a:pt x="20" y="389"/>
                  </a:lnTo>
                  <a:lnTo>
                    <a:pt x="20" y="387"/>
                  </a:lnTo>
                  <a:lnTo>
                    <a:pt x="20" y="385"/>
                  </a:lnTo>
                  <a:lnTo>
                    <a:pt x="20" y="382"/>
                  </a:lnTo>
                  <a:lnTo>
                    <a:pt x="20" y="382"/>
                  </a:lnTo>
                  <a:lnTo>
                    <a:pt x="18" y="382"/>
                  </a:lnTo>
                  <a:lnTo>
                    <a:pt x="18" y="382"/>
                  </a:lnTo>
                  <a:lnTo>
                    <a:pt x="18" y="382"/>
                  </a:lnTo>
                  <a:lnTo>
                    <a:pt x="18" y="382"/>
                  </a:lnTo>
                  <a:lnTo>
                    <a:pt x="16" y="382"/>
                  </a:lnTo>
                  <a:lnTo>
                    <a:pt x="16" y="382"/>
                  </a:lnTo>
                  <a:lnTo>
                    <a:pt x="16" y="382"/>
                  </a:lnTo>
                  <a:lnTo>
                    <a:pt x="16" y="380"/>
                  </a:lnTo>
                  <a:lnTo>
                    <a:pt x="16" y="380"/>
                  </a:lnTo>
                  <a:lnTo>
                    <a:pt x="16" y="378"/>
                  </a:lnTo>
                  <a:lnTo>
                    <a:pt x="16" y="378"/>
                  </a:lnTo>
                  <a:lnTo>
                    <a:pt x="16" y="376"/>
                  </a:lnTo>
                  <a:lnTo>
                    <a:pt x="16" y="376"/>
                  </a:lnTo>
                  <a:lnTo>
                    <a:pt x="16" y="376"/>
                  </a:lnTo>
                  <a:lnTo>
                    <a:pt x="16" y="373"/>
                  </a:lnTo>
                  <a:lnTo>
                    <a:pt x="16" y="373"/>
                  </a:lnTo>
                  <a:lnTo>
                    <a:pt x="16" y="373"/>
                  </a:lnTo>
                  <a:lnTo>
                    <a:pt x="16" y="371"/>
                  </a:lnTo>
                  <a:lnTo>
                    <a:pt x="16" y="371"/>
                  </a:lnTo>
                  <a:lnTo>
                    <a:pt x="16" y="369"/>
                  </a:lnTo>
                  <a:lnTo>
                    <a:pt x="16" y="369"/>
                  </a:lnTo>
                  <a:lnTo>
                    <a:pt x="16" y="367"/>
                  </a:lnTo>
                  <a:lnTo>
                    <a:pt x="16" y="367"/>
                  </a:lnTo>
                  <a:lnTo>
                    <a:pt x="16" y="367"/>
                  </a:lnTo>
                  <a:lnTo>
                    <a:pt x="13" y="367"/>
                  </a:lnTo>
                  <a:lnTo>
                    <a:pt x="13" y="367"/>
                  </a:lnTo>
                  <a:lnTo>
                    <a:pt x="13" y="367"/>
                  </a:lnTo>
                  <a:lnTo>
                    <a:pt x="13" y="367"/>
                  </a:lnTo>
                  <a:lnTo>
                    <a:pt x="11" y="367"/>
                  </a:lnTo>
                  <a:lnTo>
                    <a:pt x="11" y="367"/>
                  </a:lnTo>
                  <a:lnTo>
                    <a:pt x="9" y="367"/>
                  </a:lnTo>
                  <a:lnTo>
                    <a:pt x="9" y="358"/>
                  </a:lnTo>
                  <a:lnTo>
                    <a:pt x="7" y="349"/>
                  </a:lnTo>
                  <a:lnTo>
                    <a:pt x="4" y="333"/>
                  </a:lnTo>
                  <a:lnTo>
                    <a:pt x="4" y="317"/>
                  </a:lnTo>
                  <a:lnTo>
                    <a:pt x="2" y="299"/>
                  </a:lnTo>
                  <a:lnTo>
                    <a:pt x="2" y="277"/>
                  </a:lnTo>
                  <a:lnTo>
                    <a:pt x="0" y="256"/>
                  </a:lnTo>
                  <a:lnTo>
                    <a:pt x="0" y="234"/>
                  </a:lnTo>
                  <a:lnTo>
                    <a:pt x="0" y="214"/>
                  </a:lnTo>
                  <a:lnTo>
                    <a:pt x="0" y="191"/>
                  </a:lnTo>
                  <a:lnTo>
                    <a:pt x="0" y="171"/>
                  </a:lnTo>
                  <a:lnTo>
                    <a:pt x="0" y="153"/>
                  </a:lnTo>
                  <a:lnTo>
                    <a:pt x="2" y="135"/>
                  </a:lnTo>
                  <a:lnTo>
                    <a:pt x="2" y="121"/>
                  </a:lnTo>
                  <a:lnTo>
                    <a:pt x="4" y="108"/>
                  </a:lnTo>
                  <a:lnTo>
                    <a:pt x="7" y="101"/>
                  </a:lnTo>
                  <a:lnTo>
                    <a:pt x="9" y="101"/>
                  </a:lnTo>
                  <a:lnTo>
                    <a:pt x="9" y="101"/>
                  </a:lnTo>
                  <a:lnTo>
                    <a:pt x="9" y="101"/>
                  </a:lnTo>
                  <a:lnTo>
                    <a:pt x="11" y="101"/>
                  </a:lnTo>
                  <a:lnTo>
                    <a:pt x="11" y="101"/>
                  </a:lnTo>
                  <a:lnTo>
                    <a:pt x="11" y="101"/>
                  </a:lnTo>
                  <a:lnTo>
                    <a:pt x="13" y="101"/>
                  </a:lnTo>
                  <a:lnTo>
                    <a:pt x="13" y="101"/>
                  </a:lnTo>
                  <a:lnTo>
                    <a:pt x="13" y="99"/>
                  </a:lnTo>
                  <a:lnTo>
                    <a:pt x="13" y="97"/>
                  </a:lnTo>
                  <a:lnTo>
                    <a:pt x="13" y="94"/>
                  </a:lnTo>
                  <a:lnTo>
                    <a:pt x="13" y="90"/>
                  </a:lnTo>
                  <a:lnTo>
                    <a:pt x="13" y="88"/>
                  </a:lnTo>
                  <a:lnTo>
                    <a:pt x="13" y="85"/>
                  </a:lnTo>
                  <a:lnTo>
                    <a:pt x="13" y="83"/>
                  </a:lnTo>
                  <a:lnTo>
                    <a:pt x="13" y="79"/>
                  </a:lnTo>
                  <a:lnTo>
                    <a:pt x="13" y="79"/>
                  </a:lnTo>
                  <a:lnTo>
                    <a:pt x="16" y="79"/>
                  </a:lnTo>
                  <a:lnTo>
                    <a:pt x="16" y="79"/>
                  </a:lnTo>
                  <a:lnTo>
                    <a:pt x="16" y="79"/>
                  </a:lnTo>
                  <a:lnTo>
                    <a:pt x="18" y="79"/>
                  </a:lnTo>
                  <a:lnTo>
                    <a:pt x="18" y="79"/>
                  </a:lnTo>
                  <a:lnTo>
                    <a:pt x="18" y="79"/>
                  </a:lnTo>
                  <a:lnTo>
                    <a:pt x="18" y="79"/>
                  </a:lnTo>
                  <a:lnTo>
                    <a:pt x="20" y="76"/>
                  </a:lnTo>
                  <a:lnTo>
                    <a:pt x="20" y="72"/>
                  </a:lnTo>
                  <a:lnTo>
                    <a:pt x="20" y="65"/>
                  </a:lnTo>
                  <a:lnTo>
                    <a:pt x="22" y="58"/>
                  </a:lnTo>
                  <a:lnTo>
                    <a:pt x="25" y="54"/>
                  </a:lnTo>
                  <a:lnTo>
                    <a:pt x="27" y="47"/>
                  </a:lnTo>
                  <a:lnTo>
                    <a:pt x="29" y="43"/>
                  </a:lnTo>
                  <a:lnTo>
                    <a:pt x="31" y="40"/>
                  </a:lnTo>
                  <a:lnTo>
                    <a:pt x="31" y="40"/>
                  </a:lnTo>
                  <a:lnTo>
                    <a:pt x="31" y="40"/>
                  </a:lnTo>
                  <a:lnTo>
                    <a:pt x="34" y="40"/>
                  </a:lnTo>
                  <a:lnTo>
                    <a:pt x="34" y="40"/>
                  </a:lnTo>
                  <a:lnTo>
                    <a:pt x="34" y="40"/>
                  </a:lnTo>
                  <a:lnTo>
                    <a:pt x="36" y="40"/>
                  </a:lnTo>
                  <a:lnTo>
                    <a:pt x="36" y="40"/>
                  </a:lnTo>
                  <a:lnTo>
                    <a:pt x="36" y="40"/>
                  </a:lnTo>
                  <a:lnTo>
                    <a:pt x="38" y="36"/>
                  </a:lnTo>
                  <a:lnTo>
                    <a:pt x="38" y="34"/>
                  </a:lnTo>
                  <a:lnTo>
                    <a:pt x="38" y="31"/>
                  </a:lnTo>
                  <a:lnTo>
                    <a:pt x="40" y="29"/>
                  </a:lnTo>
                  <a:lnTo>
                    <a:pt x="40" y="27"/>
                  </a:lnTo>
                  <a:lnTo>
                    <a:pt x="40" y="25"/>
                  </a:lnTo>
                  <a:lnTo>
                    <a:pt x="43" y="20"/>
                  </a:lnTo>
                  <a:lnTo>
                    <a:pt x="43" y="18"/>
                  </a:lnTo>
                  <a:lnTo>
                    <a:pt x="43" y="18"/>
                  </a:lnTo>
                  <a:lnTo>
                    <a:pt x="45" y="18"/>
                  </a:lnTo>
                  <a:lnTo>
                    <a:pt x="45" y="16"/>
                  </a:lnTo>
                  <a:lnTo>
                    <a:pt x="45" y="16"/>
                  </a:lnTo>
                  <a:lnTo>
                    <a:pt x="45" y="16"/>
                  </a:lnTo>
                  <a:lnTo>
                    <a:pt x="47" y="13"/>
                  </a:lnTo>
                  <a:lnTo>
                    <a:pt x="47" y="13"/>
                  </a:lnTo>
                  <a:lnTo>
                    <a:pt x="47" y="13"/>
                  </a:lnTo>
                  <a:lnTo>
                    <a:pt x="49" y="13"/>
                  </a:lnTo>
                  <a:lnTo>
                    <a:pt x="49" y="13"/>
                  </a:lnTo>
                  <a:lnTo>
                    <a:pt x="49" y="13"/>
                  </a:lnTo>
                  <a:lnTo>
                    <a:pt x="52" y="13"/>
                  </a:lnTo>
                  <a:lnTo>
                    <a:pt x="52" y="13"/>
                  </a:lnTo>
                  <a:lnTo>
                    <a:pt x="52" y="13"/>
                  </a:lnTo>
                  <a:lnTo>
                    <a:pt x="54" y="13"/>
                  </a:lnTo>
                  <a:lnTo>
                    <a:pt x="54" y="13"/>
                  </a:lnTo>
                  <a:lnTo>
                    <a:pt x="54" y="11"/>
                  </a:lnTo>
                  <a:lnTo>
                    <a:pt x="54" y="11"/>
                  </a:lnTo>
                  <a:lnTo>
                    <a:pt x="54" y="11"/>
                  </a:lnTo>
                  <a:lnTo>
                    <a:pt x="54" y="9"/>
                  </a:lnTo>
                  <a:lnTo>
                    <a:pt x="54" y="9"/>
                  </a:lnTo>
                  <a:lnTo>
                    <a:pt x="54" y="7"/>
                  </a:lnTo>
                  <a:lnTo>
                    <a:pt x="54" y="7"/>
                  </a:lnTo>
                  <a:lnTo>
                    <a:pt x="54" y="7"/>
                  </a:lnTo>
                  <a:lnTo>
                    <a:pt x="54" y="4"/>
                  </a:lnTo>
                  <a:lnTo>
                    <a:pt x="56" y="4"/>
                  </a:lnTo>
                  <a:lnTo>
                    <a:pt x="56" y="4"/>
                  </a:lnTo>
                  <a:lnTo>
                    <a:pt x="56" y="2"/>
                  </a:lnTo>
                  <a:lnTo>
                    <a:pt x="56" y="2"/>
                  </a:lnTo>
                  <a:lnTo>
                    <a:pt x="58" y="2"/>
                  </a:lnTo>
                  <a:lnTo>
                    <a:pt x="58" y="0"/>
                  </a:lnTo>
                  <a:lnTo>
                    <a:pt x="58" y="0"/>
                  </a:lnTo>
                  <a:lnTo>
                    <a:pt x="74" y="2"/>
                  </a:lnTo>
                  <a:lnTo>
                    <a:pt x="90" y="2"/>
                  </a:lnTo>
                  <a:lnTo>
                    <a:pt x="103" y="4"/>
                  </a:lnTo>
                  <a:lnTo>
                    <a:pt x="119" y="7"/>
                  </a:lnTo>
                  <a:lnTo>
                    <a:pt x="133" y="7"/>
                  </a:lnTo>
                  <a:lnTo>
                    <a:pt x="148" y="9"/>
                  </a:lnTo>
                  <a:lnTo>
                    <a:pt x="164" y="11"/>
                  </a:lnTo>
                  <a:lnTo>
                    <a:pt x="178" y="11"/>
                  </a:lnTo>
                  <a:close/>
                </a:path>
              </a:pathLst>
            </a:custGeom>
            <a:solidFill>
              <a:srgbClr val="F0C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17" name="Freeform 600">
              <a:extLst>
                <a:ext uri="{FF2B5EF4-FFF2-40B4-BE49-F238E27FC236}">
                  <a16:creationId xmlns:a16="http://schemas.microsoft.com/office/drawing/2014/main" id="{EBA0148C-7C19-DF9A-E406-9C9721D86FE9}"/>
                </a:ext>
              </a:extLst>
            </p:cNvPr>
            <p:cNvSpPr>
              <a:spLocks/>
            </p:cNvSpPr>
            <p:nvPr/>
          </p:nvSpPr>
          <p:spPr bwMode="auto">
            <a:xfrm>
              <a:off x="6350298" y="3846983"/>
              <a:ext cx="373063" cy="120650"/>
            </a:xfrm>
            <a:custGeom>
              <a:avLst/>
              <a:gdLst>
                <a:gd name="T0" fmla="*/ 174 w 235"/>
                <a:gd name="T1" fmla="*/ 36 h 76"/>
                <a:gd name="T2" fmla="*/ 187 w 235"/>
                <a:gd name="T3" fmla="*/ 13 h 76"/>
                <a:gd name="T4" fmla="*/ 185 w 235"/>
                <a:gd name="T5" fmla="*/ 13 h 76"/>
                <a:gd name="T6" fmla="*/ 181 w 235"/>
                <a:gd name="T7" fmla="*/ 16 h 76"/>
                <a:gd name="T8" fmla="*/ 172 w 235"/>
                <a:gd name="T9" fmla="*/ 16 h 76"/>
                <a:gd name="T10" fmla="*/ 163 w 235"/>
                <a:gd name="T11" fmla="*/ 18 h 76"/>
                <a:gd name="T12" fmla="*/ 136 w 235"/>
                <a:gd name="T13" fmla="*/ 18 h 76"/>
                <a:gd name="T14" fmla="*/ 106 w 235"/>
                <a:gd name="T15" fmla="*/ 16 h 76"/>
                <a:gd name="T16" fmla="*/ 77 w 235"/>
                <a:gd name="T17" fmla="*/ 11 h 76"/>
                <a:gd name="T18" fmla="*/ 48 w 235"/>
                <a:gd name="T19" fmla="*/ 7 h 76"/>
                <a:gd name="T20" fmla="*/ 25 w 235"/>
                <a:gd name="T21" fmla="*/ 2 h 76"/>
                <a:gd name="T22" fmla="*/ 7 w 235"/>
                <a:gd name="T23" fmla="*/ 0 h 76"/>
                <a:gd name="T24" fmla="*/ 0 w 235"/>
                <a:gd name="T25" fmla="*/ 61 h 76"/>
                <a:gd name="T26" fmla="*/ 16 w 235"/>
                <a:gd name="T27" fmla="*/ 63 h 76"/>
                <a:gd name="T28" fmla="*/ 39 w 235"/>
                <a:gd name="T29" fmla="*/ 65 h 76"/>
                <a:gd name="T30" fmla="*/ 68 w 235"/>
                <a:gd name="T31" fmla="*/ 70 h 76"/>
                <a:gd name="T32" fmla="*/ 99 w 235"/>
                <a:gd name="T33" fmla="*/ 74 h 76"/>
                <a:gd name="T34" fmla="*/ 133 w 235"/>
                <a:gd name="T35" fmla="*/ 76 h 76"/>
                <a:gd name="T36" fmla="*/ 163 w 235"/>
                <a:gd name="T37" fmla="*/ 76 h 76"/>
                <a:gd name="T38" fmla="*/ 178 w 235"/>
                <a:gd name="T39" fmla="*/ 76 h 76"/>
                <a:gd name="T40" fmla="*/ 194 w 235"/>
                <a:gd name="T41" fmla="*/ 74 h 76"/>
                <a:gd name="T42" fmla="*/ 208 w 235"/>
                <a:gd name="T43" fmla="*/ 70 h 76"/>
                <a:gd name="T44" fmla="*/ 221 w 235"/>
                <a:gd name="T45" fmla="*/ 61 h 76"/>
                <a:gd name="T46" fmla="*/ 235 w 235"/>
                <a:gd name="T47" fmla="*/ 36 h 76"/>
                <a:gd name="T48" fmla="*/ 221 w 235"/>
                <a:gd name="T49" fmla="*/ 61 h 76"/>
                <a:gd name="T50" fmla="*/ 235 w 235"/>
                <a:gd name="T51" fmla="*/ 52 h 76"/>
                <a:gd name="T52" fmla="*/ 235 w 235"/>
                <a:gd name="T53" fmla="*/ 36 h 76"/>
                <a:gd name="T54" fmla="*/ 174 w 235"/>
                <a:gd name="T5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5" h="76">
                  <a:moveTo>
                    <a:pt x="174" y="36"/>
                  </a:moveTo>
                  <a:lnTo>
                    <a:pt x="187" y="13"/>
                  </a:lnTo>
                  <a:lnTo>
                    <a:pt x="185" y="13"/>
                  </a:lnTo>
                  <a:lnTo>
                    <a:pt x="181" y="16"/>
                  </a:lnTo>
                  <a:lnTo>
                    <a:pt x="172" y="16"/>
                  </a:lnTo>
                  <a:lnTo>
                    <a:pt x="163" y="18"/>
                  </a:lnTo>
                  <a:lnTo>
                    <a:pt x="136" y="18"/>
                  </a:lnTo>
                  <a:lnTo>
                    <a:pt x="106" y="16"/>
                  </a:lnTo>
                  <a:lnTo>
                    <a:pt x="77" y="11"/>
                  </a:lnTo>
                  <a:lnTo>
                    <a:pt x="48" y="7"/>
                  </a:lnTo>
                  <a:lnTo>
                    <a:pt x="25" y="2"/>
                  </a:lnTo>
                  <a:lnTo>
                    <a:pt x="7" y="0"/>
                  </a:lnTo>
                  <a:lnTo>
                    <a:pt x="0" y="61"/>
                  </a:lnTo>
                  <a:lnTo>
                    <a:pt x="16" y="63"/>
                  </a:lnTo>
                  <a:lnTo>
                    <a:pt x="39" y="65"/>
                  </a:lnTo>
                  <a:lnTo>
                    <a:pt x="68" y="70"/>
                  </a:lnTo>
                  <a:lnTo>
                    <a:pt x="99" y="74"/>
                  </a:lnTo>
                  <a:lnTo>
                    <a:pt x="133" y="76"/>
                  </a:lnTo>
                  <a:lnTo>
                    <a:pt x="163" y="76"/>
                  </a:lnTo>
                  <a:lnTo>
                    <a:pt x="178" y="76"/>
                  </a:lnTo>
                  <a:lnTo>
                    <a:pt x="194" y="74"/>
                  </a:lnTo>
                  <a:lnTo>
                    <a:pt x="208" y="70"/>
                  </a:lnTo>
                  <a:lnTo>
                    <a:pt x="221" y="61"/>
                  </a:lnTo>
                  <a:lnTo>
                    <a:pt x="235" y="36"/>
                  </a:lnTo>
                  <a:lnTo>
                    <a:pt x="221" y="61"/>
                  </a:lnTo>
                  <a:lnTo>
                    <a:pt x="235" y="52"/>
                  </a:lnTo>
                  <a:lnTo>
                    <a:pt x="235" y="36"/>
                  </a:lnTo>
                  <a:lnTo>
                    <a:pt x="174" y="36"/>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18" name="Freeform 601">
              <a:extLst>
                <a:ext uri="{FF2B5EF4-FFF2-40B4-BE49-F238E27FC236}">
                  <a16:creationId xmlns:a16="http://schemas.microsoft.com/office/drawing/2014/main" id="{5160220B-FFFC-6145-DC17-3FA3FF8403DA}"/>
                </a:ext>
              </a:extLst>
            </p:cNvPr>
            <p:cNvSpPr>
              <a:spLocks/>
            </p:cNvSpPr>
            <p:nvPr/>
          </p:nvSpPr>
          <p:spPr bwMode="auto">
            <a:xfrm>
              <a:off x="6626523" y="3853333"/>
              <a:ext cx="96838" cy="82550"/>
            </a:xfrm>
            <a:custGeom>
              <a:avLst/>
              <a:gdLst>
                <a:gd name="T0" fmla="*/ 16 w 61"/>
                <a:gd name="T1" fmla="*/ 0 h 52"/>
                <a:gd name="T2" fmla="*/ 0 w 61"/>
                <a:gd name="T3" fmla="*/ 25 h 52"/>
                <a:gd name="T4" fmla="*/ 0 w 61"/>
                <a:gd name="T5" fmla="*/ 27 h 52"/>
                <a:gd name="T6" fmla="*/ 0 w 61"/>
                <a:gd name="T7" fmla="*/ 27 h 52"/>
                <a:gd name="T8" fmla="*/ 0 w 61"/>
                <a:gd name="T9" fmla="*/ 27 h 52"/>
                <a:gd name="T10" fmla="*/ 0 w 61"/>
                <a:gd name="T11" fmla="*/ 30 h 52"/>
                <a:gd name="T12" fmla="*/ 0 w 61"/>
                <a:gd name="T13" fmla="*/ 30 h 52"/>
                <a:gd name="T14" fmla="*/ 0 w 61"/>
                <a:gd name="T15" fmla="*/ 32 h 52"/>
                <a:gd name="T16" fmla="*/ 0 w 61"/>
                <a:gd name="T17" fmla="*/ 32 h 52"/>
                <a:gd name="T18" fmla="*/ 0 w 61"/>
                <a:gd name="T19" fmla="*/ 32 h 52"/>
                <a:gd name="T20" fmla="*/ 61 w 61"/>
                <a:gd name="T21" fmla="*/ 32 h 52"/>
                <a:gd name="T22" fmla="*/ 61 w 61"/>
                <a:gd name="T23" fmla="*/ 32 h 52"/>
                <a:gd name="T24" fmla="*/ 61 w 61"/>
                <a:gd name="T25" fmla="*/ 32 h 52"/>
                <a:gd name="T26" fmla="*/ 61 w 61"/>
                <a:gd name="T27" fmla="*/ 30 h 52"/>
                <a:gd name="T28" fmla="*/ 61 w 61"/>
                <a:gd name="T29" fmla="*/ 30 h 52"/>
                <a:gd name="T30" fmla="*/ 61 w 61"/>
                <a:gd name="T31" fmla="*/ 27 h 52"/>
                <a:gd name="T32" fmla="*/ 61 w 61"/>
                <a:gd name="T33" fmla="*/ 27 h 52"/>
                <a:gd name="T34" fmla="*/ 61 w 61"/>
                <a:gd name="T35" fmla="*/ 27 h 52"/>
                <a:gd name="T36" fmla="*/ 61 w 61"/>
                <a:gd name="T37" fmla="*/ 25 h 52"/>
                <a:gd name="T38" fmla="*/ 45 w 61"/>
                <a:gd name="T39" fmla="*/ 52 h 52"/>
                <a:gd name="T40" fmla="*/ 16 w 61"/>
                <a:gd name="T41" fmla="*/ 0 h 52"/>
                <a:gd name="T42" fmla="*/ 0 w 61"/>
                <a:gd name="T43" fmla="*/ 9 h 52"/>
                <a:gd name="T44" fmla="*/ 0 w 61"/>
                <a:gd name="T45" fmla="*/ 25 h 52"/>
                <a:gd name="T46" fmla="*/ 16 w 61"/>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2">
                  <a:moveTo>
                    <a:pt x="16" y="0"/>
                  </a:moveTo>
                  <a:lnTo>
                    <a:pt x="0" y="25"/>
                  </a:lnTo>
                  <a:lnTo>
                    <a:pt x="0" y="27"/>
                  </a:lnTo>
                  <a:lnTo>
                    <a:pt x="0" y="27"/>
                  </a:lnTo>
                  <a:lnTo>
                    <a:pt x="0" y="27"/>
                  </a:lnTo>
                  <a:lnTo>
                    <a:pt x="0" y="30"/>
                  </a:lnTo>
                  <a:lnTo>
                    <a:pt x="0" y="30"/>
                  </a:lnTo>
                  <a:lnTo>
                    <a:pt x="0" y="32"/>
                  </a:lnTo>
                  <a:lnTo>
                    <a:pt x="0" y="32"/>
                  </a:lnTo>
                  <a:lnTo>
                    <a:pt x="0" y="32"/>
                  </a:lnTo>
                  <a:lnTo>
                    <a:pt x="61" y="32"/>
                  </a:lnTo>
                  <a:lnTo>
                    <a:pt x="61" y="32"/>
                  </a:lnTo>
                  <a:lnTo>
                    <a:pt x="61" y="32"/>
                  </a:lnTo>
                  <a:lnTo>
                    <a:pt x="61" y="30"/>
                  </a:lnTo>
                  <a:lnTo>
                    <a:pt x="61" y="30"/>
                  </a:lnTo>
                  <a:lnTo>
                    <a:pt x="61" y="27"/>
                  </a:lnTo>
                  <a:lnTo>
                    <a:pt x="61" y="27"/>
                  </a:lnTo>
                  <a:lnTo>
                    <a:pt x="61" y="27"/>
                  </a:lnTo>
                  <a:lnTo>
                    <a:pt x="61" y="25"/>
                  </a:lnTo>
                  <a:lnTo>
                    <a:pt x="45" y="52"/>
                  </a:lnTo>
                  <a:lnTo>
                    <a:pt x="16" y="0"/>
                  </a:lnTo>
                  <a:lnTo>
                    <a:pt x="0" y="9"/>
                  </a:lnTo>
                  <a:lnTo>
                    <a:pt x="0" y="25"/>
                  </a:lnTo>
                  <a:lnTo>
                    <a:pt x="16"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19" name="Freeform 602">
              <a:extLst>
                <a:ext uri="{FF2B5EF4-FFF2-40B4-BE49-F238E27FC236}">
                  <a16:creationId xmlns:a16="http://schemas.microsoft.com/office/drawing/2014/main" id="{3C3B7B35-856E-2231-939D-8F0E4AEAE5BF}"/>
                </a:ext>
              </a:extLst>
            </p:cNvPr>
            <p:cNvSpPr>
              <a:spLocks/>
            </p:cNvSpPr>
            <p:nvPr/>
          </p:nvSpPr>
          <p:spPr bwMode="auto">
            <a:xfrm>
              <a:off x="6651923" y="3839046"/>
              <a:ext cx="342900" cy="139700"/>
            </a:xfrm>
            <a:custGeom>
              <a:avLst/>
              <a:gdLst>
                <a:gd name="T0" fmla="*/ 155 w 216"/>
                <a:gd name="T1" fmla="*/ 52 h 88"/>
                <a:gd name="T2" fmla="*/ 168 w 216"/>
                <a:gd name="T3" fmla="*/ 25 h 88"/>
                <a:gd name="T4" fmla="*/ 166 w 216"/>
                <a:gd name="T5" fmla="*/ 27 h 88"/>
                <a:gd name="T6" fmla="*/ 164 w 216"/>
                <a:gd name="T7" fmla="*/ 27 h 88"/>
                <a:gd name="T8" fmla="*/ 157 w 216"/>
                <a:gd name="T9" fmla="*/ 27 h 88"/>
                <a:gd name="T10" fmla="*/ 153 w 216"/>
                <a:gd name="T11" fmla="*/ 27 h 88"/>
                <a:gd name="T12" fmla="*/ 130 w 216"/>
                <a:gd name="T13" fmla="*/ 23 h 88"/>
                <a:gd name="T14" fmla="*/ 108 w 216"/>
                <a:gd name="T15" fmla="*/ 16 h 88"/>
                <a:gd name="T16" fmla="*/ 83 w 216"/>
                <a:gd name="T17" fmla="*/ 7 h 88"/>
                <a:gd name="T18" fmla="*/ 58 w 216"/>
                <a:gd name="T19" fmla="*/ 3 h 88"/>
                <a:gd name="T20" fmla="*/ 42 w 216"/>
                <a:gd name="T21" fmla="*/ 0 h 88"/>
                <a:gd name="T22" fmla="*/ 29 w 216"/>
                <a:gd name="T23" fmla="*/ 0 h 88"/>
                <a:gd name="T24" fmla="*/ 13 w 216"/>
                <a:gd name="T25" fmla="*/ 3 h 88"/>
                <a:gd name="T26" fmla="*/ 0 w 216"/>
                <a:gd name="T27" fmla="*/ 9 h 88"/>
                <a:gd name="T28" fmla="*/ 29 w 216"/>
                <a:gd name="T29" fmla="*/ 61 h 88"/>
                <a:gd name="T30" fmla="*/ 31 w 216"/>
                <a:gd name="T31" fmla="*/ 61 h 88"/>
                <a:gd name="T32" fmla="*/ 33 w 216"/>
                <a:gd name="T33" fmla="*/ 59 h 88"/>
                <a:gd name="T34" fmla="*/ 40 w 216"/>
                <a:gd name="T35" fmla="*/ 59 h 88"/>
                <a:gd name="T36" fmla="*/ 47 w 216"/>
                <a:gd name="T37" fmla="*/ 61 h 88"/>
                <a:gd name="T38" fmla="*/ 67 w 216"/>
                <a:gd name="T39" fmla="*/ 66 h 88"/>
                <a:gd name="T40" fmla="*/ 90 w 216"/>
                <a:gd name="T41" fmla="*/ 72 h 88"/>
                <a:gd name="T42" fmla="*/ 117 w 216"/>
                <a:gd name="T43" fmla="*/ 81 h 88"/>
                <a:gd name="T44" fmla="*/ 141 w 216"/>
                <a:gd name="T45" fmla="*/ 86 h 88"/>
                <a:gd name="T46" fmla="*/ 157 w 216"/>
                <a:gd name="T47" fmla="*/ 88 h 88"/>
                <a:gd name="T48" fmla="*/ 171 w 216"/>
                <a:gd name="T49" fmla="*/ 88 h 88"/>
                <a:gd name="T50" fmla="*/ 186 w 216"/>
                <a:gd name="T51" fmla="*/ 84 h 88"/>
                <a:gd name="T52" fmla="*/ 202 w 216"/>
                <a:gd name="T53" fmla="*/ 77 h 88"/>
                <a:gd name="T54" fmla="*/ 216 w 216"/>
                <a:gd name="T55" fmla="*/ 52 h 88"/>
                <a:gd name="T56" fmla="*/ 202 w 216"/>
                <a:gd name="T57" fmla="*/ 77 h 88"/>
                <a:gd name="T58" fmla="*/ 216 w 216"/>
                <a:gd name="T59" fmla="*/ 68 h 88"/>
                <a:gd name="T60" fmla="*/ 216 w 216"/>
                <a:gd name="T61" fmla="*/ 52 h 88"/>
                <a:gd name="T62" fmla="*/ 155 w 216"/>
                <a:gd name="T6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8">
                  <a:moveTo>
                    <a:pt x="155" y="52"/>
                  </a:moveTo>
                  <a:lnTo>
                    <a:pt x="168" y="25"/>
                  </a:lnTo>
                  <a:lnTo>
                    <a:pt x="166" y="27"/>
                  </a:lnTo>
                  <a:lnTo>
                    <a:pt x="164" y="27"/>
                  </a:lnTo>
                  <a:lnTo>
                    <a:pt x="157" y="27"/>
                  </a:lnTo>
                  <a:lnTo>
                    <a:pt x="153" y="27"/>
                  </a:lnTo>
                  <a:lnTo>
                    <a:pt x="130" y="23"/>
                  </a:lnTo>
                  <a:lnTo>
                    <a:pt x="108" y="16"/>
                  </a:lnTo>
                  <a:lnTo>
                    <a:pt x="83" y="7"/>
                  </a:lnTo>
                  <a:lnTo>
                    <a:pt x="58" y="3"/>
                  </a:lnTo>
                  <a:lnTo>
                    <a:pt x="42" y="0"/>
                  </a:lnTo>
                  <a:lnTo>
                    <a:pt x="29" y="0"/>
                  </a:lnTo>
                  <a:lnTo>
                    <a:pt x="13" y="3"/>
                  </a:lnTo>
                  <a:lnTo>
                    <a:pt x="0" y="9"/>
                  </a:lnTo>
                  <a:lnTo>
                    <a:pt x="29" y="61"/>
                  </a:lnTo>
                  <a:lnTo>
                    <a:pt x="31" y="61"/>
                  </a:lnTo>
                  <a:lnTo>
                    <a:pt x="33" y="59"/>
                  </a:lnTo>
                  <a:lnTo>
                    <a:pt x="40" y="59"/>
                  </a:lnTo>
                  <a:lnTo>
                    <a:pt x="47" y="61"/>
                  </a:lnTo>
                  <a:lnTo>
                    <a:pt x="67" y="66"/>
                  </a:lnTo>
                  <a:lnTo>
                    <a:pt x="90" y="72"/>
                  </a:lnTo>
                  <a:lnTo>
                    <a:pt x="117" y="81"/>
                  </a:lnTo>
                  <a:lnTo>
                    <a:pt x="141" y="86"/>
                  </a:lnTo>
                  <a:lnTo>
                    <a:pt x="157" y="88"/>
                  </a:lnTo>
                  <a:lnTo>
                    <a:pt x="171" y="88"/>
                  </a:lnTo>
                  <a:lnTo>
                    <a:pt x="186" y="84"/>
                  </a:lnTo>
                  <a:lnTo>
                    <a:pt x="202" y="77"/>
                  </a:lnTo>
                  <a:lnTo>
                    <a:pt x="216" y="52"/>
                  </a:lnTo>
                  <a:lnTo>
                    <a:pt x="202" y="77"/>
                  </a:lnTo>
                  <a:lnTo>
                    <a:pt x="216" y="68"/>
                  </a:lnTo>
                  <a:lnTo>
                    <a:pt x="216" y="52"/>
                  </a:lnTo>
                  <a:lnTo>
                    <a:pt x="155" y="52"/>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20" name="Freeform 603">
              <a:extLst>
                <a:ext uri="{FF2B5EF4-FFF2-40B4-BE49-F238E27FC236}">
                  <a16:creationId xmlns:a16="http://schemas.microsoft.com/office/drawing/2014/main" id="{DB8CDCB8-90E0-CFF1-538E-B5ADEEC602FE}"/>
                </a:ext>
              </a:extLst>
            </p:cNvPr>
            <p:cNvSpPr>
              <a:spLocks/>
            </p:cNvSpPr>
            <p:nvPr/>
          </p:nvSpPr>
          <p:spPr bwMode="auto">
            <a:xfrm>
              <a:off x="6897985" y="3872383"/>
              <a:ext cx="96838" cy="77787"/>
            </a:xfrm>
            <a:custGeom>
              <a:avLst/>
              <a:gdLst>
                <a:gd name="T0" fmla="*/ 13 w 61"/>
                <a:gd name="T1" fmla="*/ 0 h 49"/>
                <a:gd name="T2" fmla="*/ 0 w 61"/>
                <a:gd name="T3" fmla="*/ 24 h 49"/>
                <a:gd name="T4" fmla="*/ 0 w 61"/>
                <a:gd name="T5" fmla="*/ 24 h 49"/>
                <a:gd name="T6" fmla="*/ 0 w 61"/>
                <a:gd name="T7" fmla="*/ 27 h 49"/>
                <a:gd name="T8" fmla="*/ 0 w 61"/>
                <a:gd name="T9" fmla="*/ 27 h 49"/>
                <a:gd name="T10" fmla="*/ 0 w 61"/>
                <a:gd name="T11" fmla="*/ 27 h 49"/>
                <a:gd name="T12" fmla="*/ 0 w 61"/>
                <a:gd name="T13" fmla="*/ 29 h 49"/>
                <a:gd name="T14" fmla="*/ 0 w 61"/>
                <a:gd name="T15" fmla="*/ 29 h 49"/>
                <a:gd name="T16" fmla="*/ 0 w 61"/>
                <a:gd name="T17" fmla="*/ 29 h 49"/>
                <a:gd name="T18" fmla="*/ 0 w 61"/>
                <a:gd name="T19" fmla="*/ 31 h 49"/>
                <a:gd name="T20" fmla="*/ 61 w 61"/>
                <a:gd name="T21" fmla="*/ 31 h 49"/>
                <a:gd name="T22" fmla="*/ 61 w 61"/>
                <a:gd name="T23" fmla="*/ 29 h 49"/>
                <a:gd name="T24" fmla="*/ 61 w 61"/>
                <a:gd name="T25" fmla="*/ 29 h 49"/>
                <a:gd name="T26" fmla="*/ 61 w 61"/>
                <a:gd name="T27" fmla="*/ 29 h 49"/>
                <a:gd name="T28" fmla="*/ 61 w 61"/>
                <a:gd name="T29" fmla="*/ 27 h 49"/>
                <a:gd name="T30" fmla="*/ 61 w 61"/>
                <a:gd name="T31" fmla="*/ 27 h 49"/>
                <a:gd name="T32" fmla="*/ 61 w 61"/>
                <a:gd name="T33" fmla="*/ 27 h 49"/>
                <a:gd name="T34" fmla="*/ 61 w 61"/>
                <a:gd name="T35" fmla="*/ 24 h 49"/>
                <a:gd name="T36" fmla="*/ 61 w 61"/>
                <a:gd name="T37" fmla="*/ 24 h 49"/>
                <a:gd name="T38" fmla="*/ 47 w 61"/>
                <a:gd name="T39" fmla="*/ 49 h 49"/>
                <a:gd name="T40" fmla="*/ 13 w 61"/>
                <a:gd name="T41" fmla="*/ 0 h 49"/>
                <a:gd name="T42" fmla="*/ 0 w 61"/>
                <a:gd name="T43" fmla="*/ 9 h 49"/>
                <a:gd name="T44" fmla="*/ 0 w 61"/>
                <a:gd name="T45" fmla="*/ 24 h 49"/>
                <a:gd name="T46" fmla="*/ 13 w 61"/>
                <a:gd name="T4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49">
                  <a:moveTo>
                    <a:pt x="13" y="0"/>
                  </a:moveTo>
                  <a:lnTo>
                    <a:pt x="0" y="24"/>
                  </a:lnTo>
                  <a:lnTo>
                    <a:pt x="0" y="24"/>
                  </a:lnTo>
                  <a:lnTo>
                    <a:pt x="0" y="27"/>
                  </a:lnTo>
                  <a:lnTo>
                    <a:pt x="0" y="27"/>
                  </a:lnTo>
                  <a:lnTo>
                    <a:pt x="0" y="27"/>
                  </a:lnTo>
                  <a:lnTo>
                    <a:pt x="0" y="29"/>
                  </a:lnTo>
                  <a:lnTo>
                    <a:pt x="0" y="29"/>
                  </a:lnTo>
                  <a:lnTo>
                    <a:pt x="0" y="29"/>
                  </a:lnTo>
                  <a:lnTo>
                    <a:pt x="0" y="31"/>
                  </a:lnTo>
                  <a:lnTo>
                    <a:pt x="61" y="31"/>
                  </a:lnTo>
                  <a:lnTo>
                    <a:pt x="61" y="29"/>
                  </a:lnTo>
                  <a:lnTo>
                    <a:pt x="61" y="29"/>
                  </a:lnTo>
                  <a:lnTo>
                    <a:pt x="61" y="29"/>
                  </a:lnTo>
                  <a:lnTo>
                    <a:pt x="61" y="27"/>
                  </a:lnTo>
                  <a:lnTo>
                    <a:pt x="61" y="27"/>
                  </a:lnTo>
                  <a:lnTo>
                    <a:pt x="61" y="27"/>
                  </a:lnTo>
                  <a:lnTo>
                    <a:pt x="61" y="24"/>
                  </a:lnTo>
                  <a:lnTo>
                    <a:pt x="61" y="24"/>
                  </a:lnTo>
                  <a:lnTo>
                    <a:pt x="47" y="49"/>
                  </a:lnTo>
                  <a:lnTo>
                    <a:pt x="13" y="0"/>
                  </a:lnTo>
                  <a:lnTo>
                    <a:pt x="0" y="9"/>
                  </a:lnTo>
                  <a:lnTo>
                    <a:pt x="0" y="24"/>
                  </a:lnTo>
                  <a:lnTo>
                    <a:pt x="13"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21" name="Freeform 604">
              <a:extLst>
                <a:ext uri="{FF2B5EF4-FFF2-40B4-BE49-F238E27FC236}">
                  <a16:creationId xmlns:a16="http://schemas.microsoft.com/office/drawing/2014/main" id="{375166C9-691C-7A64-7356-5BEF99B8FDBD}"/>
                </a:ext>
              </a:extLst>
            </p:cNvPr>
            <p:cNvSpPr>
              <a:spLocks/>
            </p:cNvSpPr>
            <p:nvPr/>
          </p:nvSpPr>
          <p:spPr bwMode="auto">
            <a:xfrm>
              <a:off x="6918623" y="3853333"/>
              <a:ext cx="447675" cy="114300"/>
            </a:xfrm>
            <a:custGeom>
              <a:avLst/>
              <a:gdLst>
                <a:gd name="T0" fmla="*/ 275 w 282"/>
                <a:gd name="T1" fmla="*/ 59 h 72"/>
                <a:gd name="T2" fmla="*/ 273 w 282"/>
                <a:gd name="T3" fmla="*/ 27 h 72"/>
                <a:gd name="T4" fmla="*/ 243 w 282"/>
                <a:gd name="T5" fmla="*/ 14 h 72"/>
                <a:gd name="T6" fmla="*/ 216 w 282"/>
                <a:gd name="T7" fmla="*/ 9 h 72"/>
                <a:gd name="T8" fmla="*/ 180 w 282"/>
                <a:gd name="T9" fmla="*/ 7 h 72"/>
                <a:gd name="T10" fmla="*/ 140 w 282"/>
                <a:gd name="T11" fmla="*/ 3 h 72"/>
                <a:gd name="T12" fmla="*/ 97 w 282"/>
                <a:gd name="T13" fmla="*/ 3 h 72"/>
                <a:gd name="T14" fmla="*/ 59 w 282"/>
                <a:gd name="T15" fmla="*/ 0 h 72"/>
                <a:gd name="T16" fmla="*/ 27 w 282"/>
                <a:gd name="T17" fmla="*/ 3 h 72"/>
                <a:gd name="T18" fmla="*/ 0 w 282"/>
                <a:gd name="T19" fmla="*/ 12 h 72"/>
                <a:gd name="T20" fmla="*/ 34 w 282"/>
                <a:gd name="T21" fmla="*/ 61 h 72"/>
                <a:gd name="T22" fmla="*/ 34 w 282"/>
                <a:gd name="T23" fmla="*/ 61 h 72"/>
                <a:gd name="T24" fmla="*/ 61 w 282"/>
                <a:gd name="T25" fmla="*/ 61 h 72"/>
                <a:gd name="T26" fmla="*/ 95 w 282"/>
                <a:gd name="T27" fmla="*/ 61 h 72"/>
                <a:gd name="T28" fmla="*/ 135 w 282"/>
                <a:gd name="T29" fmla="*/ 63 h 72"/>
                <a:gd name="T30" fmla="*/ 176 w 282"/>
                <a:gd name="T31" fmla="*/ 66 h 72"/>
                <a:gd name="T32" fmla="*/ 210 w 282"/>
                <a:gd name="T33" fmla="*/ 70 h 72"/>
                <a:gd name="T34" fmla="*/ 232 w 282"/>
                <a:gd name="T35" fmla="*/ 72 h 72"/>
                <a:gd name="T36" fmla="*/ 223 w 282"/>
                <a:gd name="T37" fmla="*/ 63 h 72"/>
                <a:gd name="T38" fmla="*/ 221 w 282"/>
                <a:gd name="T39" fmla="*/ 34 h 72"/>
                <a:gd name="T40" fmla="*/ 275 w 282"/>
                <a:gd name="T41" fmla="*/ 57 h 72"/>
                <a:gd name="T42" fmla="*/ 282 w 282"/>
                <a:gd name="T43" fmla="*/ 43 h 72"/>
                <a:gd name="T44" fmla="*/ 273 w 282"/>
                <a:gd name="T45" fmla="*/ 27 h 72"/>
                <a:gd name="T46" fmla="*/ 275 w 282"/>
                <a:gd name="T47" fmla="*/ 5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2" h="72">
                  <a:moveTo>
                    <a:pt x="275" y="59"/>
                  </a:moveTo>
                  <a:lnTo>
                    <a:pt x="273" y="27"/>
                  </a:lnTo>
                  <a:lnTo>
                    <a:pt x="243" y="14"/>
                  </a:lnTo>
                  <a:lnTo>
                    <a:pt x="216" y="9"/>
                  </a:lnTo>
                  <a:lnTo>
                    <a:pt x="180" y="7"/>
                  </a:lnTo>
                  <a:lnTo>
                    <a:pt x="140" y="3"/>
                  </a:lnTo>
                  <a:lnTo>
                    <a:pt x="97" y="3"/>
                  </a:lnTo>
                  <a:lnTo>
                    <a:pt x="59" y="0"/>
                  </a:lnTo>
                  <a:lnTo>
                    <a:pt x="27" y="3"/>
                  </a:lnTo>
                  <a:lnTo>
                    <a:pt x="0" y="12"/>
                  </a:lnTo>
                  <a:lnTo>
                    <a:pt x="34" y="61"/>
                  </a:lnTo>
                  <a:lnTo>
                    <a:pt x="34" y="61"/>
                  </a:lnTo>
                  <a:lnTo>
                    <a:pt x="61" y="61"/>
                  </a:lnTo>
                  <a:lnTo>
                    <a:pt x="95" y="61"/>
                  </a:lnTo>
                  <a:lnTo>
                    <a:pt x="135" y="63"/>
                  </a:lnTo>
                  <a:lnTo>
                    <a:pt x="176" y="66"/>
                  </a:lnTo>
                  <a:lnTo>
                    <a:pt x="210" y="70"/>
                  </a:lnTo>
                  <a:lnTo>
                    <a:pt x="232" y="72"/>
                  </a:lnTo>
                  <a:lnTo>
                    <a:pt x="223" y="63"/>
                  </a:lnTo>
                  <a:lnTo>
                    <a:pt x="221" y="34"/>
                  </a:lnTo>
                  <a:lnTo>
                    <a:pt x="275" y="57"/>
                  </a:lnTo>
                  <a:lnTo>
                    <a:pt x="282" y="43"/>
                  </a:lnTo>
                  <a:lnTo>
                    <a:pt x="273" y="27"/>
                  </a:lnTo>
                  <a:lnTo>
                    <a:pt x="275" y="5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23" name="Freeform 605">
              <a:extLst>
                <a:ext uri="{FF2B5EF4-FFF2-40B4-BE49-F238E27FC236}">
                  <a16:creationId xmlns:a16="http://schemas.microsoft.com/office/drawing/2014/main" id="{0A33EA82-1EDE-13D3-1063-11AC7C91C831}"/>
                </a:ext>
              </a:extLst>
            </p:cNvPr>
            <p:cNvSpPr>
              <a:spLocks/>
            </p:cNvSpPr>
            <p:nvPr/>
          </p:nvSpPr>
          <p:spPr bwMode="auto">
            <a:xfrm>
              <a:off x="7261523" y="3896196"/>
              <a:ext cx="96838" cy="85725"/>
            </a:xfrm>
            <a:custGeom>
              <a:avLst/>
              <a:gdLst>
                <a:gd name="T0" fmla="*/ 43 w 61"/>
                <a:gd name="T1" fmla="*/ 0 h 54"/>
                <a:gd name="T2" fmla="*/ 61 w 61"/>
                <a:gd name="T3" fmla="*/ 27 h 54"/>
                <a:gd name="T4" fmla="*/ 61 w 61"/>
                <a:gd name="T5" fmla="*/ 25 h 54"/>
                <a:gd name="T6" fmla="*/ 61 w 61"/>
                <a:gd name="T7" fmla="*/ 25 h 54"/>
                <a:gd name="T8" fmla="*/ 61 w 61"/>
                <a:gd name="T9" fmla="*/ 25 h 54"/>
                <a:gd name="T10" fmla="*/ 61 w 61"/>
                <a:gd name="T11" fmla="*/ 27 h 54"/>
                <a:gd name="T12" fmla="*/ 61 w 61"/>
                <a:gd name="T13" fmla="*/ 27 h 54"/>
                <a:gd name="T14" fmla="*/ 61 w 61"/>
                <a:gd name="T15" fmla="*/ 30 h 54"/>
                <a:gd name="T16" fmla="*/ 59 w 61"/>
                <a:gd name="T17" fmla="*/ 30 h 54"/>
                <a:gd name="T18" fmla="*/ 59 w 61"/>
                <a:gd name="T19" fmla="*/ 32 h 54"/>
                <a:gd name="T20" fmla="*/ 5 w 61"/>
                <a:gd name="T21" fmla="*/ 7 h 54"/>
                <a:gd name="T22" fmla="*/ 3 w 61"/>
                <a:gd name="T23" fmla="*/ 9 h 54"/>
                <a:gd name="T24" fmla="*/ 3 w 61"/>
                <a:gd name="T25" fmla="*/ 14 h 54"/>
                <a:gd name="T26" fmla="*/ 0 w 61"/>
                <a:gd name="T27" fmla="*/ 16 h 54"/>
                <a:gd name="T28" fmla="*/ 0 w 61"/>
                <a:gd name="T29" fmla="*/ 18 h 54"/>
                <a:gd name="T30" fmla="*/ 0 w 61"/>
                <a:gd name="T31" fmla="*/ 23 h 54"/>
                <a:gd name="T32" fmla="*/ 0 w 61"/>
                <a:gd name="T33" fmla="*/ 25 h 54"/>
                <a:gd name="T34" fmla="*/ 0 w 61"/>
                <a:gd name="T35" fmla="*/ 25 h 54"/>
                <a:gd name="T36" fmla="*/ 0 w 61"/>
                <a:gd name="T37" fmla="*/ 27 h 54"/>
                <a:gd name="T38" fmla="*/ 18 w 61"/>
                <a:gd name="T39" fmla="*/ 54 h 54"/>
                <a:gd name="T40" fmla="*/ 0 w 61"/>
                <a:gd name="T41" fmla="*/ 27 h 54"/>
                <a:gd name="T42" fmla="*/ 0 w 61"/>
                <a:gd name="T43" fmla="*/ 45 h 54"/>
                <a:gd name="T44" fmla="*/ 18 w 61"/>
                <a:gd name="T45" fmla="*/ 54 h 54"/>
                <a:gd name="T46" fmla="*/ 43 w 61"/>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4">
                  <a:moveTo>
                    <a:pt x="43" y="0"/>
                  </a:moveTo>
                  <a:lnTo>
                    <a:pt x="61" y="27"/>
                  </a:lnTo>
                  <a:lnTo>
                    <a:pt x="61" y="25"/>
                  </a:lnTo>
                  <a:lnTo>
                    <a:pt x="61" y="25"/>
                  </a:lnTo>
                  <a:lnTo>
                    <a:pt x="61" y="25"/>
                  </a:lnTo>
                  <a:lnTo>
                    <a:pt x="61" y="27"/>
                  </a:lnTo>
                  <a:lnTo>
                    <a:pt x="61" y="27"/>
                  </a:lnTo>
                  <a:lnTo>
                    <a:pt x="61" y="30"/>
                  </a:lnTo>
                  <a:lnTo>
                    <a:pt x="59" y="30"/>
                  </a:lnTo>
                  <a:lnTo>
                    <a:pt x="59" y="32"/>
                  </a:lnTo>
                  <a:lnTo>
                    <a:pt x="5" y="7"/>
                  </a:lnTo>
                  <a:lnTo>
                    <a:pt x="3" y="9"/>
                  </a:lnTo>
                  <a:lnTo>
                    <a:pt x="3" y="14"/>
                  </a:lnTo>
                  <a:lnTo>
                    <a:pt x="0" y="16"/>
                  </a:lnTo>
                  <a:lnTo>
                    <a:pt x="0" y="18"/>
                  </a:lnTo>
                  <a:lnTo>
                    <a:pt x="0" y="23"/>
                  </a:lnTo>
                  <a:lnTo>
                    <a:pt x="0" y="25"/>
                  </a:lnTo>
                  <a:lnTo>
                    <a:pt x="0" y="25"/>
                  </a:lnTo>
                  <a:lnTo>
                    <a:pt x="0" y="27"/>
                  </a:lnTo>
                  <a:lnTo>
                    <a:pt x="18" y="54"/>
                  </a:lnTo>
                  <a:lnTo>
                    <a:pt x="0" y="27"/>
                  </a:lnTo>
                  <a:lnTo>
                    <a:pt x="0" y="45"/>
                  </a:lnTo>
                  <a:lnTo>
                    <a:pt x="18" y="54"/>
                  </a:lnTo>
                  <a:lnTo>
                    <a:pt x="43"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24" name="Freeform 606">
              <a:extLst>
                <a:ext uri="{FF2B5EF4-FFF2-40B4-BE49-F238E27FC236}">
                  <a16:creationId xmlns:a16="http://schemas.microsoft.com/office/drawing/2014/main" id="{C4A72000-F5DF-B006-75CA-D84BA7CF69BA}"/>
                </a:ext>
              </a:extLst>
            </p:cNvPr>
            <p:cNvSpPr>
              <a:spLocks/>
            </p:cNvSpPr>
            <p:nvPr/>
          </p:nvSpPr>
          <p:spPr bwMode="auto">
            <a:xfrm>
              <a:off x="7290098" y="3896196"/>
              <a:ext cx="228600" cy="222250"/>
            </a:xfrm>
            <a:custGeom>
              <a:avLst/>
              <a:gdLst>
                <a:gd name="T0" fmla="*/ 144 w 144"/>
                <a:gd name="T1" fmla="*/ 140 h 140"/>
                <a:gd name="T2" fmla="*/ 144 w 144"/>
                <a:gd name="T3" fmla="*/ 131 h 140"/>
                <a:gd name="T4" fmla="*/ 142 w 144"/>
                <a:gd name="T5" fmla="*/ 111 h 140"/>
                <a:gd name="T6" fmla="*/ 138 w 144"/>
                <a:gd name="T7" fmla="*/ 90 h 140"/>
                <a:gd name="T8" fmla="*/ 129 w 144"/>
                <a:gd name="T9" fmla="*/ 70 h 140"/>
                <a:gd name="T10" fmla="*/ 117 w 144"/>
                <a:gd name="T11" fmla="*/ 54 h 140"/>
                <a:gd name="T12" fmla="*/ 99 w 144"/>
                <a:gd name="T13" fmla="*/ 41 h 140"/>
                <a:gd name="T14" fmla="*/ 79 w 144"/>
                <a:gd name="T15" fmla="*/ 27 h 140"/>
                <a:gd name="T16" fmla="*/ 57 w 144"/>
                <a:gd name="T17" fmla="*/ 14 h 140"/>
                <a:gd name="T18" fmla="*/ 25 w 144"/>
                <a:gd name="T19" fmla="*/ 0 h 140"/>
                <a:gd name="T20" fmla="*/ 0 w 144"/>
                <a:gd name="T21" fmla="*/ 54 h 140"/>
                <a:gd name="T22" fmla="*/ 30 w 144"/>
                <a:gd name="T23" fmla="*/ 68 h 140"/>
                <a:gd name="T24" fmla="*/ 50 w 144"/>
                <a:gd name="T25" fmla="*/ 79 h 140"/>
                <a:gd name="T26" fmla="*/ 66 w 144"/>
                <a:gd name="T27" fmla="*/ 88 h 140"/>
                <a:gd name="T28" fmla="*/ 75 w 144"/>
                <a:gd name="T29" fmla="*/ 97 h 140"/>
                <a:gd name="T30" fmla="*/ 79 w 144"/>
                <a:gd name="T31" fmla="*/ 102 h 140"/>
                <a:gd name="T32" fmla="*/ 81 w 144"/>
                <a:gd name="T33" fmla="*/ 108 h 140"/>
                <a:gd name="T34" fmla="*/ 84 w 144"/>
                <a:gd name="T35" fmla="*/ 120 h 140"/>
                <a:gd name="T36" fmla="*/ 86 w 144"/>
                <a:gd name="T37" fmla="*/ 135 h 140"/>
                <a:gd name="T38" fmla="*/ 86 w 144"/>
                <a:gd name="T39" fmla="*/ 126 h 140"/>
                <a:gd name="T40" fmla="*/ 144 w 144"/>
                <a:gd name="T41"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0">
                  <a:moveTo>
                    <a:pt x="144" y="140"/>
                  </a:moveTo>
                  <a:lnTo>
                    <a:pt x="144" y="131"/>
                  </a:lnTo>
                  <a:lnTo>
                    <a:pt x="142" y="111"/>
                  </a:lnTo>
                  <a:lnTo>
                    <a:pt x="138" y="90"/>
                  </a:lnTo>
                  <a:lnTo>
                    <a:pt x="129" y="70"/>
                  </a:lnTo>
                  <a:lnTo>
                    <a:pt x="117" y="54"/>
                  </a:lnTo>
                  <a:lnTo>
                    <a:pt x="99" y="41"/>
                  </a:lnTo>
                  <a:lnTo>
                    <a:pt x="79" y="27"/>
                  </a:lnTo>
                  <a:lnTo>
                    <a:pt x="57" y="14"/>
                  </a:lnTo>
                  <a:lnTo>
                    <a:pt x="25" y="0"/>
                  </a:lnTo>
                  <a:lnTo>
                    <a:pt x="0" y="54"/>
                  </a:lnTo>
                  <a:lnTo>
                    <a:pt x="30" y="68"/>
                  </a:lnTo>
                  <a:lnTo>
                    <a:pt x="50" y="79"/>
                  </a:lnTo>
                  <a:lnTo>
                    <a:pt x="66" y="88"/>
                  </a:lnTo>
                  <a:lnTo>
                    <a:pt x="75" y="97"/>
                  </a:lnTo>
                  <a:lnTo>
                    <a:pt x="79" y="102"/>
                  </a:lnTo>
                  <a:lnTo>
                    <a:pt x="81" y="108"/>
                  </a:lnTo>
                  <a:lnTo>
                    <a:pt x="84" y="120"/>
                  </a:lnTo>
                  <a:lnTo>
                    <a:pt x="86" y="135"/>
                  </a:lnTo>
                  <a:lnTo>
                    <a:pt x="86" y="126"/>
                  </a:lnTo>
                  <a:lnTo>
                    <a:pt x="144" y="14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25" name="Freeform 607">
              <a:extLst>
                <a:ext uri="{FF2B5EF4-FFF2-40B4-BE49-F238E27FC236}">
                  <a16:creationId xmlns:a16="http://schemas.microsoft.com/office/drawing/2014/main" id="{0C48378F-C76C-00BD-E16F-802191E3CA48}"/>
                </a:ext>
              </a:extLst>
            </p:cNvPr>
            <p:cNvSpPr>
              <a:spLocks/>
            </p:cNvSpPr>
            <p:nvPr/>
          </p:nvSpPr>
          <p:spPr bwMode="auto">
            <a:xfrm>
              <a:off x="7415510" y="4096221"/>
              <a:ext cx="103188" cy="168275"/>
            </a:xfrm>
            <a:custGeom>
              <a:avLst/>
              <a:gdLst>
                <a:gd name="T0" fmla="*/ 61 w 65"/>
                <a:gd name="T1" fmla="*/ 106 h 106"/>
                <a:gd name="T2" fmla="*/ 61 w 65"/>
                <a:gd name="T3" fmla="*/ 104 h 106"/>
                <a:gd name="T4" fmla="*/ 61 w 65"/>
                <a:gd name="T5" fmla="*/ 93 h 106"/>
                <a:gd name="T6" fmla="*/ 61 w 65"/>
                <a:gd name="T7" fmla="*/ 81 h 106"/>
                <a:gd name="T8" fmla="*/ 61 w 65"/>
                <a:gd name="T9" fmla="*/ 70 h 106"/>
                <a:gd name="T10" fmla="*/ 61 w 65"/>
                <a:gd name="T11" fmla="*/ 61 h 106"/>
                <a:gd name="T12" fmla="*/ 61 w 65"/>
                <a:gd name="T13" fmla="*/ 50 h 106"/>
                <a:gd name="T14" fmla="*/ 61 w 65"/>
                <a:gd name="T15" fmla="*/ 41 h 106"/>
                <a:gd name="T16" fmla="*/ 63 w 65"/>
                <a:gd name="T17" fmla="*/ 27 h 106"/>
                <a:gd name="T18" fmla="*/ 65 w 65"/>
                <a:gd name="T19" fmla="*/ 14 h 106"/>
                <a:gd name="T20" fmla="*/ 7 w 65"/>
                <a:gd name="T21" fmla="*/ 0 h 106"/>
                <a:gd name="T22" fmla="*/ 5 w 65"/>
                <a:gd name="T23" fmla="*/ 18 h 106"/>
                <a:gd name="T24" fmla="*/ 2 w 65"/>
                <a:gd name="T25" fmla="*/ 34 h 106"/>
                <a:gd name="T26" fmla="*/ 0 w 65"/>
                <a:gd name="T27" fmla="*/ 48 h 106"/>
                <a:gd name="T28" fmla="*/ 0 w 65"/>
                <a:gd name="T29" fmla="*/ 61 h 106"/>
                <a:gd name="T30" fmla="*/ 0 w 65"/>
                <a:gd name="T31" fmla="*/ 72 h 106"/>
                <a:gd name="T32" fmla="*/ 0 w 65"/>
                <a:gd name="T33" fmla="*/ 84 h 106"/>
                <a:gd name="T34" fmla="*/ 2 w 65"/>
                <a:gd name="T35" fmla="*/ 95 h 106"/>
                <a:gd name="T36" fmla="*/ 2 w 65"/>
                <a:gd name="T37" fmla="*/ 104 h 106"/>
                <a:gd name="T38" fmla="*/ 2 w 65"/>
                <a:gd name="T39" fmla="*/ 102 h 106"/>
                <a:gd name="T40" fmla="*/ 61 w 65"/>
                <a:gd name="T4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106">
                  <a:moveTo>
                    <a:pt x="61" y="106"/>
                  </a:moveTo>
                  <a:lnTo>
                    <a:pt x="61" y="104"/>
                  </a:lnTo>
                  <a:lnTo>
                    <a:pt x="61" y="93"/>
                  </a:lnTo>
                  <a:lnTo>
                    <a:pt x="61" y="81"/>
                  </a:lnTo>
                  <a:lnTo>
                    <a:pt x="61" y="70"/>
                  </a:lnTo>
                  <a:lnTo>
                    <a:pt x="61" y="61"/>
                  </a:lnTo>
                  <a:lnTo>
                    <a:pt x="61" y="50"/>
                  </a:lnTo>
                  <a:lnTo>
                    <a:pt x="61" y="41"/>
                  </a:lnTo>
                  <a:lnTo>
                    <a:pt x="63" y="27"/>
                  </a:lnTo>
                  <a:lnTo>
                    <a:pt x="65" y="14"/>
                  </a:lnTo>
                  <a:lnTo>
                    <a:pt x="7" y="0"/>
                  </a:lnTo>
                  <a:lnTo>
                    <a:pt x="5" y="18"/>
                  </a:lnTo>
                  <a:lnTo>
                    <a:pt x="2" y="34"/>
                  </a:lnTo>
                  <a:lnTo>
                    <a:pt x="0" y="48"/>
                  </a:lnTo>
                  <a:lnTo>
                    <a:pt x="0" y="61"/>
                  </a:lnTo>
                  <a:lnTo>
                    <a:pt x="0" y="72"/>
                  </a:lnTo>
                  <a:lnTo>
                    <a:pt x="0" y="84"/>
                  </a:lnTo>
                  <a:lnTo>
                    <a:pt x="2" y="95"/>
                  </a:lnTo>
                  <a:lnTo>
                    <a:pt x="2" y="104"/>
                  </a:lnTo>
                  <a:lnTo>
                    <a:pt x="2" y="102"/>
                  </a:lnTo>
                  <a:lnTo>
                    <a:pt x="61" y="106"/>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26" name="Freeform 608">
              <a:extLst>
                <a:ext uri="{FF2B5EF4-FFF2-40B4-BE49-F238E27FC236}">
                  <a16:creationId xmlns:a16="http://schemas.microsoft.com/office/drawing/2014/main" id="{7FBD421A-5B97-9C13-0AF3-826EE61B81AC}"/>
                </a:ext>
              </a:extLst>
            </p:cNvPr>
            <p:cNvSpPr>
              <a:spLocks/>
            </p:cNvSpPr>
            <p:nvPr/>
          </p:nvSpPr>
          <p:spPr bwMode="auto">
            <a:xfrm>
              <a:off x="7366298" y="4258146"/>
              <a:ext cx="146050" cy="339725"/>
            </a:xfrm>
            <a:custGeom>
              <a:avLst/>
              <a:gdLst>
                <a:gd name="T0" fmla="*/ 58 w 92"/>
                <a:gd name="T1" fmla="*/ 207 h 214"/>
                <a:gd name="T2" fmla="*/ 56 w 92"/>
                <a:gd name="T3" fmla="*/ 214 h 214"/>
                <a:gd name="T4" fmla="*/ 67 w 92"/>
                <a:gd name="T5" fmla="*/ 184 h 214"/>
                <a:gd name="T6" fmla="*/ 74 w 92"/>
                <a:gd name="T7" fmla="*/ 157 h 214"/>
                <a:gd name="T8" fmla="*/ 81 w 92"/>
                <a:gd name="T9" fmla="*/ 132 h 214"/>
                <a:gd name="T10" fmla="*/ 85 w 92"/>
                <a:gd name="T11" fmla="*/ 108 h 214"/>
                <a:gd name="T12" fmla="*/ 87 w 92"/>
                <a:gd name="T13" fmla="*/ 83 h 214"/>
                <a:gd name="T14" fmla="*/ 90 w 92"/>
                <a:gd name="T15" fmla="*/ 58 h 214"/>
                <a:gd name="T16" fmla="*/ 90 w 92"/>
                <a:gd name="T17" fmla="*/ 31 h 214"/>
                <a:gd name="T18" fmla="*/ 92 w 92"/>
                <a:gd name="T19" fmla="*/ 4 h 214"/>
                <a:gd name="T20" fmla="*/ 33 w 92"/>
                <a:gd name="T21" fmla="*/ 0 h 214"/>
                <a:gd name="T22" fmla="*/ 31 w 92"/>
                <a:gd name="T23" fmla="*/ 29 h 214"/>
                <a:gd name="T24" fmla="*/ 29 w 92"/>
                <a:gd name="T25" fmla="*/ 54 h 214"/>
                <a:gd name="T26" fmla="*/ 29 w 92"/>
                <a:gd name="T27" fmla="*/ 78 h 214"/>
                <a:gd name="T28" fmla="*/ 24 w 92"/>
                <a:gd name="T29" fmla="*/ 99 h 214"/>
                <a:gd name="T30" fmla="*/ 22 w 92"/>
                <a:gd name="T31" fmla="*/ 121 h 214"/>
                <a:gd name="T32" fmla="*/ 18 w 92"/>
                <a:gd name="T33" fmla="*/ 144 h 214"/>
                <a:gd name="T34" fmla="*/ 11 w 92"/>
                <a:gd name="T35" fmla="*/ 166 h 214"/>
                <a:gd name="T36" fmla="*/ 2 w 92"/>
                <a:gd name="T37" fmla="*/ 189 h 214"/>
                <a:gd name="T38" fmla="*/ 0 w 92"/>
                <a:gd name="T39" fmla="*/ 196 h 214"/>
                <a:gd name="T40" fmla="*/ 58 w 92"/>
                <a:gd name="T41" fmla="*/ 2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214">
                  <a:moveTo>
                    <a:pt x="58" y="207"/>
                  </a:moveTo>
                  <a:lnTo>
                    <a:pt x="56" y="214"/>
                  </a:lnTo>
                  <a:lnTo>
                    <a:pt x="67" y="184"/>
                  </a:lnTo>
                  <a:lnTo>
                    <a:pt x="74" y="157"/>
                  </a:lnTo>
                  <a:lnTo>
                    <a:pt x="81" y="132"/>
                  </a:lnTo>
                  <a:lnTo>
                    <a:pt x="85" y="108"/>
                  </a:lnTo>
                  <a:lnTo>
                    <a:pt x="87" y="83"/>
                  </a:lnTo>
                  <a:lnTo>
                    <a:pt x="90" y="58"/>
                  </a:lnTo>
                  <a:lnTo>
                    <a:pt x="90" y="31"/>
                  </a:lnTo>
                  <a:lnTo>
                    <a:pt x="92" y="4"/>
                  </a:lnTo>
                  <a:lnTo>
                    <a:pt x="33" y="0"/>
                  </a:lnTo>
                  <a:lnTo>
                    <a:pt x="31" y="29"/>
                  </a:lnTo>
                  <a:lnTo>
                    <a:pt x="29" y="54"/>
                  </a:lnTo>
                  <a:lnTo>
                    <a:pt x="29" y="78"/>
                  </a:lnTo>
                  <a:lnTo>
                    <a:pt x="24" y="99"/>
                  </a:lnTo>
                  <a:lnTo>
                    <a:pt x="22" y="121"/>
                  </a:lnTo>
                  <a:lnTo>
                    <a:pt x="18" y="144"/>
                  </a:lnTo>
                  <a:lnTo>
                    <a:pt x="11" y="166"/>
                  </a:lnTo>
                  <a:lnTo>
                    <a:pt x="2" y="189"/>
                  </a:lnTo>
                  <a:lnTo>
                    <a:pt x="0" y="196"/>
                  </a:lnTo>
                  <a:lnTo>
                    <a:pt x="58" y="207"/>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27" name="Freeform 609">
              <a:extLst>
                <a:ext uri="{FF2B5EF4-FFF2-40B4-BE49-F238E27FC236}">
                  <a16:creationId xmlns:a16="http://schemas.microsoft.com/office/drawing/2014/main" id="{92E4CF73-0E41-6D3F-DF14-45DFACC319CF}"/>
                </a:ext>
              </a:extLst>
            </p:cNvPr>
            <p:cNvSpPr>
              <a:spLocks/>
            </p:cNvSpPr>
            <p:nvPr/>
          </p:nvSpPr>
          <p:spPr bwMode="auto">
            <a:xfrm>
              <a:off x="7115473" y="4569296"/>
              <a:ext cx="342900" cy="249237"/>
            </a:xfrm>
            <a:custGeom>
              <a:avLst/>
              <a:gdLst>
                <a:gd name="T0" fmla="*/ 34 w 216"/>
                <a:gd name="T1" fmla="*/ 153 h 157"/>
                <a:gd name="T2" fmla="*/ 18 w 216"/>
                <a:gd name="T3" fmla="*/ 157 h 157"/>
                <a:gd name="T4" fmla="*/ 36 w 216"/>
                <a:gd name="T5" fmla="*/ 155 h 157"/>
                <a:gd name="T6" fmla="*/ 54 w 216"/>
                <a:gd name="T7" fmla="*/ 150 h 157"/>
                <a:gd name="T8" fmla="*/ 70 w 216"/>
                <a:gd name="T9" fmla="*/ 146 h 157"/>
                <a:gd name="T10" fmla="*/ 88 w 216"/>
                <a:gd name="T11" fmla="*/ 137 h 157"/>
                <a:gd name="T12" fmla="*/ 119 w 216"/>
                <a:gd name="T13" fmla="*/ 119 h 157"/>
                <a:gd name="T14" fmla="*/ 146 w 216"/>
                <a:gd name="T15" fmla="*/ 99 h 157"/>
                <a:gd name="T16" fmla="*/ 171 w 216"/>
                <a:gd name="T17" fmla="*/ 76 h 157"/>
                <a:gd name="T18" fmla="*/ 191 w 216"/>
                <a:gd name="T19" fmla="*/ 56 h 157"/>
                <a:gd name="T20" fmla="*/ 207 w 216"/>
                <a:gd name="T21" fmla="*/ 33 h 157"/>
                <a:gd name="T22" fmla="*/ 216 w 216"/>
                <a:gd name="T23" fmla="*/ 11 h 157"/>
                <a:gd name="T24" fmla="*/ 158 w 216"/>
                <a:gd name="T25" fmla="*/ 0 h 157"/>
                <a:gd name="T26" fmla="*/ 155 w 216"/>
                <a:gd name="T27" fmla="*/ 2 h 157"/>
                <a:gd name="T28" fmla="*/ 144 w 216"/>
                <a:gd name="T29" fmla="*/ 18 h 157"/>
                <a:gd name="T30" fmla="*/ 128 w 216"/>
                <a:gd name="T31" fmla="*/ 33 h 157"/>
                <a:gd name="T32" fmla="*/ 108 w 216"/>
                <a:gd name="T33" fmla="*/ 51 h 157"/>
                <a:gd name="T34" fmla="*/ 86 w 216"/>
                <a:gd name="T35" fmla="*/ 69 h 157"/>
                <a:gd name="T36" fmla="*/ 61 w 216"/>
                <a:gd name="T37" fmla="*/ 85 h 157"/>
                <a:gd name="T38" fmla="*/ 47 w 216"/>
                <a:gd name="T39" fmla="*/ 90 h 157"/>
                <a:gd name="T40" fmla="*/ 36 w 216"/>
                <a:gd name="T41" fmla="*/ 94 h 157"/>
                <a:gd name="T42" fmla="*/ 25 w 216"/>
                <a:gd name="T43" fmla="*/ 96 h 157"/>
                <a:gd name="T44" fmla="*/ 14 w 216"/>
                <a:gd name="T45" fmla="*/ 99 h 157"/>
                <a:gd name="T46" fmla="*/ 0 w 216"/>
                <a:gd name="T47" fmla="*/ 103 h 157"/>
                <a:gd name="T48" fmla="*/ 34 w 216"/>
                <a:gd name="T49" fmla="*/ 15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 h="157">
                  <a:moveTo>
                    <a:pt x="34" y="153"/>
                  </a:moveTo>
                  <a:lnTo>
                    <a:pt x="18" y="157"/>
                  </a:lnTo>
                  <a:lnTo>
                    <a:pt x="36" y="155"/>
                  </a:lnTo>
                  <a:lnTo>
                    <a:pt x="54" y="150"/>
                  </a:lnTo>
                  <a:lnTo>
                    <a:pt x="70" y="146"/>
                  </a:lnTo>
                  <a:lnTo>
                    <a:pt x="88" y="137"/>
                  </a:lnTo>
                  <a:lnTo>
                    <a:pt x="119" y="119"/>
                  </a:lnTo>
                  <a:lnTo>
                    <a:pt x="146" y="99"/>
                  </a:lnTo>
                  <a:lnTo>
                    <a:pt x="171" y="76"/>
                  </a:lnTo>
                  <a:lnTo>
                    <a:pt x="191" y="56"/>
                  </a:lnTo>
                  <a:lnTo>
                    <a:pt x="207" y="33"/>
                  </a:lnTo>
                  <a:lnTo>
                    <a:pt x="216" y="11"/>
                  </a:lnTo>
                  <a:lnTo>
                    <a:pt x="158" y="0"/>
                  </a:lnTo>
                  <a:lnTo>
                    <a:pt x="155" y="2"/>
                  </a:lnTo>
                  <a:lnTo>
                    <a:pt x="144" y="18"/>
                  </a:lnTo>
                  <a:lnTo>
                    <a:pt x="128" y="33"/>
                  </a:lnTo>
                  <a:lnTo>
                    <a:pt x="108" y="51"/>
                  </a:lnTo>
                  <a:lnTo>
                    <a:pt x="86" y="69"/>
                  </a:lnTo>
                  <a:lnTo>
                    <a:pt x="61" y="85"/>
                  </a:lnTo>
                  <a:lnTo>
                    <a:pt x="47" y="90"/>
                  </a:lnTo>
                  <a:lnTo>
                    <a:pt x="36" y="94"/>
                  </a:lnTo>
                  <a:lnTo>
                    <a:pt x="25" y="96"/>
                  </a:lnTo>
                  <a:lnTo>
                    <a:pt x="14" y="99"/>
                  </a:lnTo>
                  <a:lnTo>
                    <a:pt x="0" y="103"/>
                  </a:lnTo>
                  <a:lnTo>
                    <a:pt x="34" y="153"/>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28" name="Freeform 610">
              <a:extLst>
                <a:ext uri="{FF2B5EF4-FFF2-40B4-BE49-F238E27FC236}">
                  <a16:creationId xmlns:a16="http://schemas.microsoft.com/office/drawing/2014/main" id="{1B074993-B626-8D98-DF12-C4A34E1A771B}"/>
                </a:ext>
              </a:extLst>
            </p:cNvPr>
            <p:cNvSpPr>
              <a:spLocks/>
            </p:cNvSpPr>
            <p:nvPr/>
          </p:nvSpPr>
          <p:spPr bwMode="auto">
            <a:xfrm>
              <a:off x="6918623" y="4732808"/>
              <a:ext cx="250825" cy="111125"/>
            </a:xfrm>
            <a:custGeom>
              <a:avLst/>
              <a:gdLst>
                <a:gd name="T0" fmla="*/ 27 w 158"/>
                <a:gd name="T1" fmla="*/ 70 h 70"/>
                <a:gd name="T2" fmla="*/ 36 w 158"/>
                <a:gd name="T3" fmla="*/ 65 h 70"/>
                <a:gd name="T4" fmla="*/ 39 w 158"/>
                <a:gd name="T5" fmla="*/ 63 h 70"/>
                <a:gd name="T6" fmla="*/ 45 w 158"/>
                <a:gd name="T7" fmla="*/ 63 h 70"/>
                <a:gd name="T8" fmla="*/ 59 w 158"/>
                <a:gd name="T9" fmla="*/ 63 h 70"/>
                <a:gd name="T10" fmla="*/ 72 w 158"/>
                <a:gd name="T11" fmla="*/ 65 h 70"/>
                <a:gd name="T12" fmla="*/ 93 w 158"/>
                <a:gd name="T13" fmla="*/ 65 h 70"/>
                <a:gd name="T14" fmla="*/ 113 w 158"/>
                <a:gd name="T15" fmla="*/ 65 h 70"/>
                <a:gd name="T16" fmla="*/ 135 w 158"/>
                <a:gd name="T17" fmla="*/ 61 h 70"/>
                <a:gd name="T18" fmla="*/ 158 w 158"/>
                <a:gd name="T19" fmla="*/ 50 h 70"/>
                <a:gd name="T20" fmla="*/ 124 w 158"/>
                <a:gd name="T21" fmla="*/ 0 h 70"/>
                <a:gd name="T22" fmla="*/ 115 w 158"/>
                <a:gd name="T23" fmla="*/ 5 h 70"/>
                <a:gd name="T24" fmla="*/ 106 w 158"/>
                <a:gd name="T25" fmla="*/ 7 h 70"/>
                <a:gd name="T26" fmla="*/ 93 w 158"/>
                <a:gd name="T27" fmla="*/ 7 h 70"/>
                <a:gd name="T28" fmla="*/ 79 w 158"/>
                <a:gd name="T29" fmla="*/ 5 h 70"/>
                <a:gd name="T30" fmla="*/ 61 w 158"/>
                <a:gd name="T31" fmla="*/ 2 h 70"/>
                <a:gd name="T32" fmla="*/ 43 w 158"/>
                <a:gd name="T33" fmla="*/ 2 h 70"/>
                <a:gd name="T34" fmla="*/ 23 w 158"/>
                <a:gd name="T35" fmla="*/ 7 h 70"/>
                <a:gd name="T36" fmla="*/ 0 w 158"/>
                <a:gd name="T37" fmla="*/ 16 h 70"/>
                <a:gd name="T38" fmla="*/ 9 w 158"/>
                <a:gd name="T39" fmla="*/ 11 h 70"/>
                <a:gd name="T40" fmla="*/ 27 w 158"/>
                <a:gd name="T4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70">
                  <a:moveTo>
                    <a:pt x="27" y="70"/>
                  </a:moveTo>
                  <a:lnTo>
                    <a:pt x="36" y="65"/>
                  </a:lnTo>
                  <a:lnTo>
                    <a:pt x="39" y="63"/>
                  </a:lnTo>
                  <a:lnTo>
                    <a:pt x="45" y="63"/>
                  </a:lnTo>
                  <a:lnTo>
                    <a:pt x="59" y="63"/>
                  </a:lnTo>
                  <a:lnTo>
                    <a:pt x="72" y="65"/>
                  </a:lnTo>
                  <a:lnTo>
                    <a:pt x="93" y="65"/>
                  </a:lnTo>
                  <a:lnTo>
                    <a:pt x="113" y="65"/>
                  </a:lnTo>
                  <a:lnTo>
                    <a:pt x="135" y="61"/>
                  </a:lnTo>
                  <a:lnTo>
                    <a:pt x="158" y="50"/>
                  </a:lnTo>
                  <a:lnTo>
                    <a:pt x="124" y="0"/>
                  </a:lnTo>
                  <a:lnTo>
                    <a:pt x="115" y="5"/>
                  </a:lnTo>
                  <a:lnTo>
                    <a:pt x="106" y="7"/>
                  </a:lnTo>
                  <a:lnTo>
                    <a:pt x="93" y="7"/>
                  </a:lnTo>
                  <a:lnTo>
                    <a:pt x="79" y="5"/>
                  </a:lnTo>
                  <a:lnTo>
                    <a:pt x="61" y="2"/>
                  </a:lnTo>
                  <a:lnTo>
                    <a:pt x="43" y="2"/>
                  </a:lnTo>
                  <a:lnTo>
                    <a:pt x="23" y="7"/>
                  </a:lnTo>
                  <a:lnTo>
                    <a:pt x="0" y="16"/>
                  </a:lnTo>
                  <a:lnTo>
                    <a:pt x="9" y="11"/>
                  </a:lnTo>
                  <a:lnTo>
                    <a:pt x="27" y="7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29" name="Freeform 611">
              <a:extLst>
                <a:ext uri="{FF2B5EF4-FFF2-40B4-BE49-F238E27FC236}">
                  <a16:creationId xmlns:a16="http://schemas.microsoft.com/office/drawing/2014/main" id="{160D7EAC-3311-BBB6-034B-2536EE723710}"/>
                </a:ext>
              </a:extLst>
            </p:cNvPr>
            <p:cNvSpPr>
              <a:spLocks/>
            </p:cNvSpPr>
            <p:nvPr/>
          </p:nvSpPr>
          <p:spPr bwMode="auto">
            <a:xfrm>
              <a:off x="6669385" y="4750271"/>
              <a:ext cx="292100" cy="107950"/>
            </a:xfrm>
            <a:custGeom>
              <a:avLst/>
              <a:gdLst>
                <a:gd name="T0" fmla="*/ 0 w 184"/>
                <a:gd name="T1" fmla="*/ 66 h 68"/>
                <a:gd name="T2" fmla="*/ 0 w 184"/>
                <a:gd name="T3" fmla="*/ 66 h 68"/>
                <a:gd name="T4" fmla="*/ 18 w 184"/>
                <a:gd name="T5" fmla="*/ 66 h 68"/>
                <a:gd name="T6" fmla="*/ 38 w 184"/>
                <a:gd name="T7" fmla="*/ 68 h 68"/>
                <a:gd name="T8" fmla="*/ 63 w 184"/>
                <a:gd name="T9" fmla="*/ 68 h 68"/>
                <a:gd name="T10" fmla="*/ 88 w 184"/>
                <a:gd name="T11" fmla="*/ 68 h 68"/>
                <a:gd name="T12" fmla="*/ 115 w 184"/>
                <a:gd name="T13" fmla="*/ 68 h 68"/>
                <a:gd name="T14" fmla="*/ 139 w 184"/>
                <a:gd name="T15" fmla="*/ 66 h 68"/>
                <a:gd name="T16" fmla="*/ 164 w 184"/>
                <a:gd name="T17" fmla="*/ 63 h 68"/>
                <a:gd name="T18" fmla="*/ 184 w 184"/>
                <a:gd name="T19" fmla="*/ 59 h 68"/>
                <a:gd name="T20" fmla="*/ 166 w 184"/>
                <a:gd name="T21" fmla="*/ 0 h 68"/>
                <a:gd name="T22" fmla="*/ 153 w 184"/>
                <a:gd name="T23" fmla="*/ 5 h 68"/>
                <a:gd name="T24" fmla="*/ 135 w 184"/>
                <a:gd name="T25" fmla="*/ 7 h 68"/>
                <a:gd name="T26" fmla="*/ 112 w 184"/>
                <a:gd name="T27" fmla="*/ 7 h 68"/>
                <a:gd name="T28" fmla="*/ 88 w 184"/>
                <a:gd name="T29" fmla="*/ 7 h 68"/>
                <a:gd name="T30" fmla="*/ 63 w 184"/>
                <a:gd name="T31" fmla="*/ 7 h 68"/>
                <a:gd name="T32" fmla="*/ 40 w 184"/>
                <a:gd name="T33" fmla="*/ 7 h 68"/>
                <a:gd name="T34" fmla="*/ 22 w 184"/>
                <a:gd name="T35" fmla="*/ 7 h 68"/>
                <a:gd name="T36" fmla="*/ 7 w 184"/>
                <a:gd name="T37" fmla="*/ 5 h 68"/>
                <a:gd name="T38" fmla="*/ 7 w 184"/>
                <a:gd name="T39" fmla="*/ 5 h 68"/>
                <a:gd name="T40" fmla="*/ 0 w 184"/>
                <a:gd name="T41"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 h="68">
                  <a:moveTo>
                    <a:pt x="0" y="66"/>
                  </a:moveTo>
                  <a:lnTo>
                    <a:pt x="0" y="66"/>
                  </a:lnTo>
                  <a:lnTo>
                    <a:pt x="18" y="66"/>
                  </a:lnTo>
                  <a:lnTo>
                    <a:pt x="38" y="68"/>
                  </a:lnTo>
                  <a:lnTo>
                    <a:pt x="63" y="68"/>
                  </a:lnTo>
                  <a:lnTo>
                    <a:pt x="88" y="68"/>
                  </a:lnTo>
                  <a:lnTo>
                    <a:pt x="115" y="68"/>
                  </a:lnTo>
                  <a:lnTo>
                    <a:pt x="139" y="66"/>
                  </a:lnTo>
                  <a:lnTo>
                    <a:pt x="164" y="63"/>
                  </a:lnTo>
                  <a:lnTo>
                    <a:pt x="184" y="59"/>
                  </a:lnTo>
                  <a:lnTo>
                    <a:pt x="166" y="0"/>
                  </a:lnTo>
                  <a:lnTo>
                    <a:pt x="153" y="5"/>
                  </a:lnTo>
                  <a:lnTo>
                    <a:pt x="135" y="7"/>
                  </a:lnTo>
                  <a:lnTo>
                    <a:pt x="112" y="7"/>
                  </a:lnTo>
                  <a:lnTo>
                    <a:pt x="88" y="7"/>
                  </a:lnTo>
                  <a:lnTo>
                    <a:pt x="63" y="7"/>
                  </a:lnTo>
                  <a:lnTo>
                    <a:pt x="40" y="7"/>
                  </a:lnTo>
                  <a:lnTo>
                    <a:pt x="22" y="7"/>
                  </a:lnTo>
                  <a:lnTo>
                    <a:pt x="7" y="5"/>
                  </a:lnTo>
                  <a:lnTo>
                    <a:pt x="7" y="5"/>
                  </a:lnTo>
                  <a:lnTo>
                    <a:pt x="0" y="66"/>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30" name="Freeform 612">
              <a:extLst>
                <a:ext uri="{FF2B5EF4-FFF2-40B4-BE49-F238E27FC236}">
                  <a16:creationId xmlns:a16="http://schemas.microsoft.com/office/drawing/2014/main" id="{0D8BD14B-FBB4-3AD9-6EA9-D71D36098DAE}"/>
                </a:ext>
              </a:extLst>
            </p:cNvPr>
            <p:cNvSpPr>
              <a:spLocks/>
            </p:cNvSpPr>
            <p:nvPr/>
          </p:nvSpPr>
          <p:spPr bwMode="auto">
            <a:xfrm>
              <a:off x="6415385" y="4729633"/>
              <a:ext cx="265113" cy="125412"/>
            </a:xfrm>
            <a:custGeom>
              <a:avLst/>
              <a:gdLst>
                <a:gd name="T0" fmla="*/ 0 w 167"/>
                <a:gd name="T1" fmla="*/ 61 h 79"/>
                <a:gd name="T2" fmla="*/ 0 w 167"/>
                <a:gd name="T3" fmla="*/ 61 h 79"/>
                <a:gd name="T4" fmla="*/ 20 w 167"/>
                <a:gd name="T5" fmla="*/ 63 h 79"/>
                <a:gd name="T6" fmla="*/ 40 w 167"/>
                <a:gd name="T7" fmla="*/ 65 h 79"/>
                <a:gd name="T8" fmla="*/ 63 w 167"/>
                <a:gd name="T9" fmla="*/ 67 h 79"/>
                <a:gd name="T10" fmla="*/ 83 w 167"/>
                <a:gd name="T11" fmla="*/ 70 h 79"/>
                <a:gd name="T12" fmla="*/ 104 w 167"/>
                <a:gd name="T13" fmla="*/ 72 h 79"/>
                <a:gd name="T14" fmla="*/ 124 w 167"/>
                <a:gd name="T15" fmla="*/ 74 h 79"/>
                <a:gd name="T16" fmla="*/ 142 w 167"/>
                <a:gd name="T17" fmla="*/ 76 h 79"/>
                <a:gd name="T18" fmla="*/ 160 w 167"/>
                <a:gd name="T19" fmla="*/ 79 h 79"/>
                <a:gd name="T20" fmla="*/ 167 w 167"/>
                <a:gd name="T21" fmla="*/ 18 h 79"/>
                <a:gd name="T22" fmla="*/ 149 w 167"/>
                <a:gd name="T23" fmla="*/ 16 h 79"/>
                <a:gd name="T24" fmla="*/ 128 w 167"/>
                <a:gd name="T25" fmla="*/ 13 h 79"/>
                <a:gd name="T26" fmla="*/ 108 w 167"/>
                <a:gd name="T27" fmla="*/ 13 h 79"/>
                <a:gd name="T28" fmla="*/ 88 w 167"/>
                <a:gd name="T29" fmla="*/ 11 h 79"/>
                <a:gd name="T30" fmla="*/ 70 w 167"/>
                <a:gd name="T31" fmla="*/ 9 h 79"/>
                <a:gd name="T32" fmla="*/ 49 w 167"/>
                <a:gd name="T33" fmla="*/ 7 h 79"/>
                <a:gd name="T34" fmla="*/ 29 w 167"/>
                <a:gd name="T35" fmla="*/ 4 h 79"/>
                <a:gd name="T36" fmla="*/ 9 w 167"/>
                <a:gd name="T37" fmla="*/ 0 h 79"/>
                <a:gd name="T38" fmla="*/ 9 w 167"/>
                <a:gd name="T39" fmla="*/ 0 h 79"/>
                <a:gd name="T40" fmla="*/ 0 w 167"/>
                <a:gd name="T41" fmla="*/ 6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7" h="79">
                  <a:moveTo>
                    <a:pt x="0" y="61"/>
                  </a:moveTo>
                  <a:lnTo>
                    <a:pt x="0" y="61"/>
                  </a:lnTo>
                  <a:lnTo>
                    <a:pt x="20" y="63"/>
                  </a:lnTo>
                  <a:lnTo>
                    <a:pt x="40" y="65"/>
                  </a:lnTo>
                  <a:lnTo>
                    <a:pt x="63" y="67"/>
                  </a:lnTo>
                  <a:lnTo>
                    <a:pt x="83" y="70"/>
                  </a:lnTo>
                  <a:lnTo>
                    <a:pt x="104" y="72"/>
                  </a:lnTo>
                  <a:lnTo>
                    <a:pt x="124" y="74"/>
                  </a:lnTo>
                  <a:lnTo>
                    <a:pt x="142" y="76"/>
                  </a:lnTo>
                  <a:lnTo>
                    <a:pt x="160" y="79"/>
                  </a:lnTo>
                  <a:lnTo>
                    <a:pt x="167" y="18"/>
                  </a:lnTo>
                  <a:lnTo>
                    <a:pt x="149" y="16"/>
                  </a:lnTo>
                  <a:lnTo>
                    <a:pt x="128" y="13"/>
                  </a:lnTo>
                  <a:lnTo>
                    <a:pt x="108" y="13"/>
                  </a:lnTo>
                  <a:lnTo>
                    <a:pt x="88" y="11"/>
                  </a:lnTo>
                  <a:lnTo>
                    <a:pt x="70" y="9"/>
                  </a:lnTo>
                  <a:lnTo>
                    <a:pt x="49" y="7"/>
                  </a:lnTo>
                  <a:lnTo>
                    <a:pt x="29" y="4"/>
                  </a:lnTo>
                  <a:lnTo>
                    <a:pt x="9" y="0"/>
                  </a:lnTo>
                  <a:lnTo>
                    <a:pt x="9" y="0"/>
                  </a:lnTo>
                  <a:lnTo>
                    <a:pt x="0" y="6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31" name="Freeform 613">
              <a:extLst>
                <a:ext uri="{FF2B5EF4-FFF2-40B4-BE49-F238E27FC236}">
                  <a16:creationId xmlns:a16="http://schemas.microsoft.com/office/drawing/2014/main" id="{22269806-F505-276D-4B19-E46AA0961204}"/>
                </a:ext>
              </a:extLst>
            </p:cNvPr>
            <p:cNvSpPr>
              <a:spLocks/>
            </p:cNvSpPr>
            <p:nvPr/>
          </p:nvSpPr>
          <p:spPr bwMode="auto">
            <a:xfrm>
              <a:off x="6147098" y="4640733"/>
              <a:ext cx="282575" cy="185737"/>
            </a:xfrm>
            <a:custGeom>
              <a:avLst/>
              <a:gdLst>
                <a:gd name="T0" fmla="*/ 0 w 178"/>
                <a:gd name="T1" fmla="*/ 22 h 117"/>
                <a:gd name="T2" fmla="*/ 9 w 178"/>
                <a:gd name="T3" fmla="*/ 45 h 117"/>
                <a:gd name="T4" fmla="*/ 27 w 178"/>
                <a:gd name="T5" fmla="*/ 58 h 117"/>
                <a:gd name="T6" fmla="*/ 45 w 178"/>
                <a:gd name="T7" fmla="*/ 72 h 117"/>
                <a:gd name="T8" fmla="*/ 63 w 178"/>
                <a:gd name="T9" fmla="*/ 83 h 117"/>
                <a:gd name="T10" fmla="*/ 83 w 178"/>
                <a:gd name="T11" fmla="*/ 92 h 117"/>
                <a:gd name="T12" fmla="*/ 104 w 178"/>
                <a:gd name="T13" fmla="*/ 99 h 117"/>
                <a:gd name="T14" fmla="*/ 126 w 178"/>
                <a:gd name="T15" fmla="*/ 105 h 117"/>
                <a:gd name="T16" fmla="*/ 146 w 178"/>
                <a:gd name="T17" fmla="*/ 112 h 117"/>
                <a:gd name="T18" fmla="*/ 169 w 178"/>
                <a:gd name="T19" fmla="*/ 117 h 117"/>
                <a:gd name="T20" fmla="*/ 178 w 178"/>
                <a:gd name="T21" fmla="*/ 56 h 117"/>
                <a:gd name="T22" fmla="*/ 160 w 178"/>
                <a:gd name="T23" fmla="*/ 54 h 117"/>
                <a:gd name="T24" fmla="*/ 142 w 178"/>
                <a:gd name="T25" fmla="*/ 47 h 117"/>
                <a:gd name="T26" fmla="*/ 124 w 178"/>
                <a:gd name="T27" fmla="*/ 42 h 117"/>
                <a:gd name="T28" fmla="*/ 108 w 178"/>
                <a:gd name="T29" fmla="*/ 36 h 117"/>
                <a:gd name="T30" fmla="*/ 90 w 178"/>
                <a:gd name="T31" fmla="*/ 29 h 117"/>
                <a:gd name="T32" fmla="*/ 77 w 178"/>
                <a:gd name="T33" fmla="*/ 20 h 117"/>
                <a:gd name="T34" fmla="*/ 63 w 178"/>
                <a:gd name="T35" fmla="*/ 11 h 117"/>
                <a:gd name="T36" fmla="*/ 50 w 178"/>
                <a:gd name="T37" fmla="*/ 0 h 117"/>
                <a:gd name="T38" fmla="*/ 59 w 178"/>
                <a:gd name="T39" fmla="*/ 22 h 117"/>
                <a:gd name="T40" fmla="*/ 0 w 178"/>
                <a:gd name="T41" fmla="*/ 22 h 117"/>
                <a:gd name="T42" fmla="*/ 0 w 178"/>
                <a:gd name="T43" fmla="*/ 36 h 117"/>
                <a:gd name="T44" fmla="*/ 9 w 178"/>
                <a:gd name="T45" fmla="*/ 45 h 117"/>
                <a:gd name="T46" fmla="*/ 0 w 178"/>
                <a:gd name="T47" fmla="*/ 2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 h="117">
                  <a:moveTo>
                    <a:pt x="0" y="22"/>
                  </a:moveTo>
                  <a:lnTo>
                    <a:pt x="9" y="45"/>
                  </a:lnTo>
                  <a:lnTo>
                    <a:pt x="27" y="58"/>
                  </a:lnTo>
                  <a:lnTo>
                    <a:pt x="45" y="72"/>
                  </a:lnTo>
                  <a:lnTo>
                    <a:pt x="63" y="83"/>
                  </a:lnTo>
                  <a:lnTo>
                    <a:pt x="83" y="92"/>
                  </a:lnTo>
                  <a:lnTo>
                    <a:pt x="104" y="99"/>
                  </a:lnTo>
                  <a:lnTo>
                    <a:pt x="126" y="105"/>
                  </a:lnTo>
                  <a:lnTo>
                    <a:pt x="146" y="112"/>
                  </a:lnTo>
                  <a:lnTo>
                    <a:pt x="169" y="117"/>
                  </a:lnTo>
                  <a:lnTo>
                    <a:pt x="178" y="56"/>
                  </a:lnTo>
                  <a:lnTo>
                    <a:pt x="160" y="54"/>
                  </a:lnTo>
                  <a:lnTo>
                    <a:pt x="142" y="47"/>
                  </a:lnTo>
                  <a:lnTo>
                    <a:pt x="124" y="42"/>
                  </a:lnTo>
                  <a:lnTo>
                    <a:pt x="108" y="36"/>
                  </a:lnTo>
                  <a:lnTo>
                    <a:pt x="90" y="29"/>
                  </a:lnTo>
                  <a:lnTo>
                    <a:pt x="77" y="20"/>
                  </a:lnTo>
                  <a:lnTo>
                    <a:pt x="63" y="11"/>
                  </a:lnTo>
                  <a:lnTo>
                    <a:pt x="50" y="0"/>
                  </a:lnTo>
                  <a:lnTo>
                    <a:pt x="59" y="22"/>
                  </a:lnTo>
                  <a:lnTo>
                    <a:pt x="0" y="22"/>
                  </a:lnTo>
                  <a:lnTo>
                    <a:pt x="0" y="36"/>
                  </a:lnTo>
                  <a:lnTo>
                    <a:pt x="9" y="45"/>
                  </a:lnTo>
                  <a:lnTo>
                    <a:pt x="0" y="22"/>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32" name="Freeform 614">
              <a:extLst>
                <a:ext uri="{FF2B5EF4-FFF2-40B4-BE49-F238E27FC236}">
                  <a16:creationId xmlns:a16="http://schemas.microsoft.com/office/drawing/2014/main" id="{F34C862D-A960-8AA3-EA61-416A0080CB32}"/>
                </a:ext>
              </a:extLst>
            </p:cNvPr>
            <p:cNvSpPr>
              <a:spLocks/>
            </p:cNvSpPr>
            <p:nvPr/>
          </p:nvSpPr>
          <p:spPr bwMode="auto">
            <a:xfrm>
              <a:off x="6147098" y="4615333"/>
              <a:ext cx="93663" cy="96837"/>
            </a:xfrm>
            <a:custGeom>
              <a:avLst/>
              <a:gdLst>
                <a:gd name="T0" fmla="*/ 29 w 59"/>
                <a:gd name="T1" fmla="*/ 61 h 61"/>
                <a:gd name="T2" fmla="*/ 0 w 59"/>
                <a:gd name="T3" fmla="*/ 29 h 61"/>
                <a:gd name="T4" fmla="*/ 0 w 59"/>
                <a:gd name="T5" fmla="*/ 31 h 61"/>
                <a:gd name="T6" fmla="*/ 0 w 59"/>
                <a:gd name="T7" fmla="*/ 31 h 61"/>
                <a:gd name="T8" fmla="*/ 0 w 59"/>
                <a:gd name="T9" fmla="*/ 34 h 61"/>
                <a:gd name="T10" fmla="*/ 0 w 59"/>
                <a:gd name="T11" fmla="*/ 34 h 61"/>
                <a:gd name="T12" fmla="*/ 0 w 59"/>
                <a:gd name="T13" fmla="*/ 34 h 61"/>
                <a:gd name="T14" fmla="*/ 0 w 59"/>
                <a:gd name="T15" fmla="*/ 36 h 61"/>
                <a:gd name="T16" fmla="*/ 0 w 59"/>
                <a:gd name="T17" fmla="*/ 36 h 61"/>
                <a:gd name="T18" fmla="*/ 0 w 59"/>
                <a:gd name="T19" fmla="*/ 38 h 61"/>
                <a:gd name="T20" fmla="*/ 59 w 59"/>
                <a:gd name="T21" fmla="*/ 38 h 61"/>
                <a:gd name="T22" fmla="*/ 59 w 59"/>
                <a:gd name="T23" fmla="*/ 36 h 61"/>
                <a:gd name="T24" fmla="*/ 59 w 59"/>
                <a:gd name="T25" fmla="*/ 36 h 61"/>
                <a:gd name="T26" fmla="*/ 59 w 59"/>
                <a:gd name="T27" fmla="*/ 34 h 61"/>
                <a:gd name="T28" fmla="*/ 59 w 59"/>
                <a:gd name="T29" fmla="*/ 34 h 61"/>
                <a:gd name="T30" fmla="*/ 59 w 59"/>
                <a:gd name="T31" fmla="*/ 34 h 61"/>
                <a:gd name="T32" fmla="*/ 59 w 59"/>
                <a:gd name="T33" fmla="*/ 31 h 61"/>
                <a:gd name="T34" fmla="*/ 59 w 59"/>
                <a:gd name="T35" fmla="*/ 31 h 61"/>
                <a:gd name="T36" fmla="*/ 59 w 59"/>
                <a:gd name="T37" fmla="*/ 29 h 61"/>
                <a:gd name="T38" fmla="*/ 29 w 59"/>
                <a:gd name="T39" fmla="*/ 0 h 61"/>
                <a:gd name="T40" fmla="*/ 59 w 59"/>
                <a:gd name="T41" fmla="*/ 29 h 61"/>
                <a:gd name="T42" fmla="*/ 59 w 59"/>
                <a:gd name="T43" fmla="*/ 0 h 61"/>
                <a:gd name="T44" fmla="*/ 29 w 59"/>
                <a:gd name="T45" fmla="*/ 0 h 61"/>
                <a:gd name="T46" fmla="*/ 29 w 59"/>
                <a:gd name="T4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61">
                  <a:moveTo>
                    <a:pt x="29" y="61"/>
                  </a:moveTo>
                  <a:lnTo>
                    <a:pt x="0" y="29"/>
                  </a:lnTo>
                  <a:lnTo>
                    <a:pt x="0" y="31"/>
                  </a:lnTo>
                  <a:lnTo>
                    <a:pt x="0" y="31"/>
                  </a:lnTo>
                  <a:lnTo>
                    <a:pt x="0" y="34"/>
                  </a:lnTo>
                  <a:lnTo>
                    <a:pt x="0" y="34"/>
                  </a:lnTo>
                  <a:lnTo>
                    <a:pt x="0" y="34"/>
                  </a:lnTo>
                  <a:lnTo>
                    <a:pt x="0" y="36"/>
                  </a:lnTo>
                  <a:lnTo>
                    <a:pt x="0" y="36"/>
                  </a:lnTo>
                  <a:lnTo>
                    <a:pt x="0" y="38"/>
                  </a:lnTo>
                  <a:lnTo>
                    <a:pt x="59" y="38"/>
                  </a:lnTo>
                  <a:lnTo>
                    <a:pt x="59" y="36"/>
                  </a:lnTo>
                  <a:lnTo>
                    <a:pt x="59" y="36"/>
                  </a:lnTo>
                  <a:lnTo>
                    <a:pt x="59" y="34"/>
                  </a:lnTo>
                  <a:lnTo>
                    <a:pt x="59" y="34"/>
                  </a:lnTo>
                  <a:lnTo>
                    <a:pt x="59" y="34"/>
                  </a:lnTo>
                  <a:lnTo>
                    <a:pt x="59" y="31"/>
                  </a:lnTo>
                  <a:lnTo>
                    <a:pt x="59" y="31"/>
                  </a:lnTo>
                  <a:lnTo>
                    <a:pt x="59" y="29"/>
                  </a:lnTo>
                  <a:lnTo>
                    <a:pt x="29" y="0"/>
                  </a:lnTo>
                  <a:lnTo>
                    <a:pt x="59" y="29"/>
                  </a:lnTo>
                  <a:lnTo>
                    <a:pt x="59" y="0"/>
                  </a:lnTo>
                  <a:lnTo>
                    <a:pt x="29" y="0"/>
                  </a:lnTo>
                  <a:lnTo>
                    <a:pt x="29" y="6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33" name="Freeform 615">
              <a:extLst>
                <a:ext uri="{FF2B5EF4-FFF2-40B4-BE49-F238E27FC236}">
                  <a16:creationId xmlns:a16="http://schemas.microsoft.com/office/drawing/2014/main" id="{F989FBC9-669F-7599-EF8B-0E2A62BE256E}"/>
                </a:ext>
              </a:extLst>
            </p:cNvPr>
            <p:cNvSpPr>
              <a:spLocks/>
            </p:cNvSpPr>
            <p:nvPr/>
          </p:nvSpPr>
          <p:spPr bwMode="auto">
            <a:xfrm>
              <a:off x="6175673" y="4615333"/>
              <a:ext cx="31750" cy="96837"/>
            </a:xfrm>
            <a:custGeom>
              <a:avLst/>
              <a:gdLst>
                <a:gd name="T0" fmla="*/ 14 w 20"/>
                <a:gd name="T1" fmla="*/ 58 h 61"/>
                <a:gd name="T2" fmla="*/ 14 w 20"/>
                <a:gd name="T3" fmla="*/ 58 h 61"/>
                <a:gd name="T4" fmla="*/ 7 w 20"/>
                <a:gd name="T5" fmla="*/ 58 h 61"/>
                <a:gd name="T6" fmla="*/ 2 w 20"/>
                <a:gd name="T7" fmla="*/ 58 h 61"/>
                <a:gd name="T8" fmla="*/ 0 w 20"/>
                <a:gd name="T9" fmla="*/ 58 h 61"/>
                <a:gd name="T10" fmla="*/ 0 w 20"/>
                <a:gd name="T11" fmla="*/ 58 h 61"/>
                <a:gd name="T12" fmla="*/ 0 w 20"/>
                <a:gd name="T13" fmla="*/ 58 h 61"/>
                <a:gd name="T14" fmla="*/ 2 w 20"/>
                <a:gd name="T15" fmla="*/ 58 h 61"/>
                <a:gd name="T16" fmla="*/ 5 w 20"/>
                <a:gd name="T17" fmla="*/ 61 h 61"/>
                <a:gd name="T18" fmla="*/ 11 w 20"/>
                <a:gd name="T19" fmla="*/ 61 h 61"/>
                <a:gd name="T20" fmla="*/ 11 w 20"/>
                <a:gd name="T21" fmla="*/ 0 h 61"/>
                <a:gd name="T22" fmla="*/ 16 w 20"/>
                <a:gd name="T23" fmla="*/ 0 h 61"/>
                <a:gd name="T24" fmla="*/ 18 w 20"/>
                <a:gd name="T25" fmla="*/ 2 h 61"/>
                <a:gd name="T26" fmla="*/ 20 w 20"/>
                <a:gd name="T27" fmla="*/ 2 h 61"/>
                <a:gd name="T28" fmla="*/ 18 w 20"/>
                <a:gd name="T29" fmla="*/ 2 h 61"/>
                <a:gd name="T30" fmla="*/ 16 w 20"/>
                <a:gd name="T31" fmla="*/ 0 h 61"/>
                <a:gd name="T32" fmla="*/ 14 w 20"/>
                <a:gd name="T33" fmla="*/ 0 h 61"/>
                <a:gd name="T34" fmla="*/ 9 w 20"/>
                <a:gd name="T35" fmla="*/ 0 h 61"/>
                <a:gd name="T36" fmla="*/ 0 w 20"/>
                <a:gd name="T37" fmla="*/ 0 h 61"/>
                <a:gd name="T38" fmla="*/ 0 w 20"/>
                <a:gd name="T39" fmla="*/ 0 h 61"/>
                <a:gd name="T40" fmla="*/ 14 w 20"/>
                <a:gd name="T41"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61">
                  <a:moveTo>
                    <a:pt x="14" y="58"/>
                  </a:moveTo>
                  <a:lnTo>
                    <a:pt x="14" y="58"/>
                  </a:lnTo>
                  <a:lnTo>
                    <a:pt x="7" y="58"/>
                  </a:lnTo>
                  <a:lnTo>
                    <a:pt x="2" y="58"/>
                  </a:lnTo>
                  <a:lnTo>
                    <a:pt x="0" y="58"/>
                  </a:lnTo>
                  <a:lnTo>
                    <a:pt x="0" y="58"/>
                  </a:lnTo>
                  <a:lnTo>
                    <a:pt x="0" y="58"/>
                  </a:lnTo>
                  <a:lnTo>
                    <a:pt x="2" y="58"/>
                  </a:lnTo>
                  <a:lnTo>
                    <a:pt x="5" y="61"/>
                  </a:lnTo>
                  <a:lnTo>
                    <a:pt x="11" y="61"/>
                  </a:lnTo>
                  <a:lnTo>
                    <a:pt x="11" y="0"/>
                  </a:lnTo>
                  <a:lnTo>
                    <a:pt x="16" y="0"/>
                  </a:lnTo>
                  <a:lnTo>
                    <a:pt x="18" y="2"/>
                  </a:lnTo>
                  <a:lnTo>
                    <a:pt x="20" y="2"/>
                  </a:lnTo>
                  <a:lnTo>
                    <a:pt x="18" y="2"/>
                  </a:lnTo>
                  <a:lnTo>
                    <a:pt x="16" y="0"/>
                  </a:lnTo>
                  <a:lnTo>
                    <a:pt x="14" y="0"/>
                  </a:lnTo>
                  <a:lnTo>
                    <a:pt x="9" y="0"/>
                  </a:lnTo>
                  <a:lnTo>
                    <a:pt x="0" y="0"/>
                  </a:lnTo>
                  <a:lnTo>
                    <a:pt x="0" y="0"/>
                  </a:lnTo>
                  <a:lnTo>
                    <a:pt x="14" y="58"/>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34" name="Freeform 616">
              <a:extLst>
                <a:ext uri="{FF2B5EF4-FFF2-40B4-BE49-F238E27FC236}">
                  <a16:creationId xmlns:a16="http://schemas.microsoft.com/office/drawing/2014/main" id="{B27818EB-4B0F-321E-D9C3-3488A1465A8F}"/>
                </a:ext>
              </a:extLst>
            </p:cNvPr>
            <p:cNvSpPr>
              <a:spLocks/>
            </p:cNvSpPr>
            <p:nvPr/>
          </p:nvSpPr>
          <p:spPr bwMode="auto">
            <a:xfrm>
              <a:off x="6112173" y="4615333"/>
              <a:ext cx="106363" cy="92075"/>
            </a:xfrm>
            <a:custGeom>
              <a:avLst/>
              <a:gdLst>
                <a:gd name="T0" fmla="*/ 15 w 67"/>
                <a:gd name="T1" fmla="*/ 13 h 58"/>
                <a:gd name="T2" fmla="*/ 29 w 67"/>
                <a:gd name="T3" fmla="*/ 56 h 58"/>
                <a:gd name="T4" fmla="*/ 33 w 67"/>
                <a:gd name="T5" fmla="*/ 56 h 58"/>
                <a:gd name="T6" fmla="*/ 36 w 67"/>
                <a:gd name="T7" fmla="*/ 58 h 58"/>
                <a:gd name="T8" fmla="*/ 38 w 67"/>
                <a:gd name="T9" fmla="*/ 58 h 58"/>
                <a:gd name="T10" fmla="*/ 40 w 67"/>
                <a:gd name="T11" fmla="*/ 58 h 58"/>
                <a:gd name="T12" fmla="*/ 42 w 67"/>
                <a:gd name="T13" fmla="*/ 58 h 58"/>
                <a:gd name="T14" fmla="*/ 45 w 67"/>
                <a:gd name="T15" fmla="*/ 58 h 58"/>
                <a:gd name="T16" fmla="*/ 49 w 67"/>
                <a:gd name="T17" fmla="*/ 58 h 58"/>
                <a:gd name="T18" fmla="*/ 54 w 67"/>
                <a:gd name="T19" fmla="*/ 58 h 58"/>
                <a:gd name="T20" fmla="*/ 40 w 67"/>
                <a:gd name="T21" fmla="*/ 0 h 58"/>
                <a:gd name="T22" fmla="*/ 42 w 67"/>
                <a:gd name="T23" fmla="*/ 0 h 58"/>
                <a:gd name="T24" fmla="*/ 45 w 67"/>
                <a:gd name="T25" fmla="*/ 0 h 58"/>
                <a:gd name="T26" fmla="*/ 47 w 67"/>
                <a:gd name="T27" fmla="*/ 0 h 58"/>
                <a:gd name="T28" fmla="*/ 47 w 67"/>
                <a:gd name="T29" fmla="*/ 0 h 58"/>
                <a:gd name="T30" fmla="*/ 49 w 67"/>
                <a:gd name="T31" fmla="*/ 0 h 58"/>
                <a:gd name="T32" fmla="*/ 49 w 67"/>
                <a:gd name="T33" fmla="*/ 0 h 58"/>
                <a:gd name="T34" fmla="*/ 51 w 67"/>
                <a:gd name="T35" fmla="*/ 0 h 58"/>
                <a:gd name="T36" fmla="*/ 54 w 67"/>
                <a:gd name="T37" fmla="*/ 2 h 58"/>
                <a:gd name="T38" fmla="*/ 67 w 67"/>
                <a:gd name="T39" fmla="*/ 43 h 58"/>
                <a:gd name="T40" fmla="*/ 15 w 67"/>
                <a:gd name="T41" fmla="*/ 13 h 58"/>
                <a:gd name="T42" fmla="*/ 0 w 67"/>
                <a:gd name="T43" fmla="*/ 43 h 58"/>
                <a:gd name="T44" fmla="*/ 29 w 67"/>
                <a:gd name="T45" fmla="*/ 56 h 58"/>
                <a:gd name="T46" fmla="*/ 15 w 67"/>
                <a:gd name="T4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58">
                  <a:moveTo>
                    <a:pt x="15" y="13"/>
                  </a:moveTo>
                  <a:lnTo>
                    <a:pt x="29" y="56"/>
                  </a:lnTo>
                  <a:lnTo>
                    <a:pt x="33" y="56"/>
                  </a:lnTo>
                  <a:lnTo>
                    <a:pt x="36" y="58"/>
                  </a:lnTo>
                  <a:lnTo>
                    <a:pt x="38" y="58"/>
                  </a:lnTo>
                  <a:lnTo>
                    <a:pt x="40" y="58"/>
                  </a:lnTo>
                  <a:lnTo>
                    <a:pt x="42" y="58"/>
                  </a:lnTo>
                  <a:lnTo>
                    <a:pt x="45" y="58"/>
                  </a:lnTo>
                  <a:lnTo>
                    <a:pt x="49" y="58"/>
                  </a:lnTo>
                  <a:lnTo>
                    <a:pt x="54" y="58"/>
                  </a:lnTo>
                  <a:lnTo>
                    <a:pt x="40" y="0"/>
                  </a:lnTo>
                  <a:lnTo>
                    <a:pt x="42" y="0"/>
                  </a:lnTo>
                  <a:lnTo>
                    <a:pt x="45" y="0"/>
                  </a:lnTo>
                  <a:lnTo>
                    <a:pt x="47" y="0"/>
                  </a:lnTo>
                  <a:lnTo>
                    <a:pt x="47" y="0"/>
                  </a:lnTo>
                  <a:lnTo>
                    <a:pt x="49" y="0"/>
                  </a:lnTo>
                  <a:lnTo>
                    <a:pt x="49" y="0"/>
                  </a:lnTo>
                  <a:lnTo>
                    <a:pt x="51" y="0"/>
                  </a:lnTo>
                  <a:lnTo>
                    <a:pt x="54" y="2"/>
                  </a:lnTo>
                  <a:lnTo>
                    <a:pt x="67" y="43"/>
                  </a:lnTo>
                  <a:lnTo>
                    <a:pt x="15" y="13"/>
                  </a:lnTo>
                  <a:lnTo>
                    <a:pt x="0" y="43"/>
                  </a:lnTo>
                  <a:lnTo>
                    <a:pt x="29" y="56"/>
                  </a:lnTo>
                  <a:lnTo>
                    <a:pt x="15" y="13"/>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36" name="Freeform 617">
              <a:extLst>
                <a:ext uri="{FF2B5EF4-FFF2-40B4-BE49-F238E27FC236}">
                  <a16:creationId xmlns:a16="http://schemas.microsoft.com/office/drawing/2014/main" id="{050F751A-4F28-5FB7-23F3-FCF086AB8F31}"/>
                </a:ext>
              </a:extLst>
            </p:cNvPr>
            <p:cNvSpPr>
              <a:spLocks/>
            </p:cNvSpPr>
            <p:nvPr/>
          </p:nvSpPr>
          <p:spPr bwMode="auto">
            <a:xfrm>
              <a:off x="6132810" y="4604221"/>
              <a:ext cx="93663" cy="93662"/>
            </a:xfrm>
            <a:custGeom>
              <a:avLst/>
              <a:gdLst>
                <a:gd name="T0" fmla="*/ 25 w 59"/>
                <a:gd name="T1" fmla="*/ 59 h 59"/>
                <a:gd name="T2" fmla="*/ 0 w 59"/>
                <a:gd name="T3" fmla="*/ 29 h 59"/>
                <a:gd name="T4" fmla="*/ 0 w 59"/>
                <a:gd name="T5" fmla="*/ 29 h 59"/>
                <a:gd name="T6" fmla="*/ 0 w 59"/>
                <a:gd name="T7" fmla="*/ 29 h 59"/>
                <a:gd name="T8" fmla="*/ 0 w 59"/>
                <a:gd name="T9" fmla="*/ 29 h 59"/>
                <a:gd name="T10" fmla="*/ 0 w 59"/>
                <a:gd name="T11" fmla="*/ 27 h 59"/>
                <a:gd name="T12" fmla="*/ 0 w 59"/>
                <a:gd name="T13" fmla="*/ 27 h 59"/>
                <a:gd name="T14" fmla="*/ 0 w 59"/>
                <a:gd name="T15" fmla="*/ 25 h 59"/>
                <a:gd name="T16" fmla="*/ 2 w 59"/>
                <a:gd name="T17" fmla="*/ 23 h 59"/>
                <a:gd name="T18" fmla="*/ 2 w 59"/>
                <a:gd name="T19" fmla="*/ 20 h 59"/>
                <a:gd name="T20" fmla="*/ 54 w 59"/>
                <a:gd name="T21" fmla="*/ 50 h 59"/>
                <a:gd name="T22" fmla="*/ 56 w 59"/>
                <a:gd name="T23" fmla="*/ 45 h 59"/>
                <a:gd name="T24" fmla="*/ 59 w 59"/>
                <a:gd name="T25" fmla="*/ 43 h 59"/>
                <a:gd name="T26" fmla="*/ 59 w 59"/>
                <a:gd name="T27" fmla="*/ 38 h 59"/>
                <a:gd name="T28" fmla="*/ 59 w 59"/>
                <a:gd name="T29" fmla="*/ 36 h 59"/>
                <a:gd name="T30" fmla="*/ 59 w 59"/>
                <a:gd name="T31" fmla="*/ 34 h 59"/>
                <a:gd name="T32" fmla="*/ 59 w 59"/>
                <a:gd name="T33" fmla="*/ 32 h 59"/>
                <a:gd name="T34" fmla="*/ 59 w 59"/>
                <a:gd name="T35" fmla="*/ 29 h 59"/>
                <a:gd name="T36" fmla="*/ 59 w 59"/>
                <a:gd name="T37" fmla="*/ 29 h 59"/>
                <a:gd name="T38" fmla="*/ 34 w 59"/>
                <a:gd name="T39" fmla="*/ 0 h 59"/>
                <a:gd name="T40" fmla="*/ 59 w 59"/>
                <a:gd name="T41" fmla="*/ 29 h 59"/>
                <a:gd name="T42" fmla="*/ 59 w 59"/>
                <a:gd name="T43" fmla="*/ 2 h 59"/>
                <a:gd name="T44" fmla="*/ 34 w 59"/>
                <a:gd name="T45" fmla="*/ 0 h 59"/>
                <a:gd name="T46" fmla="*/ 25 w 59"/>
                <a:gd name="T4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59">
                  <a:moveTo>
                    <a:pt x="25" y="59"/>
                  </a:moveTo>
                  <a:lnTo>
                    <a:pt x="0" y="29"/>
                  </a:lnTo>
                  <a:lnTo>
                    <a:pt x="0" y="29"/>
                  </a:lnTo>
                  <a:lnTo>
                    <a:pt x="0" y="29"/>
                  </a:lnTo>
                  <a:lnTo>
                    <a:pt x="0" y="29"/>
                  </a:lnTo>
                  <a:lnTo>
                    <a:pt x="0" y="27"/>
                  </a:lnTo>
                  <a:lnTo>
                    <a:pt x="0" y="27"/>
                  </a:lnTo>
                  <a:lnTo>
                    <a:pt x="0" y="25"/>
                  </a:lnTo>
                  <a:lnTo>
                    <a:pt x="2" y="23"/>
                  </a:lnTo>
                  <a:lnTo>
                    <a:pt x="2" y="20"/>
                  </a:lnTo>
                  <a:lnTo>
                    <a:pt x="54" y="50"/>
                  </a:lnTo>
                  <a:lnTo>
                    <a:pt x="56" y="45"/>
                  </a:lnTo>
                  <a:lnTo>
                    <a:pt x="59" y="43"/>
                  </a:lnTo>
                  <a:lnTo>
                    <a:pt x="59" y="38"/>
                  </a:lnTo>
                  <a:lnTo>
                    <a:pt x="59" y="36"/>
                  </a:lnTo>
                  <a:lnTo>
                    <a:pt x="59" y="34"/>
                  </a:lnTo>
                  <a:lnTo>
                    <a:pt x="59" y="32"/>
                  </a:lnTo>
                  <a:lnTo>
                    <a:pt x="59" y="29"/>
                  </a:lnTo>
                  <a:lnTo>
                    <a:pt x="59" y="29"/>
                  </a:lnTo>
                  <a:lnTo>
                    <a:pt x="34" y="0"/>
                  </a:lnTo>
                  <a:lnTo>
                    <a:pt x="59" y="29"/>
                  </a:lnTo>
                  <a:lnTo>
                    <a:pt x="59" y="2"/>
                  </a:lnTo>
                  <a:lnTo>
                    <a:pt x="34" y="0"/>
                  </a:lnTo>
                  <a:lnTo>
                    <a:pt x="25" y="5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37" name="Freeform 618">
              <a:extLst>
                <a:ext uri="{FF2B5EF4-FFF2-40B4-BE49-F238E27FC236}">
                  <a16:creationId xmlns:a16="http://schemas.microsoft.com/office/drawing/2014/main" id="{1A0CCC19-966E-1B89-B9F9-0708CF63DDA9}"/>
                </a:ext>
              </a:extLst>
            </p:cNvPr>
            <p:cNvSpPr>
              <a:spLocks/>
            </p:cNvSpPr>
            <p:nvPr/>
          </p:nvSpPr>
          <p:spPr bwMode="auto">
            <a:xfrm>
              <a:off x="6115348" y="4601046"/>
              <a:ext cx="96838" cy="96837"/>
            </a:xfrm>
            <a:custGeom>
              <a:avLst/>
              <a:gdLst>
                <a:gd name="T0" fmla="*/ 0 w 61"/>
                <a:gd name="T1" fmla="*/ 29 h 61"/>
                <a:gd name="T2" fmla="*/ 31 w 61"/>
                <a:gd name="T3" fmla="*/ 61 h 61"/>
                <a:gd name="T4" fmla="*/ 31 w 61"/>
                <a:gd name="T5" fmla="*/ 61 h 61"/>
                <a:gd name="T6" fmla="*/ 31 w 61"/>
                <a:gd name="T7" fmla="*/ 61 h 61"/>
                <a:gd name="T8" fmla="*/ 31 w 61"/>
                <a:gd name="T9" fmla="*/ 61 h 61"/>
                <a:gd name="T10" fmla="*/ 31 w 61"/>
                <a:gd name="T11" fmla="*/ 61 h 61"/>
                <a:gd name="T12" fmla="*/ 31 w 61"/>
                <a:gd name="T13" fmla="*/ 61 h 61"/>
                <a:gd name="T14" fmla="*/ 34 w 61"/>
                <a:gd name="T15" fmla="*/ 61 h 61"/>
                <a:gd name="T16" fmla="*/ 34 w 61"/>
                <a:gd name="T17" fmla="*/ 61 h 61"/>
                <a:gd name="T18" fmla="*/ 36 w 61"/>
                <a:gd name="T19" fmla="*/ 61 h 61"/>
                <a:gd name="T20" fmla="*/ 45 w 61"/>
                <a:gd name="T21" fmla="*/ 2 h 61"/>
                <a:gd name="T22" fmla="*/ 45 w 61"/>
                <a:gd name="T23" fmla="*/ 2 h 61"/>
                <a:gd name="T24" fmla="*/ 43 w 61"/>
                <a:gd name="T25" fmla="*/ 0 h 61"/>
                <a:gd name="T26" fmla="*/ 40 w 61"/>
                <a:gd name="T27" fmla="*/ 0 h 61"/>
                <a:gd name="T28" fmla="*/ 40 w 61"/>
                <a:gd name="T29" fmla="*/ 0 h 61"/>
                <a:gd name="T30" fmla="*/ 38 w 61"/>
                <a:gd name="T31" fmla="*/ 0 h 61"/>
                <a:gd name="T32" fmla="*/ 36 w 61"/>
                <a:gd name="T33" fmla="*/ 0 h 61"/>
                <a:gd name="T34" fmla="*/ 34 w 61"/>
                <a:gd name="T35" fmla="*/ 0 h 61"/>
                <a:gd name="T36" fmla="*/ 31 w 61"/>
                <a:gd name="T37" fmla="*/ 0 h 61"/>
                <a:gd name="T38" fmla="*/ 61 w 61"/>
                <a:gd name="T39" fmla="*/ 29 h 61"/>
                <a:gd name="T40" fmla="*/ 0 w 61"/>
                <a:gd name="T41" fmla="*/ 29 h 61"/>
                <a:gd name="T42" fmla="*/ 0 w 61"/>
                <a:gd name="T43" fmla="*/ 61 h 61"/>
                <a:gd name="T44" fmla="*/ 31 w 61"/>
                <a:gd name="T45" fmla="*/ 61 h 61"/>
                <a:gd name="T46" fmla="*/ 0 w 61"/>
                <a:gd name="T47"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61">
                  <a:moveTo>
                    <a:pt x="0" y="29"/>
                  </a:moveTo>
                  <a:lnTo>
                    <a:pt x="31" y="61"/>
                  </a:lnTo>
                  <a:lnTo>
                    <a:pt x="31" y="61"/>
                  </a:lnTo>
                  <a:lnTo>
                    <a:pt x="31" y="61"/>
                  </a:lnTo>
                  <a:lnTo>
                    <a:pt x="31" y="61"/>
                  </a:lnTo>
                  <a:lnTo>
                    <a:pt x="31" y="61"/>
                  </a:lnTo>
                  <a:lnTo>
                    <a:pt x="31" y="61"/>
                  </a:lnTo>
                  <a:lnTo>
                    <a:pt x="34" y="61"/>
                  </a:lnTo>
                  <a:lnTo>
                    <a:pt x="34" y="61"/>
                  </a:lnTo>
                  <a:lnTo>
                    <a:pt x="36" y="61"/>
                  </a:lnTo>
                  <a:lnTo>
                    <a:pt x="45" y="2"/>
                  </a:lnTo>
                  <a:lnTo>
                    <a:pt x="45" y="2"/>
                  </a:lnTo>
                  <a:lnTo>
                    <a:pt x="43" y="0"/>
                  </a:lnTo>
                  <a:lnTo>
                    <a:pt x="40" y="0"/>
                  </a:lnTo>
                  <a:lnTo>
                    <a:pt x="40" y="0"/>
                  </a:lnTo>
                  <a:lnTo>
                    <a:pt x="38" y="0"/>
                  </a:lnTo>
                  <a:lnTo>
                    <a:pt x="36" y="0"/>
                  </a:lnTo>
                  <a:lnTo>
                    <a:pt x="34" y="0"/>
                  </a:lnTo>
                  <a:lnTo>
                    <a:pt x="31" y="0"/>
                  </a:lnTo>
                  <a:lnTo>
                    <a:pt x="61" y="29"/>
                  </a:lnTo>
                  <a:lnTo>
                    <a:pt x="0" y="29"/>
                  </a:lnTo>
                  <a:lnTo>
                    <a:pt x="0" y="61"/>
                  </a:lnTo>
                  <a:lnTo>
                    <a:pt x="31" y="61"/>
                  </a:lnTo>
                  <a:lnTo>
                    <a:pt x="0" y="2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38" name="Freeform 619">
              <a:extLst>
                <a:ext uri="{FF2B5EF4-FFF2-40B4-BE49-F238E27FC236}">
                  <a16:creationId xmlns:a16="http://schemas.microsoft.com/office/drawing/2014/main" id="{5E894F4B-7D54-C43D-54E0-558430B55E08}"/>
                </a:ext>
              </a:extLst>
            </p:cNvPr>
            <p:cNvSpPr>
              <a:spLocks/>
            </p:cNvSpPr>
            <p:nvPr/>
          </p:nvSpPr>
          <p:spPr bwMode="auto">
            <a:xfrm>
              <a:off x="6101060" y="4564533"/>
              <a:ext cx="111125" cy="104775"/>
            </a:xfrm>
            <a:custGeom>
              <a:avLst/>
              <a:gdLst>
                <a:gd name="T0" fmla="*/ 27 w 70"/>
                <a:gd name="T1" fmla="*/ 59 h 66"/>
                <a:gd name="T2" fmla="*/ 0 w 70"/>
                <a:gd name="T3" fmla="*/ 30 h 66"/>
                <a:gd name="T4" fmla="*/ 0 w 70"/>
                <a:gd name="T5" fmla="*/ 39 h 66"/>
                <a:gd name="T6" fmla="*/ 4 w 70"/>
                <a:gd name="T7" fmla="*/ 50 h 66"/>
                <a:gd name="T8" fmla="*/ 7 w 70"/>
                <a:gd name="T9" fmla="*/ 57 h 66"/>
                <a:gd name="T10" fmla="*/ 11 w 70"/>
                <a:gd name="T11" fmla="*/ 63 h 66"/>
                <a:gd name="T12" fmla="*/ 13 w 70"/>
                <a:gd name="T13" fmla="*/ 66 h 66"/>
                <a:gd name="T14" fmla="*/ 13 w 70"/>
                <a:gd name="T15" fmla="*/ 66 h 66"/>
                <a:gd name="T16" fmla="*/ 11 w 70"/>
                <a:gd name="T17" fmla="*/ 59 h 66"/>
                <a:gd name="T18" fmla="*/ 9 w 70"/>
                <a:gd name="T19" fmla="*/ 52 h 66"/>
                <a:gd name="T20" fmla="*/ 70 w 70"/>
                <a:gd name="T21" fmla="*/ 52 h 66"/>
                <a:gd name="T22" fmla="*/ 67 w 70"/>
                <a:gd name="T23" fmla="*/ 41 h 66"/>
                <a:gd name="T24" fmla="*/ 63 w 70"/>
                <a:gd name="T25" fmla="*/ 32 h 66"/>
                <a:gd name="T26" fmla="*/ 58 w 70"/>
                <a:gd name="T27" fmla="*/ 27 h 66"/>
                <a:gd name="T28" fmla="*/ 58 w 70"/>
                <a:gd name="T29" fmla="*/ 25 h 66"/>
                <a:gd name="T30" fmla="*/ 58 w 70"/>
                <a:gd name="T31" fmla="*/ 25 h 66"/>
                <a:gd name="T32" fmla="*/ 58 w 70"/>
                <a:gd name="T33" fmla="*/ 27 h 66"/>
                <a:gd name="T34" fmla="*/ 61 w 70"/>
                <a:gd name="T35" fmla="*/ 30 h 66"/>
                <a:gd name="T36" fmla="*/ 61 w 70"/>
                <a:gd name="T37" fmla="*/ 30 h 66"/>
                <a:gd name="T38" fmla="*/ 34 w 70"/>
                <a:gd name="T39" fmla="*/ 0 h 66"/>
                <a:gd name="T40" fmla="*/ 61 w 70"/>
                <a:gd name="T41" fmla="*/ 30 h 66"/>
                <a:gd name="T42" fmla="*/ 61 w 70"/>
                <a:gd name="T43" fmla="*/ 3 h 66"/>
                <a:gd name="T44" fmla="*/ 34 w 70"/>
                <a:gd name="T45" fmla="*/ 0 h 66"/>
                <a:gd name="T46" fmla="*/ 27 w 70"/>
                <a:gd name="T4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66">
                  <a:moveTo>
                    <a:pt x="27" y="59"/>
                  </a:moveTo>
                  <a:lnTo>
                    <a:pt x="0" y="30"/>
                  </a:lnTo>
                  <a:lnTo>
                    <a:pt x="0" y="39"/>
                  </a:lnTo>
                  <a:lnTo>
                    <a:pt x="4" y="50"/>
                  </a:lnTo>
                  <a:lnTo>
                    <a:pt x="7" y="57"/>
                  </a:lnTo>
                  <a:lnTo>
                    <a:pt x="11" y="63"/>
                  </a:lnTo>
                  <a:lnTo>
                    <a:pt x="13" y="66"/>
                  </a:lnTo>
                  <a:lnTo>
                    <a:pt x="13" y="66"/>
                  </a:lnTo>
                  <a:lnTo>
                    <a:pt x="11" y="59"/>
                  </a:lnTo>
                  <a:lnTo>
                    <a:pt x="9" y="52"/>
                  </a:lnTo>
                  <a:lnTo>
                    <a:pt x="70" y="52"/>
                  </a:lnTo>
                  <a:lnTo>
                    <a:pt x="67" y="41"/>
                  </a:lnTo>
                  <a:lnTo>
                    <a:pt x="63" y="32"/>
                  </a:lnTo>
                  <a:lnTo>
                    <a:pt x="58" y="27"/>
                  </a:lnTo>
                  <a:lnTo>
                    <a:pt x="58" y="25"/>
                  </a:lnTo>
                  <a:lnTo>
                    <a:pt x="58" y="25"/>
                  </a:lnTo>
                  <a:lnTo>
                    <a:pt x="58" y="27"/>
                  </a:lnTo>
                  <a:lnTo>
                    <a:pt x="61" y="30"/>
                  </a:lnTo>
                  <a:lnTo>
                    <a:pt x="61" y="30"/>
                  </a:lnTo>
                  <a:lnTo>
                    <a:pt x="34" y="0"/>
                  </a:lnTo>
                  <a:lnTo>
                    <a:pt x="61" y="30"/>
                  </a:lnTo>
                  <a:lnTo>
                    <a:pt x="61" y="3"/>
                  </a:lnTo>
                  <a:lnTo>
                    <a:pt x="34" y="0"/>
                  </a:lnTo>
                  <a:lnTo>
                    <a:pt x="27" y="5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39" name="Freeform 620">
              <a:extLst>
                <a:ext uri="{FF2B5EF4-FFF2-40B4-BE49-F238E27FC236}">
                  <a16:creationId xmlns:a16="http://schemas.microsoft.com/office/drawing/2014/main" id="{6D1C9A85-0817-D065-31AD-3296393BBAB6}"/>
                </a:ext>
              </a:extLst>
            </p:cNvPr>
            <p:cNvSpPr>
              <a:spLocks/>
            </p:cNvSpPr>
            <p:nvPr/>
          </p:nvSpPr>
          <p:spPr bwMode="auto">
            <a:xfrm>
              <a:off x="6086773" y="4550246"/>
              <a:ext cx="100013" cy="107950"/>
            </a:xfrm>
            <a:custGeom>
              <a:avLst/>
              <a:gdLst>
                <a:gd name="T0" fmla="*/ 0 w 63"/>
                <a:gd name="T1" fmla="*/ 39 h 68"/>
                <a:gd name="T2" fmla="*/ 22 w 63"/>
                <a:gd name="T3" fmla="*/ 59 h 68"/>
                <a:gd name="T4" fmla="*/ 18 w 63"/>
                <a:gd name="T5" fmla="*/ 59 h 68"/>
                <a:gd name="T6" fmla="*/ 11 w 63"/>
                <a:gd name="T7" fmla="*/ 52 h 68"/>
                <a:gd name="T8" fmla="*/ 4 w 63"/>
                <a:gd name="T9" fmla="*/ 41 h 68"/>
                <a:gd name="T10" fmla="*/ 4 w 63"/>
                <a:gd name="T11" fmla="*/ 36 h 68"/>
                <a:gd name="T12" fmla="*/ 4 w 63"/>
                <a:gd name="T13" fmla="*/ 45 h 68"/>
                <a:gd name="T14" fmla="*/ 13 w 63"/>
                <a:gd name="T15" fmla="*/ 59 h 68"/>
                <a:gd name="T16" fmla="*/ 27 w 63"/>
                <a:gd name="T17" fmla="*/ 66 h 68"/>
                <a:gd name="T18" fmla="*/ 36 w 63"/>
                <a:gd name="T19" fmla="*/ 68 h 68"/>
                <a:gd name="T20" fmla="*/ 43 w 63"/>
                <a:gd name="T21" fmla="*/ 9 h 68"/>
                <a:gd name="T22" fmla="*/ 45 w 63"/>
                <a:gd name="T23" fmla="*/ 9 h 68"/>
                <a:gd name="T24" fmla="*/ 54 w 63"/>
                <a:gd name="T25" fmla="*/ 14 h 68"/>
                <a:gd name="T26" fmla="*/ 63 w 63"/>
                <a:gd name="T27" fmla="*/ 27 h 68"/>
                <a:gd name="T28" fmla="*/ 63 w 63"/>
                <a:gd name="T29" fmla="*/ 32 h 68"/>
                <a:gd name="T30" fmla="*/ 63 w 63"/>
                <a:gd name="T31" fmla="*/ 25 h 68"/>
                <a:gd name="T32" fmla="*/ 56 w 63"/>
                <a:gd name="T33" fmla="*/ 12 h 68"/>
                <a:gd name="T34" fmla="*/ 45 w 63"/>
                <a:gd name="T35" fmla="*/ 5 h 68"/>
                <a:gd name="T36" fmla="*/ 36 w 63"/>
                <a:gd name="T37" fmla="*/ 0 h 68"/>
                <a:gd name="T38" fmla="*/ 58 w 63"/>
                <a:gd name="T39" fmla="*/ 23 h 68"/>
                <a:gd name="T40" fmla="*/ 0 w 63"/>
                <a:gd name="T41" fmla="*/ 39 h 68"/>
                <a:gd name="T42" fmla="*/ 4 w 63"/>
                <a:gd name="T43" fmla="*/ 57 h 68"/>
                <a:gd name="T44" fmla="*/ 22 w 63"/>
                <a:gd name="T45" fmla="*/ 59 h 68"/>
                <a:gd name="T46" fmla="*/ 0 w 63"/>
                <a:gd name="T47" fmla="*/ 3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68">
                  <a:moveTo>
                    <a:pt x="0" y="39"/>
                  </a:moveTo>
                  <a:lnTo>
                    <a:pt x="22" y="59"/>
                  </a:lnTo>
                  <a:lnTo>
                    <a:pt x="18" y="59"/>
                  </a:lnTo>
                  <a:lnTo>
                    <a:pt x="11" y="52"/>
                  </a:lnTo>
                  <a:lnTo>
                    <a:pt x="4" y="41"/>
                  </a:lnTo>
                  <a:lnTo>
                    <a:pt x="4" y="36"/>
                  </a:lnTo>
                  <a:lnTo>
                    <a:pt x="4" y="45"/>
                  </a:lnTo>
                  <a:lnTo>
                    <a:pt x="13" y="59"/>
                  </a:lnTo>
                  <a:lnTo>
                    <a:pt x="27" y="66"/>
                  </a:lnTo>
                  <a:lnTo>
                    <a:pt x="36" y="68"/>
                  </a:lnTo>
                  <a:lnTo>
                    <a:pt x="43" y="9"/>
                  </a:lnTo>
                  <a:lnTo>
                    <a:pt x="45" y="9"/>
                  </a:lnTo>
                  <a:lnTo>
                    <a:pt x="54" y="14"/>
                  </a:lnTo>
                  <a:lnTo>
                    <a:pt x="63" y="27"/>
                  </a:lnTo>
                  <a:lnTo>
                    <a:pt x="63" y="32"/>
                  </a:lnTo>
                  <a:lnTo>
                    <a:pt x="63" y="25"/>
                  </a:lnTo>
                  <a:lnTo>
                    <a:pt x="56" y="12"/>
                  </a:lnTo>
                  <a:lnTo>
                    <a:pt x="45" y="5"/>
                  </a:lnTo>
                  <a:lnTo>
                    <a:pt x="36" y="0"/>
                  </a:lnTo>
                  <a:lnTo>
                    <a:pt x="58" y="23"/>
                  </a:lnTo>
                  <a:lnTo>
                    <a:pt x="0" y="39"/>
                  </a:lnTo>
                  <a:lnTo>
                    <a:pt x="4" y="57"/>
                  </a:lnTo>
                  <a:lnTo>
                    <a:pt x="22" y="59"/>
                  </a:lnTo>
                  <a:lnTo>
                    <a:pt x="0" y="3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40" name="Freeform 621">
              <a:extLst>
                <a:ext uri="{FF2B5EF4-FFF2-40B4-BE49-F238E27FC236}">
                  <a16:creationId xmlns:a16="http://schemas.microsoft.com/office/drawing/2014/main" id="{23616F8E-F2C5-8580-7DAF-5A923B3A39AF}"/>
                </a:ext>
              </a:extLst>
            </p:cNvPr>
            <p:cNvSpPr>
              <a:spLocks/>
            </p:cNvSpPr>
            <p:nvPr/>
          </p:nvSpPr>
          <p:spPr bwMode="auto">
            <a:xfrm>
              <a:off x="6064548" y="4467696"/>
              <a:ext cx="114300" cy="144462"/>
            </a:xfrm>
            <a:custGeom>
              <a:avLst/>
              <a:gdLst>
                <a:gd name="T0" fmla="*/ 30 w 72"/>
                <a:gd name="T1" fmla="*/ 59 h 91"/>
                <a:gd name="T2" fmla="*/ 0 w 72"/>
                <a:gd name="T3" fmla="*/ 39 h 91"/>
                <a:gd name="T4" fmla="*/ 3 w 72"/>
                <a:gd name="T5" fmla="*/ 43 h 91"/>
                <a:gd name="T6" fmla="*/ 3 w 72"/>
                <a:gd name="T7" fmla="*/ 50 h 91"/>
                <a:gd name="T8" fmla="*/ 5 w 72"/>
                <a:gd name="T9" fmla="*/ 57 h 91"/>
                <a:gd name="T10" fmla="*/ 7 w 72"/>
                <a:gd name="T11" fmla="*/ 64 h 91"/>
                <a:gd name="T12" fmla="*/ 9 w 72"/>
                <a:gd name="T13" fmla="*/ 70 h 91"/>
                <a:gd name="T14" fmla="*/ 9 w 72"/>
                <a:gd name="T15" fmla="*/ 77 h 91"/>
                <a:gd name="T16" fmla="*/ 12 w 72"/>
                <a:gd name="T17" fmla="*/ 84 h 91"/>
                <a:gd name="T18" fmla="*/ 14 w 72"/>
                <a:gd name="T19" fmla="*/ 91 h 91"/>
                <a:gd name="T20" fmla="*/ 72 w 72"/>
                <a:gd name="T21" fmla="*/ 75 h 91"/>
                <a:gd name="T22" fmla="*/ 70 w 72"/>
                <a:gd name="T23" fmla="*/ 68 h 91"/>
                <a:gd name="T24" fmla="*/ 68 w 72"/>
                <a:gd name="T25" fmla="*/ 61 h 91"/>
                <a:gd name="T26" fmla="*/ 66 w 72"/>
                <a:gd name="T27" fmla="*/ 54 h 91"/>
                <a:gd name="T28" fmla="*/ 66 w 72"/>
                <a:gd name="T29" fmla="*/ 50 h 91"/>
                <a:gd name="T30" fmla="*/ 63 w 72"/>
                <a:gd name="T31" fmla="*/ 43 h 91"/>
                <a:gd name="T32" fmla="*/ 61 w 72"/>
                <a:gd name="T33" fmla="*/ 36 h 91"/>
                <a:gd name="T34" fmla="*/ 59 w 72"/>
                <a:gd name="T35" fmla="*/ 30 h 91"/>
                <a:gd name="T36" fmla="*/ 57 w 72"/>
                <a:gd name="T37" fmla="*/ 21 h 91"/>
                <a:gd name="T38" fmla="*/ 30 w 72"/>
                <a:gd name="T39" fmla="*/ 0 h 91"/>
                <a:gd name="T40" fmla="*/ 57 w 72"/>
                <a:gd name="T41" fmla="*/ 21 h 91"/>
                <a:gd name="T42" fmla="*/ 52 w 72"/>
                <a:gd name="T43" fmla="*/ 0 h 91"/>
                <a:gd name="T44" fmla="*/ 30 w 72"/>
                <a:gd name="T45" fmla="*/ 0 h 91"/>
                <a:gd name="T46" fmla="*/ 30 w 72"/>
                <a:gd name="T47" fmla="*/ 5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91">
                  <a:moveTo>
                    <a:pt x="30" y="59"/>
                  </a:moveTo>
                  <a:lnTo>
                    <a:pt x="0" y="39"/>
                  </a:lnTo>
                  <a:lnTo>
                    <a:pt x="3" y="43"/>
                  </a:lnTo>
                  <a:lnTo>
                    <a:pt x="3" y="50"/>
                  </a:lnTo>
                  <a:lnTo>
                    <a:pt x="5" y="57"/>
                  </a:lnTo>
                  <a:lnTo>
                    <a:pt x="7" y="64"/>
                  </a:lnTo>
                  <a:lnTo>
                    <a:pt x="9" y="70"/>
                  </a:lnTo>
                  <a:lnTo>
                    <a:pt x="9" y="77"/>
                  </a:lnTo>
                  <a:lnTo>
                    <a:pt x="12" y="84"/>
                  </a:lnTo>
                  <a:lnTo>
                    <a:pt x="14" y="91"/>
                  </a:lnTo>
                  <a:lnTo>
                    <a:pt x="72" y="75"/>
                  </a:lnTo>
                  <a:lnTo>
                    <a:pt x="70" y="68"/>
                  </a:lnTo>
                  <a:lnTo>
                    <a:pt x="68" y="61"/>
                  </a:lnTo>
                  <a:lnTo>
                    <a:pt x="66" y="54"/>
                  </a:lnTo>
                  <a:lnTo>
                    <a:pt x="66" y="50"/>
                  </a:lnTo>
                  <a:lnTo>
                    <a:pt x="63" y="43"/>
                  </a:lnTo>
                  <a:lnTo>
                    <a:pt x="61" y="36"/>
                  </a:lnTo>
                  <a:lnTo>
                    <a:pt x="59" y="30"/>
                  </a:lnTo>
                  <a:lnTo>
                    <a:pt x="57" y="21"/>
                  </a:lnTo>
                  <a:lnTo>
                    <a:pt x="30" y="0"/>
                  </a:lnTo>
                  <a:lnTo>
                    <a:pt x="57" y="21"/>
                  </a:lnTo>
                  <a:lnTo>
                    <a:pt x="52" y="0"/>
                  </a:lnTo>
                  <a:lnTo>
                    <a:pt x="30" y="0"/>
                  </a:lnTo>
                  <a:lnTo>
                    <a:pt x="30" y="5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41" name="Freeform 622">
              <a:extLst>
                <a:ext uri="{FF2B5EF4-FFF2-40B4-BE49-F238E27FC236}">
                  <a16:creationId xmlns:a16="http://schemas.microsoft.com/office/drawing/2014/main" id="{5E66250F-5CDE-9DAC-AD8E-D9501062E418}"/>
                </a:ext>
              </a:extLst>
            </p:cNvPr>
            <p:cNvSpPr>
              <a:spLocks/>
            </p:cNvSpPr>
            <p:nvPr/>
          </p:nvSpPr>
          <p:spPr bwMode="auto">
            <a:xfrm>
              <a:off x="6055023" y="4467696"/>
              <a:ext cx="95250" cy="93662"/>
            </a:xfrm>
            <a:custGeom>
              <a:avLst/>
              <a:gdLst>
                <a:gd name="T0" fmla="*/ 0 w 60"/>
                <a:gd name="T1" fmla="*/ 30 h 59"/>
                <a:gd name="T2" fmla="*/ 18 w 60"/>
                <a:gd name="T3" fmla="*/ 57 h 59"/>
                <a:gd name="T4" fmla="*/ 22 w 60"/>
                <a:gd name="T5" fmla="*/ 59 h 59"/>
                <a:gd name="T6" fmla="*/ 24 w 60"/>
                <a:gd name="T7" fmla="*/ 59 h 59"/>
                <a:gd name="T8" fmla="*/ 29 w 60"/>
                <a:gd name="T9" fmla="*/ 59 h 59"/>
                <a:gd name="T10" fmla="*/ 31 w 60"/>
                <a:gd name="T11" fmla="*/ 59 h 59"/>
                <a:gd name="T12" fmla="*/ 31 w 60"/>
                <a:gd name="T13" fmla="*/ 59 h 59"/>
                <a:gd name="T14" fmla="*/ 33 w 60"/>
                <a:gd name="T15" fmla="*/ 59 h 59"/>
                <a:gd name="T16" fmla="*/ 33 w 60"/>
                <a:gd name="T17" fmla="*/ 59 h 59"/>
                <a:gd name="T18" fmla="*/ 36 w 60"/>
                <a:gd name="T19" fmla="*/ 59 h 59"/>
                <a:gd name="T20" fmla="*/ 36 w 60"/>
                <a:gd name="T21" fmla="*/ 0 h 59"/>
                <a:gd name="T22" fmla="*/ 33 w 60"/>
                <a:gd name="T23" fmla="*/ 0 h 59"/>
                <a:gd name="T24" fmla="*/ 33 w 60"/>
                <a:gd name="T25" fmla="*/ 0 h 59"/>
                <a:gd name="T26" fmla="*/ 33 w 60"/>
                <a:gd name="T27" fmla="*/ 0 h 59"/>
                <a:gd name="T28" fmla="*/ 36 w 60"/>
                <a:gd name="T29" fmla="*/ 0 h 59"/>
                <a:gd name="T30" fmla="*/ 36 w 60"/>
                <a:gd name="T31" fmla="*/ 0 h 59"/>
                <a:gd name="T32" fmla="*/ 36 w 60"/>
                <a:gd name="T33" fmla="*/ 0 h 59"/>
                <a:gd name="T34" fmla="*/ 38 w 60"/>
                <a:gd name="T35" fmla="*/ 0 h 59"/>
                <a:gd name="T36" fmla="*/ 42 w 60"/>
                <a:gd name="T37" fmla="*/ 3 h 59"/>
                <a:gd name="T38" fmla="*/ 60 w 60"/>
                <a:gd name="T39" fmla="*/ 30 h 59"/>
                <a:gd name="T40" fmla="*/ 0 w 60"/>
                <a:gd name="T41" fmla="*/ 30 h 59"/>
                <a:gd name="T42" fmla="*/ 0 w 60"/>
                <a:gd name="T43" fmla="*/ 48 h 59"/>
                <a:gd name="T44" fmla="*/ 18 w 60"/>
                <a:gd name="T45" fmla="*/ 57 h 59"/>
                <a:gd name="T46" fmla="*/ 0 w 60"/>
                <a:gd name="T4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59">
                  <a:moveTo>
                    <a:pt x="0" y="30"/>
                  </a:moveTo>
                  <a:lnTo>
                    <a:pt x="18" y="57"/>
                  </a:lnTo>
                  <a:lnTo>
                    <a:pt x="22" y="59"/>
                  </a:lnTo>
                  <a:lnTo>
                    <a:pt x="24" y="59"/>
                  </a:lnTo>
                  <a:lnTo>
                    <a:pt x="29" y="59"/>
                  </a:lnTo>
                  <a:lnTo>
                    <a:pt x="31" y="59"/>
                  </a:lnTo>
                  <a:lnTo>
                    <a:pt x="31" y="59"/>
                  </a:lnTo>
                  <a:lnTo>
                    <a:pt x="33" y="59"/>
                  </a:lnTo>
                  <a:lnTo>
                    <a:pt x="33" y="59"/>
                  </a:lnTo>
                  <a:lnTo>
                    <a:pt x="36" y="59"/>
                  </a:lnTo>
                  <a:lnTo>
                    <a:pt x="36" y="0"/>
                  </a:lnTo>
                  <a:lnTo>
                    <a:pt x="33" y="0"/>
                  </a:lnTo>
                  <a:lnTo>
                    <a:pt x="33" y="0"/>
                  </a:lnTo>
                  <a:lnTo>
                    <a:pt x="33" y="0"/>
                  </a:lnTo>
                  <a:lnTo>
                    <a:pt x="36" y="0"/>
                  </a:lnTo>
                  <a:lnTo>
                    <a:pt x="36" y="0"/>
                  </a:lnTo>
                  <a:lnTo>
                    <a:pt x="36" y="0"/>
                  </a:lnTo>
                  <a:lnTo>
                    <a:pt x="38" y="0"/>
                  </a:lnTo>
                  <a:lnTo>
                    <a:pt x="42" y="3"/>
                  </a:lnTo>
                  <a:lnTo>
                    <a:pt x="60" y="30"/>
                  </a:lnTo>
                  <a:lnTo>
                    <a:pt x="0" y="30"/>
                  </a:lnTo>
                  <a:lnTo>
                    <a:pt x="0" y="48"/>
                  </a:lnTo>
                  <a:lnTo>
                    <a:pt x="18" y="57"/>
                  </a:lnTo>
                  <a:lnTo>
                    <a:pt x="0" y="3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42" name="Freeform 623">
              <a:extLst>
                <a:ext uri="{FF2B5EF4-FFF2-40B4-BE49-F238E27FC236}">
                  <a16:creationId xmlns:a16="http://schemas.microsoft.com/office/drawing/2014/main" id="{842B28CC-5B59-E2FF-32F1-ADDE4015ED85}"/>
                </a:ext>
              </a:extLst>
            </p:cNvPr>
            <p:cNvSpPr>
              <a:spLocks/>
            </p:cNvSpPr>
            <p:nvPr/>
          </p:nvSpPr>
          <p:spPr bwMode="auto">
            <a:xfrm>
              <a:off x="6055023" y="4439121"/>
              <a:ext cx="103188" cy="85725"/>
            </a:xfrm>
            <a:custGeom>
              <a:avLst/>
              <a:gdLst>
                <a:gd name="T0" fmla="*/ 18 w 65"/>
                <a:gd name="T1" fmla="*/ 54 h 54"/>
                <a:gd name="T2" fmla="*/ 2 w 65"/>
                <a:gd name="T3" fmla="*/ 21 h 54"/>
                <a:gd name="T4" fmla="*/ 2 w 65"/>
                <a:gd name="T5" fmla="*/ 25 h 54"/>
                <a:gd name="T6" fmla="*/ 0 w 65"/>
                <a:gd name="T7" fmla="*/ 30 h 54"/>
                <a:gd name="T8" fmla="*/ 0 w 65"/>
                <a:gd name="T9" fmla="*/ 32 h 54"/>
                <a:gd name="T10" fmla="*/ 0 w 65"/>
                <a:gd name="T11" fmla="*/ 36 h 54"/>
                <a:gd name="T12" fmla="*/ 0 w 65"/>
                <a:gd name="T13" fmla="*/ 39 h 54"/>
                <a:gd name="T14" fmla="*/ 0 w 65"/>
                <a:gd name="T15" fmla="*/ 41 h 54"/>
                <a:gd name="T16" fmla="*/ 0 w 65"/>
                <a:gd name="T17" fmla="*/ 45 h 54"/>
                <a:gd name="T18" fmla="*/ 0 w 65"/>
                <a:gd name="T19" fmla="*/ 48 h 54"/>
                <a:gd name="T20" fmla="*/ 60 w 65"/>
                <a:gd name="T21" fmla="*/ 48 h 54"/>
                <a:gd name="T22" fmla="*/ 60 w 65"/>
                <a:gd name="T23" fmla="*/ 45 h 54"/>
                <a:gd name="T24" fmla="*/ 60 w 65"/>
                <a:gd name="T25" fmla="*/ 43 h 54"/>
                <a:gd name="T26" fmla="*/ 60 w 65"/>
                <a:gd name="T27" fmla="*/ 41 h 54"/>
                <a:gd name="T28" fmla="*/ 60 w 65"/>
                <a:gd name="T29" fmla="*/ 39 h 54"/>
                <a:gd name="T30" fmla="*/ 60 w 65"/>
                <a:gd name="T31" fmla="*/ 36 h 54"/>
                <a:gd name="T32" fmla="*/ 60 w 65"/>
                <a:gd name="T33" fmla="*/ 34 h 54"/>
                <a:gd name="T34" fmla="*/ 60 w 65"/>
                <a:gd name="T35" fmla="*/ 34 h 54"/>
                <a:gd name="T36" fmla="*/ 60 w 65"/>
                <a:gd name="T37" fmla="*/ 32 h 54"/>
                <a:gd name="T38" fmla="*/ 45 w 65"/>
                <a:gd name="T39" fmla="*/ 0 h 54"/>
                <a:gd name="T40" fmla="*/ 60 w 65"/>
                <a:gd name="T41" fmla="*/ 32 h 54"/>
                <a:gd name="T42" fmla="*/ 65 w 65"/>
                <a:gd name="T43" fmla="*/ 9 h 54"/>
                <a:gd name="T44" fmla="*/ 45 w 65"/>
                <a:gd name="T45" fmla="*/ 0 h 54"/>
                <a:gd name="T46" fmla="*/ 18 w 65"/>
                <a:gd name="T4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54">
                  <a:moveTo>
                    <a:pt x="18" y="54"/>
                  </a:moveTo>
                  <a:lnTo>
                    <a:pt x="2" y="21"/>
                  </a:lnTo>
                  <a:lnTo>
                    <a:pt x="2" y="25"/>
                  </a:lnTo>
                  <a:lnTo>
                    <a:pt x="0" y="30"/>
                  </a:lnTo>
                  <a:lnTo>
                    <a:pt x="0" y="32"/>
                  </a:lnTo>
                  <a:lnTo>
                    <a:pt x="0" y="36"/>
                  </a:lnTo>
                  <a:lnTo>
                    <a:pt x="0" y="39"/>
                  </a:lnTo>
                  <a:lnTo>
                    <a:pt x="0" y="41"/>
                  </a:lnTo>
                  <a:lnTo>
                    <a:pt x="0" y="45"/>
                  </a:lnTo>
                  <a:lnTo>
                    <a:pt x="0" y="48"/>
                  </a:lnTo>
                  <a:lnTo>
                    <a:pt x="60" y="48"/>
                  </a:lnTo>
                  <a:lnTo>
                    <a:pt x="60" y="45"/>
                  </a:lnTo>
                  <a:lnTo>
                    <a:pt x="60" y="43"/>
                  </a:lnTo>
                  <a:lnTo>
                    <a:pt x="60" y="41"/>
                  </a:lnTo>
                  <a:lnTo>
                    <a:pt x="60" y="39"/>
                  </a:lnTo>
                  <a:lnTo>
                    <a:pt x="60" y="36"/>
                  </a:lnTo>
                  <a:lnTo>
                    <a:pt x="60" y="34"/>
                  </a:lnTo>
                  <a:lnTo>
                    <a:pt x="60" y="34"/>
                  </a:lnTo>
                  <a:lnTo>
                    <a:pt x="60" y="32"/>
                  </a:lnTo>
                  <a:lnTo>
                    <a:pt x="45" y="0"/>
                  </a:lnTo>
                  <a:lnTo>
                    <a:pt x="60" y="32"/>
                  </a:lnTo>
                  <a:lnTo>
                    <a:pt x="65" y="9"/>
                  </a:lnTo>
                  <a:lnTo>
                    <a:pt x="45" y="0"/>
                  </a:lnTo>
                  <a:lnTo>
                    <a:pt x="18" y="54"/>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43" name="Freeform 624">
              <a:extLst>
                <a:ext uri="{FF2B5EF4-FFF2-40B4-BE49-F238E27FC236}">
                  <a16:creationId xmlns:a16="http://schemas.microsoft.com/office/drawing/2014/main" id="{3772E512-434B-918E-0631-3BC7B91A27D1}"/>
                </a:ext>
              </a:extLst>
            </p:cNvPr>
            <p:cNvSpPr>
              <a:spLocks/>
            </p:cNvSpPr>
            <p:nvPr/>
          </p:nvSpPr>
          <p:spPr bwMode="auto">
            <a:xfrm>
              <a:off x="6047085" y="4432771"/>
              <a:ext cx="96838" cy="96837"/>
            </a:xfrm>
            <a:custGeom>
              <a:avLst/>
              <a:gdLst>
                <a:gd name="T0" fmla="*/ 0 w 61"/>
                <a:gd name="T1" fmla="*/ 31 h 61"/>
                <a:gd name="T2" fmla="*/ 32 w 61"/>
                <a:gd name="T3" fmla="*/ 61 h 61"/>
                <a:gd name="T4" fmla="*/ 34 w 61"/>
                <a:gd name="T5" fmla="*/ 61 h 61"/>
                <a:gd name="T6" fmla="*/ 34 w 61"/>
                <a:gd name="T7" fmla="*/ 61 h 61"/>
                <a:gd name="T8" fmla="*/ 36 w 61"/>
                <a:gd name="T9" fmla="*/ 61 h 61"/>
                <a:gd name="T10" fmla="*/ 36 w 61"/>
                <a:gd name="T11" fmla="*/ 61 h 61"/>
                <a:gd name="T12" fmla="*/ 34 w 61"/>
                <a:gd name="T13" fmla="*/ 61 h 61"/>
                <a:gd name="T14" fmla="*/ 34 w 61"/>
                <a:gd name="T15" fmla="*/ 61 h 61"/>
                <a:gd name="T16" fmla="*/ 29 w 61"/>
                <a:gd name="T17" fmla="*/ 61 h 61"/>
                <a:gd name="T18" fmla="*/ 23 w 61"/>
                <a:gd name="T19" fmla="*/ 58 h 61"/>
                <a:gd name="T20" fmla="*/ 50 w 61"/>
                <a:gd name="T21" fmla="*/ 4 h 61"/>
                <a:gd name="T22" fmla="*/ 41 w 61"/>
                <a:gd name="T23" fmla="*/ 2 h 61"/>
                <a:gd name="T24" fmla="*/ 36 w 61"/>
                <a:gd name="T25" fmla="*/ 0 h 61"/>
                <a:gd name="T26" fmla="*/ 34 w 61"/>
                <a:gd name="T27" fmla="*/ 0 h 61"/>
                <a:gd name="T28" fmla="*/ 32 w 61"/>
                <a:gd name="T29" fmla="*/ 0 h 61"/>
                <a:gd name="T30" fmla="*/ 29 w 61"/>
                <a:gd name="T31" fmla="*/ 0 h 61"/>
                <a:gd name="T32" fmla="*/ 29 w 61"/>
                <a:gd name="T33" fmla="*/ 0 h 61"/>
                <a:gd name="T34" fmla="*/ 29 w 61"/>
                <a:gd name="T35" fmla="*/ 0 h 61"/>
                <a:gd name="T36" fmla="*/ 32 w 61"/>
                <a:gd name="T37" fmla="*/ 0 h 61"/>
                <a:gd name="T38" fmla="*/ 61 w 61"/>
                <a:gd name="T39" fmla="*/ 31 h 61"/>
                <a:gd name="T40" fmla="*/ 0 w 61"/>
                <a:gd name="T41" fmla="*/ 31 h 61"/>
                <a:gd name="T42" fmla="*/ 0 w 61"/>
                <a:gd name="T43" fmla="*/ 61 h 61"/>
                <a:gd name="T44" fmla="*/ 32 w 61"/>
                <a:gd name="T45" fmla="*/ 61 h 61"/>
                <a:gd name="T46" fmla="*/ 0 w 61"/>
                <a:gd name="T47"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61">
                  <a:moveTo>
                    <a:pt x="0" y="31"/>
                  </a:moveTo>
                  <a:lnTo>
                    <a:pt x="32" y="61"/>
                  </a:lnTo>
                  <a:lnTo>
                    <a:pt x="34" y="61"/>
                  </a:lnTo>
                  <a:lnTo>
                    <a:pt x="34" y="61"/>
                  </a:lnTo>
                  <a:lnTo>
                    <a:pt x="36" y="61"/>
                  </a:lnTo>
                  <a:lnTo>
                    <a:pt x="36" y="61"/>
                  </a:lnTo>
                  <a:lnTo>
                    <a:pt x="34" y="61"/>
                  </a:lnTo>
                  <a:lnTo>
                    <a:pt x="34" y="61"/>
                  </a:lnTo>
                  <a:lnTo>
                    <a:pt x="29" y="61"/>
                  </a:lnTo>
                  <a:lnTo>
                    <a:pt x="23" y="58"/>
                  </a:lnTo>
                  <a:lnTo>
                    <a:pt x="50" y="4"/>
                  </a:lnTo>
                  <a:lnTo>
                    <a:pt x="41" y="2"/>
                  </a:lnTo>
                  <a:lnTo>
                    <a:pt x="36" y="0"/>
                  </a:lnTo>
                  <a:lnTo>
                    <a:pt x="34" y="0"/>
                  </a:lnTo>
                  <a:lnTo>
                    <a:pt x="32" y="0"/>
                  </a:lnTo>
                  <a:lnTo>
                    <a:pt x="29" y="0"/>
                  </a:lnTo>
                  <a:lnTo>
                    <a:pt x="29" y="0"/>
                  </a:lnTo>
                  <a:lnTo>
                    <a:pt x="29" y="0"/>
                  </a:lnTo>
                  <a:lnTo>
                    <a:pt x="32" y="0"/>
                  </a:lnTo>
                  <a:lnTo>
                    <a:pt x="61" y="31"/>
                  </a:lnTo>
                  <a:lnTo>
                    <a:pt x="0" y="31"/>
                  </a:lnTo>
                  <a:lnTo>
                    <a:pt x="0" y="61"/>
                  </a:lnTo>
                  <a:lnTo>
                    <a:pt x="32" y="61"/>
                  </a:lnTo>
                  <a:lnTo>
                    <a:pt x="0" y="3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44" name="Freeform 625">
              <a:extLst>
                <a:ext uri="{FF2B5EF4-FFF2-40B4-BE49-F238E27FC236}">
                  <a16:creationId xmlns:a16="http://schemas.microsoft.com/office/drawing/2014/main" id="{68E21A07-5FB7-CB3A-A8E7-146DF9FC72BC}"/>
                </a:ext>
              </a:extLst>
            </p:cNvPr>
            <p:cNvSpPr>
              <a:spLocks/>
            </p:cNvSpPr>
            <p:nvPr/>
          </p:nvSpPr>
          <p:spPr bwMode="auto">
            <a:xfrm>
              <a:off x="6047085" y="4467696"/>
              <a:ext cx="96838" cy="14287"/>
            </a:xfrm>
            <a:custGeom>
              <a:avLst/>
              <a:gdLst>
                <a:gd name="T0" fmla="*/ 0 w 61"/>
                <a:gd name="T1" fmla="*/ 0 h 9"/>
                <a:gd name="T2" fmla="*/ 0 w 61"/>
                <a:gd name="T3" fmla="*/ 0 h 9"/>
                <a:gd name="T4" fmla="*/ 0 w 61"/>
                <a:gd name="T5" fmla="*/ 3 h 9"/>
                <a:gd name="T6" fmla="*/ 0 w 61"/>
                <a:gd name="T7" fmla="*/ 3 h 9"/>
                <a:gd name="T8" fmla="*/ 0 w 61"/>
                <a:gd name="T9" fmla="*/ 3 h 9"/>
                <a:gd name="T10" fmla="*/ 0 w 61"/>
                <a:gd name="T11" fmla="*/ 5 h 9"/>
                <a:gd name="T12" fmla="*/ 0 w 61"/>
                <a:gd name="T13" fmla="*/ 5 h 9"/>
                <a:gd name="T14" fmla="*/ 0 w 61"/>
                <a:gd name="T15" fmla="*/ 7 h 9"/>
                <a:gd name="T16" fmla="*/ 0 w 61"/>
                <a:gd name="T17" fmla="*/ 7 h 9"/>
                <a:gd name="T18" fmla="*/ 0 w 61"/>
                <a:gd name="T19" fmla="*/ 9 h 9"/>
                <a:gd name="T20" fmla="*/ 61 w 61"/>
                <a:gd name="T21" fmla="*/ 9 h 9"/>
                <a:gd name="T22" fmla="*/ 61 w 61"/>
                <a:gd name="T23" fmla="*/ 7 h 9"/>
                <a:gd name="T24" fmla="*/ 61 w 61"/>
                <a:gd name="T25" fmla="*/ 7 h 9"/>
                <a:gd name="T26" fmla="*/ 61 w 61"/>
                <a:gd name="T27" fmla="*/ 5 h 9"/>
                <a:gd name="T28" fmla="*/ 61 w 61"/>
                <a:gd name="T29" fmla="*/ 5 h 9"/>
                <a:gd name="T30" fmla="*/ 61 w 61"/>
                <a:gd name="T31" fmla="*/ 3 h 9"/>
                <a:gd name="T32" fmla="*/ 61 w 61"/>
                <a:gd name="T33" fmla="*/ 3 h 9"/>
                <a:gd name="T34" fmla="*/ 61 w 61"/>
                <a:gd name="T35" fmla="*/ 3 h 9"/>
                <a:gd name="T36" fmla="*/ 61 w 61"/>
                <a:gd name="T37" fmla="*/ 0 h 9"/>
                <a:gd name="T38" fmla="*/ 61 w 61"/>
                <a:gd name="T39" fmla="*/ 0 h 9"/>
                <a:gd name="T40" fmla="*/ 0 w 61"/>
                <a:gd name="T4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9">
                  <a:moveTo>
                    <a:pt x="0" y="0"/>
                  </a:moveTo>
                  <a:lnTo>
                    <a:pt x="0" y="0"/>
                  </a:lnTo>
                  <a:lnTo>
                    <a:pt x="0" y="3"/>
                  </a:lnTo>
                  <a:lnTo>
                    <a:pt x="0" y="3"/>
                  </a:lnTo>
                  <a:lnTo>
                    <a:pt x="0" y="3"/>
                  </a:lnTo>
                  <a:lnTo>
                    <a:pt x="0" y="5"/>
                  </a:lnTo>
                  <a:lnTo>
                    <a:pt x="0" y="5"/>
                  </a:lnTo>
                  <a:lnTo>
                    <a:pt x="0" y="7"/>
                  </a:lnTo>
                  <a:lnTo>
                    <a:pt x="0" y="7"/>
                  </a:lnTo>
                  <a:lnTo>
                    <a:pt x="0" y="9"/>
                  </a:lnTo>
                  <a:lnTo>
                    <a:pt x="61" y="9"/>
                  </a:lnTo>
                  <a:lnTo>
                    <a:pt x="61" y="7"/>
                  </a:lnTo>
                  <a:lnTo>
                    <a:pt x="61" y="7"/>
                  </a:lnTo>
                  <a:lnTo>
                    <a:pt x="61" y="5"/>
                  </a:lnTo>
                  <a:lnTo>
                    <a:pt x="61" y="5"/>
                  </a:lnTo>
                  <a:lnTo>
                    <a:pt x="61" y="3"/>
                  </a:lnTo>
                  <a:lnTo>
                    <a:pt x="61" y="3"/>
                  </a:lnTo>
                  <a:lnTo>
                    <a:pt x="61" y="3"/>
                  </a:lnTo>
                  <a:lnTo>
                    <a:pt x="61" y="0"/>
                  </a:lnTo>
                  <a:lnTo>
                    <a:pt x="61" y="0"/>
                  </a:lnTo>
                  <a:lnTo>
                    <a:pt x="0"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45" name="Freeform 626">
              <a:extLst>
                <a:ext uri="{FF2B5EF4-FFF2-40B4-BE49-F238E27FC236}">
                  <a16:creationId xmlns:a16="http://schemas.microsoft.com/office/drawing/2014/main" id="{959E48AB-8E1F-F0E7-EA72-C967C9E396FF}"/>
                </a:ext>
              </a:extLst>
            </p:cNvPr>
            <p:cNvSpPr>
              <a:spLocks/>
            </p:cNvSpPr>
            <p:nvPr/>
          </p:nvSpPr>
          <p:spPr bwMode="auto">
            <a:xfrm>
              <a:off x="6047085" y="4415308"/>
              <a:ext cx="96838" cy="85725"/>
            </a:xfrm>
            <a:custGeom>
              <a:avLst/>
              <a:gdLst>
                <a:gd name="T0" fmla="*/ 18 w 61"/>
                <a:gd name="T1" fmla="*/ 54 h 54"/>
                <a:gd name="T2" fmla="*/ 0 w 61"/>
                <a:gd name="T3" fmla="*/ 27 h 54"/>
                <a:gd name="T4" fmla="*/ 0 w 61"/>
                <a:gd name="T5" fmla="*/ 27 h 54"/>
                <a:gd name="T6" fmla="*/ 0 w 61"/>
                <a:gd name="T7" fmla="*/ 29 h 54"/>
                <a:gd name="T8" fmla="*/ 0 w 61"/>
                <a:gd name="T9" fmla="*/ 29 h 54"/>
                <a:gd name="T10" fmla="*/ 0 w 61"/>
                <a:gd name="T11" fmla="*/ 31 h 54"/>
                <a:gd name="T12" fmla="*/ 0 w 61"/>
                <a:gd name="T13" fmla="*/ 31 h 54"/>
                <a:gd name="T14" fmla="*/ 0 w 61"/>
                <a:gd name="T15" fmla="*/ 33 h 54"/>
                <a:gd name="T16" fmla="*/ 0 w 61"/>
                <a:gd name="T17" fmla="*/ 33 h 54"/>
                <a:gd name="T18" fmla="*/ 0 w 61"/>
                <a:gd name="T19" fmla="*/ 33 h 54"/>
                <a:gd name="T20" fmla="*/ 61 w 61"/>
                <a:gd name="T21" fmla="*/ 33 h 54"/>
                <a:gd name="T22" fmla="*/ 61 w 61"/>
                <a:gd name="T23" fmla="*/ 33 h 54"/>
                <a:gd name="T24" fmla="*/ 61 w 61"/>
                <a:gd name="T25" fmla="*/ 33 h 54"/>
                <a:gd name="T26" fmla="*/ 61 w 61"/>
                <a:gd name="T27" fmla="*/ 31 h 54"/>
                <a:gd name="T28" fmla="*/ 61 w 61"/>
                <a:gd name="T29" fmla="*/ 31 h 54"/>
                <a:gd name="T30" fmla="*/ 61 w 61"/>
                <a:gd name="T31" fmla="*/ 29 h 54"/>
                <a:gd name="T32" fmla="*/ 61 w 61"/>
                <a:gd name="T33" fmla="*/ 29 h 54"/>
                <a:gd name="T34" fmla="*/ 61 w 61"/>
                <a:gd name="T35" fmla="*/ 27 h 54"/>
                <a:gd name="T36" fmla="*/ 61 w 61"/>
                <a:gd name="T37" fmla="*/ 27 h 54"/>
                <a:gd name="T38" fmla="*/ 43 w 61"/>
                <a:gd name="T39" fmla="*/ 0 h 54"/>
                <a:gd name="T40" fmla="*/ 61 w 61"/>
                <a:gd name="T41" fmla="*/ 27 h 54"/>
                <a:gd name="T42" fmla="*/ 61 w 61"/>
                <a:gd name="T43" fmla="*/ 6 h 54"/>
                <a:gd name="T44" fmla="*/ 43 w 61"/>
                <a:gd name="T45" fmla="*/ 0 h 54"/>
                <a:gd name="T46" fmla="*/ 18 w 61"/>
                <a:gd name="T4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4">
                  <a:moveTo>
                    <a:pt x="18" y="54"/>
                  </a:moveTo>
                  <a:lnTo>
                    <a:pt x="0" y="27"/>
                  </a:lnTo>
                  <a:lnTo>
                    <a:pt x="0" y="27"/>
                  </a:lnTo>
                  <a:lnTo>
                    <a:pt x="0" y="29"/>
                  </a:lnTo>
                  <a:lnTo>
                    <a:pt x="0" y="29"/>
                  </a:lnTo>
                  <a:lnTo>
                    <a:pt x="0" y="31"/>
                  </a:lnTo>
                  <a:lnTo>
                    <a:pt x="0" y="31"/>
                  </a:lnTo>
                  <a:lnTo>
                    <a:pt x="0" y="33"/>
                  </a:lnTo>
                  <a:lnTo>
                    <a:pt x="0" y="33"/>
                  </a:lnTo>
                  <a:lnTo>
                    <a:pt x="0" y="33"/>
                  </a:lnTo>
                  <a:lnTo>
                    <a:pt x="61" y="33"/>
                  </a:lnTo>
                  <a:lnTo>
                    <a:pt x="61" y="33"/>
                  </a:lnTo>
                  <a:lnTo>
                    <a:pt x="61" y="33"/>
                  </a:lnTo>
                  <a:lnTo>
                    <a:pt x="61" y="31"/>
                  </a:lnTo>
                  <a:lnTo>
                    <a:pt x="61" y="31"/>
                  </a:lnTo>
                  <a:lnTo>
                    <a:pt x="61" y="29"/>
                  </a:lnTo>
                  <a:lnTo>
                    <a:pt x="61" y="29"/>
                  </a:lnTo>
                  <a:lnTo>
                    <a:pt x="61" y="27"/>
                  </a:lnTo>
                  <a:lnTo>
                    <a:pt x="61" y="27"/>
                  </a:lnTo>
                  <a:lnTo>
                    <a:pt x="43" y="0"/>
                  </a:lnTo>
                  <a:lnTo>
                    <a:pt x="61" y="27"/>
                  </a:lnTo>
                  <a:lnTo>
                    <a:pt x="61" y="6"/>
                  </a:lnTo>
                  <a:lnTo>
                    <a:pt x="43" y="0"/>
                  </a:lnTo>
                  <a:lnTo>
                    <a:pt x="18" y="54"/>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46" name="Freeform 627">
              <a:extLst>
                <a:ext uri="{FF2B5EF4-FFF2-40B4-BE49-F238E27FC236}">
                  <a16:creationId xmlns:a16="http://schemas.microsoft.com/office/drawing/2014/main" id="{5BB4D7A6-0C5C-A3E6-FE2F-FEDF71492BFE}"/>
                </a:ext>
              </a:extLst>
            </p:cNvPr>
            <p:cNvSpPr>
              <a:spLocks/>
            </p:cNvSpPr>
            <p:nvPr/>
          </p:nvSpPr>
          <p:spPr bwMode="auto">
            <a:xfrm>
              <a:off x="6043910" y="4407371"/>
              <a:ext cx="88900" cy="96837"/>
            </a:xfrm>
            <a:custGeom>
              <a:avLst/>
              <a:gdLst>
                <a:gd name="T0" fmla="*/ 0 w 56"/>
                <a:gd name="T1" fmla="*/ 38 h 61"/>
                <a:gd name="T2" fmla="*/ 27 w 56"/>
                <a:gd name="T3" fmla="*/ 61 h 61"/>
                <a:gd name="T4" fmla="*/ 29 w 56"/>
                <a:gd name="T5" fmla="*/ 61 h 61"/>
                <a:gd name="T6" fmla="*/ 29 w 56"/>
                <a:gd name="T7" fmla="*/ 61 h 61"/>
                <a:gd name="T8" fmla="*/ 29 w 56"/>
                <a:gd name="T9" fmla="*/ 61 h 61"/>
                <a:gd name="T10" fmla="*/ 29 w 56"/>
                <a:gd name="T11" fmla="*/ 61 h 61"/>
                <a:gd name="T12" fmla="*/ 27 w 56"/>
                <a:gd name="T13" fmla="*/ 61 h 61"/>
                <a:gd name="T14" fmla="*/ 25 w 56"/>
                <a:gd name="T15" fmla="*/ 61 h 61"/>
                <a:gd name="T16" fmla="*/ 22 w 56"/>
                <a:gd name="T17" fmla="*/ 59 h 61"/>
                <a:gd name="T18" fmla="*/ 20 w 56"/>
                <a:gd name="T19" fmla="*/ 59 h 61"/>
                <a:gd name="T20" fmla="*/ 45 w 56"/>
                <a:gd name="T21" fmla="*/ 5 h 61"/>
                <a:gd name="T22" fmla="*/ 43 w 56"/>
                <a:gd name="T23" fmla="*/ 2 h 61"/>
                <a:gd name="T24" fmla="*/ 38 w 56"/>
                <a:gd name="T25" fmla="*/ 2 h 61"/>
                <a:gd name="T26" fmla="*/ 36 w 56"/>
                <a:gd name="T27" fmla="*/ 2 h 61"/>
                <a:gd name="T28" fmla="*/ 34 w 56"/>
                <a:gd name="T29" fmla="*/ 0 h 61"/>
                <a:gd name="T30" fmla="*/ 31 w 56"/>
                <a:gd name="T31" fmla="*/ 0 h 61"/>
                <a:gd name="T32" fmla="*/ 29 w 56"/>
                <a:gd name="T33" fmla="*/ 0 h 61"/>
                <a:gd name="T34" fmla="*/ 29 w 56"/>
                <a:gd name="T35" fmla="*/ 0 h 61"/>
                <a:gd name="T36" fmla="*/ 27 w 56"/>
                <a:gd name="T37" fmla="*/ 0 h 61"/>
                <a:gd name="T38" fmla="*/ 56 w 56"/>
                <a:gd name="T39" fmla="*/ 23 h 61"/>
                <a:gd name="T40" fmla="*/ 0 w 56"/>
                <a:gd name="T41" fmla="*/ 38 h 61"/>
                <a:gd name="T42" fmla="*/ 4 w 56"/>
                <a:gd name="T43" fmla="*/ 61 h 61"/>
                <a:gd name="T44" fmla="*/ 27 w 56"/>
                <a:gd name="T45" fmla="*/ 61 h 61"/>
                <a:gd name="T46" fmla="*/ 0 w 56"/>
                <a:gd name="T47"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61">
                  <a:moveTo>
                    <a:pt x="0" y="38"/>
                  </a:moveTo>
                  <a:lnTo>
                    <a:pt x="27" y="61"/>
                  </a:lnTo>
                  <a:lnTo>
                    <a:pt x="29" y="61"/>
                  </a:lnTo>
                  <a:lnTo>
                    <a:pt x="29" y="61"/>
                  </a:lnTo>
                  <a:lnTo>
                    <a:pt x="29" y="61"/>
                  </a:lnTo>
                  <a:lnTo>
                    <a:pt x="29" y="61"/>
                  </a:lnTo>
                  <a:lnTo>
                    <a:pt x="27" y="61"/>
                  </a:lnTo>
                  <a:lnTo>
                    <a:pt x="25" y="61"/>
                  </a:lnTo>
                  <a:lnTo>
                    <a:pt x="22" y="59"/>
                  </a:lnTo>
                  <a:lnTo>
                    <a:pt x="20" y="59"/>
                  </a:lnTo>
                  <a:lnTo>
                    <a:pt x="45" y="5"/>
                  </a:lnTo>
                  <a:lnTo>
                    <a:pt x="43" y="2"/>
                  </a:lnTo>
                  <a:lnTo>
                    <a:pt x="38" y="2"/>
                  </a:lnTo>
                  <a:lnTo>
                    <a:pt x="36" y="2"/>
                  </a:lnTo>
                  <a:lnTo>
                    <a:pt x="34" y="0"/>
                  </a:lnTo>
                  <a:lnTo>
                    <a:pt x="31" y="0"/>
                  </a:lnTo>
                  <a:lnTo>
                    <a:pt x="29" y="0"/>
                  </a:lnTo>
                  <a:lnTo>
                    <a:pt x="29" y="0"/>
                  </a:lnTo>
                  <a:lnTo>
                    <a:pt x="27" y="0"/>
                  </a:lnTo>
                  <a:lnTo>
                    <a:pt x="56" y="23"/>
                  </a:lnTo>
                  <a:lnTo>
                    <a:pt x="0" y="38"/>
                  </a:lnTo>
                  <a:lnTo>
                    <a:pt x="4" y="61"/>
                  </a:lnTo>
                  <a:lnTo>
                    <a:pt x="27" y="61"/>
                  </a:lnTo>
                  <a:lnTo>
                    <a:pt x="0" y="38"/>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47" name="Freeform 628">
              <a:extLst>
                <a:ext uri="{FF2B5EF4-FFF2-40B4-BE49-F238E27FC236}">
                  <a16:creationId xmlns:a16="http://schemas.microsoft.com/office/drawing/2014/main" id="{CECF936E-3B79-C529-78A0-69CC5601C902}"/>
                </a:ext>
              </a:extLst>
            </p:cNvPr>
            <p:cNvSpPr>
              <a:spLocks/>
            </p:cNvSpPr>
            <p:nvPr/>
          </p:nvSpPr>
          <p:spPr bwMode="auto">
            <a:xfrm>
              <a:off x="6026448" y="4247033"/>
              <a:ext cx="106363" cy="220662"/>
            </a:xfrm>
            <a:custGeom>
              <a:avLst/>
              <a:gdLst>
                <a:gd name="T0" fmla="*/ 0 w 67"/>
                <a:gd name="T1" fmla="*/ 0 h 139"/>
                <a:gd name="T2" fmla="*/ 0 w 67"/>
                <a:gd name="T3" fmla="*/ 0 h 139"/>
                <a:gd name="T4" fmla="*/ 0 w 67"/>
                <a:gd name="T5" fmla="*/ 22 h 139"/>
                <a:gd name="T6" fmla="*/ 0 w 67"/>
                <a:gd name="T7" fmla="*/ 45 h 139"/>
                <a:gd name="T8" fmla="*/ 2 w 67"/>
                <a:gd name="T9" fmla="*/ 65 h 139"/>
                <a:gd name="T10" fmla="*/ 4 w 67"/>
                <a:gd name="T11" fmla="*/ 85 h 139"/>
                <a:gd name="T12" fmla="*/ 4 w 67"/>
                <a:gd name="T13" fmla="*/ 103 h 139"/>
                <a:gd name="T14" fmla="*/ 6 w 67"/>
                <a:gd name="T15" fmla="*/ 117 h 139"/>
                <a:gd name="T16" fmla="*/ 9 w 67"/>
                <a:gd name="T17" fmla="*/ 130 h 139"/>
                <a:gd name="T18" fmla="*/ 11 w 67"/>
                <a:gd name="T19" fmla="*/ 139 h 139"/>
                <a:gd name="T20" fmla="*/ 67 w 67"/>
                <a:gd name="T21" fmla="*/ 124 h 139"/>
                <a:gd name="T22" fmla="*/ 67 w 67"/>
                <a:gd name="T23" fmla="*/ 119 h 139"/>
                <a:gd name="T24" fmla="*/ 65 w 67"/>
                <a:gd name="T25" fmla="*/ 110 h 139"/>
                <a:gd name="T26" fmla="*/ 65 w 67"/>
                <a:gd name="T27" fmla="*/ 97 h 139"/>
                <a:gd name="T28" fmla="*/ 63 w 67"/>
                <a:gd name="T29" fmla="*/ 81 h 139"/>
                <a:gd name="T30" fmla="*/ 63 w 67"/>
                <a:gd name="T31" fmla="*/ 63 h 139"/>
                <a:gd name="T32" fmla="*/ 60 w 67"/>
                <a:gd name="T33" fmla="*/ 43 h 139"/>
                <a:gd name="T34" fmla="*/ 60 w 67"/>
                <a:gd name="T35" fmla="*/ 20 h 139"/>
                <a:gd name="T36" fmla="*/ 58 w 67"/>
                <a:gd name="T37" fmla="*/ 0 h 139"/>
                <a:gd name="T38" fmla="*/ 58 w 67"/>
                <a:gd name="T39" fmla="*/ 0 h 139"/>
                <a:gd name="T40" fmla="*/ 0 w 67"/>
                <a:gd name="T4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139">
                  <a:moveTo>
                    <a:pt x="0" y="0"/>
                  </a:moveTo>
                  <a:lnTo>
                    <a:pt x="0" y="0"/>
                  </a:lnTo>
                  <a:lnTo>
                    <a:pt x="0" y="22"/>
                  </a:lnTo>
                  <a:lnTo>
                    <a:pt x="0" y="45"/>
                  </a:lnTo>
                  <a:lnTo>
                    <a:pt x="2" y="65"/>
                  </a:lnTo>
                  <a:lnTo>
                    <a:pt x="4" y="85"/>
                  </a:lnTo>
                  <a:lnTo>
                    <a:pt x="4" y="103"/>
                  </a:lnTo>
                  <a:lnTo>
                    <a:pt x="6" y="117"/>
                  </a:lnTo>
                  <a:lnTo>
                    <a:pt x="9" y="130"/>
                  </a:lnTo>
                  <a:lnTo>
                    <a:pt x="11" y="139"/>
                  </a:lnTo>
                  <a:lnTo>
                    <a:pt x="67" y="124"/>
                  </a:lnTo>
                  <a:lnTo>
                    <a:pt x="67" y="119"/>
                  </a:lnTo>
                  <a:lnTo>
                    <a:pt x="65" y="110"/>
                  </a:lnTo>
                  <a:lnTo>
                    <a:pt x="65" y="97"/>
                  </a:lnTo>
                  <a:lnTo>
                    <a:pt x="63" y="81"/>
                  </a:lnTo>
                  <a:lnTo>
                    <a:pt x="63" y="63"/>
                  </a:lnTo>
                  <a:lnTo>
                    <a:pt x="60" y="43"/>
                  </a:lnTo>
                  <a:lnTo>
                    <a:pt x="60" y="20"/>
                  </a:lnTo>
                  <a:lnTo>
                    <a:pt x="58" y="0"/>
                  </a:lnTo>
                  <a:lnTo>
                    <a:pt x="58" y="0"/>
                  </a:lnTo>
                  <a:lnTo>
                    <a:pt x="0"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48" name="Freeform 629">
              <a:extLst>
                <a:ext uri="{FF2B5EF4-FFF2-40B4-BE49-F238E27FC236}">
                  <a16:creationId xmlns:a16="http://schemas.microsoft.com/office/drawing/2014/main" id="{08B25702-9EEF-5AB7-DB4F-818659750704}"/>
                </a:ext>
              </a:extLst>
            </p:cNvPr>
            <p:cNvSpPr>
              <a:spLocks/>
            </p:cNvSpPr>
            <p:nvPr/>
          </p:nvSpPr>
          <p:spPr bwMode="auto">
            <a:xfrm>
              <a:off x="6026448" y="3978746"/>
              <a:ext cx="100013" cy="268287"/>
            </a:xfrm>
            <a:custGeom>
              <a:avLst/>
              <a:gdLst>
                <a:gd name="T0" fmla="*/ 42 w 63"/>
                <a:gd name="T1" fmla="*/ 7 h 169"/>
                <a:gd name="T2" fmla="*/ 9 w 63"/>
                <a:gd name="T3" fmla="*/ 23 h 169"/>
                <a:gd name="T4" fmla="*/ 4 w 63"/>
                <a:gd name="T5" fmla="*/ 36 h 169"/>
                <a:gd name="T6" fmla="*/ 2 w 63"/>
                <a:gd name="T7" fmla="*/ 52 h 169"/>
                <a:gd name="T8" fmla="*/ 0 w 63"/>
                <a:gd name="T9" fmla="*/ 68 h 169"/>
                <a:gd name="T10" fmla="*/ 0 w 63"/>
                <a:gd name="T11" fmla="*/ 86 h 169"/>
                <a:gd name="T12" fmla="*/ 0 w 63"/>
                <a:gd name="T13" fmla="*/ 106 h 169"/>
                <a:gd name="T14" fmla="*/ 0 w 63"/>
                <a:gd name="T15" fmla="*/ 126 h 169"/>
                <a:gd name="T16" fmla="*/ 0 w 63"/>
                <a:gd name="T17" fmla="*/ 149 h 169"/>
                <a:gd name="T18" fmla="*/ 0 w 63"/>
                <a:gd name="T19" fmla="*/ 169 h 169"/>
                <a:gd name="T20" fmla="*/ 58 w 63"/>
                <a:gd name="T21" fmla="*/ 169 h 169"/>
                <a:gd name="T22" fmla="*/ 58 w 63"/>
                <a:gd name="T23" fmla="*/ 146 h 169"/>
                <a:gd name="T24" fmla="*/ 58 w 63"/>
                <a:gd name="T25" fmla="*/ 126 h 169"/>
                <a:gd name="T26" fmla="*/ 58 w 63"/>
                <a:gd name="T27" fmla="*/ 106 h 169"/>
                <a:gd name="T28" fmla="*/ 60 w 63"/>
                <a:gd name="T29" fmla="*/ 88 h 169"/>
                <a:gd name="T30" fmla="*/ 60 w 63"/>
                <a:gd name="T31" fmla="*/ 72 h 169"/>
                <a:gd name="T32" fmla="*/ 63 w 63"/>
                <a:gd name="T33" fmla="*/ 59 h 169"/>
                <a:gd name="T34" fmla="*/ 63 w 63"/>
                <a:gd name="T35" fmla="*/ 50 h 169"/>
                <a:gd name="T36" fmla="*/ 63 w 63"/>
                <a:gd name="T37" fmla="*/ 47 h 169"/>
                <a:gd name="T38" fmla="*/ 29 w 63"/>
                <a:gd name="T39" fmla="*/ 65 h 169"/>
                <a:gd name="T40" fmla="*/ 42 w 63"/>
                <a:gd name="T41" fmla="*/ 7 h 169"/>
                <a:gd name="T42" fmla="*/ 20 w 63"/>
                <a:gd name="T43" fmla="*/ 0 h 169"/>
                <a:gd name="T44" fmla="*/ 9 w 63"/>
                <a:gd name="T45" fmla="*/ 23 h 169"/>
                <a:gd name="T46" fmla="*/ 42 w 63"/>
                <a:gd name="T47"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69">
                  <a:moveTo>
                    <a:pt x="42" y="7"/>
                  </a:moveTo>
                  <a:lnTo>
                    <a:pt x="9" y="23"/>
                  </a:lnTo>
                  <a:lnTo>
                    <a:pt x="4" y="36"/>
                  </a:lnTo>
                  <a:lnTo>
                    <a:pt x="2" y="52"/>
                  </a:lnTo>
                  <a:lnTo>
                    <a:pt x="0" y="68"/>
                  </a:lnTo>
                  <a:lnTo>
                    <a:pt x="0" y="86"/>
                  </a:lnTo>
                  <a:lnTo>
                    <a:pt x="0" y="106"/>
                  </a:lnTo>
                  <a:lnTo>
                    <a:pt x="0" y="126"/>
                  </a:lnTo>
                  <a:lnTo>
                    <a:pt x="0" y="149"/>
                  </a:lnTo>
                  <a:lnTo>
                    <a:pt x="0" y="169"/>
                  </a:lnTo>
                  <a:lnTo>
                    <a:pt x="58" y="169"/>
                  </a:lnTo>
                  <a:lnTo>
                    <a:pt x="58" y="146"/>
                  </a:lnTo>
                  <a:lnTo>
                    <a:pt x="58" y="126"/>
                  </a:lnTo>
                  <a:lnTo>
                    <a:pt x="58" y="106"/>
                  </a:lnTo>
                  <a:lnTo>
                    <a:pt x="60" y="88"/>
                  </a:lnTo>
                  <a:lnTo>
                    <a:pt x="60" y="72"/>
                  </a:lnTo>
                  <a:lnTo>
                    <a:pt x="63" y="59"/>
                  </a:lnTo>
                  <a:lnTo>
                    <a:pt x="63" y="50"/>
                  </a:lnTo>
                  <a:lnTo>
                    <a:pt x="63" y="47"/>
                  </a:lnTo>
                  <a:lnTo>
                    <a:pt x="29" y="65"/>
                  </a:lnTo>
                  <a:lnTo>
                    <a:pt x="42" y="7"/>
                  </a:lnTo>
                  <a:lnTo>
                    <a:pt x="20" y="0"/>
                  </a:lnTo>
                  <a:lnTo>
                    <a:pt x="9" y="23"/>
                  </a:lnTo>
                  <a:lnTo>
                    <a:pt x="42" y="7"/>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49" name="Freeform 630">
              <a:extLst>
                <a:ext uri="{FF2B5EF4-FFF2-40B4-BE49-F238E27FC236}">
                  <a16:creationId xmlns:a16="http://schemas.microsoft.com/office/drawing/2014/main" id="{1437D2AC-CCE6-A04A-E9CF-DD4AE88D3B10}"/>
                </a:ext>
              </a:extLst>
            </p:cNvPr>
            <p:cNvSpPr>
              <a:spLocks/>
            </p:cNvSpPr>
            <p:nvPr/>
          </p:nvSpPr>
          <p:spPr bwMode="auto">
            <a:xfrm>
              <a:off x="6047085" y="3989858"/>
              <a:ext cx="93663" cy="96837"/>
            </a:xfrm>
            <a:custGeom>
              <a:avLst/>
              <a:gdLst>
                <a:gd name="T0" fmla="*/ 0 w 59"/>
                <a:gd name="T1" fmla="*/ 29 h 61"/>
                <a:gd name="T2" fmla="*/ 29 w 59"/>
                <a:gd name="T3" fmla="*/ 0 h 61"/>
                <a:gd name="T4" fmla="*/ 32 w 59"/>
                <a:gd name="T5" fmla="*/ 0 h 61"/>
                <a:gd name="T6" fmla="*/ 32 w 59"/>
                <a:gd name="T7" fmla="*/ 0 h 61"/>
                <a:gd name="T8" fmla="*/ 32 w 59"/>
                <a:gd name="T9" fmla="*/ 0 h 61"/>
                <a:gd name="T10" fmla="*/ 34 w 59"/>
                <a:gd name="T11" fmla="*/ 0 h 61"/>
                <a:gd name="T12" fmla="*/ 34 w 59"/>
                <a:gd name="T13" fmla="*/ 0 h 61"/>
                <a:gd name="T14" fmla="*/ 34 w 59"/>
                <a:gd name="T15" fmla="*/ 0 h 61"/>
                <a:gd name="T16" fmla="*/ 32 w 59"/>
                <a:gd name="T17" fmla="*/ 0 h 61"/>
                <a:gd name="T18" fmla="*/ 29 w 59"/>
                <a:gd name="T19" fmla="*/ 0 h 61"/>
                <a:gd name="T20" fmla="*/ 16 w 59"/>
                <a:gd name="T21" fmla="*/ 58 h 61"/>
                <a:gd name="T22" fmla="*/ 18 w 59"/>
                <a:gd name="T23" fmla="*/ 58 h 61"/>
                <a:gd name="T24" fmla="*/ 18 w 59"/>
                <a:gd name="T25" fmla="*/ 58 h 61"/>
                <a:gd name="T26" fmla="*/ 18 w 59"/>
                <a:gd name="T27" fmla="*/ 58 h 61"/>
                <a:gd name="T28" fmla="*/ 20 w 59"/>
                <a:gd name="T29" fmla="*/ 58 h 61"/>
                <a:gd name="T30" fmla="*/ 23 w 59"/>
                <a:gd name="T31" fmla="*/ 58 h 61"/>
                <a:gd name="T32" fmla="*/ 25 w 59"/>
                <a:gd name="T33" fmla="*/ 61 h 61"/>
                <a:gd name="T34" fmla="*/ 27 w 59"/>
                <a:gd name="T35" fmla="*/ 61 h 61"/>
                <a:gd name="T36" fmla="*/ 29 w 59"/>
                <a:gd name="T37" fmla="*/ 61 h 61"/>
                <a:gd name="T38" fmla="*/ 59 w 59"/>
                <a:gd name="T39" fmla="*/ 29 h 61"/>
                <a:gd name="T40" fmla="*/ 29 w 59"/>
                <a:gd name="T41" fmla="*/ 61 h 61"/>
                <a:gd name="T42" fmla="*/ 59 w 59"/>
                <a:gd name="T43" fmla="*/ 61 h 61"/>
                <a:gd name="T44" fmla="*/ 59 w 59"/>
                <a:gd name="T45" fmla="*/ 29 h 61"/>
                <a:gd name="T46" fmla="*/ 0 w 59"/>
                <a:gd name="T47"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61">
                  <a:moveTo>
                    <a:pt x="0" y="29"/>
                  </a:moveTo>
                  <a:lnTo>
                    <a:pt x="29" y="0"/>
                  </a:lnTo>
                  <a:lnTo>
                    <a:pt x="32" y="0"/>
                  </a:lnTo>
                  <a:lnTo>
                    <a:pt x="32" y="0"/>
                  </a:lnTo>
                  <a:lnTo>
                    <a:pt x="32" y="0"/>
                  </a:lnTo>
                  <a:lnTo>
                    <a:pt x="34" y="0"/>
                  </a:lnTo>
                  <a:lnTo>
                    <a:pt x="34" y="0"/>
                  </a:lnTo>
                  <a:lnTo>
                    <a:pt x="34" y="0"/>
                  </a:lnTo>
                  <a:lnTo>
                    <a:pt x="32" y="0"/>
                  </a:lnTo>
                  <a:lnTo>
                    <a:pt x="29" y="0"/>
                  </a:lnTo>
                  <a:lnTo>
                    <a:pt x="16" y="58"/>
                  </a:lnTo>
                  <a:lnTo>
                    <a:pt x="18" y="58"/>
                  </a:lnTo>
                  <a:lnTo>
                    <a:pt x="18" y="58"/>
                  </a:lnTo>
                  <a:lnTo>
                    <a:pt x="18" y="58"/>
                  </a:lnTo>
                  <a:lnTo>
                    <a:pt x="20" y="58"/>
                  </a:lnTo>
                  <a:lnTo>
                    <a:pt x="23" y="58"/>
                  </a:lnTo>
                  <a:lnTo>
                    <a:pt x="25" y="61"/>
                  </a:lnTo>
                  <a:lnTo>
                    <a:pt x="27" y="61"/>
                  </a:lnTo>
                  <a:lnTo>
                    <a:pt x="29" y="61"/>
                  </a:lnTo>
                  <a:lnTo>
                    <a:pt x="59" y="29"/>
                  </a:lnTo>
                  <a:lnTo>
                    <a:pt x="29" y="61"/>
                  </a:lnTo>
                  <a:lnTo>
                    <a:pt x="59" y="61"/>
                  </a:lnTo>
                  <a:lnTo>
                    <a:pt x="59" y="29"/>
                  </a:lnTo>
                  <a:lnTo>
                    <a:pt x="0" y="2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50" name="Freeform 631">
              <a:extLst>
                <a:ext uri="{FF2B5EF4-FFF2-40B4-BE49-F238E27FC236}">
                  <a16:creationId xmlns:a16="http://schemas.microsoft.com/office/drawing/2014/main" id="{8DE7D761-D4E1-C831-B58C-47273D138CCE}"/>
                </a:ext>
              </a:extLst>
            </p:cNvPr>
            <p:cNvSpPr>
              <a:spLocks/>
            </p:cNvSpPr>
            <p:nvPr/>
          </p:nvSpPr>
          <p:spPr bwMode="auto">
            <a:xfrm>
              <a:off x="6047085" y="3953346"/>
              <a:ext cx="93663" cy="96837"/>
            </a:xfrm>
            <a:custGeom>
              <a:avLst/>
              <a:gdLst>
                <a:gd name="T0" fmla="*/ 29 w 59"/>
                <a:gd name="T1" fmla="*/ 0 h 61"/>
                <a:gd name="T2" fmla="*/ 0 w 59"/>
                <a:gd name="T3" fmla="*/ 30 h 61"/>
                <a:gd name="T4" fmla="*/ 0 w 59"/>
                <a:gd name="T5" fmla="*/ 34 h 61"/>
                <a:gd name="T6" fmla="*/ 0 w 59"/>
                <a:gd name="T7" fmla="*/ 36 h 61"/>
                <a:gd name="T8" fmla="*/ 0 w 59"/>
                <a:gd name="T9" fmla="*/ 39 h 61"/>
                <a:gd name="T10" fmla="*/ 0 w 59"/>
                <a:gd name="T11" fmla="*/ 41 h 61"/>
                <a:gd name="T12" fmla="*/ 0 w 59"/>
                <a:gd name="T13" fmla="*/ 45 h 61"/>
                <a:gd name="T14" fmla="*/ 0 w 59"/>
                <a:gd name="T15" fmla="*/ 48 h 61"/>
                <a:gd name="T16" fmla="*/ 0 w 59"/>
                <a:gd name="T17" fmla="*/ 50 h 61"/>
                <a:gd name="T18" fmla="*/ 0 w 59"/>
                <a:gd name="T19" fmla="*/ 52 h 61"/>
                <a:gd name="T20" fmla="*/ 59 w 59"/>
                <a:gd name="T21" fmla="*/ 52 h 61"/>
                <a:gd name="T22" fmla="*/ 59 w 59"/>
                <a:gd name="T23" fmla="*/ 50 h 61"/>
                <a:gd name="T24" fmla="*/ 59 w 59"/>
                <a:gd name="T25" fmla="*/ 48 h 61"/>
                <a:gd name="T26" fmla="*/ 59 w 59"/>
                <a:gd name="T27" fmla="*/ 45 h 61"/>
                <a:gd name="T28" fmla="*/ 59 w 59"/>
                <a:gd name="T29" fmla="*/ 41 h 61"/>
                <a:gd name="T30" fmla="*/ 59 w 59"/>
                <a:gd name="T31" fmla="*/ 39 h 61"/>
                <a:gd name="T32" fmla="*/ 59 w 59"/>
                <a:gd name="T33" fmla="*/ 36 h 61"/>
                <a:gd name="T34" fmla="*/ 59 w 59"/>
                <a:gd name="T35" fmla="*/ 34 h 61"/>
                <a:gd name="T36" fmla="*/ 59 w 59"/>
                <a:gd name="T37" fmla="*/ 30 h 61"/>
                <a:gd name="T38" fmla="*/ 29 w 59"/>
                <a:gd name="T39" fmla="*/ 61 h 61"/>
                <a:gd name="T40" fmla="*/ 29 w 59"/>
                <a:gd name="T41" fmla="*/ 0 h 61"/>
                <a:gd name="T42" fmla="*/ 0 w 59"/>
                <a:gd name="T43" fmla="*/ 0 h 61"/>
                <a:gd name="T44" fmla="*/ 0 w 59"/>
                <a:gd name="T45" fmla="*/ 30 h 61"/>
                <a:gd name="T46" fmla="*/ 29 w 59"/>
                <a:gd name="T4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61">
                  <a:moveTo>
                    <a:pt x="29" y="0"/>
                  </a:moveTo>
                  <a:lnTo>
                    <a:pt x="0" y="30"/>
                  </a:lnTo>
                  <a:lnTo>
                    <a:pt x="0" y="34"/>
                  </a:lnTo>
                  <a:lnTo>
                    <a:pt x="0" y="36"/>
                  </a:lnTo>
                  <a:lnTo>
                    <a:pt x="0" y="39"/>
                  </a:lnTo>
                  <a:lnTo>
                    <a:pt x="0" y="41"/>
                  </a:lnTo>
                  <a:lnTo>
                    <a:pt x="0" y="45"/>
                  </a:lnTo>
                  <a:lnTo>
                    <a:pt x="0" y="48"/>
                  </a:lnTo>
                  <a:lnTo>
                    <a:pt x="0" y="50"/>
                  </a:lnTo>
                  <a:lnTo>
                    <a:pt x="0" y="52"/>
                  </a:lnTo>
                  <a:lnTo>
                    <a:pt x="59" y="52"/>
                  </a:lnTo>
                  <a:lnTo>
                    <a:pt x="59" y="50"/>
                  </a:lnTo>
                  <a:lnTo>
                    <a:pt x="59" y="48"/>
                  </a:lnTo>
                  <a:lnTo>
                    <a:pt x="59" y="45"/>
                  </a:lnTo>
                  <a:lnTo>
                    <a:pt x="59" y="41"/>
                  </a:lnTo>
                  <a:lnTo>
                    <a:pt x="59" y="39"/>
                  </a:lnTo>
                  <a:lnTo>
                    <a:pt x="59" y="36"/>
                  </a:lnTo>
                  <a:lnTo>
                    <a:pt x="59" y="34"/>
                  </a:lnTo>
                  <a:lnTo>
                    <a:pt x="59" y="30"/>
                  </a:lnTo>
                  <a:lnTo>
                    <a:pt x="29" y="61"/>
                  </a:lnTo>
                  <a:lnTo>
                    <a:pt x="29" y="0"/>
                  </a:lnTo>
                  <a:lnTo>
                    <a:pt x="0" y="0"/>
                  </a:lnTo>
                  <a:lnTo>
                    <a:pt x="0" y="30"/>
                  </a:lnTo>
                  <a:lnTo>
                    <a:pt x="29"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51" name="Freeform 632">
              <a:extLst>
                <a:ext uri="{FF2B5EF4-FFF2-40B4-BE49-F238E27FC236}">
                  <a16:creationId xmlns:a16="http://schemas.microsoft.com/office/drawing/2014/main" id="{7ADD784D-981A-7C19-CDDC-5DF79858C120}"/>
                </a:ext>
              </a:extLst>
            </p:cNvPr>
            <p:cNvSpPr>
              <a:spLocks/>
            </p:cNvSpPr>
            <p:nvPr/>
          </p:nvSpPr>
          <p:spPr bwMode="auto">
            <a:xfrm>
              <a:off x="6055023" y="3953346"/>
              <a:ext cx="95250" cy="96837"/>
            </a:xfrm>
            <a:custGeom>
              <a:avLst/>
              <a:gdLst>
                <a:gd name="T0" fmla="*/ 0 w 60"/>
                <a:gd name="T1" fmla="*/ 30 h 61"/>
                <a:gd name="T2" fmla="*/ 29 w 60"/>
                <a:gd name="T3" fmla="*/ 0 h 61"/>
                <a:gd name="T4" fmla="*/ 29 w 60"/>
                <a:gd name="T5" fmla="*/ 0 h 61"/>
                <a:gd name="T6" fmla="*/ 29 w 60"/>
                <a:gd name="T7" fmla="*/ 0 h 61"/>
                <a:gd name="T8" fmla="*/ 29 w 60"/>
                <a:gd name="T9" fmla="*/ 0 h 61"/>
                <a:gd name="T10" fmla="*/ 27 w 60"/>
                <a:gd name="T11" fmla="*/ 0 h 61"/>
                <a:gd name="T12" fmla="*/ 27 w 60"/>
                <a:gd name="T13" fmla="*/ 0 h 61"/>
                <a:gd name="T14" fmla="*/ 27 w 60"/>
                <a:gd name="T15" fmla="*/ 0 h 61"/>
                <a:gd name="T16" fmla="*/ 24 w 60"/>
                <a:gd name="T17" fmla="*/ 0 h 61"/>
                <a:gd name="T18" fmla="*/ 24 w 60"/>
                <a:gd name="T19" fmla="*/ 0 h 61"/>
                <a:gd name="T20" fmla="*/ 24 w 60"/>
                <a:gd name="T21" fmla="*/ 61 h 61"/>
                <a:gd name="T22" fmla="*/ 24 w 60"/>
                <a:gd name="T23" fmla="*/ 61 h 61"/>
                <a:gd name="T24" fmla="*/ 27 w 60"/>
                <a:gd name="T25" fmla="*/ 61 h 61"/>
                <a:gd name="T26" fmla="*/ 27 w 60"/>
                <a:gd name="T27" fmla="*/ 61 h 61"/>
                <a:gd name="T28" fmla="*/ 27 w 60"/>
                <a:gd name="T29" fmla="*/ 61 h 61"/>
                <a:gd name="T30" fmla="*/ 29 w 60"/>
                <a:gd name="T31" fmla="*/ 61 h 61"/>
                <a:gd name="T32" fmla="*/ 29 w 60"/>
                <a:gd name="T33" fmla="*/ 61 h 61"/>
                <a:gd name="T34" fmla="*/ 29 w 60"/>
                <a:gd name="T35" fmla="*/ 61 h 61"/>
                <a:gd name="T36" fmla="*/ 29 w 60"/>
                <a:gd name="T37" fmla="*/ 61 h 61"/>
                <a:gd name="T38" fmla="*/ 60 w 60"/>
                <a:gd name="T39" fmla="*/ 30 h 61"/>
                <a:gd name="T40" fmla="*/ 29 w 60"/>
                <a:gd name="T41" fmla="*/ 61 h 61"/>
                <a:gd name="T42" fmla="*/ 60 w 60"/>
                <a:gd name="T43" fmla="*/ 61 h 61"/>
                <a:gd name="T44" fmla="*/ 60 w 60"/>
                <a:gd name="T45" fmla="*/ 30 h 61"/>
                <a:gd name="T46" fmla="*/ 0 w 60"/>
                <a:gd name="T47"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61">
                  <a:moveTo>
                    <a:pt x="0" y="30"/>
                  </a:moveTo>
                  <a:lnTo>
                    <a:pt x="29" y="0"/>
                  </a:lnTo>
                  <a:lnTo>
                    <a:pt x="29" y="0"/>
                  </a:lnTo>
                  <a:lnTo>
                    <a:pt x="29" y="0"/>
                  </a:lnTo>
                  <a:lnTo>
                    <a:pt x="29" y="0"/>
                  </a:lnTo>
                  <a:lnTo>
                    <a:pt x="27" y="0"/>
                  </a:lnTo>
                  <a:lnTo>
                    <a:pt x="27" y="0"/>
                  </a:lnTo>
                  <a:lnTo>
                    <a:pt x="27" y="0"/>
                  </a:lnTo>
                  <a:lnTo>
                    <a:pt x="24" y="0"/>
                  </a:lnTo>
                  <a:lnTo>
                    <a:pt x="24" y="0"/>
                  </a:lnTo>
                  <a:lnTo>
                    <a:pt x="24" y="61"/>
                  </a:lnTo>
                  <a:lnTo>
                    <a:pt x="24" y="61"/>
                  </a:lnTo>
                  <a:lnTo>
                    <a:pt x="27" y="61"/>
                  </a:lnTo>
                  <a:lnTo>
                    <a:pt x="27" y="61"/>
                  </a:lnTo>
                  <a:lnTo>
                    <a:pt x="27" y="61"/>
                  </a:lnTo>
                  <a:lnTo>
                    <a:pt x="29" y="61"/>
                  </a:lnTo>
                  <a:lnTo>
                    <a:pt x="29" y="61"/>
                  </a:lnTo>
                  <a:lnTo>
                    <a:pt x="29" y="61"/>
                  </a:lnTo>
                  <a:lnTo>
                    <a:pt x="29" y="61"/>
                  </a:lnTo>
                  <a:lnTo>
                    <a:pt x="60" y="30"/>
                  </a:lnTo>
                  <a:lnTo>
                    <a:pt x="29" y="61"/>
                  </a:lnTo>
                  <a:lnTo>
                    <a:pt x="60" y="61"/>
                  </a:lnTo>
                  <a:lnTo>
                    <a:pt x="60" y="30"/>
                  </a:lnTo>
                  <a:lnTo>
                    <a:pt x="0" y="3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52" name="Freeform 633">
              <a:extLst>
                <a:ext uri="{FF2B5EF4-FFF2-40B4-BE49-F238E27FC236}">
                  <a16:creationId xmlns:a16="http://schemas.microsoft.com/office/drawing/2014/main" id="{DA6238EB-CE80-5369-6CC4-3CE9838FDCEF}"/>
                </a:ext>
              </a:extLst>
            </p:cNvPr>
            <p:cNvSpPr>
              <a:spLocks/>
            </p:cNvSpPr>
            <p:nvPr/>
          </p:nvSpPr>
          <p:spPr bwMode="auto">
            <a:xfrm>
              <a:off x="6055023" y="3889846"/>
              <a:ext cx="103188" cy="114300"/>
            </a:xfrm>
            <a:custGeom>
              <a:avLst/>
              <a:gdLst>
                <a:gd name="T0" fmla="*/ 42 w 65"/>
                <a:gd name="T1" fmla="*/ 0 h 72"/>
                <a:gd name="T2" fmla="*/ 20 w 65"/>
                <a:gd name="T3" fmla="*/ 9 h 72"/>
                <a:gd name="T4" fmla="*/ 13 w 65"/>
                <a:gd name="T5" fmla="*/ 18 h 72"/>
                <a:gd name="T6" fmla="*/ 11 w 65"/>
                <a:gd name="T7" fmla="*/ 27 h 72"/>
                <a:gd name="T8" fmla="*/ 6 w 65"/>
                <a:gd name="T9" fmla="*/ 34 h 72"/>
                <a:gd name="T10" fmla="*/ 4 w 65"/>
                <a:gd name="T11" fmla="*/ 43 h 72"/>
                <a:gd name="T12" fmla="*/ 2 w 65"/>
                <a:gd name="T13" fmla="*/ 49 h 72"/>
                <a:gd name="T14" fmla="*/ 2 w 65"/>
                <a:gd name="T15" fmla="*/ 56 h 72"/>
                <a:gd name="T16" fmla="*/ 0 w 65"/>
                <a:gd name="T17" fmla="*/ 63 h 72"/>
                <a:gd name="T18" fmla="*/ 0 w 65"/>
                <a:gd name="T19" fmla="*/ 70 h 72"/>
                <a:gd name="T20" fmla="*/ 60 w 65"/>
                <a:gd name="T21" fmla="*/ 70 h 72"/>
                <a:gd name="T22" fmla="*/ 60 w 65"/>
                <a:gd name="T23" fmla="*/ 72 h 72"/>
                <a:gd name="T24" fmla="*/ 60 w 65"/>
                <a:gd name="T25" fmla="*/ 67 h 72"/>
                <a:gd name="T26" fmla="*/ 60 w 65"/>
                <a:gd name="T27" fmla="*/ 63 h 72"/>
                <a:gd name="T28" fmla="*/ 63 w 65"/>
                <a:gd name="T29" fmla="*/ 58 h 72"/>
                <a:gd name="T30" fmla="*/ 65 w 65"/>
                <a:gd name="T31" fmla="*/ 54 h 72"/>
                <a:gd name="T32" fmla="*/ 65 w 65"/>
                <a:gd name="T33" fmla="*/ 49 h 72"/>
                <a:gd name="T34" fmla="*/ 65 w 65"/>
                <a:gd name="T35" fmla="*/ 49 h 72"/>
                <a:gd name="T36" fmla="*/ 63 w 65"/>
                <a:gd name="T37" fmla="*/ 52 h 72"/>
                <a:gd name="T38" fmla="*/ 42 w 65"/>
                <a:gd name="T39" fmla="*/ 61 h 72"/>
                <a:gd name="T40" fmla="*/ 42 w 65"/>
                <a:gd name="T41" fmla="*/ 0 h 72"/>
                <a:gd name="T42" fmla="*/ 29 w 65"/>
                <a:gd name="T43" fmla="*/ 0 h 72"/>
                <a:gd name="T44" fmla="*/ 22 w 65"/>
                <a:gd name="T45" fmla="*/ 9 h 72"/>
                <a:gd name="T46" fmla="*/ 42 w 65"/>
                <a:gd name="T4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72">
                  <a:moveTo>
                    <a:pt x="42" y="0"/>
                  </a:moveTo>
                  <a:lnTo>
                    <a:pt x="20" y="9"/>
                  </a:lnTo>
                  <a:lnTo>
                    <a:pt x="13" y="18"/>
                  </a:lnTo>
                  <a:lnTo>
                    <a:pt x="11" y="27"/>
                  </a:lnTo>
                  <a:lnTo>
                    <a:pt x="6" y="34"/>
                  </a:lnTo>
                  <a:lnTo>
                    <a:pt x="4" y="43"/>
                  </a:lnTo>
                  <a:lnTo>
                    <a:pt x="2" y="49"/>
                  </a:lnTo>
                  <a:lnTo>
                    <a:pt x="2" y="56"/>
                  </a:lnTo>
                  <a:lnTo>
                    <a:pt x="0" y="63"/>
                  </a:lnTo>
                  <a:lnTo>
                    <a:pt x="0" y="70"/>
                  </a:lnTo>
                  <a:lnTo>
                    <a:pt x="60" y="70"/>
                  </a:lnTo>
                  <a:lnTo>
                    <a:pt x="60" y="72"/>
                  </a:lnTo>
                  <a:lnTo>
                    <a:pt x="60" y="67"/>
                  </a:lnTo>
                  <a:lnTo>
                    <a:pt x="60" y="63"/>
                  </a:lnTo>
                  <a:lnTo>
                    <a:pt x="63" y="58"/>
                  </a:lnTo>
                  <a:lnTo>
                    <a:pt x="65" y="54"/>
                  </a:lnTo>
                  <a:lnTo>
                    <a:pt x="65" y="49"/>
                  </a:lnTo>
                  <a:lnTo>
                    <a:pt x="65" y="49"/>
                  </a:lnTo>
                  <a:lnTo>
                    <a:pt x="63" y="52"/>
                  </a:lnTo>
                  <a:lnTo>
                    <a:pt x="42" y="61"/>
                  </a:lnTo>
                  <a:lnTo>
                    <a:pt x="42" y="0"/>
                  </a:lnTo>
                  <a:lnTo>
                    <a:pt x="29" y="0"/>
                  </a:lnTo>
                  <a:lnTo>
                    <a:pt x="22" y="9"/>
                  </a:lnTo>
                  <a:lnTo>
                    <a:pt x="42"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53" name="Freeform 634">
              <a:extLst>
                <a:ext uri="{FF2B5EF4-FFF2-40B4-BE49-F238E27FC236}">
                  <a16:creationId xmlns:a16="http://schemas.microsoft.com/office/drawing/2014/main" id="{4F46F202-C098-FD3E-6186-77CEC5FC1BA7}"/>
                </a:ext>
              </a:extLst>
            </p:cNvPr>
            <p:cNvSpPr>
              <a:spLocks/>
            </p:cNvSpPr>
            <p:nvPr/>
          </p:nvSpPr>
          <p:spPr bwMode="auto">
            <a:xfrm>
              <a:off x="6086773" y="3889846"/>
              <a:ext cx="88900" cy="96837"/>
            </a:xfrm>
            <a:custGeom>
              <a:avLst/>
              <a:gdLst>
                <a:gd name="T0" fmla="*/ 0 w 56"/>
                <a:gd name="T1" fmla="*/ 20 h 61"/>
                <a:gd name="T2" fmla="*/ 16 w 56"/>
                <a:gd name="T3" fmla="*/ 2 h 61"/>
                <a:gd name="T4" fmla="*/ 20 w 56"/>
                <a:gd name="T5" fmla="*/ 2 h 61"/>
                <a:gd name="T6" fmla="*/ 25 w 56"/>
                <a:gd name="T7" fmla="*/ 0 h 61"/>
                <a:gd name="T8" fmla="*/ 27 w 56"/>
                <a:gd name="T9" fmla="*/ 0 h 61"/>
                <a:gd name="T10" fmla="*/ 27 w 56"/>
                <a:gd name="T11" fmla="*/ 0 h 61"/>
                <a:gd name="T12" fmla="*/ 27 w 56"/>
                <a:gd name="T13" fmla="*/ 0 h 61"/>
                <a:gd name="T14" fmla="*/ 27 w 56"/>
                <a:gd name="T15" fmla="*/ 0 h 61"/>
                <a:gd name="T16" fmla="*/ 25 w 56"/>
                <a:gd name="T17" fmla="*/ 0 h 61"/>
                <a:gd name="T18" fmla="*/ 22 w 56"/>
                <a:gd name="T19" fmla="*/ 0 h 61"/>
                <a:gd name="T20" fmla="*/ 22 w 56"/>
                <a:gd name="T21" fmla="*/ 61 h 61"/>
                <a:gd name="T22" fmla="*/ 20 w 56"/>
                <a:gd name="T23" fmla="*/ 61 h 61"/>
                <a:gd name="T24" fmla="*/ 20 w 56"/>
                <a:gd name="T25" fmla="*/ 61 h 61"/>
                <a:gd name="T26" fmla="*/ 20 w 56"/>
                <a:gd name="T27" fmla="*/ 61 h 61"/>
                <a:gd name="T28" fmla="*/ 22 w 56"/>
                <a:gd name="T29" fmla="*/ 61 h 61"/>
                <a:gd name="T30" fmla="*/ 25 w 56"/>
                <a:gd name="T31" fmla="*/ 61 h 61"/>
                <a:gd name="T32" fmla="*/ 29 w 56"/>
                <a:gd name="T33" fmla="*/ 61 h 61"/>
                <a:gd name="T34" fmla="*/ 34 w 56"/>
                <a:gd name="T35" fmla="*/ 61 h 61"/>
                <a:gd name="T36" fmla="*/ 40 w 56"/>
                <a:gd name="T37" fmla="*/ 58 h 61"/>
                <a:gd name="T38" fmla="*/ 56 w 56"/>
                <a:gd name="T39" fmla="*/ 40 h 61"/>
                <a:gd name="T40" fmla="*/ 0 w 56"/>
                <a:gd name="T4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61">
                  <a:moveTo>
                    <a:pt x="0" y="20"/>
                  </a:moveTo>
                  <a:lnTo>
                    <a:pt x="16" y="2"/>
                  </a:lnTo>
                  <a:lnTo>
                    <a:pt x="20" y="2"/>
                  </a:lnTo>
                  <a:lnTo>
                    <a:pt x="25" y="0"/>
                  </a:lnTo>
                  <a:lnTo>
                    <a:pt x="27" y="0"/>
                  </a:lnTo>
                  <a:lnTo>
                    <a:pt x="27" y="0"/>
                  </a:lnTo>
                  <a:lnTo>
                    <a:pt x="27" y="0"/>
                  </a:lnTo>
                  <a:lnTo>
                    <a:pt x="27" y="0"/>
                  </a:lnTo>
                  <a:lnTo>
                    <a:pt x="25" y="0"/>
                  </a:lnTo>
                  <a:lnTo>
                    <a:pt x="22" y="0"/>
                  </a:lnTo>
                  <a:lnTo>
                    <a:pt x="22" y="61"/>
                  </a:lnTo>
                  <a:lnTo>
                    <a:pt x="20" y="61"/>
                  </a:lnTo>
                  <a:lnTo>
                    <a:pt x="20" y="61"/>
                  </a:lnTo>
                  <a:lnTo>
                    <a:pt x="20" y="61"/>
                  </a:lnTo>
                  <a:lnTo>
                    <a:pt x="22" y="61"/>
                  </a:lnTo>
                  <a:lnTo>
                    <a:pt x="25" y="61"/>
                  </a:lnTo>
                  <a:lnTo>
                    <a:pt x="29" y="61"/>
                  </a:lnTo>
                  <a:lnTo>
                    <a:pt x="34" y="61"/>
                  </a:lnTo>
                  <a:lnTo>
                    <a:pt x="40" y="58"/>
                  </a:lnTo>
                  <a:lnTo>
                    <a:pt x="56" y="40"/>
                  </a:lnTo>
                  <a:lnTo>
                    <a:pt x="0" y="2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54" name="Freeform 635">
              <a:extLst>
                <a:ext uri="{FF2B5EF4-FFF2-40B4-BE49-F238E27FC236}">
                  <a16:creationId xmlns:a16="http://schemas.microsoft.com/office/drawing/2014/main" id="{E11FF9D4-C1D9-E294-94E5-A2B0AA49E621}"/>
                </a:ext>
              </a:extLst>
            </p:cNvPr>
            <p:cNvSpPr>
              <a:spLocks/>
            </p:cNvSpPr>
            <p:nvPr/>
          </p:nvSpPr>
          <p:spPr bwMode="auto">
            <a:xfrm>
              <a:off x="6086773" y="3875558"/>
              <a:ext cx="100013" cy="77787"/>
            </a:xfrm>
            <a:custGeom>
              <a:avLst/>
              <a:gdLst>
                <a:gd name="T0" fmla="*/ 9 w 63"/>
                <a:gd name="T1" fmla="*/ 0 h 49"/>
                <a:gd name="T2" fmla="*/ 4 w 63"/>
                <a:gd name="T3" fmla="*/ 9 h 49"/>
                <a:gd name="T4" fmla="*/ 4 w 63"/>
                <a:gd name="T5" fmla="*/ 13 h 49"/>
                <a:gd name="T6" fmla="*/ 2 w 63"/>
                <a:gd name="T7" fmla="*/ 16 h 49"/>
                <a:gd name="T8" fmla="*/ 2 w 63"/>
                <a:gd name="T9" fmla="*/ 18 h 49"/>
                <a:gd name="T10" fmla="*/ 2 w 63"/>
                <a:gd name="T11" fmla="*/ 22 h 49"/>
                <a:gd name="T12" fmla="*/ 2 w 63"/>
                <a:gd name="T13" fmla="*/ 25 h 49"/>
                <a:gd name="T14" fmla="*/ 0 w 63"/>
                <a:gd name="T15" fmla="*/ 25 h 49"/>
                <a:gd name="T16" fmla="*/ 0 w 63"/>
                <a:gd name="T17" fmla="*/ 27 h 49"/>
                <a:gd name="T18" fmla="*/ 0 w 63"/>
                <a:gd name="T19" fmla="*/ 29 h 49"/>
                <a:gd name="T20" fmla="*/ 56 w 63"/>
                <a:gd name="T21" fmla="*/ 49 h 49"/>
                <a:gd name="T22" fmla="*/ 56 w 63"/>
                <a:gd name="T23" fmla="*/ 47 h 49"/>
                <a:gd name="T24" fmla="*/ 58 w 63"/>
                <a:gd name="T25" fmla="*/ 43 h 49"/>
                <a:gd name="T26" fmla="*/ 58 w 63"/>
                <a:gd name="T27" fmla="*/ 40 h 49"/>
                <a:gd name="T28" fmla="*/ 58 w 63"/>
                <a:gd name="T29" fmla="*/ 38 h 49"/>
                <a:gd name="T30" fmla="*/ 61 w 63"/>
                <a:gd name="T31" fmla="*/ 34 h 49"/>
                <a:gd name="T32" fmla="*/ 61 w 63"/>
                <a:gd name="T33" fmla="*/ 31 h 49"/>
                <a:gd name="T34" fmla="*/ 61 w 63"/>
                <a:gd name="T35" fmla="*/ 29 h 49"/>
                <a:gd name="T36" fmla="*/ 63 w 63"/>
                <a:gd name="T37" fmla="*/ 27 h 49"/>
                <a:gd name="T38" fmla="*/ 58 w 63"/>
                <a:gd name="T39" fmla="*/ 36 h 49"/>
                <a:gd name="T40" fmla="*/ 9 w 63"/>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49">
                  <a:moveTo>
                    <a:pt x="9" y="0"/>
                  </a:moveTo>
                  <a:lnTo>
                    <a:pt x="4" y="9"/>
                  </a:lnTo>
                  <a:lnTo>
                    <a:pt x="4" y="13"/>
                  </a:lnTo>
                  <a:lnTo>
                    <a:pt x="2" y="16"/>
                  </a:lnTo>
                  <a:lnTo>
                    <a:pt x="2" y="18"/>
                  </a:lnTo>
                  <a:lnTo>
                    <a:pt x="2" y="22"/>
                  </a:lnTo>
                  <a:lnTo>
                    <a:pt x="2" y="25"/>
                  </a:lnTo>
                  <a:lnTo>
                    <a:pt x="0" y="25"/>
                  </a:lnTo>
                  <a:lnTo>
                    <a:pt x="0" y="27"/>
                  </a:lnTo>
                  <a:lnTo>
                    <a:pt x="0" y="29"/>
                  </a:lnTo>
                  <a:lnTo>
                    <a:pt x="56" y="49"/>
                  </a:lnTo>
                  <a:lnTo>
                    <a:pt x="56" y="47"/>
                  </a:lnTo>
                  <a:lnTo>
                    <a:pt x="58" y="43"/>
                  </a:lnTo>
                  <a:lnTo>
                    <a:pt x="58" y="40"/>
                  </a:lnTo>
                  <a:lnTo>
                    <a:pt x="58" y="38"/>
                  </a:lnTo>
                  <a:lnTo>
                    <a:pt x="61" y="34"/>
                  </a:lnTo>
                  <a:lnTo>
                    <a:pt x="61" y="31"/>
                  </a:lnTo>
                  <a:lnTo>
                    <a:pt x="61" y="29"/>
                  </a:lnTo>
                  <a:lnTo>
                    <a:pt x="63" y="27"/>
                  </a:lnTo>
                  <a:lnTo>
                    <a:pt x="58" y="36"/>
                  </a:lnTo>
                  <a:lnTo>
                    <a:pt x="9"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55" name="Freeform 636">
              <a:extLst>
                <a:ext uri="{FF2B5EF4-FFF2-40B4-BE49-F238E27FC236}">
                  <a16:creationId xmlns:a16="http://schemas.microsoft.com/office/drawing/2014/main" id="{A60AEDBF-02FC-FA2D-883B-F96F81B6FC15}"/>
                </a:ext>
              </a:extLst>
            </p:cNvPr>
            <p:cNvSpPr>
              <a:spLocks/>
            </p:cNvSpPr>
            <p:nvPr/>
          </p:nvSpPr>
          <p:spPr bwMode="auto">
            <a:xfrm>
              <a:off x="6101060" y="3846983"/>
              <a:ext cx="88900" cy="96837"/>
            </a:xfrm>
            <a:custGeom>
              <a:avLst/>
              <a:gdLst>
                <a:gd name="T0" fmla="*/ 29 w 56"/>
                <a:gd name="T1" fmla="*/ 0 h 61"/>
                <a:gd name="T2" fmla="*/ 4 w 56"/>
                <a:gd name="T3" fmla="*/ 16 h 61"/>
                <a:gd name="T4" fmla="*/ 4 w 56"/>
                <a:gd name="T5" fmla="*/ 13 h 61"/>
                <a:gd name="T6" fmla="*/ 4 w 56"/>
                <a:gd name="T7" fmla="*/ 13 h 61"/>
                <a:gd name="T8" fmla="*/ 7 w 56"/>
                <a:gd name="T9" fmla="*/ 13 h 61"/>
                <a:gd name="T10" fmla="*/ 7 w 56"/>
                <a:gd name="T11" fmla="*/ 13 h 61"/>
                <a:gd name="T12" fmla="*/ 4 w 56"/>
                <a:gd name="T13" fmla="*/ 13 h 61"/>
                <a:gd name="T14" fmla="*/ 4 w 56"/>
                <a:gd name="T15" fmla="*/ 13 h 61"/>
                <a:gd name="T16" fmla="*/ 2 w 56"/>
                <a:gd name="T17" fmla="*/ 16 h 61"/>
                <a:gd name="T18" fmla="*/ 0 w 56"/>
                <a:gd name="T19" fmla="*/ 18 h 61"/>
                <a:gd name="T20" fmla="*/ 49 w 56"/>
                <a:gd name="T21" fmla="*/ 54 h 61"/>
                <a:gd name="T22" fmla="*/ 47 w 56"/>
                <a:gd name="T23" fmla="*/ 56 h 61"/>
                <a:gd name="T24" fmla="*/ 47 w 56"/>
                <a:gd name="T25" fmla="*/ 56 h 61"/>
                <a:gd name="T26" fmla="*/ 47 w 56"/>
                <a:gd name="T27" fmla="*/ 56 h 61"/>
                <a:gd name="T28" fmla="*/ 49 w 56"/>
                <a:gd name="T29" fmla="*/ 54 h 61"/>
                <a:gd name="T30" fmla="*/ 49 w 56"/>
                <a:gd name="T31" fmla="*/ 54 h 61"/>
                <a:gd name="T32" fmla="*/ 52 w 56"/>
                <a:gd name="T33" fmla="*/ 52 h 61"/>
                <a:gd name="T34" fmla="*/ 54 w 56"/>
                <a:gd name="T35" fmla="*/ 49 h 61"/>
                <a:gd name="T36" fmla="*/ 56 w 56"/>
                <a:gd name="T37" fmla="*/ 45 h 61"/>
                <a:gd name="T38" fmla="*/ 29 w 56"/>
                <a:gd name="T39" fmla="*/ 61 h 61"/>
                <a:gd name="T40" fmla="*/ 29 w 56"/>
                <a:gd name="T41" fmla="*/ 0 h 61"/>
                <a:gd name="T42" fmla="*/ 11 w 56"/>
                <a:gd name="T43" fmla="*/ 0 h 61"/>
                <a:gd name="T44" fmla="*/ 4 w 56"/>
                <a:gd name="T45" fmla="*/ 16 h 61"/>
                <a:gd name="T46" fmla="*/ 29 w 56"/>
                <a:gd name="T4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61">
                  <a:moveTo>
                    <a:pt x="29" y="0"/>
                  </a:moveTo>
                  <a:lnTo>
                    <a:pt x="4" y="16"/>
                  </a:lnTo>
                  <a:lnTo>
                    <a:pt x="4" y="13"/>
                  </a:lnTo>
                  <a:lnTo>
                    <a:pt x="4" y="13"/>
                  </a:lnTo>
                  <a:lnTo>
                    <a:pt x="7" y="13"/>
                  </a:lnTo>
                  <a:lnTo>
                    <a:pt x="7" y="13"/>
                  </a:lnTo>
                  <a:lnTo>
                    <a:pt x="4" y="13"/>
                  </a:lnTo>
                  <a:lnTo>
                    <a:pt x="4" y="13"/>
                  </a:lnTo>
                  <a:lnTo>
                    <a:pt x="2" y="16"/>
                  </a:lnTo>
                  <a:lnTo>
                    <a:pt x="0" y="18"/>
                  </a:lnTo>
                  <a:lnTo>
                    <a:pt x="49" y="54"/>
                  </a:lnTo>
                  <a:lnTo>
                    <a:pt x="47" y="56"/>
                  </a:lnTo>
                  <a:lnTo>
                    <a:pt x="47" y="56"/>
                  </a:lnTo>
                  <a:lnTo>
                    <a:pt x="47" y="56"/>
                  </a:lnTo>
                  <a:lnTo>
                    <a:pt x="49" y="54"/>
                  </a:lnTo>
                  <a:lnTo>
                    <a:pt x="49" y="54"/>
                  </a:lnTo>
                  <a:lnTo>
                    <a:pt x="52" y="52"/>
                  </a:lnTo>
                  <a:lnTo>
                    <a:pt x="54" y="49"/>
                  </a:lnTo>
                  <a:lnTo>
                    <a:pt x="56" y="45"/>
                  </a:lnTo>
                  <a:lnTo>
                    <a:pt x="29" y="61"/>
                  </a:lnTo>
                  <a:lnTo>
                    <a:pt x="29" y="0"/>
                  </a:lnTo>
                  <a:lnTo>
                    <a:pt x="11" y="0"/>
                  </a:lnTo>
                  <a:lnTo>
                    <a:pt x="4" y="16"/>
                  </a:lnTo>
                  <a:lnTo>
                    <a:pt x="29"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56" name="Freeform 637">
              <a:extLst>
                <a:ext uri="{FF2B5EF4-FFF2-40B4-BE49-F238E27FC236}">
                  <a16:creationId xmlns:a16="http://schemas.microsoft.com/office/drawing/2014/main" id="{2E0DA7C3-E873-3475-3CB1-78FB5AD8FAF3}"/>
                </a:ext>
              </a:extLst>
            </p:cNvPr>
            <p:cNvSpPr>
              <a:spLocks/>
            </p:cNvSpPr>
            <p:nvPr/>
          </p:nvSpPr>
          <p:spPr bwMode="auto">
            <a:xfrm>
              <a:off x="6112173" y="3846983"/>
              <a:ext cx="92075" cy="96837"/>
            </a:xfrm>
            <a:custGeom>
              <a:avLst/>
              <a:gdLst>
                <a:gd name="T0" fmla="*/ 0 w 58"/>
                <a:gd name="T1" fmla="*/ 31 h 61"/>
                <a:gd name="T2" fmla="*/ 29 w 58"/>
                <a:gd name="T3" fmla="*/ 2 h 61"/>
                <a:gd name="T4" fmla="*/ 29 w 58"/>
                <a:gd name="T5" fmla="*/ 2 h 61"/>
                <a:gd name="T6" fmla="*/ 31 w 58"/>
                <a:gd name="T7" fmla="*/ 2 h 61"/>
                <a:gd name="T8" fmla="*/ 31 w 58"/>
                <a:gd name="T9" fmla="*/ 2 h 61"/>
                <a:gd name="T10" fmla="*/ 31 w 58"/>
                <a:gd name="T11" fmla="*/ 2 h 61"/>
                <a:gd name="T12" fmla="*/ 29 w 58"/>
                <a:gd name="T13" fmla="*/ 0 h 61"/>
                <a:gd name="T14" fmla="*/ 27 w 58"/>
                <a:gd name="T15" fmla="*/ 0 h 61"/>
                <a:gd name="T16" fmla="*/ 24 w 58"/>
                <a:gd name="T17" fmla="*/ 0 h 61"/>
                <a:gd name="T18" fmla="*/ 22 w 58"/>
                <a:gd name="T19" fmla="*/ 0 h 61"/>
                <a:gd name="T20" fmla="*/ 22 w 58"/>
                <a:gd name="T21" fmla="*/ 61 h 61"/>
                <a:gd name="T22" fmla="*/ 22 w 58"/>
                <a:gd name="T23" fmla="*/ 61 h 61"/>
                <a:gd name="T24" fmla="*/ 22 w 58"/>
                <a:gd name="T25" fmla="*/ 61 h 61"/>
                <a:gd name="T26" fmla="*/ 22 w 58"/>
                <a:gd name="T27" fmla="*/ 61 h 61"/>
                <a:gd name="T28" fmla="*/ 22 w 58"/>
                <a:gd name="T29" fmla="*/ 61 h 61"/>
                <a:gd name="T30" fmla="*/ 22 w 58"/>
                <a:gd name="T31" fmla="*/ 61 h 61"/>
                <a:gd name="T32" fmla="*/ 24 w 58"/>
                <a:gd name="T33" fmla="*/ 61 h 61"/>
                <a:gd name="T34" fmla="*/ 27 w 58"/>
                <a:gd name="T35" fmla="*/ 61 h 61"/>
                <a:gd name="T36" fmla="*/ 29 w 58"/>
                <a:gd name="T37" fmla="*/ 61 h 61"/>
                <a:gd name="T38" fmla="*/ 58 w 58"/>
                <a:gd name="T39" fmla="*/ 31 h 61"/>
                <a:gd name="T40" fmla="*/ 29 w 58"/>
                <a:gd name="T41" fmla="*/ 61 h 61"/>
                <a:gd name="T42" fmla="*/ 58 w 58"/>
                <a:gd name="T43" fmla="*/ 61 h 61"/>
                <a:gd name="T44" fmla="*/ 58 w 58"/>
                <a:gd name="T45" fmla="*/ 31 h 61"/>
                <a:gd name="T46" fmla="*/ 0 w 58"/>
                <a:gd name="T47"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1">
                  <a:moveTo>
                    <a:pt x="0" y="31"/>
                  </a:moveTo>
                  <a:lnTo>
                    <a:pt x="29" y="2"/>
                  </a:lnTo>
                  <a:lnTo>
                    <a:pt x="29" y="2"/>
                  </a:lnTo>
                  <a:lnTo>
                    <a:pt x="31" y="2"/>
                  </a:lnTo>
                  <a:lnTo>
                    <a:pt x="31" y="2"/>
                  </a:lnTo>
                  <a:lnTo>
                    <a:pt x="31" y="2"/>
                  </a:lnTo>
                  <a:lnTo>
                    <a:pt x="29" y="0"/>
                  </a:lnTo>
                  <a:lnTo>
                    <a:pt x="27" y="0"/>
                  </a:lnTo>
                  <a:lnTo>
                    <a:pt x="24" y="0"/>
                  </a:lnTo>
                  <a:lnTo>
                    <a:pt x="22" y="0"/>
                  </a:lnTo>
                  <a:lnTo>
                    <a:pt x="22" y="61"/>
                  </a:lnTo>
                  <a:lnTo>
                    <a:pt x="22" y="61"/>
                  </a:lnTo>
                  <a:lnTo>
                    <a:pt x="22" y="61"/>
                  </a:lnTo>
                  <a:lnTo>
                    <a:pt x="22" y="61"/>
                  </a:lnTo>
                  <a:lnTo>
                    <a:pt x="22" y="61"/>
                  </a:lnTo>
                  <a:lnTo>
                    <a:pt x="22" y="61"/>
                  </a:lnTo>
                  <a:lnTo>
                    <a:pt x="24" y="61"/>
                  </a:lnTo>
                  <a:lnTo>
                    <a:pt x="27" y="61"/>
                  </a:lnTo>
                  <a:lnTo>
                    <a:pt x="29" y="61"/>
                  </a:lnTo>
                  <a:lnTo>
                    <a:pt x="58" y="31"/>
                  </a:lnTo>
                  <a:lnTo>
                    <a:pt x="29" y="61"/>
                  </a:lnTo>
                  <a:lnTo>
                    <a:pt x="58" y="61"/>
                  </a:lnTo>
                  <a:lnTo>
                    <a:pt x="58" y="31"/>
                  </a:lnTo>
                  <a:lnTo>
                    <a:pt x="0" y="3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57" name="Freeform 638">
              <a:extLst>
                <a:ext uri="{FF2B5EF4-FFF2-40B4-BE49-F238E27FC236}">
                  <a16:creationId xmlns:a16="http://schemas.microsoft.com/office/drawing/2014/main" id="{03BA0430-4EA3-D6D4-5AC2-B679C964CCD2}"/>
                </a:ext>
              </a:extLst>
            </p:cNvPr>
            <p:cNvSpPr>
              <a:spLocks/>
            </p:cNvSpPr>
            <p:nvPr/>
          </p:nvSpPr>
          <p:spPr bwMode="auto">
            <a:xfrm>
              <a:off x="6112173" y="3858096"/>
              <a:ext cx="92075" cy="52387"/>
            </a:xfrm>
            <a:custGeom>
              <a:avLst/>
              <a:gdLst>
                <a:gd name="T0" fmla="*/ 4 w 58"/>
                <a:gd name="T1" fmla="*/ 0 h 33"/>
                <a:gd name="T2" fmla="*/ 0 w 58"/>
                <a:gd name="T3" fmla="*/ 18 h 33"/>
                <a:gd name="T4" fmla="*/ 0 w 58"/>
                <a:gd name="T5" fmla="*/ 18 h 33"/>
                <a:gd name="T6" fmla="*/ 0 w 58"/>
                <a:gd name="T7" fmla="*/ 18 h 33"/>
                <a:gd name="T8" fmla="*/ 0 w 58"/>
                <a:gd name="T9" fmla="*/ 20 h 33"/>
                <a:gd name="T10" fmla="*/ 0 w 58"/>
                <a:gd name="T11" fmla="*/ 20 h 33"/>
                <a:gd name="T12" fmla="*/ 0 w 58"/>
                <a:gd name="T13" fmla="*/ 22 h 33"/>
                <a:gd name="T14" fmla="*/ 0 w 58"/>
                <a:gd name="T15" fmla="*/ 22 h 33"/>
                <a:gd name="T16" fmla="*/ 0 w 58"/>
                <a:gd name="T17" fmla="*/ 22 h 33"/>
                <a:gd name="T18" fmla="*/ 0 w 58"/>
                <a:gd name="T19" fmla="*/ 24 h 33"/>
                <a:gd name="T20" fmla="*/ 58 w 58"/>
                <a:gd name="T21" fmla="*/ 24 h 33"/>
                <a:gd name="T22" fmla="*/ 58 w 58"/>
                <a:gd name="T23" fmla="*/ 22 h 33"/>
                <a:gd name="T24" fmla="*/ 58 w 58"/>
                <a:gd name="T25" fmla="*/ 22 h 33"/>
                <a:gd name="T26" fmla="*/ 58 w 58"/>
                <a:gd name="T27" fmla="*/ 22 h 33"/>
                <a:gd name="T28" fmla="*/ 58 w 58"/>
                <a:gd name="T29" fmla="*/ 20 h 33"/>
                <a:gd name="T30" fmla="*/ 58 w 58"/>
                <a:gd name="T31" fmla="*/ 20 h 33"/>
                <a:gd name="T32" fmla="*/ 58 w 58"/>
                <a:gd name="T33" fmla="*/ 18 h 33"/>
                <a:gd name="T34" fmla="*/ 58 w 58"/>
                <a:gd name="T35" fmla="*/ 18 h 33"/>
                <a:gd name="T36" fmla="*/ 58 w 58"/>
                <a:gd name="T37" fmla="*/ 18 h 33"/>
                <a:gd name="T38" fmla="*/ 54 w 58"/>
                <a:gd name="T39" fmla="*/ 33 h 33"/>
                <a:gd name="T40" fmla="*/ 4 w 58"/>
                <a:gd name="T4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3">
                  <a:moveTo>
                    <a:pt x="4" y="0"/>
                  </a:moveTo>
                  <a:lnTo>
                    <a:pt x="0" y="18"/>
                  </a:lnTo>
                  <a:lnTo>
                    <a:pt x="0" y="18"/>
                  </a:lnTo>
                  <a:lnTo>
                    <a:pt x="0" y="18"/>
                  </a:lnTo>
                  <a:lnTo>
                    <a:pt x="0" y="20"/>
                  </a:lnTo>
                  <a:lnTo>
                    <a:pt x="0" y="20"/>
                  </a:lnTo>
                  <a:lnTo>
                    <a:pt x="0" y="22"/>
                  </a:lnTo>
                  <a:lnTo>
                    <a:pt x="0" y="22"/>
                  </a:lnTo>
                  <a:lnTo>
                    <a:pt x="0" y="22"/>
                  </a:lnTo>
                  <a:lnTo>
                    <a:pt x="0" y="24"/>
                  </a:lnTo>
                  <a:lnTo>
                    <a:pt x="58" y="24"/>
                  </a:lnTo>
                  <a:lnTo>
                    <a:pt x="58" y="22"/>
                  </a:lnTo>
                  <a:lnTo>
                    <a:pt x="58" y="22"/>
                  </a:lnTo>
                  <a:lnTo>
                    <a:pt x="58" y="22"/>
                  </a:lnTo>
                  <a:lnTo>
                    <a:pt x="58" y="20"/>
                  </a:lnTo>
                  <a:lnTo>
                    <a:pt x="58" y="20"/>
                  </a:lnTo>
                  <a:lnTo>
                    <a:pt x="58" y="18"/>
                  </a:lnTo>
                  <a:lnTo>
                    <a:pt x="58" y="18"/>
                  </a:lnTo>
                  <a:lnTo>
                    <a:pt x="58" y="18"/>
                  </a:lnTo>
                  <a:lnTo>
                    <a:pt x="54" y="33"/>
                  </a:lnTo>
                  <a:lnTo>
                    <a:pt x="4"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58" name="Freeform 639">
              <a:extLst>
                <a:ext uri="{FF2B5EF4-FFF2-40B4-BE49-F238E27FC236}">
                  <a16:creationId xmlns:a16="http://schemas.microsoft.com/office/drawing/2014/main" id="{CC3ED4F1-2DE8-13B9-9A2B-00592F6EFB69}"/>
                </a:ext>
              </a:extLst>
            </p:cNvPr>
            <p:cNvSpPr>
              <a:spLocks/>
            </p:cNvSpPr>
            <p:nvPr/>
          </p:nvSpPr>
          <p:spPr bwMode="auto">
            <a:xfrm>
              <a:off x="6118523" y="3824758"/>
              <a:ext cx="85725" cy="96837"/>
            </a:xfrm>
            <a:custGeom>
              <a:avLst/>
              <a:gdLst>
                <a:gd name="T0" fmla="*/ 34 w 54"/>
                <a:gd name="T1" fmla="*/ 3 h 61"/>
                <a:gd name="T2" fmla="*/ 5 w 54"/>
                <a:gd name="T3" fmla="*/ 14 h 61"/>
                <a:gd name="T4" fmla="*/ 7 w 54"/>
                <a:gd name="T5" fmla="*/ 14 h 61"/>
                <a:gd name="T6" fmla="*/ 7 w 54"/>
                <a:gd name="T7" fmla="*/ 14 h 61"/>
                <a:gd name="T8" fmla="*/ 7 w 54"/>
                <a:gd name="T9" fmla="*/ 14 h 61"/>
                <a:gd name="T10" fmla="*/ 5 w 54"/>
                <a:gd name="T11" fmla="*/ 14 h 61"/>
                <a:gd name="T12" fmla="*/ 5 w 54"/>
                <a:gd name="T13" fmla="*/ 16 h 61"/>
                <a:gd name="T14" fmla="*/ 5 w 54"/>
                <a:gd name="T15" fmla="*/ 16 h 61"/>
                <a:gd name="T16" fmla="*/ 2 w 54"/>
                <a:gd name="T17" fmla="*/ 18 h 61"/>
                <a:gd name="T18" fmla="*/ 0 w 54"/>
                <a:gd name="T19" fmla="*/ 21 h 61"/>
                <a:gd name="T20" fmla="*/ 50 w 54"/>
                <a:gd name="T21" fmla="*/ 54 h 61"/>
                <a:gd name="T22" fmla="*/ 50 w 54"/>
                <a:gd name="T23" fmla="*/ 57 h 61"/>
                <a:gd name="T24" fmla="*/ 50 w 54"/>
                <a:gd name="T25" fmla="*/ 57 h 61"/>
                <a:gd name="T26" fmla="*/ 50 w 54"/>
                <a:gd name="T27" fmla="*/ 57 h 61"/>
                <a:gd name="T28" fmla="*/ 50 w 54"/>
                <a:gd name="T29" fmla="*/ 54 h 61"/>
                <a:gd name="T30" fmla="*/ 50 w 54"/>
                <a:gd name="T31" fmla="*/ 54 h 61"/>
                <a:gd name="T32" fmla="*/ 52 w 54"/>
                <a:gd name="T33" fmla="*/ 52 h 61"/>
                <a:gd name="T34" fmla="*/ 52 w 54"/>
                <a:gd name="T35" fmla="*/ 52 h 61"/>
                <a:gd name="T36" fmla="*/ 54 w 54"/>
                <a:gd name="T37" fmla="*/ 50 h 61"/>
                <a:gd name="T38" fmla="*/ 27 w 54"/>
                <a:gd name="T39" fmla="*/ 61 h 61"/>
                <a:gd name="T40" fmla="*/ 34 w 54"/>
                <a:gd name="T41" fmla="*/ 3 h 61"/>
                <a:gd name="T42" fmla="*/ 16 w 54"/>
                <a:gd name="T43" fmla="*/ 0 h 61"/>
                <a:gd name="T44" fmla="*/ 5 w 54"/>
                <a:gd name="T45" fmla="*/ 14 h 61"/>
                <a:gd name="T46" fmla="*/ 34 w 54"/>
                <a:gd name="T47"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61">
                  <a:moveTo>
                    <a:pt x="34" y="3"/>
                  </a:moveTo>
                  <a:lnTo>
                    <a:pt x="5" y="14"/>
                  </a:lnTo>
                  <a:lnTo>
                    <a:pt x="7" y="14"/>
                  </a:lnTo>
                  <a:lnTo>
                    <a:pt x="7" y="14"/>
                  </a:lnTo>
                  <a:lnTo>
                    <a:pt x="7" y="14"/>
                  </a:lnTo>
                  <a:lnTo>
                    <a:pt x="5" y="14"/>
                  </a:lnTo>
                  <a:lnTo>
                    <a:pt x="5" y="16"/>
                  </a:lnTo>
                  <a:lnTo>
                    <a:pt x="5" y="16"/>
                  </a:lnTo>
                  <a:lnTo>
                    <a:pt x="2" y="18"/>
                  </a:lnTo>
                  <a:lnTo>
                    <a:pt x="0" y="21"/>
                  </a:lnTo>
                  <a:lnTo>
                    <a:pt x="50" y="54"/>
                  </a:lnTo>
                  <a:lnTo>
                    <a:pt x="50" y="57"/>
                  </a:lnTo>
                  <a:lnTo>
                    <a:pt x="50" y="57"/>
                  </a:lnTo>
                  <a:lnTo>
                    <a:pt x="50" y="57"/>
                  </a:lnTo>
                  <a:lnTo>
                    <a:pt x="50" y="54"/>
                  </a:lnTo>
                  <a:lnTo>
                    <a:pt x="50" y="54"/>
                  </a:lnTo>
                  <a:lnTo>
                    <a:pt x="52" y="52"/>
                  </a:lnTo>
                  <a:lnTo>
                    <a:pt x="52" y="52"/>
                  </a:lnTo>
                  <a:lnTo>
                    <a:pt x="54" y="50"/>
                  </a:lnTo>
                  <a:lnTo>
                    <a:pt x="27" y="61"/>
                  </a:lnTo>
                  <a:lnTo>
                    <a:pt x="34" y="3"/>
                  </a:lnTo>
                  <a:lnTo>
                    <a:pt x="16" y="0"/>
                  </a:lnTo>
                  <a:lnTo>
                    <a:pt x="5" y="14"/>
                  </a:lnTo>
                  <a:lnTo>
                    <a:pt x="34" y="3"/>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59" name="Freeform 640">
              <a:extLst>
                <a:ext uri="{FF2B5EF4-FFF2-40B4-BE49-F238E27FC236}">
                  <a16:creationId xmlns:a16="http://schemas.microsoft.com/office/drawing/2014/main" id="{B436EFAF-2906-1936-EC1D-859E5F6237E1}"/>
                </a:ext>
              </a:extLst>
            </p:cNvPr>
            <p:cNvSpPr>
              <a:spLocks/>
            </p:cNvSpPr>
            <p:nvPr/>
          </p:nvSpPr>
          <p:spPr bwMode="auto">
            <a:xfrm>
              <a:off x="6161385" y="3829521"/>
              <a:ext cx="200025" cy="114300"/>
            </a:xfrm>
            <a:custGeom>
              <a:avLst/>
              <a:gdLst>
                <a:gd name="T0" fmla="*/ 126 w 126"/>
                <a:gd name="T1" fmla="*/ 11 h 72"/>
                <a:gd name="T2" fmla="*/ 126 w 126"/>
                <a:gd name="T3" fmla="*/ 11 h 72"/>
                <a:gd name="T4" fmla="*/ 110 w 126"/>
                <a:gd name="T5" fmla="*/ 9 h 72"/>
                <a:gd name="T6" fmla="*/ 95 w 126"/>
                <a:gd name="T7" fmla="*/ 9 h 72"/>
                <a:gd name="T8" fmla="*/ 81 w 126"/>
                <a:gd name="T9" fmla="*/ 6 h 72"/>
                <a:gd name="T10" fmla="*/ 65 w 126"/>
                <a:gd name="T11" fmla="*/ 4 h 72"/>
                <a:gd name="T12" fmla="*/ 50 w 126"/>
                <a:gd name="T13" fmla="*/ 4 h 72"/>
                <a:gd name="T14" fmla="*/ 36 w 126"/>
                <a:gd name="T15" fmla="*/ 2 h 72"/>
                <a:gd name="T16" fmla="*/ 20 w 126"/>
                <a:gd name="T17" fmla="*/ 0 h 72"/>
                <a:gd name="T18" fmla="*/ 7 w 126"/>
                <a:gd name="T19" fmla="*/ 0 h 72"/>
                <a:gd name="T20" fmla="*/ 0 w 126"/>
                <a:gd name="T21" fmla="*/ 58 h 72"/>
                <a:gd name="T22" fmla="*/ 16 w 126"/>
                <a:gd name="T23" fmla="*/ 60 h 72"/>
                <a:gd name="T24" fmla="*/ 29 w 126"/>
                <a:gd name="T25" fmla="*/ 63 h 72"/>
                <a:gd name="T26" fmla="*/ 45 w 126"/>
                <a:gd name="T27" fmla="*/ 63 h 72"/>
                <a:gd name="T28" fmla="*/ 61 w 126"/>
                <a:gd name="T29" fmla="*/ 65 h 72"/>
                <a:gd name="T30" fmla="*/ 74 w 126"/>
                <a:gd name="T31" fmla="*/ 67 h 72"/>
                <a:gd name="T32" fmla="*/ 90 w 126"/>
                <a:gd name="T33" fmla="*/ 67 h 72"/>
                <a:gd name="T34" fmla="*/ 104 w 126"/>
                <a:gd name="T35" fmla="*/ 69 h 72"/>
                <a:gd name="T36" fmla="*/ 119 w 126"/>
                <a:gd name="T37" fmla="*/ 72 h 72"/>
                <a:gd name="T38" fmla="*/ 119 w 126"/>
                <a:gd name="T39" fmla="*/ 72 h 72"/>
                <a:gd name="T40" fmla="*/ 126 w 126"/>
                <a:gd name="T41"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72">
                  <a:moveTo>
                    <a:pt x="126" y="11"/>
                  </a:moveTo>
                  <a:lnTo>
                    <a:pt x="126" y="11"/>
                  </a:lnTo>
                  <a:lnTo>
                    <a:pt x="110" y="9"/>
                  </a:lnTo>
                  <a:lnTo>
                    <a:pt x="95" y="9"/>
                  </a:lnTo>
                  <a:lnTo>
                    <a:pt x="81" y="6"/>
                  </a:lnTo>
                  <a:lnTo>
                    <a:pt x="65" y="4"/>
                  </a:lnTo>
                  <a:lnTo>
                    <a:pt x="50" y="4"/>
                  </a:lnTo>
                  <a:lnTo>
                    <a:pt x="36" y="2"/>
                  </a:lnTo>
                  <a:lnTo>
                    <a:pt x="20" y="0"/>
                  </a:lnTo>
                  <a:lnTo>
                    <a:pt x="7" y="0"/>
                  </a:lnTo>
                  <a:lnTo>
                    <a:pt x="0" y="58"/>
                  </a:lnTo>
                  <a:lnTo>
                    <a:pt x="16" y="60"/>
                  </a:lnTo>
                  <a:lnTo>
                    <a:pt x="29" y="63"/>
                  </a:lnTo>
                  <a:lnTo>
                    <a:pt x="45" y="63"/>
                  </a:lnTo>
                  <a:lnTo>
                    <a:pt x="61" y="65"/>
                  </a:lnTo>
                  <a:lnTo>
                    <a:pt x="74" y="67"/>
                  </a:lnTo>
                  <a:lnTo>
                    <a:pt x="90" y="67"/>
                  </a:lnTo>
                  <a:lnTo>
                    <a:pt x="104" y="69"/>
                  </a:lnTo>
                  <a:lnTo>
                    <a:pt x="119" y="72"/>
                  </a:lnTo>
                  <a:lnTo>
                    <a:pt x="119" y="72"/>
                  </a:lnTo>
                  <a:lnTo>
                    <a:pt x="126" y="1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60" name="Freeform 641">
              <a:extLst>
                <a:ext uri="{FF2B5EF4-FFF2-40B4-BE49-F238E27FC236}">
                  <a16:creationId xmlns:a16="http://schemas.microsoft.com/office/drawing/2014/main" id="{39585843-AC2E-EF3D-03C8-DCBD73BF9454}"/>
                </a:ext>
              </a:extLst>
            </p:cNvPr>
            <p:cNvSpPr>
              <a:spLocks/>
            </p:cNvSpPr>
            <p:nvPr/>
          </p:nvSpPr>
          <p:spPr bwMode="auto">
            <a:xfrm>
              <a:off x="3907135" y="4918546"/>
              <a:ext cx="836613" cy="1076325"/>
            </a:xfrm>
            <a:custGeom>
              <a:avLst/>
              <a:gdLst>
                <a:gd name="T0" fmla="*/ 488 w 527"/>
                <a:gd name="T1" fmla="*/ 489 h 678"/>
                <a:gd name="T2" fmla="*/ 495 w 527"/>
                <a:gd name="T3" fmla="*/ 408 h 678"/>
                <a:gd name="T4" fmla="*/ 506 w 527"/>
                <a:gd name="T5" fmla="*/ 385 h 678"/>
                <a:gd name="T6" fmla="*/ 511 w 527"/>
                <a:gd name="T7" fmla="*/ 385 h 678"/>
                <a:gd name="T8" fmla="*/ 515 w 527"/>
                <a:gd name="T9" fmla="*/ 378 h 678"/>
                <a:gd name="T10" fmla="*/ 515 w 527"/>
                <a:gd name="T11" fmla="*/ 338 h 678"/>
                <a:gd name="T12" fmla="*/ 506 w 527"/>
                <a:gd name="T13" fmla="*/ 275 h 678"/>
                <a:gd name="T14" fmla="*/ 513 w 527"/>
                <a:gd name="T15" fmla="*/ 252 h 678"/>
                <a:gd name="T16" fmla="*/ 515 w 527"/>
                <a:gd name="T17" fmla="*/ 252 h 678"/>
                <a:gd name="T18" fmla="*/ 520 w 527"/>
                <a:gd name="T19" fmla="*/ 250 h 678"/>
                <a:gd name="T20" fmla="*/ 527 w 527"/>
                <a:gd name="T21" fmla="*/ 205 h 678"/>
                <a:gd name="T22" fmla="*/ 527 w 527"/>
                <a:gd name="T23" fmla="*/ 144 h 678"/>
                <a:gd name="T24" fmla="*/ 524 w 527"/>
                <a:gd name="T25" fmla="*/ 90 h 678"/>
                <a:gd name="T26" fmla="*/ 520 w 527"/>
                <a:gd name="T27" fmla="*/ 74 h 678"/>
                <a:gd name="T28" fmla="*/ 518 w 527"/>
                <a:gd name="T29" fmla="*/ 74 h 678"/>
                <a:gd name="T30" fmla="*/ 515 w 527"/>
                <a:gd name="T31" fmla="*/ 70 h 678"/>
                <a:gd name="T32" fmla="*/ 509 w 527"/>
                <a:gd name="T33" fmla="*/ 38 h 678"/>
                <a:gd name="T34" fmla="*/ 491 w 527"/>
                <a:gd name="T35" fmla="*/ 18 h 678"/>
                <a:gd name="T36" fmla="*/ 452 w 527"/>
                <a:gd name="T37" fmla="*/ 2 h 678"/>
                <a:gd name="T38" fmla="*/ 396 w 527"/>
                <a:gd name="T39" fmla="*/ 5 h 678"/>
                <a:gd name="T40" fmla="*/ 338 w 527"/>
                <a:gd name="T41" fmla="*/ 18 h 678"/>
                <a:gd name="T42" fmla="*/ 293 w 527"/>
                <a:gd name="T43" fmla="*/ 29 h 678"/>
                <a:gd name="T44" fmla="*/ 252 w 527"/>
                <a:gd name="T45" fmla="*/ 36 h 678"/>
                <a:gd name="T46" fmla="*/ 207 w 527"/>
                <a:gd name="T47" fmla="*/ 38 h 678"/>
                <a:gd name="T48" fmla="*/ 167 w 527"/>
                <a:gd name="T49" fmla="*/ 41 h 678"/>
                <a:gd name="T50" fmla="*/ 113 w 527"/>
                <a:gd name="T51" fmla="*/ 47 h 678"/>
                <a:gd name="T52" fmla="*/ 27 w 527"/>
                <a:gd name="T53" fmla="*/ 72 h 678"/>
                <a:gd name="T54" fmla="*/ 2 w 527"/>
                <a:gd name="T55" fmla="*/ 106 h 678"/>
                <a:gd name="T56" fmla="*/ 9 w 527"/>
                <a:gd name="T57" fmla="*/ 151 h 678"/>
                <a:gd name="T58" fmla="*/ 14 w 527"/>
                <a:gd name="T59" fmla="*/ 185 h 678"/>
                <a:gd name="T60" fmla="*/ 18 w 527"/>
                <a:gd name="T61" fmla="*/ 236 h 678"/>
                <a:gd name="T62" fmla="*/ 9 w 527"/>
                <a:gd name="T63" fmla="*/ 306 h 678"/>
                <a:gd name="T64" fmla="*/ 11 w 527"/>
                <a:gd name="T65" fmla="*/ 378 h 678"/>
                <a:gd name="T66" fmla="*/ 9 w 527"/>
                <a:gd name="T67" fmla="*/ 430 h 678"/>
                <a:gd name="T68" fmla="*/ 9 w 527"/>
                <a:gd name="T69" fmla="*/ 493 h 678"/>
                <a:gd name="T70" fmla="*/ 27 w 527"/>
                <a:gd name="T71" fmla="*/ 552 h 678"/>
                <a:gd name="T72" fmla="*/ 56 w 527"/>
                <a:gd name="T73" fmla="*/ 608 h 678"/>
                <a:gd name="T74" fmla="*/ 68 w 527"/>
                <a:gd name="T75" fmla="*/ 630 h 678"/>
                <a:gd name="T76" fmla="*/ 88 w 527"/>
                <a:gd name="T77" fmla="*/ 642 h 678"/>
                <a:gd name="T78" fmla="*/ 115 w 527"/>
                <a:gd name="T79" fmla="*/ 653 h 678"/>
                <a:gd name="T80" fmla="*/ 155 w 527"/>
                <a:gd name="T81" fmla="*/ 664 h 678"/>
                <a:gd name="T82" fmla="*/ 196 w 527"/>
                <a:gd name="T83" fmla="*/ 669 h 678"/>
                <a:gd name="T84" fmla="*/ 266 w 527"/>
                <a:gd name="T85" fmla="*/ 678 h 678"/>
                <a:gd name="T86" fmla="*/ 335 w 527"/>
                <a:gd name="T87" fmla="*/ 678 h 678"/>
                <a:gd name="T88" fmla="*/ 389 w 527"/>
                <a:gd name="T89" fmla="*/ 675 h 678"/>
                <a:gd name="T90" fmla="*/ 439 w 527"/>
                <a:gd name="T91" fmla="*/ 664 h 678"/>
                <a:gd name="T92" fmla="*/ 473 w 527"/>
                <a:gd name="T93" fmla="*/ 648 h 678"/>
                <a:gd name="T94" fmla="*/ 482 w 527"/>
                <a:gd name="T95" fmla="*/ 639 h 678"/>
                <a:gd name="T96" fmla="*/ 488 w 527"/>
                <a:gd name="T97" fmla="*/ 637 h 678"/>
                <a:gd name="T98" fmla="*/ 493 w 527"/>
                <a:gd name="T99" fmla="*/ 601 h 678"/>
                <a:gd name="T100" fmla="*/ 493 w 527"/>
                <a:gd name="T101" fmla="*/ 554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7" h="678">
                  <a:moveTo>
                    <a:pt x="491" y="543"/>
                  </a:moveTo>
                  <a:lnTo>
                    <a:pt x="491" y="529"/>
                  </a:lnTo>
                  <a:lnTo>
                    <a:pt x="491" y="511"/>
                  </a:lnTo>
                  <a:lnTo>
                    <a:pt x="488" y="489"/>
                  </a:lnTo>
                  <a:lnTo>
                    <a:pt x="488" y="464"/>
                  </a:lnTo>
                  <a:lnTo>
                    <a:pt x="491" y="439"/>
                  </a:lnTo>
                  <a:lnTo>
                    <a:pt x="493" y="417"/>
                  </a:lnTo>
                  <a:lnTo>
                    <a:pt x="495" y="408"/>
                  </a:lnTo>
                  <a:lnTo>
                    <a:pt x="497" y="399"/>
                  </a:lnTo>
                  <a:lnTo>
                    <a:pt x="502" y="392"/>
                  </a:lnTo>
                  <a:lnTo>
                    <a:pt x="506" y="385"/>
                  </a:lnTo>
                  <a:lnTo>
                    <a:pt x="506" y="385"/>
                  </a:lnTo>
                  <a:lnTo>
                    <a:pt x="509" y="385"/>
                  </a:lnTo>
                  <a:lnTo>
                    <a:pt x="509" y="385"/>
                  </a:lnTo>
                  <a:lnTo>
                    <a:pt x="509" y="385"/>
                  </a:lnTo>
                  <a:lnTo>
                    <a:pt x="511" y="385"/>
                  </a:lnTo>
                  <a:lnTo>
                    <a:pt x="511" y="385"/>
                  </a:lnTo>
                  <a:lnTo>
                    <a:pt x="511" y="385"/>
                  </a:lnTo>
                  <a:lnTo>
                    <a:pt x="513" y="385"/>
                  </a:lnTo>
                  <a:lnTo>
                    <a:pt x="515" y="378"/>
                  </a:lnTo>
                  <a:lnTo>
                    <a:pt x="518" y="372"/>
                  </a:lnTo>
                  <a:lnTo>
                    <a:pt x="520" y="365"/>
                  </a:lnTo>
                  <a:lnTo>
                    <a:pt x="520" y="356"/>
                  </a:lnTo>
                  <a:lnTo>
                    <a:pt x="515" y="338"/>
                  </a:lnTo>
                  <a:lnTo>
                    <a:pt x="511" y="320"/>
                  </a:lnTo>
                  <a:lnTo>
                    <a:pt x="509" y="302"/>
                  </a:lnTo>
                  <a:lnTo>
                    <a:pt x="506" y="284"/>
                  </a:lnTo>
                  <a:lnTo>
                    <a:pt x="506" y="275"/>
                  </a:lnTo>
                  <a:lnTo>
                    <a:pt x="506" y="266"/>
                  </a:lnTo>
                  <a:lnTo>
                    <a:pt x="509" y="259"/>
                  </a:lnTo>
                  <a:lnTo>
                    <a:pt x="513" y="252"/>
                  </a:lnTo>
                  <a:lnTo>
                    <a:pt x="513" y="252"/>
                  </a:lnTo>
                  <a:lnTo>
                    <a:pt x="515" y="252"/>
                  </a:lnTo>
                  <a:lnTo>
                    <a:pt x="515" y="252"/>
                  </a:lnTo>
                  <a:lnTo>
                    <a:pt x="515" y="252"/>
                  </a:lnTo>
                  <a:lnTo>
                    <a:pt x="515" y="252"/>
                  </a:lnTo>
                  <a:lnTo>
                    <a:pt x="518" y="252"/>
                  </a:lnTo>
                  <a:lnTo>
                    <a:pt x="518" y="252"/>
                  </a:lnTo>
                  <a:lnTo>
                    <a:pt x="518" y="252"/>
                  </a:lnTo>
                  <a:lnTo>
                    <a:pt x="520" y="250"/>
                  </a:lnTo>
                  <a:lnTo>
                    <a:pt x="522" y="241"/>
                  </a:lnTo>
                  <a:lnTo>
                    <a:pt x="524" y="232"/>
                  </a:lnTo>
                  <a:lnTo>
                    <a:pt x="524" y="221"/>
                  </a:lnTo>
                  <a:lnTo>
                    <a:pt x="527" y="205"/>
                  </a:lnTo>
                  <a:lnTo>
                    <a:pt x="527" y="191"/>
                  </a:lnTo>
                  <a:lnTo>
                    <a:pt x="527" y="176"/>
                  </a:lnTo>
                  <a:lnTo>
                    <a:pt x="527" y="160"/>
                  </a:lnTo>
                  <a:lnTo>
                    <a:pt x="527" y="144"/>
                  </a:lnTo>
                  <a:lnTo>
                    <a:pt x="527" y="128"/>
                  </a:lnTo>
                  <a:lnTo>
                    <a:pt x="524" y="113"/>
                  </a:lnTo>
                  <a:lnTo>
                    <a:pt x="524" y="101"/>
                  </a:lnTo>
                  <a:lnTo>
                    <a:pt x="524" y="90"/>
                  </a:lnTo>
                  <a:lnTo>
                    <a:pt x="522" y="81"/>
                  </a:lnTo>
                  <a:lnTo>
                    <a:pt x="522" y="77"/>
                  </a:lnTo>
                  <a:lnTo>
                    <a:pt x="520" y="74"/>
                  </a:lnTo>
                  <a:lnTo>
                    <a:pt x="520" y="74"/>
                  </a:lnTo>
                  <a:lnTo>
                    <a:pt x="520" y="74"/>
                  </a:lnTo>
                  <a:lnTo>
                    <a:pt x="520" y="74"/>
                  </a:lnTo>
                  <a:lnTo>
                    <a:pt x="518" y="74"/>
                  </a:lnTo>
                  <a:lnTo>
                    <a:pt x="518" y="74"/>
                  </a:lnTo>
                  <a:lnTo>
                    <a:pt x="518" y="74"/>
                  </a:lnTo>
                  <a:lnTo>
                    <a:pt x="518" y="74"/>
                  </a:lnTo>
                  <a:lnTo>
                    <a:pt x="518" y="74"/>
                  </a:lnTo>
                  <a:lnTo>
                    <a:pt x="515" y="70"/>
                  </a:lnTo>
                  <a:lnTo>
                    <a:pt x="513" y="63"/>
                  </a:lnTo>
                  <a:lnTo>
                    <a:pt x="513" y="54"/>
                  </a:lnTo>
                  <a:lnTo>
                    <a:pt x="511" y="45"/>
                  </a:lnTo>
                  <a:lnTo>
                    <a:pt x="509" y="38"/>
                  </a:lnTo>
                  <a:lnTo>
                    <a:pt x="504" y="32"/>
                  </a:lnTo>
                  <a:lnTo>
                    <a:pt x="500" y="27"/>
                  </a:lnTo>
                  <a:lnTo>
                    <a:pt x="495" y="25"/>
                  </a:lnTo>
                  <a:lnTo>
                    <a:pt x="491" y="18"/>
                  </a:lnTo>
                  <a:lnTo>
                    <a:pt x="484" y="11"/>
                  </a:lnTo>
                  <a:lnTo>
                    <a:pt x="475" y="7"/>
                  </a:lnTo>
                  <a:lnTo>
                    <a:pt x="464" y="2"/>
                  </a:lnTo>
                  <a:lnTo>
                    <a:pt x="452" y="2"/>
                  </a:lnTo>
                  <a:lnTo>
                    <a:pt x="439" y="0"/>
                  </a:lnTo>
                  <a:lnTo>
                    <a:pt x="425" y="0"/>
                  </a:lnTo>
                  <a:lnTo>
                    <a:pt x="412" y="2"/>
                  </a:lnTo>
                  <a:lnTo>
                    <a:pt x="396" y="5"/>
                  </a:lnTo>
                  <a:lnTo>
                    <a:pt x="380" y="7"/>
                  </a:lnTo>
                  <a:lnTo>
                    <a:pt x="367" y="11"/>
                  </a:lnTo>
                  <a:lnTo>
                    <a:pt x="351" y="14"/>
                  </a:lnTo>
                  <a:lnTo>
                    <a:pt x="338" y="18"/>
                  </a:lnTo>
                  <a:lnTo>
                    <a:pt x="324" y="23"/>
                  </a:lnTo>
                  <a:lnTo>
                    <a:pt x="313" y="25"/>
                  </a:lnTo>
                  <a:lnTo>
                    <a:pt x="302" y="27"/>
                  </a:lnTo>
                  <a:lnTo>
                    <a:pt x="293" y="29"/>
                  </a:lnTo>
                  <a:lnTo>
                    <a:pt x="284" y="32"/>
                  </a:lnTo>
                  <a:lnTo>
                    <a:pt x="272" y="34"/>
                  </a:lnTo>
                  <a:lnTo>
                    <a:pt x="263" y="36"/>
                  </a:lnTo>
                  <a:lnTo>
                    <a:pt x="252" y="36"/>
                  </a:lnTo>
                  <a:lnTo>
                    <a:pt x="241" y="38"/>
                  </a:lnTo>
                  <a:lnTo>
                    <a:pt x="230" y="38"/>
                  </a:lnTo>
                  <a:lnTo>
                    <a:pt x="218" y="38"/>
                  </a:lnTo>
                  <a:lnTo>
                    <a:pt x="207" y="38"/>
                  </a:lnTo>
                  <a:lnTo>
                    <a:pt x="196" y="41"/>
                  </a:lnTo>
                  <a:lnTo>
                    <a:pt x="187" y="41"/>
                  </a:lnTo>
                  <a:lnTo>
                    <a:pt x="176" y="41"/>
                  </a:lnTo>
                  <a:lnTo>
                    <a:pt x="167" y="41"/>
                  </a:lnTo>
                  <a:lnTo>
                    <a:pt x="160" y="43"/>
                  </a:lnTo>
                  <a:lnTo>
                    <a:pt x="151" y="43"/>
                  </a:lnTo>
                  <a:lnTo>
                    <a:pt x="144" y="45"/>
                  </a:lnTo>
                  <a:lnTo>
                    <a:pt x="113" y="47"/>
                  </a:lnTo>
                  <a:lnTo>
                    <a:pt x="83" y="52"/>
                  </a:lnTo>
                  <a:lnTo>
                    <a:pt x="61" y="59"/>
                  </a:lnTo>
                  <a:lnTo>
                    <a:pt x="43" y="65"/>
                  </a:lnTo>
                  <a:lnTo>
                    <a:pt x="27" y="72"/>
                  </a:lnTo>
                  <a:lnTo>
                    <a:pt x="18" y="79"/>
                  </a:lnTo>
                  <a:lnTo>
                    <a:pt x="9" y="88"/>
                  </a:lnTo>
                  <a:lnTo>
                    <a:pt x="5" y="97"/>
                  </a:lnTo>
                  <a:lnTo>
                    <a:pt x="2" y="106"/>
                  </a:lnTo>
                  <a:lnTo>
                    <a:pt x="0" y="115"/>
                  </a:lnTo>
                  <a:lnTo>
                    <a:pt x="2" y="124"/>
                  </a:lnTo>
                  <a:lnTo>
                    <a:pt x="5" y="133"/>
                  </a:lnTo>
                  <a:lnTo>
                    <a:pt x="9" y="151"/>
                  </a:lnTo>
                  <a:lnTo>
                    <a:pt x="14" y="169"/>
                  </a:lnTo>
                  <a:lnTo>
                    <a:pt x="14" y="169"/>
                  </a:lnTo>
                  <a:lnTo>
                    <a:pt x="11" y="176"/>
                  </a:lnTo>
                  <a:lnTo>
                    <a:pt x="14" y="185"/>
                  </a:lnTo>
                  <a:lnTo>
                    <a:pt x="14" y="196"/>
                  </a:lnTo>
                  <a:lnTo>
                    <a:pt x="14" y="207"/>
                  </a:lnTo>
                  <a:lnTo>
                    <a:pt x="16" y="223"/>
                  </a:lnTo>
                  <a:lnTo>
                    <a:pt x="18" y="236"/>
                  </a:lnTo>
                  <a:lnTo>
                    <a:pt x="20" y="252"/>
                  </a:lnTo>
                  <a:lnTo>
                    <a:pt x="14" y="268"/>
                  </a:lnTo>
                  <a:lnTo>
                    <a:pt x="9" y="286"/>
                  </a:lnTo>
                  <a:lnTo>
                    <a:pt x="9" y="306"/>
                  </a:lnTo>
                  <a:lnTo>
                    <a:pt x="9" y="327"/>
                  </a:lnTo>
                  <a:lnTo>
                    <a:pt x="9" y="347"/>
                  </a:lnTo>
                  <a:lnTo>
                    <a:pt x="11" y="365"/>
                  </a:lnTo>
                  <a:lnTo>
                    <a:pt x="11" y="378"/>
                  </a:lnTo>
                  <a:lnTo>
                    <a:pt x="11" y="387"/>
                  </a:lnTo>
                  <a:lnTo>
                    <a:pt x="11" y="401"/>
                  </a:lnTo>
                  <a:lnTo>
                    <a:pt x="11" y="417"/>
                  </a:lnTo>
                  <a:lnTo>
                    <a:pt x="9" y="430"/>
                  </a:lnTo>
                  <a:lnTo>
                    <a:pt x="9" y="446"/>
                  </a:lnTo>
                  <a:lnTo>
                    <a:pt x="9" y="462"/>
                  </a:lnTo>
                  <a:lnTo>
                    <a:pt x="9" y="477"/>
                  </a:lnTo>
                  <a:lnTo>
                    <a:pt x="9" y="493"/>
                  </a:lnTo>
                  <a:lnTo>
                    <a:pt x="11" y="507"/>
                  </a:lnTo>
                  <a:lnTo>
                    <a:pt x="14" y="522"/>
                  </a:lnTo>
                  <a:lnTo>
                    <a:pt x="20" y="536"/>
                  </a:lnTo>
                  <a:lnTo>
                    <a:pt x="27" y="552"/>
                  </a:lnTo>
                  <a:lnTo>
                    <a:pt x="36" y="567"/>
                  </a:lnTo>
                  <a:lnTo>
                    <a:pt x="45" y="581"/>
                  </a:lnTo>
                  <a:lnTo>
                    <a:pt x="52" y="597"/>
                  </a:lnTo>
                  <a:lnTo>
                    <a:pt x="56" y="608"/>
                  </a:lnTo>
                  <a:lnTo>
                    <a:pt x="59" y="619"/>
                  </a:lnTo>
                  <a:lnTo>
                    <a:pt x="61" y="624"/>
                  </a:lnTo>
                  <a:lnTo>
                    <a:pt x="63" y="628"/>
                  </a:lnTo>
                  <a:lnTo>
                    <a:pt x="68" y="630"/>
                  </a:lnTo>
                  <a:lnTo>
                    <a:pt x="74" y="635"/>
                  </a:lnTo>
                  <a:lnTo>
                    <a:pt x="79" y="637"/>
                  </a:lnTo>
                  <a:lnTo>
                    <a:pt x="86" y="639"/>
                  </a:lnTo>
                  <a:lnTo>
                    <a:pt x="88" y="642"/>
                  </a:lnTo>
                  <a:lnTo>
                    <a:pt x="90" y="646"/>
                  </a:lnTo>
                  <a:lnTo>
                    <a:pt x="97" y="646"/>
                  </a:lnTo>
                  <a:lnTo>
                    <a:pt x="106" y="651"/>
                  </a:lnTo>
                  <a:lnTo>
                    <a:pt x="115" y="653"/>
                  </a:lnTo>
                  <a:lnTo>
                    <a:pt x="126" y="655"/>
                  </a:lnTo>
                  <a:lnTo>
                    <a:pt x="137" y="660"/>
                  </a:lnTo>
                  <a:lnTo>
                    <a:pt x="146" y="662"/>
                  </a:lnTo>
                  <a:lnTo>
                    <a:pt x="155" y="664"/>
                  </a:lnTo>
                  <a:lnTo>
                    <a:pt x="160" y="664"/>
                  </a:lnTo>
                  <a:lnTo>
                    <a:pt x="169" y="664"/>
                  </a:lnTo>
                  <a:lnTo>
                    <a:pt x="180" y="666"/>
                  </a:lnTo>
                  <a:lnTo>
                    <a:pt x="196" y="669"/>
                  </a:lnTo>
                  <a:lnTo>
                    <a:pt x="214" y="671"/>
                  </a:lnTo>
                  <a:lnTo>
                    <a:pt x="232" y="673"/>
                  </a:lnTo>
                  <a:lnTo>
                    <a:pt x="250" y="675"/>
                  </a:lnTo>
                  <a:lnTo>
                    <a:pt x="266" y="678"/>
                  </a:lnTo>
                  <a:lnTo>
                    <a:pt x="279" y="678"/>
                  </a:lnTo>
                  <a:lnTo>
                    <a:pt x="299" y="678"/>
                  </a:lnTo>
                  <a:lnTo>
                    <a:pt x="317" y="678"/>
                  </a:lnTo>
                  <a:lnTo>
                    <a:pt x="335" y="678"/>
                  </a:lnTo>
                  <a:lnTo>
                    <a:pt x="351" y="678"/>
                  </a:lnTo>
                  <a:lnTo>
                    <a:pt x="367" y="678"/>
                  </a:lnTo>
                  <a:lnTo>
                    <a:pt x="380" y="675"/>
                  </a:lnTo>
                  <a:lnTo>
                    <a:pt x="389" y="675"/>
                  </a:lnTo>
                  <a:lnTo>
                    <a:pt x="398" y="673"/>
                  </a:lnTo>
                  <a:lnTo>
                    <a:pt x="414" y="671"/>
                  </a:lnTo>
                  <a:lnTo>
                    <a:pt x="428" y="669"/>
                  </a:lnTo>
                  <a:lnTo>
                    <a:pt x="439" y="664"/>
                  </a:lnTo>
                  <a:lnTo>
                    <a:pt x="450" y="660"/>
                  </a:lnTo>
                  <a:lnTo>
                    <a:pt x="459" y="657"/>
                  </a:lnTo>
                  <a:lnTo>
                    <a:pt x="466" y="653"/>
                  </a:lnTo>
                  <a:lnTo>
                    <a:pt x="473" y="648"/>
                  </a:lnTo>
                  <a:lnTo>
                    <a:pt x="479" y="644"/>
                  </a:lnTo>
                  <a:lnTo>
                    <a:pt x="479" y="642"/>
                  </a:lnTo>
                  <a:lnTo>
                    <a:pt x="479" y="639"/>
                  </a:lnTo>
                  <a:lnTo>
                    <a:pt x="482" y="639"/>
                  </a:lnTo>
                  <a:lnTo>
                    <a:pt x="482" y="639"/>
                  </a:lnTo>
                  <a:lnTo>
                    <a:pt x="484" y="639"/>
                  </a:lnTo>
                  <a:lnTo>
                    <a:pt x="486" y="637"/>
                  </a:lnTo>
                  <a:lnTo>
                    <a:pt x="488" y="637"/>
                  </a:lnTo>
                  <a:lnTo>
                    <a:pt x="491" y="635"/>
                  </a:lnTo>
                  <a:lnTo>
                    <a:pt x="493" y="624"/>
                  </a:lnTo>
                  <a:lnTo>
                    <a:pt x="493" y="612"/>
                  </a:lnTo>
                  <a:lnTo>
                    <a:pt x="493" y="601"/>
                  </a:lnTo>
                  <a:lnTo>
                    <a:pt x="493" y="590"/>
                  </a:lnTo>
                  <a:lnTo>
                    <a:pt x="493" y="576"/>
                  </a:lnTo>
                  <a:lnTo>
                    <a:pt x="493" y="565"/>
                  </a:lnTo>
                  <a:lnTo>
                    <a:pt x="493" y="554"/>
                  </a:lnTo>
                  <a:lnTo>
                    <a:pt x="491" y="543"/>
                  </a:lnTo>
                  <a:close/>
                </a:path>
              </a:pathLst>
            </a:custGeom>
            <a:solidFill>
              <a:srgbClr val="F0C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61" name="Freeform 642">
              <a:extLst>
                <a:ext uri="{FF2B5EF4-FFF2-40B4-BE49-F238E27FC236}">
                  <a16:creationId xmlns:a16="http://schemas.microsoft.com/office/drawing/2014/main" id="{8F59CEC5-FE48-3ACA-3FED-C6C3355B6BC3}"/>
                </a:ext>
              </a:extLst>
            </p:cNvPr>
            <p:cNvSpPr>
              <a:spLocks/>
            </p:cNvSpPr>
            <p:nvPr/>
          </p:nvSpPr>
          <p:spPr bwMode="auto">
            <a:xfrm>
              <a:off x="4635798" y="5483696"/>
              <a:ext cx="111125" cy="296862"/>
            </a:xfrm>
            <a:custGeom>
              <a:avLst/>
              <a:gdLst>
                <a:gd name="T0" fmla="*/ 47 w 70"/>
                <a:gd name="T1" fmla="*/ 58 h 187"/>
                <a:gd name="T2" fmla="*/ 70 w 70"/>
                <a:gd name="T3" fmla="*/ 49 h 187"/>
                <a:gd name="T4" fmla="*/ 68 w 70"/>
                <a:gd name="T5" fmla="*/ 52 h 187"/>
                <a:gd name="T6" fmla="*/ 68 w 70"/>
                <a:gd name="T7" fmla="*/ 54 h 187"/>
                <a:gd name="T8" fmla="*/ 65 w 70"/>
                <a:gd name="T9" fmla="*/ 58 h 187"/>
                <a:gd name="T10" fmla="*/ 63 w 70"/>
                <a:gd name="T11" fmla="*/ 65 h 187"/>
                <a:gd name="T12" fmla="*/ 61 w 70"/>
                <a:gd name="T13" fmla="*/ 85 h 187"/>
                <a:gd name="T14" fmla="*/ 61 w 70"/>
                <a:gd name="T15" fmla="*/ 108 h 187"/>
                <a:gd name="T16" fmla="*/ 61 w 70"/>
                <a:gd name="T17" fmla="*/ 133 h 187"/>
                <a:gd name="T18" fmla="*/ 61 w 70"/>
                <a:gd name="T19" fmla="*/ 153 h 187"/>
                <a:gd name="T20" fmla="*/ 63 w 70"/>
                <a:gd name="T21" fmla="*/ 171 h 187"/>
                <a:gd name="T22" fmla="*/ 63 w 70"/>
                <a:gd name="T23" fmla="*/ 187 h 187"/>
                <a:gd name="T24" fmla="*/ 2 w 70"/>
                <a:gd name="T25" fmla="*/ 187 h 187"/>
                <a:gd name="T26" fmla="*/ 2 w 70"/>
                <a:gd name="T27" fmla="*/ 175 h 187"/>
                <a:gd name="T28" fmla="*/ 0 w 70"/>
                <a:gd name="T29" fmla="*/ 155 h 187"/>
                <a:gd name="T30" fmla="*/ 0 w 70"/>
                <a:gd name="T31" fmla="*/ 133 h 187"/>
                <a:gd name="T32" fmla="*/ 0 w 70"/>
                <a:gd name="T33" fmla="*/ 108 h 187"/>
                <a:gd name="T34" fmla="*/ 2 w 70"/>
                <a:gd name="T35" fmla="*/ 81 h 187"/>
                <a:gd name="T36" fmla="*/ 5 w 70"/>
                <a:gd name="T37" fmla="*/ 56 h 187"/>
                <a:gd name="T38" fmla="*/ 7 w 70"/>
                <a:gd name="T39" fmla="*/ 43 h 187"/>
                <a:gd name="T40" fmla="*/ 11 w 70"/>
                <a:gd name="T41" fmla="*/ 31 h 187"/>
                <a:gd name="T42" fmla="*/ 18 w 70"/>
                <a:gd name="T43" fmla="*/ 20 h 187"/>
                <a:gd name="T44" fmla="*/ 27 w 70"/>
                <a:gd name="T45" fmla="*/ 9 h 187"/>
                <a:gd name="T46" fmla="*/ 47 w 70"/>
                <a:gd name="T47" fmla="*/ 0 h 187"/>
                <a:gd name="T48" fmla="*/ 27 w 70"/>
                <a:gd name="T49" fmla="*/ 9 h 187"/>
                <a:gd name="T50" fmla="*/ 36 w 70"/>
                <a:gd name="T51" fmla="*/ 0 h 187"/>
                <a:gd name="T52" fmla="*/ 47 w 70"/>
                <a:gd name="T53" fmla="*/ 0 h 187"/>
                <a:gd name="T54" fmla="*/ 47 w 70"/>
                <a:gd name="T55" fmla="*/ 5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 h="187">
                  <a:moveTo>
                    <a:pt x="47" y="58"/>
                  </a:moveTo>
                  <a:lnTo>
                    <a:pt x="70" y="49"/>
                  </a:lnTo>
                  <a:lnTo>
                    <a:pt x="68" y="52"/>
                  </a:lnTo>
                  <a:lnTo>
                    <a:pt x="68" y="54"/>
                  </a:lnTo>
                  <a:lnTo>
                    <a:pt x="65" y="58"/>
                  </a:lnTo>
                  <a:lnTo>
                    <a:pt x="63" y="65"/>
                  </a:lnTo>
                  <a:lnTo>
                    <a:pt x="61" y="85"/>
                  </a:lnTo>
                  <a:lnTo>
                    <a:pt x="61" y="108"/>
                  </a:lnTo>
                  <a:lnTo>
                    <a:pt x="61" y="133"/>
                  </a:lnTo>
                  <a:lnTo>
                    <a:pt x="61" y="153"/>
                  </a:lnTo>
                  <a:lnTo>
                    <a:pt x="63" y="171"/>
                  </a:lnTo>
                  <a:lnTo>
                    <a:pt x="63" y="187"/>
                  </a:lnTo>
                  <a:lnTo>
                    <a:pt x="2" y="187"/>
                  </a:lnTo>
                  <a:lnTo>
                    <a:pt x="2" y="175"/>
                  </a:lnTo>
                  <a:lnTo>
                    <a:pt x="0" y="155"/>
                  </a:lnTo>
                  <a:lnTo>
                    <a:pt x="0" y="133"/>
                  </a:lnTo>
                  <a:lnTo>
                    <a:pt x="0" y="108"/>
                  </a:lnTo>
                  <a:lnTo>
                    <a:pt x="2" y="81"/>
                  </a:lnTo>
                  <a:lnTo>
                    <a:pt x="5" y="56"/>
                  </a:lnTo>
                  <a:lnTo>
                    <a:pt x="7" y="43"/>
                  </a:lnTo>
                  <a:lnTo>
                    <a:pt x="11" y="31"/>
                  </a:lnTo>
                  <a:lnTo>
                    <a:pt x="18" y="20"/>
                  </a:lnTo>
                  <a:lnTo>
                    <a:pt x="27" y="9"/>
                  </a:lnTo>
                  <a:lnTo>
                    <a:pt x="47" y="0"/>
                  </a:lnTo>
                  <a:lnTo>
                    <a:pt x="27" y="9"/>
                  </a:lnTo>
                  <a:lnTo>
                    <a:pt x="36" y="0"/>
                  </a:lnTo>
                  <a:lnTo>
                    <a:pt x="47" y="0"/>
                  </a:lnTo>
                  <a:lnTo>
                    <a:pt x="47" y="58"/>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62" name="Freeform 643">
              <a:extLst>
                <a:ext uri="{FF2B5EF4-FFF2-40B4-BE49-F238E27FC236}">
                  <a16:creationId xmlns:a16="http://schemas.microsoft.com/office/drawing/2014/main" id="{9EC3AB80-BEDC-9BD9-CCF0-D49FEFD275D8}"/>
                </a:ext>
              </a:extLst>
            </p:cNvPr>
            <p:cNvSpPr>
              <a:spLocks/>
            </p:cNvSpPr>
            <p:nvPr/>
          </p:nvSpPr>
          <p:spPr bwMode="auto">
            <a:xfrm>
              <a:off x="4681835" y="5483696"/>
              <a:ext cx="79375" cy="92075"/>
            </a:xfrm>
            <a:custGeom>
              <a:avLst/>
              <a:gdLst>
                <a:gd name="T0" fmla="*/ 50 w 50"/>
                <a:gd name="T1" fmla="*/ 47 h 58"/>
                <a:gd name="T2" fmla="*/ 25 w 50"/>
                <a:gd name="T3" fmla="*/ 58 h 58"/>
                <a:gd name="T4" fmla="*/ 23 w 50"/>
                <a:gd name="T5" fmla="*/ 58 h 58"/>
                <a:gd name="T6" fmla="*/ 23 w 50"/>
                <a:gd name="T7" fmla="*/ 58 h 58"/>
                <a:gd name="T8" fmla="*/ 23 w 50"/>
                <a:gd name="T9" fmla="*/ 58 h 58"/>
                <a:gd name="T10" fmla="*/ 21 w 50"/>
                <a:gd name="T11" fmla="*/ 58 h 58"/>
                <a:gd name="T12" fmla="*/ 21 w 50"/>
                <a:gd name="T13" fmla="*/ 58 h 58"/>
                <a:gd name="T14" fmla="*/ 21 w 50"/>
                <a:gd name="T15" fmla="*/ 58 h 58"/>
                <a:gd name="T16" fmla="*/ 18 w 50"/>
                <a:gd name="T17" fmla="*/ 58 h 58"/>
                <a:gd name="T18" fmla="*/ 18 w 50"/>
                <a:gd name="T19" fmla="*/ 58 h 58"/>
                <a:gd name="T20" fmla="*/ 18 w 50"/>
                <a:gd name="T21" fmla="*/ 0 h 58"/>
                <a:gd name="T22" fmla="*/ 18 w 50"/>
                <a:gd name="T23" fmla="*/ 0 h 58"/>
                <a:gd name="T24" fmla="*/ 21 w 50"/>
                <a:gd name="T25" fmla="*/ 0 h 58"/>
                <a:gd name="T26" fmla="*/ 21 w 50"/>
                <a:gd name="T27" fmla="*/ 0 h 58"/>
                <a:gd name="T28" fmla="*/ 21 w 50"/>
                <a:gd name="T29" fmla="*/ 0 h 58"/>
                <a:gd name="T30" fmla="*/ 23 w 50"/>
                <a:gd name="T31" fmla="*/ 0 h 58"/>
                <a:gd name="T32" fmla="*/ 23 w 50"/>
                <a:gd name="T33" fmla="*/ 0 h 58"/>
                <a:gd name="T34" fmla="*/ 23 w 50"/>
                <a:gd name="T35" fmla="*/ 0 h 58"/>
                <a:gd name="T36" fmla="*/ 25 w 50"/>
                <a:gd name="T37" fmla="*/ 0 h 58"/>
                <a:gd name="T38" fmla="*/ 0 w 50"/>
                <a:gd name="T39" fmla="*/ 11 h 58"/>
                <a:gd name="T40" fmla="*/ 50 w 50"/>
                <a:gd name="T41" fmla="*/ 47 h 58"/>
                <a:gd name="T42" fmla="*/ 41 w 50"/>
                <a:gd name="T43" fmla="*/ 58 h 58"/>
                <a:gd name="T44" fmla="*/ 25 w 50"/>
                <a:gd name="T45" fmla="*/ 58 h 58"/>
                <a:gd name="T46" fmla="*/ 50 w 50"/>
                <a:gd name="T47"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58">
                  <a:moveTo>
                    <a:pt x="50" y="47"/>
                  </a:moveTo>
                  <a:lnTo>
                    <a:pt x="25" y="58"/>
                  </a:lnTo>
                  <a:lnTo>
                    <a:pt x="23" y="58"/>
                  </a:lnTo>
                  <a:lnTo>
                    <a:pt x="23" y="58"/>
                  </a:lnTo>
                  <a:lnTo>
                    <a:pt x="23" y="58"/>
                  </a:lnTo>
                  <a:lnTo>
                    <a:pt x="21" y="58"/>
                  </a:lnTo>
                  <a:lnTo>
                    <a:pt x="21" y="58"/>
                  </a:lnTo>
                  <a:lnTo>
                    <a:pt x="21" y="58"/>
                  </a:lnTo>
                  <a:lnTo>
                    <a:pt x="18" y="58"/>
                  </a:lnTo>
                  <a:lnTo>
                    <a:pt x="18" y="58"/>
                  </a:lnTo>
                  <a:lnTo>
                    <a:pt x="18" y="0"/>
                  </a:lnTo>
                  <a:lnTo>
                    <a:pt x="18" y="0"/>
                  </a:lnTo>
                  <a:lnTo>
                    <a:pt x="21" y="0"/>
                  </a:lnTo>
                  <a:lnTo>
                    <a:pt x="21" y="0"/>
                  </a:lnTo>
                  <a:lnTo>
                    <a:pt x="21" y="0"/>
                  </a:lnTo>
                  <a:lnTo>
                    <a:pt x="23" y="0"/>
                  </a:lnTo>
                  <a:lnTo>
                    <a:pt x="23" y="0"/>
                  </a:lnTo>
                  <a:lnTo>
                    <a:pt x="23" y="0"/>
                  </a:lnTo>
                  <a:lnTo>
                    <a:pt x="25" y="0"/>
                  </a:lnTo>
                  <a:lnTo>
                    <a:pt x="0" y="11"/>
                  </a:lnTo>
                  <a:lnTo>
                    <a:pt x="50" y="47"/>
                  </a:lnTo>
                  <a:lnTo>
                    <a:pt x="41" y="58"/>
                  </a:lnTo>
                  <a:lnTo>
                    <a:pt x="25" y="58"/>
                  </a:lnTo>
                  <a:lnTo>
                    <a:pt x="50" y="4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63" name="Freeform 644">
              <a:extLst>
                <a:ext uri="{FF2B5EF4-FFF2-40B4-BE49-F238E27FC236}">
                  <a16:creationId xmlns:a16="http://schemas.microsoft.com/office/drawing/2014/main" id="{8345A00E-48CF-0D12-0FAD-E3C29E3695EA}"/>
                </a:ext>
              </a:extLst>
            </p:cNvPr>
            <p:cNvSpPr>
              <a:spLocks/>
            </p:cNvSpPr>
            <p:nvPr/>
          </p:nvSpPr>
          <p:spPr bwMode="auto">
            <a:xfrm>
              <a:off x="4661198" y="5272558"/>
              <a:ext cx="117475" cy="285750"/>
            </a:xfrm>
            <a:custGeom>
              <a:avLst/>
              <a:gdLst>
                <a:gd name="T0" fmla="*/ 38 w 74"/>
                <a:gd name="T1" fmla="*/ 61 h 180"/>
                <a:gd name="T2" fmla="*/ 61 w 74"/>
                <a:gd name="T3" fmla="*/ 50 h 180"/>
                <a:gd name="T4" fmla="*/ 61 w 74"/>
                <a:gd name="T5" fmla="*/ 50 h 180"/>
                <a:gd name="T6" fmla="*/ 61 w 74"/>
                <a:gd name="T7" fmla="*/ 50 h 180"/>
                <a:gd name="T8" fmla="*/ 61 w 74"/>
                <a:gd name="T9" fmla="*/ 54 h 180"/>
                <a:gd name="T10" fmla="*/ 61 w 74"/>
                <a:gd name="T11" fmla="*/ 59 h 180"/>
                <a:gd name="T12" fmla="*/ 63 w 74"/>
                <a:gd name="T13" fmla="*/ 72 h 180"/>
                <a:gd name="T14" fmla="*/ 65 w 74"/>
                <a:gd name="T15" fmla="*/ 90 h 180"/>
                <a:gd name="T16" fmla="*/ 70 w 74"/>
                <a:gd name="T17" fmla="*/ 110 h 180"/>
                <a:gd name="T18" fmla="*/ 74 w 74"/>
                <a:gd name="T19" fmla="*/ 131 h 180"/>
                <a:gd name="T20" fmla="*/ 74 w 74"/>
                <a:gd name="T21" fmla="*/ 142 h 180"/>
                <a:gd name="T22" fmla="*/ 72 w 74"/>
                <a:gd name="T23" fmla="*/ 155 h 180"/>
                <a:gd name="T24" fmla="*/ 70 w 74"/>
                <a:gd name="T25" fmla="*/ 167 h 180"/>
                <a:gd name="T26" fmla="*/ 63 w 74"/>
                <a:gd name="T27" fmla="*/ 180 h 180"/>
                <a:gd name="T28" fmla="*/ 13 w 74"/>
                <a:gd name="T29" fmla="*/ 144 h 180"/>
                <a:gd name="T30" fmla="*/ 13 w 74"/>
                <a:gd name="T31" fmla="*/ 144 h 180"/>
                <a:gd name="T32" fmla="*/ 13 w 74"/>
                <a:gd name="T33" fmla="*/ 144 h 180"/>
                <a:gd name="T34" fmla="*/ 13 w 74"/>
                <a:gd name="T35" fmla="*/ 140 h 180"/>
                <a:gd name="T36" fmla="*/ 13 w 74"/>
                <a:gd name="T37" fmla="*/ 137 h 180"/>
                <a:gd name="T38" fmla="*/ 11 w 74"/>
                <a:gd name="T39" fmla="*/ 122 h 180"/>
                <a:gd name="T40" fmla="*/ 7 w 74"/>
                <a:gd name="T41" fmla="*/ 104 h 180"/>
                <a:gd name="T42" fmla="*/ 2 w 74"/>
                <a:gd name="T43" fmla="*/ 83 h 180"/>
                <a:gd name="T44" fmla="*/ 0 w 74"/>
                <a:gd name="T45" fmla="*/ 63 h 180"/>
                <a:gd name="T46" fmla="*/ 0 w 74"/>
                <a:gd name="T47" fmla="*/ 50 h 180"/>
                <a:gd name="T48" fmla="*/ 2 w 74"/>
                <a:gd name="T49" fmla="*/ 36 h 180"/>
                <a:gd name="T50" fmla="*/ 7 w 74"/>
                <a:gd name="T51" fmla="*/ 25 h 180"/>
                <a:gd name="T52" fmla="*/ 13 w 74"/>
                <a:gd name="T53" fmla="*/ 11 h 180"/>
                <a:gd name="T54" fmla="*/ 38 w 74"/>
                <a:gd name="T55" fmla="*/ 0 h 180"/>
                <a:gd name="T56" fmla="*/ 13 w 74"/>
                <a:gd name="T57" fmla="*/ 11 h 180"/>
                <a:gd name="T58" fmla="*/ 22 w 74"/>
                <a:gd name="T59" fmla="*/ 0 h 180"/>
                <a:gd name="T60" fmla="*/ 38 w 74"/>
                <a:gd name="T61" fmla="*/ 0 h 180"/>
                <a:gd name="T62" fmla="*/ 38 w 74"/>
                <a:gd name="T63" fmla="*/ 6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180">
                  <a:moveTo>
                    <a:pt x="38" y="61"/>
                  </a:moveTo>
                  <a:lnTo>
                    <a:pt x="61" y="50"/>
                  </a:lnTo>
                  <a:lnTo>
                    <a:pt x="61" y="50"/>
                  </a:lnTo>
                  <a:lnTo>
                    <a:pt x="61" y="50"/>
                  </a:lnTo>
                  <a:lnTo>
                    <a:pt x="61" y="54"/>
                  </a:lnTo>
                  <a:lnTo>
                    <a:pt x="61" y="59"/>
                  </a:lnTo>
                  <a:lnTo>
                    <a:pt x="63" y="72"/>
                  </a:lnTo>
                  <a:lnTo>
                    <a:pt x="65" y="90"/>
                  </a:lnTo>
                  <a:lnTo>
                    <a:pt x="70" y="110"/>
                  </a:lnTo>
                  <a:lnTo>
                    <a:pt x="74" y="131"/>
                  </a:lnTo>
                  <a:lnTo>
                    <a:pt x="74" y="142"/>
                  </a:lnTo>
                  <a:lnTo>
                    <a:pt x="72" y="155"/>
                  </a:lnTo>
                  <a:lnTo>
                    <a:pt x="70" y="167"/>
                  </a:lnTo>
                  <a:lnTo>
                    <a:pt x="63" y="180"/>
                  </a:lnTo>
                  <a:lnTo>
                    <a:pt x="13" y="144"/>
                  </a:lnTo>
                  <a:lnTo>
                    <a:pt x="13" y="144"/>
                  </a:lnTo>
                  <a:lnTo>
                    <a:pt x="13" y="144"/>
                  </a:lnTo>
                  <a:lnTo>
                    <a:pt x="13" y="140"/>
                  </a:lnTo>
                  <a:lnTo>
                    <a:pt x="13" y="137"/>
                  </a:lnTo>
                  <a:lnTo>
                    <a:pt x="11" y="122"/>
                  </a:lnTo>
                  <a:lnTo>
                    <a:pt x="7" y="104"/>
                  </a:lnTo>
                  <a:lnTo>
                    <a:pt x="2" y="83"/>
                  </a:lnTo>
                  <a:lnTo>
                    <a:pt x="0" y="63"/>
                  </a:lnTo>
                  <a:lnTo>
                    <a:pt x="0" y="50"/>
                  </a:lnTo>
                  <a:lnTo>
                    <a:pt x="2" y="36"/>
                  </a:lnTo>
                  <a:lnTo>
                    <a:pt x="7" y="25"/>
                  </a:lnTo>
                  <a:lnTo>
                    <a:pt x="13" y="11"/>
                  </a:lnTo>
                  <a:lnTo>
                    <a:pt x="38" y="0"/>
                  </a:lnTo>
                  <a:lnTo>
                    <a:pt x="13" y="11"/>
                  </a:lnTo>
                  <a:lnTo>
                    <a:pt x="22" y="0"/>
                  </a:lnTo>
                  <a:lnTo>
                    <a:pt x="38" y="0"/>
                  </a:lnTo>
                  <a:lnTo>
                    <a:pt x="38" y="61"/>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64" name="Freeform 645">
              <a:extLst>
                <a:ext uri="{FF2B5EF4-FFF2-40B4-BE49-F238E27FC236}">
                  <a16:creationId xmlns:a16="http://schemas.microsoft.com/office/drawing/2014/main" id="{D972541A-CFB4-A6EA-8862-8D19405D588B}"/>
                </a:ext>
              </a:extLst>
            </p:cNvPr>
            <p:cNvSpPr>
              <a:spLocks/>
            </p:cNvSpPr>
            <p:nvPr/>
          </p:nvSpPr>
          <p:spPr bwMode="auto">
            <a:xfrm>
              <a:off x="4692948" y="5272558"/>
              <a:ext cx="71438" cy="96837"/>
            </a:xfrm>
            <a:custGeom>
              <a:avLst/>
              <a:gdLst>
                <a:gd name="T0" fmla="*/ 45 w 45"/>
                <a:gd name="T1" fmla="*/ 50 h 61"/>
                <a:gd name="T2" fmla="*/ 23 w 45"/>
                <a:gd name="T3" fmla="*/ 61 h 61"/>
                <a:gd name="T4" fmla="*/ 23 w 45"/>
                <a:gd name="T5" fmla="*/ 61 h 61"/>
                <a:gd name="T6" fmla="*/ 23 w 45"/>
                <a:gd name="T7" fmla="*/ 61 h 61"/>
                <a:gd name="T8" fmla="*/ 20 w 45"/>
                <a:gd name="T9" fmla="*/ 61 h 61"/>
                <a:gd name="T10" fmla="*/ 20 w 45"/>
                <a:gd name="T11" fmla="*/ 61 h 61"/>
                <a:gd name="T12" fmla="*/ 20 w 45"/>
                <a:gd name="T13" fmla="*/ 61 h 61"/>
                <a:gd name="T14" fmla="*/ 20 w 45"/>
                <a:gd name="T15" fmla="*/ 61 h 61"/>
                <a:gd name="T16" fmla="*/ 18 w 45"/>
                <a:gd name="T17" fmla="*/ 61 h 61"/>
                <a:gd name="T18" fmla="*/ 18 w 45"/>
                <a:gd name="T19" fmla="*/ 61 h 61"/>
                <a:gd name="T20" fmla="*/ 18 w 45"/>
                <a:gd name="T21" fmla="*/ 0 h 61"/>
                <a:gd name="T22" fmla="*/ 18 w 45"/>
                <a:gd name="T23" fmla="*/ 0 h 61"/>
                <a:gd name="T24" fmla="*/ 20 w 45"/>
                <a:gd name="T25" fmla="*/ 0 h 61"/>
                <a:gd name="T26" fmla="*/ 20 w 45"/>
                <a:gd name="T27" fmla="*/ 0 h 61"/>
                <a:gd name="T28" fmla="*/ 20 w 45"/>
                <a:gd name="T29" fmla="*/ 0 h 61"/>
                <a:gd name="T30" fmla="*/ 20 w 45"/>
                <a:gd name="T31" fmla="*/ 0 h 61"/>
                <a:gd name="T32" fmla="*/ 23 w 45"/>
                <a:gd name="T33" fmla="*/ 0 h 61"/>
                <a:gd name="T34" fmla="*/ 23 w 45"/>
                <a:gd name="T35" fmla="*/ 0 h 61"/>
                <a:gd name="T36" fmla="*/ 23 w 45"/>
                <a:gd name="T37" fmla="*/ 0 h 61"/>
                <a:gd name="T38" fmla="*/ 0 w 45"/>
                <a:gd name="T39" fmla="*/ 11 h 61"/>
                <a:gd name="T40" fmla="*/ 45 w 45"/>
                <a:gd name="T41" fmla="*/ 50 h 61"/>
                <a:gd name="T42" fmla="*/ 36 w 45"/>
                <a:gd name="T43" fmla="*/ 61 h 61"/>
                <a:gd name="T44" fmla="*/ 23 w 45"/>
                <a:gd name="T45" fmla="*/ 61 h 61"/>
                <a:gd name="T46" fmla="*/ 45 w 45"/>
                <a:gd name="T47" fmla="*/ 5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61">
                  <a:moveTo>
                    <a:pt x="45" y="50"/>
                  </a:moveTo>
                  <a:lnTo>
                    <a:pt x="23" y="61"/>
                  </a:lnTo>
                  <a:lnTo>
                    <a:pt x="23" y="61"/>
                  </a:lnTo>
                  <a:lnTo>
                    <a:pt x="23" y="61"/>
                  </a:lnTo>
                  <a:lnTo>
                    <a:pt x="20" y="61"/>
                  </a:lnTo>
                  <a:lnTo>
                    <a:pt x="20" y="61"/>
                  </a:lnTo>
                  <a:lnTo>
                    <a:pt x="20" y="61"/>
                  </a:lnTo>
                  <a:lnTo>
                    <a:pt x="20" y="61"/>
                  </a:lnTo>
                  <a:lnTo>
                    <a:pt x="18" y="61"/>
                  </a:lnTo>
                  <a:lnTo>
                    <a:pt x="18" y="61"/>
                  </a:lnTo>
                  <a:lnTo>
                    <a:pt x="18" y="0"/>
                  </a:lnTo>
                  <a:lnTo>
                    <a:pt x="18" y="0"/>
                  </a:lnTo>
                  <a:lnTo>
                    <a:pt x="20" y="0"/>
                  </a:lnTo>
                  <a:lnTo>
                    <a:pt x="20" y="0"/>
                  </a:lnTo>
                  <a:lnTo>
                    <a:pt x="20" y="0"/>
                  </a:lnTo>
                  <a:lnTo>
                    <a:pt x="20" y="0"/>
                  </a:lnTo>
                  <a:lnTo>
                    <a:pt x="23" y="0"/>
                  </a:lnTo>
                  <a:lnTo>
                    <a:pt x="23" y="0"/>
                  </a:lnTo>
                  <a:lnTo>
                    <a:pt x="23" y="0"/>
                  </a:lnTo>
                  <a:lnTo>
                    <a:pt x="0" y="11"/>
                  </a:lnTo>
                  <a:lnTo>
                    <a:pt x="45" y="50"/>
                  </a:lnTo>
                  <a:lnTo>
                    <a:pt x="36" y="61"/>
                  </a:lnTo>
                  <a:lnTo>
                    <a:pt x="23" y="61"/>
                  </a:lnTo>
                  <a:lnTo>
                    <a:pt x="45" y="5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65" name="Freeform 646">
              <a:extLst>
                <a:ext uri="{FF2B5EF4-FFF2-40B4-BE49-F238E27FC236}">
                  <a16:creationId xmlns:a16="http://schemas.microsoft.com/office/drawing/2014/main" id="{863E77F2-23C6-523B-211C-F50A889B2A9E}"/>
                </a:ext>
              </a:extLst>
            </p:cNvPr>
            <p:cNvSpPr>
              <a:spLocks/>
            </p:cNvSpPr>
            <p:nvPr/>
          </p:nvSpPr>
          <p:spPr bwMode="auto">
            <a:xfrm>
              <a:off x="4689773" y="5172546"/>
              <a:ext cx="100013" cy="179387"/>
            </a:xfrm>
            <a:custGeom>
              <a:avLst/>
              <a:gdLst>
                <a:gd name="T0" fmla="*/ 63 w 63"/>
                <a:gd name="T1" fmla="*/ 0 h 113"/>
                <a:gd name="T2" fmla="*/ 63 w 63"/>
                <a:gd name="T3" fmla="*/ 0 h 113"/>
                <a:gd name="T4" fmla="*/ 63 w 63"/>
                <a:gd name="T5" fmla="*/ 16 h 113"/>
                <a:gd name="T6" fmla="*/ 63 w 63"/>
                <a:gd name="T7" fmla="*/ 31 h 113"/>
                <a:gd name="T8" fmla="*/ 63 w 63"/>
                <a:gd name="T9" fmla="*/ 47 h 113"/>
                <a:gd name="T10" fmla="*/ 63 w 63"/>
                <a:gd name="T11" fmla="*/ 63 h 113"/>
                <a:gd name="T12" fmla="*/ 61 w 63"/>
                <a:gd name="T13" fmla="*/ 76 h 113"/>
                <a:gd name="T14" fmla="*/ 58 w 63"/>
                <a:gd name="T15" fmla="*/ 88 h 113"/>
                <a:gd name="T16" fmla="*/ 56 w 63"/>
                <a:gd name="T17" fmla="*/ 99 h 113"/>
                <a:gd name="T18" fmla="*/ 47 w 63"/>
                <a:gd name="T19" fmla="*/ 113 h 113"/>
                <a:gd name="T20" fmla="*/ 2 w 63"/>
                <a:gd name="T21" fmla="*/ 74 h 113"/>
                <a:gd name="T22" fmla="*/ 0 w 63"/>
                <a:gd name="T23" fmla="*/ 79 h 113"/>
                <a:gd name="T24" fmla="*/ 0 w 63"/>
                <a:gd name="T25" fmla="*/ 76 h 113"/>
                <a:gd name="T26" fmla="*/ 0 w 63"/>
                <a:gd name="T27" fmla="*/ 67 h 113"/>
                <a:gd name="T28" fmla="*/ 2 w 63"/>
                <a:gd name="T29" fmla="*/ 56 h 113"/>
                <a:gd name="T30" fmla="*/ 2 w 63"/>
                <a:gd name="T31" fmla="*/ 45 h 113"/>
                <a:gd name="T32" fmla="*/ 4 w 63"/>
                <a:gd name="T33" fmla="*/ 29 h 113"/>
                <a:gd name="T34" fmla="*/ 4 w 63"/>
                <a:gd name="T35" fmla="*/ 16 h 113"/>
                <a:gd name="T36" fmla="*/ 4 w 63"/>
                <a:gd name="T37" fmla="*/ 0 h 113"/>
                <a:gd name="T38" fmla="*/ 4 w 63"/>
                <a:gd name="T39" fmla="*/ 0 h 113"/>
                <a:gd name="T40" fmla="*/ 63 w 63"/>
                <a:gd name="T4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13">
                  <a:moveTo>
                    <a:pt x="63" y="0"/>
                  </a:moveTo>
                  <a:lnTo>
                    <a:pt x="63" y="0"/>
                  </a:lnTo>
                  <a:lnTo>
                    <a:pt x="63" y="16"/>
                  </a:lnTo>
                  <a:lnTo>
                    <a:pt x="63" y="31"/>
                  </a:lnTo>
                  <a:lnTo>
                    <a:pt x="63" y="47"/>
                  </a:lnTo>
                  <a:lnTo>
                    <a:pt x="63" y="63"/>
                  </a:lnTo>
                  <a:lnTo>
                    <a:pt x="61" y="76"/>
                  </a:lnTo>
                  <a:lnTo>
                    <a:pt x="58" y="88"/>
                  </a:lnTo>
                  <a:lnTo>
                    <a:pt x="56" y="99"/>
                  </a:lnTo>
                  <a:lnTo>
                    <a:pt x="47" y="113"/>
                  </a:lnTo>
                  <a:lnTo>
                    <a:pt x="2" y="74"/>
                  </a:lnTo>
                  <a:lnTo>
                    <a:pt x="0" y="79"/>
                  </a:lnTo>
                  <a:lnTo>
                    <a:pt x="0" y="76"/>
                  </a:lnTo>
                  <a:lnTo>
                    <a:pt x="0" y="67"/>
                  </a:lnTo>
                  <a:lnTo>
                    <a:pt x="2" y="56"/>
                  </a:lnTo>
                  <a:lnTo>
                    <a:pt x="2" y="45"/>
                  </a:lnTo>
                  <a:lnTo>
                    <a:pt x="4" y="29"/>
                  </a:lnTo>
                  <a:lnTo>
                    <a:pt x="4" y="16"/>
                  </a:lnTo>
                  <a:lnTo>
                    <a:pt x="4" y="0"/>
                  </a:lnTo>
                  <a:lnTo>
                    <a:pt x="4" y="0"/>
                  </a:lnTo>
                  <a:lnTo>
                    <a:pt x="63"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66" name="Freeform 647">
              <a:extLst>
                <a:ext uri="{FF2B5EF4-FFF2-40B4-BE49-F238E27FC236}">
                  <a16:creationId xmlns:a16="http://schemas.microsoft.com/office/drawing/2014/main" id="{62418437-2E51-843F-9B11-84A14D66BF9D}"/>
                </a:ext>
              </a:extLst>
            </p:cNvPr>
            <p:cNvSpPr>
              <a:spLocks/>
            </p:cNvSpPr>
            <p:nvPr/>
          </p:nvSpPr>
          <p:spPr bwMode="auto">
            <a:xfrm>
              <a:off x="4689773" y="4986808"/>
              <a:ext cx="100013" cy="185737"/>
            </a:xfrm>
            <a:custGeom>
              <a:avLst/>
              <a:gdLst>
                <a:gd name="T0" fmla="*/ 27 w 63"/>
                <a:gd name="T1" fmla="*/ 0 h 117"/>
                <a:gd name="T2" fmla="*/ 40 w 63"/>
                <a:gd name="T3" fmla="*/ 4 h 117"/>
                <a:gd name="T4" fmla="*/ 58 w 63"/>
                <a:gd name="T5" fmla="*/ 25 h 117"/>
                <a:gd name="T6" fmla="*/ 58 w 63"/>
                <a:gd name="T7" fmla="*/ 34 h 117"/>
                <a:gd name="T8" fmla="*/ 61 w 63"/>
                <a:gd name="T9" fmla="*/ 45 h 117"/>
                <a:gd name="T10" fmla="*/ 61 w 63"/>
                <a:gd name="T11" fmla="*/ 56 h 117"/>
                <a:gd name="T12" fmla="*/ 63 w 63"/>
                <a:gd name="T13" fmla="*/ 70 h 117"/>
                <a:gd name="T14" fmla="*/ 63 w 63"/>
                <a:gd name="T15" fmla="*/ 83 h 117"/>
                <a:gd name="T16" fmla="*/ 63 w 63"/>
                <a:gd name="T17" fmla="*/ 99 h 117"/>
                <a:gd name="T18" fmla="*/ 63 w 63"/>
                <a:gd name="T19" fmla="*/ 117 h 117"/>
                <a:gd name="T20" fmla="*/ 4 w 63"/>
                <a:gd name="T21" fmla="*/ 117 h 117"/>
                <a:gd name="T22" fmla="*/ 4 w 63"/>
                <a:gd name="T23" fmla="*/ 101 h 117"/>
                <a:gd name="T24" fmla="*/ 2 w 63"/>
                <a:gd name="T25" fmla="*/ 85 h 117"/>
                <a:gd name="T26" fmla="*/ 2 w 63"/>
                <a:gd name="T27" fmla="*/ 72 h 117"/>
                <a:gd name="T28" fmla="*/ 2 w 63"/>
                <a:gd name="T29" fmla="*/ 61 h 117"/>
                <a:gd name="T30" fmla="*/ 0 w 63"/>
                <a:gd name="T31" fmla="*/ 49 h 117"/>
                <a:gd name="T32" fmla="*/ 0 w 63"/>
                <a:gd name="T33" fmla="*/ 43 h 117"/>
                <a:gd name="T34" fmla="*/ 0 w 63"/>
                <a:gd name="T35" fmla="*/ 40 h 117"/>
                <a:gd name="T36" fmla="*/ 16 w 63"/>
                <a:gd name="T37" fmla="*/ 58 h 117"/>
                <a:gd name="T38" fmla="*/ 27 w 63"/>
                <a:gd name="T39" fmla="*/ 61 h 117"/>
                <a:gd name="T40" fmla="*/ 27 w 63"/>
                <a:gd name="T4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17">
                  <a:moveTo>
                    <a:pt x="27" y="0"/>
                  </a:moveTo>
                  <a:lnTo>
                    <a:pt x="40" y="4"/>
                  </a:lnTo>
                  <a:lnTo>
                    <a:pt x="58" y="25"/>
                  </a:lnTo>
                  <a:lnTo>
                    <a:pt x="58" y="34"/>
                  </a:lnTo>
                  <a:lnTo>
                    <a:pt x="61" y="45"/>
                  </a:lnTo>
                  <a:lnTo>
                    <a:pt x="61" y="56"/>
                  </a:lnTo>
                  <a:lnTo>
                    <a:pt x="63" y="70"/>
                  </a:lnTo>
                  <a:lnTo>
                    <a:pt x="63" y="83"/>
                  </a:lnTo>
                  <a:lnTo>
                    <a:pt x="63" y="99"/>
                  </a:lnTo>
                  <a:lnTo>
                    <a:pt x="63" y="117"/>
                  </a:lnTo>
                  <a:lnTo>
                    <a:pt x="4" y="117"/>
                  </a:lnTo>
                  <a:lnTo>
                    <a:pt x="4" y="101"/>
                  </a:lnTo>
                  <a:lnTo>
                    <a:pt x="2" y="85"/>
                  </a:lnTo>
                  <a:lnTo>
                    <a:pt x="2" y="72"/>
                  </a:lnTo>
                  <a:lnTo>
                    <a:pt x="2" y="61"/>
                  </a:lnTo>
                  <a:lnTo>
                    <a:pt x="0" y="49"/>
                  </a:lnTo>
                  <a:lnTo>
                    <a:pt x="0" y="43"/>
                  </a:lnTo>
                  <a:lnTo>
                    <a:pt x="0" y="40"/>
                  </a:lnTo>
                  <a:lnTo>
                    <a:pt x="16" y="58"/>
                  </a:lnTo>
                  <a:lnTo>
                    <a:pt x="27" y="61"/>
                  </a:lnTo>
                  <a:lnTo>
                    <a:pt x="27"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67" name="Freeform 648">
              <a:extLst>
                <a:ext uri="{FF2B5EF4-FFF2-40B4-BE49-F238E27FC236}">
                  <a16:creationId xmlns:a16="http://schemas.microsoft.com/office/drawing/2014/main" id="{1379629F-B026-2DB4-2DBD-052DA5A04475}"/>
                </a:ext>
              </a:extLst>
            </p:cNvPr>
            <p:cNvSpPr>
              <a:spLocks/>
            </p:cNvSpPr>
            <p:nvPr/>
          </p:nvSpPr>
          <p:spPr bwMode="auto">
            <a:xfrm>
              <a:off x="4681835" y="4986808"/>
              <a:ext cx="90488" cy="96837"/>
            </a:xfrm>
            <a:custGeom>
              <a:avLst/>
              <a:gdLst>
                <a:gd name="T0" fmla="*/ 57 w 57"/>
                <a:gd name="T1" fmla="*/ 18 h 61"/>
                <a:gd name="T2" fmla="*/ 30 w 57"/>
                <a:gd name="T3" fmla="*/ 2 h 61"/>
                <a:gd name="T4" fmla="*/ 27 w 57"/>
                <a:gd name="T5" fmla="*/ 2 h 61"/>
                <a:gd name="T6" fmla="*/ 25 w 57"/>
                <a:gd name="T7" fmla="*/ 2 h 61"/>
                <a:gd name="T8" fmla="*/ 23 w 57"/>
                <a:gd name="T9" fmla="*/ 2 h 61"/>
                <a:gd name="T10" fmla="*/ 23 w 57"/>
                <a:gd name="T11" fmla="*/ 2 h 61"/>
                <a:gd name="T12" fmla="*/ 25 w 57"/>
                <a:gd name="T13" fmla="*/ 2 h 61"/>
                <a:gd name="T14" fmla="*/ 27 w 57"/>
                <a:gd name="T15" fmla="*/ 2 h 61"/>
                <a:gd name="T16" fmla="*/ 30 w 57"/>
                <a:gd name="T17" fmla="*/ 0 h 61"/>
                <a:gd name="T18" fmla="*/ 32 w 57"/>
                <a:gd name="T19" fmla="*/ 0 h 61"/>
                <a:gd name="T20" fmla="*/ 32 w 57"/>
                <a:gd name="T21" fmla="*/ 61 h 61"/>
                <a:gd name="T22" fmla="*/ 34 w 57"/>
                <a:gd name="T23" fmla="*/ 61 h 61"/>
                <a:gd name="T24" fmla="*/ 36 w 57"/>
                <a:gd name="T25" fmla="*/ 61 h 61"/>
                <a:gd name="T26" fmla="*/ 36 w 57"/>
                <a:gd name="T27" fmla="*/ 61 h 61"/>
                <a:gd name="T28" fmla="*/ 36 w 57"/>
                <a:gd name="T29" fmla="*/ 61 h 61"/>
                <a:gd name="T30" fmla="*/ 36 w 57"/>
                <a:gd name="T31" fmla="*/ 61 h 61"/>
                <a:gd name="T32" fmla="*/ 34 w 57"/>
                <a:gd name="T33" fmla="*/ 61 h 61"/>
                <a:gd name="T34" fmla="*/ 32 w 57"/>
                <a:gd name="T35" fmla="*/ 61 h 61"/>
                <a:gd name="T36" fmla="*/ 30 w 57"/>
                <a:gd name="T37" fmla="*/ 61 h 61"/>
                <a:gd name="T38" fmla="*/ 0 w 57"/>
                <a:gd name="T39" fmla="*/ 43 h 61"/>
                <a:gd name="T40" fmla="*/ 30 w 57"/>
                <a:gd name="T41" fmla="*/ 61 h 61"/>
                <a:gd name="T42" fmla="*/ 9 w 57"/>
                <a:gd name="T43" fmla="*/ 61 h 61"/>
                <a:gd name="T44" fmla="*/ 0 w 57"/>
                <a:gd name="T45" fmla="*/ 43 h 61"/>
                <a:gd name="T46" fmla="*/ 57 w 57"/>
                <a:gd name="T47"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61">
                  <a:moveTo>
                    <a:pt x="57" y="18"/>
                  </a:moveTo>
                  <a:lnTo>
                    <a:pt x="30" y="2"/>
                  </a:lnTo>
                  <a:lnTo>
                    <a:pt x="27" y="2"/>
                  </a:lnTo>
                  <a:lnTo>
                    <a:pt x="25" y="2"/>
                  </a:lnTo>
                  <a:lnTo>
                    <a:pt x="23" y="2"/>
                  </a:lnTo>
                  <a:lnTo>
                    <a:pt x="23" y="2"/>
                  </a:lnTo>
                  <a:lnTo>
                    <a:pt x="25" y="2"/>
                  </a:lnTo>
                  <a:lnTo>
                    <a:pt x="27" y="2"/>
                  </a:lnTo>
                  <a:lnTo>
                    <a:pt x="30" y="0"/>
                  </a:lnTo>
                  <a:lnTo>
                    <a:pt x="32" y="0"/>
                  </a:lnTo>
                  <a:lnTo>
                    <a:pt x="32" y="61"/>
                  </a:lnTo>
                  <a:lnTo>
                    <a:pt x="34" y="61"/>
                  </a:lnTo>
                  <a:lnTo>
                    <a:pt x="36" y="61"/>
                  </a:lnTo>
                  <a:lnTo>
                    <a:pt x="36" y="61"/>
                  </a:lnTo>
                  <a:lnTo>
                    <a:pt x="36" y="61"/>
                  </a:lnTo>
                  <a:lnTo>
                    <a:pt x="36" y="61"/>
                  </a:lnTo>
                  <a:lnTo>
                    <a:pt x="34" y="61"/>
                  </a:lnTo>
                  <a:lnTo>
                    <a:pt x="32" y="61"/>
                  </a:lnTo>
                  <a:lnTo>
                    <a:pt x="30" y="61"/>
                  </a:lnTo>
                  <a:lnTo>
                    <a:pt x="0" y="43"/>
                  </a:lnTo>
                  <a:lnTo>
                    <a:pt x="30" y="61"/>
                  </a:lnTo>
                  <a:lnTo>
                    <a:pt x="9" y="61"/>
                  </a:lnTo>
                  <a:lnTo>
                    <a:pt x="0" y="43"/>
                  </a:lnTo>
                  <a:lnTo>
                    <a:pt x="57" y="18"/>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68" name="Freeform 649">
              <a:extLst>
                <a:ext uri="{FF2B5EF4-FFF2-40B4-BE49-F238E27FC236}">
                  <a16:creationId xmlns:a16="http://schemas.microsoft.com/office/drawing/2014/main" id="{56DC9A55-8BFA-FD0D-E0E0-9FBB54EB4CA7}"/>
                </a:ext>
              </a:extLst>
            </p:cNvPr>
            <p:cNvSpPr>
              <a:spLocks/>
            </p:cNvSpPr>
            <p:nvPr/>
          </p:nvSpPr>
          <p:spPr bwMode="auto">
            <a:xfrm>
              <a:off x="4646910" y="4912196"/>
              <a:ext cx="125413" cy="142875"/>
            </a:xfrm>
            <a:custGeom>
              <a:avLst/>
              <a:gdLst>
                <a:gd name="T0" fmla="*/ 56 w 79"/>
                <a:gd name="T1" fmla="*/ 18 h 90"/>
                <a:gd name="T2" fmla="*/ 27 w 79"/>
                <a:gd name="T3" fmla="*/ 0 h 90"/>
                <a:gd name="T4" fmla="*/ 49 w 79"/>
                <a:gd name="T5" fmla="*/ 4 h 90"/>
                <a:gd name="T6" fmla="*/ 63 w 79"/>
                <a:gd name="T7" fmla="*/ 18 h 90"/>
                <a:gd name="T8" fmla="*/ 70 w 79"/>
                <a:gd name="T9" fmla="*/ 31 h 90"/>
                <a:gd name="T10" fmla="*/ 74 w 79"/>
                <a:gd name="T11" fmla="*/ 42 h 90"/>
                <a:gd name="T12" fmla="*/ 76 w 79"/>
                <a:gd name="T13" fmla="*/ 54 h 90"/>
                <a:gd name="T14" fmla="*/ 79 w 79"/>
                <a:gd name="T15" fmla="*/ 60 h 90"/>
                <a:gd name="T16" fmla="*/ 79 w 79"/>
                <a:gd name="T17" fmla="*/ 67 h 90"/>
                <a:gd name="T18" fmla="*/ 79 w 79"/>
                <a:gd name="T19" fmla="*/ 65 h 90"/>
                <a:gd name="T20" fmla="*/ 22 w 79"/>
                <a:gd name="T21" fmla="*/ 90 h 90"/>
                <a:gd name="T22" fmla="*/ 20 w 79"/>
                <a:gd name="T23" fmla="*/ 81 h 90"/>
                <a:gd name="T24" fmla="*/ 18 w 79"/>
                <a:gd name="T25" fmla="*/ 72 h 90"/>
                <a:gd name="T26" fmla="*/ 18 w 79"/>
                <a:gd name="T27" fmla="*/ 65 h 90"/>
                <a:gd name="T28" fmla="*/ 16 w 79"/>
                <a:gd name="T29" fmla="*/ 58 h 90"/>
                <a:gd name="T30" fmla="*/ 13 w 79"/>
                <a:gd name="T31" fmla="*/ 54 h 90"/>
                <a:gd name="T32" fmla="*/ 13 w 79"/>
                <a:gd name="T33" fmla="*/ 51 h 90"/>
                <a:gd name="T34" fmla="*/ 18 w 79"/>
                <a:gd name="T35" fmla="*/ 56 h 90"/>
                <a:gd name="T36" fmla="*/ 29 w 79"/>
                <a:gd name="T37" fmla="*/ 58 h 90"/>
                <a:gd name="T38" fmla="*/ 0 w 79"/>
                <a:gd name="T39" fmla="*/ 40 h 90"/>
                <a:gd name="T40" fmla="*/ 29 w 79"/>
                <a:gd name="T41" fmla="*/ 58 h 90"/>
                <a:gd name="T42" fmla="*/ 9 w 79"/>
                <a:gd name="T43" fmla="*/ 60 h 90"/>
                <a:gd name="T44" fmla="*/ 0 w 79"/>
                <a:gd name="T45" fmla="*/ 40 h 90"/>
                <a:gd name="T46" fmla="*/ 56 w 79"/>
                <a:gd name="T47"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90">
                  <a:moveTo>
                    <a:pt x="56" y="18"/>
                  </a:moveTo>
                  <a:lnTo>
                    <a:pt x="27" y="0"/>
                  </a:lnTo>
                  <a:lnTo>
                    <a:pt x="49" y="4"/>
                  </a:lnTo>
                  <a:lnTo>
                    <a:pt x="63" y="18"/>
                  </a:lnTo>
                  <a:lnTo>
                    <a:pt x="70" y="31"/>
                  </a:lnTo>
                  <a:lnTo>
                    <a:pt x="74" y="42"/>
                  </a:lnTo>
                  <a:lnTo>
                    <a:pt x="76" y="54"/>
                  </a:lnTo>
                  <a:lnTo>
                    <a:pt x="79" y="60"/>
                  </a:lnTo>
                  <a:lnTo>
                    <a:pt x="79" y="67"/>
                  </a:lnTo>
                  <a:lnTo>
                    <a:pt x="79" y="65"/>
                  </a:lnTo>
                  <a:lnTo>
                    <a:pt x="22" y="90"/>
                  </a:lnTo>
                  <a:lnTo>
                    <a:pt x="20" y="81"/>
                  </a:lnTo>
                  <a:lnTo>
                    <a:pt x="18" y="72"/>
                  </a:lnTo>
                  <a:lnTo>
                    <a:pt x="18" y="65"/>
                  </a:lnTo>
                  <a:lnTo>
                    <a:pt x="16" y="58"/>
                  </a:lnTo>
                  <a:lnTo>
                    <a:pt x="13" y="54"/>
                  </a:lnTo>
                  <a:lnTo>
                    <a:pt x="13" y="51"/>
                  </a:lnTo>
                  <a:lnTo>
                    <a:pt x="18" y="56"/>
                  </a:lnTo>
                  <a:lnTo>
                    <a:pt x="29" y="58"/>
                  </a:lnTo>
                  <a:lnTo>
                    <a:pt x="0" y="40"/>
                  </a:lnTo>
                  <a:lnTo>
                    <a:pt x="29" y="58"/>
                  </a:lnTo>
                  <a:lnTo>
                    <a:pt x="9" y="60"/>
                  </a:lnTo>
                  <a:lnTo>
                    <a:pt x="0" y="40"/>
                  </a:lnTo>
                  <a:lnTo>
                    <a:pt x="56" y="18"/>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69" name="Freeform 650">
              <a:extLst>
                <a:ext uri="{FF2B5EF4-FFF2-40B4-BE49-F238E27FC236}">
                  <a16:creationId xmlns:a16="http://schemas.microsoft.com/office/drawing/2014/main" id="{A0A1AAAC-22D9-C024-EDE8-69B648D7A355}"/>
                </a:ext>
              </a:extLst>
            </p:cNvPr>
            <p:cNvSpPr>
              <a:spLocks/>
            </p:cNvSpPr>
            <p:nvPr/>
          </p:nvSpPr>
          <p:spPr bwMode="auto">
            <a:xfrm>
              <a:off x="4553248" y="4872508"/>
              <a:ext cx="182563" cy="103187"/>
            </a:xfrm>
            <a:custGeom>
              <a:avLst/>
              <a:gdLst>
                <a:gd name="T0" fmla="*/ 0 w 115"/>
                <a:gd name="T1" fmla="*/ 2 h 65"/>
                <a:gd name="T2" fmla="*/ 0 w 115"/>
                <a:gd name="T3" fmla="*/ 2 h 65"/>
                <a:gd name="T4" fmla="*/ 18 w 115"/>
                <a:gd name="T5" fmla="*/ 0 h 65"/>
                <a:gd name="T6" fmla="*/ 34 w 115"/>
                <a:gd name="T7" fmla="*/ 0 h 65"/>
                <a:gd name="T8" fmla="*/ 50 w 115"/>
                <a:gd name="T9" fmla="*/ 0 h 65"/>
                <a:gd name="T10" fmla="*/ 63 w 115"/>
                <a:gd name="T11" fmla="*/ 4 h 65"/>
                <a:gd name="T12" fmla="*/ 79 w 115"/>
                <a:gd name="T13" fmla="*/ 9 h 65"/>
                <a:gd name="T14" fmla="*/ 93 w 115"/>
                <a:gd name="T15" fmla="*/ 16 h 65"/>
                <a:gd name="T16" fmla="*/ 106 w 115"/>
                <a:gd name="T17" fmla="*/ 27 h 65"/>
                <a:gd name="T18" fmla="*/ 115 w 115"/>
                <a:gd name="T19" fmla="*/ 43 h 65"/>
                <a:gd name="T20" fmla="*/ 59 w 115"/>
                <a:gd name="T21" fmla="*/ 65 h 65"/>
                <a:gd name="T22" fmla="*/ 59 w 115"/>
                <a:gd name="T23" fmla="*/ 65 h 65"/>
                <a:gd name="T24" fmla="*/ 59 w 115"/>
                <a:gd name="T25" fmla="*/ 65 h 65"/>
                <a:gd name="T26" fmla="*/ 57 w 115"/>
                <a:gd name="T27" fmla="*/ 63 h 65"/>
                <a:gd name="T28" fmla="*/ 50 w 115"/>
                <a:gd name="T29" fmla="*/ 61 h 65"/>
                <a:gd name="T30" fmla="*/ 43 w 115"/>
                <a:gd name="T31" fmla="*/ 61 h 65"/>
                <a:gd name="T32" fmla="*/ 32 w 115"/>
                <a:gd name="T33" fmla="*/ 61 h 65"/>
                <a:gd name="T34" fmla="*/ 21 w 115"/>
                <a:gd name="T35" fmla="*/ 61 h 65"/>
                <a:gd name="T36" fmla="*/ 7 w 115"/>
                <a:gd name="T37" fmla="*/ 61 h 65"/>
                <a:gd name="T38" fmla="*/ 7 w 115"/>
                <a:gd name="T39" fmla="*/ 61 h 65"/>
                <a:gd name="T40" fmla="*/ 0 w 115"/>
                <a:gd name="T41"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65">
                  <a:moveTo>
                    <a:pt x="0" y="2"/>
                  </a:moveTo>
                  <a:lnTo>
                    <a:pt x="0" y="2"/>
                  </a:lnTo>
                  <a:lnTo>
                    <a:pt x="18" y="0"/>
                  </a:lnTo>
                  <a:lnTo>
                    <a:pt x="34" y="0"/>
                  </a:lnTo>
                  <a:lnTo>
                    <a:pt x="50" y="0"/>
                  </a:lnTo>
                  <a:lnTo>
                    <a:pt x="63" y="4"/>
                  </a:lnTo>
                  <a:lnTo>
                    <a:pt x="79" y="9"/>
                  </a:lnTo>
                  <a:lnTo>
                    <a:pt x="93" y="16"/>
                  </a:lnTo>
                  <a:lnTo>
                    <a:pt x="106" y="27"/>
                  </a:lnTo>
                  <a:lnTo>
                    <a:pt x="115" y="43"/>
                  </a:lnTo>
                  <a:lnTo>
                    <a:pt x="59" y="65"/>
                  </a:lnTo>
                  <a:lnTo>
                    <a:pt x="59" y="65"/>
                  </a:lnTo>
                  <a:lnTo>
                    <a:pt x="59" y="65"/>
                  </a:lnTo>
                  <a:lnTo>
                    <a:pt x="57" y="63"/>
                  </a:lnTo>
                  <a:lnTo>
                    <a:pt x="50" y="61"/>
                  </a:lnTo>
                  <a:lnTo>
                    <a:pt x="43" y="61"/>
                  </a:lnTo>
                  <a:lnTo>
                    <a:pt x="32" y="61"/>
                  </a:lnTo>
                  <a:lnTo>
                    <a:pt x="21" y="61"/>
                  </a:lnTo>
                  <a:lnTo>
                    <a:pt x="7" y="61"/>
                  </a:lnTo>
                  <a:lnTo>
                    <a:pt x="7" y="61"/>
                  </a:lnTo>
                  <a:lnTo>
                    <a:pt x="0" y="2"/>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70" name="Freeform 651">
              <a:extLst>
                <a:ext uri="{FF2B5EF4-FFF2-40B4-BE49-F238E27FC236}">
                  <a16:creationId xmlns:a16="http://schemas.microsoft.com/office/drawing/2014/main" id="{BCDB9DBE-E564-AB09-BC6C-F631F823CE39}"/>
                </a:ext>
              </a:extLst>
            </p:cNvPr>
            <p:cNvSpPr>
              <a:spLocks/>
            </p:cNvSpPr>
            <p:nvPr/>
          </p:nvSpPr>
          <p:spPr bwMode="auto">
            <a:xfrm>
              <a:off x="4372273" y="4875683"/>
              <a:ext cx="192088" cy="131762"/>
            </a:xfrm>
            <a:custGeom>
              <a:avLst/>
              <a:gdLst>
                <a:gd name="T0" fmla="*/ 0 w 121"/>
                <a:gd name="T1" fmla="*/ 27 h 83"/>
                <a:gd name="T2" fmla="*/ 0 w 121"/>
                <a:gd name="T3" fmla="*/ 27 h 83"/>
                <a:gd name="T4" fmla="*/ 11 w 121"/>
                <a:gd name="T5" fmla="*/ 23 h 83"/>
                <a:gd name="T6" fmla="*/ 22 w 121"/>
                <a:gd name="T7" fmla="*/ 20 h 83"/>
                <a:gd name="T8" fmla="*/ 38 w 121"/>
                <a:gd name="T9" fmla="*/ 16 h 83"/>
                <a:gd name="T10" fmla="*/ 51 w 121"/>
                <a:gd name="T11" fmla="*/ 11 h 83"/>
                <a:gd name="T12" fmla="*/ 67 w 121"/>
                <a:gd name="T13" fmla="*/ 9 h 83"/>
                <a:gd name="T14" fmla="*/ 83 w 121"/>
                <a:gd name="T15" fmla="*/ 5 h 83"/>
                <a:gd name="T16" fmla="*/ 99 w 121"/>
                <a:gd name="T17" fmla="*/ 2 h 83"/>
                <a:gd name="T18" fmla="*/ 114 w 121"/>
                <a:gd name="T19" fmla="*/ 0 h 83"/>
                <a:gd name="T20" fmla="*/ 121 w 121"/>
                <a:gd name="T21" fmla="*/ 59 h 83"/>
                <a:gd name="T22" fmla="*/ 108 w 121"/>
                <a:gd name="T23" fmla="*/ 61 h 83"/>
                <a:gd name="T24" fmla="*/ 94 w 121"/>
                <a:gd name="T25" fmla="*/ 63 h 83"/>
                <a:gd name="T26" fmla="*/ 81 w 121"/>
                <a:gd name="T27" fmla="*/ 68 h 83"/>
                <a:gd name="T28" fmla="*/ 67 w 121"/>
                <a:gd name="T29" fmla="*/ 70 h 83"/>
                <a:gd name="T30" fmla="*/ 51 w 121"/>
                <a:gd name="T31" fmla="*/ 74 h 83"/>
                <a:gd name="T32" fmla="*/ 40 w 121"/>
                <a:gd name="T33" fmla="*/ 77 h 83"/>
                <a:gd name="T34" fmla="*/ 27 w 121"/>
                <a:gd name="T35" fmla="*/ 81 h 83"/>
                <a:gd name="T36" fmla="*/ 15 w 121"/>
                <a:gd name="T37" fmla="*/ 83 h 83"/>
                <a:gd name="T38" fmla="*/ 15 w 121"/>
                <a:gd name="T39" fmla="*/ 83 h 83"/>
                <a:gd name="T40" fmla="*/ 0 w 121"/>
                <a:gd name="T41"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83">
                  <a:moveTo>
                    <a:pt x="0" y="27"/>
                  </a:moveTo>
                  <a:lnTo>
                    <a:pt x="0" y="27"/>
                  </a:lnTo>
                  <a:lnTo>
                    <a:pt x="11" y="23"/>
                  </a:lnTo>
                  <a:lnTo>
                    <a:pt x="22" y="20"/>
                  </a:lnTo>
                  <a:lnTo>
                    <a:pt x="38" y="16"/>
                  </a:lnTo>
                  <a:lnTo>
                    <a:pt x="51" y="11"/>
                  </a:lnTo>
                  <a:lnTo>
                    <a:pt x="67" y="9"/>
                  </a:lnTo>
                  <a:lnTo>
                    <a:pt x="83" y="5"/>
                  </a:lnTo>
                  <a:lnTo>
                    <a:pt x="99" y="2"/>
                  </a:lnTo>
                  <a:lnTo>
                    <a:pt x="114" y="0"/>
                  </a:lnTo>
                  <a:lnTo>
                    <a:pt x="121" y="59"/>
                  </a:lnTo>
                  <a:lnTo>
                    <a:pt x="108" y="61"/>
                  </a:lnTo>
                  <a:lnTo>
                    <a:pt x="94" y="63"/>
                  </a:lnTo>
                  <a:lnTo>
                    <a:pt x="81" y="68"/>
                  </a:lnTo>
                  <a:lnTo>
                    <a:pt x="67" y="70"/>
                  </a:lnTo>
                  <a:lnTo>
                    <a:pt x="51" y="74"/>
                  </a:lnTo>
                  <a:lnTo>
                    <a:pt x="40" y="77"/>
                  </a:lnTo>
                  <a:lnTo>
                    <a:pt x="27" y="81"/>
                  </a:lnTo>
                  <a:lnTo>
                    <a:pt x="15" y="83"/>
                  </a:lnTo>
                  <a:lnTo>
                    <a:pt x="15" y="83"/>
                  </a:lnTo>
                  <a:lnTo>
                    <a:pt x="0" y="2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71" name="Freeform 652">
              <a:extLst>
                <a:ext uri="{FF2B5EF4-FFF2-40B4-BE49-F238E27FC236}">
                  <a16:creationId xmlns:a16="http://schemas.microsoft.com/office/drawing/2014/main" id="{3254315C-9D82-9D8D-E198-FB85E2734F49}"/>
                </a:ext>
              </a:extLst>
            </p:cNvPr>
            <p:cNvSpPr>
              <a:spLocks/>
            </p:cNvSpPr>
            <p:nvPr/>
          </p:nvSpPr>
          <p:spPr bwMode="auto">
            <a:xfrm>
              <a:off x="4253210" y="4918546"/>
              <a:ext cx="142875" cy="107950"/>
            </a:xfrm>
            <a:custGeom>
              <a:avLst/>
              <a:gdLst>
                <a:gd name="T0" fmla="*/ 0 w 90"/>
                <a:gd name="T1" fmla="*/ 9 h 68"/>
                <a:gd name="T2" fmla="*/ 0 w 90"/>
                <a:gd name="T3" fmla="*/ 9 h 68"/>
                <a:gd name="T4" fmla="*/ 9 w 90"/>
                <a:gd name="T5" fmla="*/ 9 h 68"/>
                <a:gd name="T6" fmla="*/ 21 w 90"/>
                <a:gd name="T7" fmla="*/ 7 h 68"/>
                <a:gd name="T8" fmla="*/ 30 w 90"/>
                <a:gd name="T9" fmla="*/ 7 h 68"/>
                <a:gd name="T10" fmla="*/ 41 w 90"/>
                <a:gd name="T11" fmla="*/ 5 h 68"/>
                <a:gd name="T12" fmla="*/ 50 w 90"/>
                <a:gd name="T13" fmla="*/ 5 h 68"/>
                <a:gd name="T14" fmla="*/ 59 w 90"/>
                <a:gd name="T15" fmla="*/ 2 h 68"/>
                <a:gd name="T16" fmla="*/ 68 w 90"/>
                <a:gd name="T17" fmla="*/ 0 h 68"/>
                <a:gd name="T18" fmla="*/ 75 w 90"/>
                <a:gd name="T19" fmla="*/ 0 h 68"/>
                <a:gd name="T20" fmla="*/ 90 w 90"/>
                <a:gd name="T21" fmla="*/ 56 h 68"/>
                <a:gd name="T22" fmla="*/ 81 w 90"/>
                <a:gd name="T23" fmla="*/ 59 h 68"/>
                <a:gd name="T24" fmla="*/ 70 w 90"/>
                <a:gd name="T25" fmla="*/ 61 h 68"/>
                <a:gd name="T26" fmla="*/ 59 w 90"/>
                <a:gd name="T27" fmla="*/ 63 h 68"/>
                <a:gd name="T28" fmla="*/ 48 w 90"/>
                <a:gd name="T29" fmla="*/ 65 h 68"/>
                <a:gd name="T30" fmla="*/ 36 w 90"/>
                <a:gd name="T31" fmla="*/ 65 h 68"/>
                <a:gd name="T32" fmla="*/ 25 w 90"/>
                <a:gd name="T33" fmla="*/ 68 h 68"/>
                <a:gd name="T34" fmla="*/ 14 w 90"/>
                <a:gd name="T35" fmla="*/ 68 h 68"/>
                <a:gd name="T36" fmla="*/ 3 w 90"/>
                <a:gd name="T37" fmla="*/ 68 h 68"/>
                <a:gd name="T38" fmla="*/ 3 w 90"/>
                <a:gd name="T39" fmla="*/ 68 h 68"/>
                <a:gd name="T40" fmla="*/ 0 w 90"/>
                <a:gd name="T41"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8">
                  <a:moveTo>
                    <a:pt x="0" y="9"/>
                  </a:moveTo>
                  <a:lnTo>
                    <a:pt x="0" y="9"/>
                  </a:lnTo>
                  <a:lnTo>
                    <a:pt x="9" y="9"/>
                  </a:lnTo>
                  <a:lnTo>
                    <a:pt x="21" y="7"/>
                  </a:lnTo>
                  <a:lnTo>
                    <a:pt x="30" y="7"/>
                  </a:lnTo>
                  <a:lnTo>
                    <a:pt x="41" y="5"/>
                  </a:lnTo>
                  <a:lnTo>
                    <a:pt x="50" y="5"/>
                  </a:lnTo>
                  <a:lnTo>
                    <a:pt x="59" y="2"/>
                  </a:lnTo>
                  <a:lnTo>
                    <a:pt x="68" y="0"/>
                  </a:lnTo>
                  <a:lnTo>
                    <a:pt x="75" y="0"/>
                  </a:lnTo>
                  <a:lnTo>
                    <a:pt x="90" y="56"/>
                  </a:lnTo>
                  <a:lnTo>
                    <a:pt x="81" y="59"/>
                  </a:lnTo>
                  <a:lnTo>
                    <a:pt x="70" y="61"/>
                  </a:lnTo>
                  <a:lnTo>
                    <a:pt x="59" y="63"/>
                  </a:lnTo>
                  <a:lnTo>
                    <a:pt x="48" y="65"/>
                  </a:lnTo>
                  <a:lnTo>
                    <a:pt x="36" y="65"/>
                  </a:lnTo>
                  <a:lnTo>
                    <a:pt x="25" y="68"/>
                  </a:lnTo>
                  <a:lnTo>
                    <a:pt x="14" y="68"/>
                  </a:lnTo>
                  <a:lnTo>
                    <a:pt x="3" y="68"/>
                  </a:lnTo>
                  <a:lnTo>
                    <a:pt x="3" y="68"/>
                  </a:lnTo>
                  <a:lnTo>
                    <a:pt x="0" y="9"/>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72" name="Freeform 653">
              <a:extLst>
                <a:ext uri="{FF2B5EF4-FFF2-40B4-BE49-F238E27FC236}">
                  <a16:creationId xmlns:a16="http://schemas.microsoft.com/office/drawing/2014/main" id="{9A5640AF-5B09-DAAC-6024-2EF96D6E343D}"/>
                </a:ext>
              </a:extLst>
            </p:cNvPr>
            <p:cNvSpPr>
              <a:spLocks/>
            </p:cNvSpPr>
            <p:nvPr/>
          </p:nvSpPr>
          <p:spPr bwMode="auto">
            <a:xfrm>
              <a:off x="4129385" y="4932833"/>
              <a:ext cx="128588" cy="103187"/>
            </a:xfrm>
            <a:custGeom>
              <a:avLst/>
              <a:gdLst>
                <a:gd name="T0" fmla="*/ 2 w 81"/>
                <a:gd name="T1" fmla="*/ 5 h 65"/>
                <a:gd name="T2" fmla="*/ 0 w 81"/>
                <a:gd name="T3" fmla="*/ 7 h 65"/>
                <a:gd name="T4" fmla="*/ 6 w 81"/>
                <a:gd name="T5" fmla="*/ 5 h 65"/>
                <a:gd name="T6" fmla="*/ 15 w 81"/>
                <a:gd name="T7" fmla="*/ 5 h 65"/>
                <a:gd name="T8" fmla="*/ 24 w 81"/>
                <a:gd name="T9" fmla="*/ 2 h 65"/>
                <a:gd name="T10" fmla="*/ 36 w 81"/>
                <a:gd name="T11" fmla="*/ 2 h 65"/>
                <a:gd name="T12" fmla="*/ 45 w 81"/>
                <a:gd name="T13" fmla="*/ 0 h 65"/>
                <a:gd name="T14" fmla="*/ 56 w 81"/>
                <a:gd name="T15" fmla="*/ 0 h 65"/>
                <a:gd name="T16" fmla="*/ 67 w 81"/>
                <a:gd name="T17" fmla="*/ 0 h 65"/>
                <a:gd name="T18" fmla="*/ 78 w 81"/>
                <a:gd name="T19" fmla="*/ 0 h 65"/>
                <a:gd name="T20" fmla="*/ 81 w 81"/>
                <a:gd name="T21" fmla="*/ 59 h 65"/>
                <a:gd name="T22" fmla="*/ 69 w 81"/>
                <a:gd name="T23" fmla="*/ 61 h 65"/>
                <a:gd name="T24" fmla="*/ 58 w 81"/>
                <a:gd name="T25" fmla="*/ 61 h 65"/>
                <a:gd name="T26" fmla="*/ 47 w 81"/>
                <a:gd name="T27" fmla="*/ 61 h 65"/>
                <a:gd name="T28" fmla="*/ 38 w 81"/>
                <a:gd name="T29" fmla="*/ 61 h 65"/>
                <a:gd name="T30" fmla="*/ 31 w 81"/>
                <a:gd name="T31" fmla="*/ 63 h 65"/>
                <a:gd name="T32" fmla="*/ 22 w 81"/>
                <a:gd name="T33" fmla="*/ 63 h 65"/>
                <a:gd name="T34" fmla="*/ 15 w 81"/>
                <a:gd name="T35" fmla="*/ 63 h 65"/>
                <a:gd name="T36" fmla="*/ 11 w 81"/>
                <a:gd name="T37" fmla="*/ 65 h 65"/>
                <a:gd name="T38" fmla="*/ 6 w 81"/>
                <a:gd name="T39" fmla="*/ 65 h 65"/>
                <a:gd name="T40" fmla="*/ 2 w 81"/>
                <a:gd name="T41"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65">
                  <a:moveTo>
                    <a:pt x="2" y="5"/>
                  </a:moveTo>
                  <a:lnTo>
                    <a:pt x="0" y="7"/>
                  </a:lnTo>
                  <a:lnTo>
                    <a:pt x="6" y="5"/>
                  </a:lnTo>
                  <a:lnTo>
                    <a:pt x="15" y="5"/>
                  </a:lnTo>
                  <a:lnTo>
                    <a:pt x="24" y="2"/>
                  </a:lnTo>
                  <a:lnTo>
                    <a:pt x="36" y="2"/>
                  </a:lnTo>
                  <a:lnTo>
                    <a:pt x="45" y="0"/>
                  </a:lnTo>
                  <a:lnTo>
                    <a:pt x="56" y="0"/>
                  </a:lnTo>
                  <a:lnTo>
                    <a:pt x="67" y="0"/>
                  </a:lnTo>
                  <a:lnTo>
                    <a:pt x="78" y="0"/>
                  </a:lnTo>
                  <a:lnTo>
                    <a:pt x="81" y="59"/>
                  </a:lnTo>
                  <a:lnTo>
                    <a:pt x="69" y="61"/>
                  </a:lnTo>
                  <a:lnTo>
                    <a:pt x="58" y="61"/>
                  </a:lnTo>
                  <a:lnTo>
                    <a:pt x="47" y="61"/>
                  </a:lnTo>
                  <a:lnTo>
                    <a:pt x="38" y="61"/>
                  </a:lnTo>
                  <a:lnTo>
                    <a:pt x="31" y="63"/>
                  </a:lnTo>
                  <a:lnTo>
                    <a:pt x="22" y="63"/>
                  </a:lnTo>
                  <a:lnTo>
                    <a:pt x="15" y="63"/>
                  </a:lnTo>
                  <a:lnTo>
                    <a:pt x="11" y="65"/>
                  </a:lnTo>
                  <a:lnTo>
                    <a:pt x="6" y="65"/>
                  </a:lnTo>
                  <a:lnTo>
                    <a:pt x="2" y="5"/>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73" name="Freeform 654">
              <a:extLst>
                <a:ext uri="{FF2B5EF4-FFF2-40B4-BE49-F238E27FC236}">
                  <a16:creationId xmlns:a16="http://schemas.microsoft.com/office/drawing/2014/main" id="{D12907EB-2518-28BB-5189-E9D177BA6A7A}"/>
                </a:ext>
              </a:extLst>
            </p:cNvPr>
            <p:cNvSpPr>
              <a:spLocks/>
            </p:cNvSpPr>
            <p:nvPr/>
          </p:nvSpPr>
          <p:spPr bwMode="auto">
            <a:xfrm>
              <a:off x="3861097" y="4940771"/>
              <a:ext cx="277813" cy="292100"/>
            </a:xfrm>
            <a:custGeom>
              <a:avLst/>
              <a:gdLst>
                <a:gd name="T0" fmla="*/ 43 w 175"/>
                <a:gd name="T1" fmla="*/ 123 h 184"/>
                <a:gd name="T2" fmla="*/ 13 w 175"/>
                <a:gd name="T3" fmla="*/ 159 h 184"/>
                <a:gd name="T4" fmla="*/ 9 w 175"/>
                <a:gd name="T5" fmla="*/ 146 h 184"/>
                <a:gd name="T6" fmla="*/ 4 w 175"/>
                <a:gd name="T7" fmla="*/ 126 h 184"/>
                <a:gd name="T8" fmla="*/ 2 w 175"/>
                <a:gd name="T9" fmla="*/ 114 h 184"/>
                <a:gd name="T10" fmla="*/ 0 w 175"/>
                <a:gd name="T11" fmla="*/ 101 h 184"/>
                <a:gd name="T12" fmla="*/ 2 w 175"/>
                <a:gd name="T13" fmla="*/ 85 h 184"/>
                <a:gd name="T14" fmla="*/ 7 w 175"/>
                <a:gd name="T15" fmla="*/ 72 h 184"/>
                <a:gd name="T16" fmla="*/ 13 w 175"/>
                <a:gd name="T17" fmla="*/ 56 h 184"/>
                <a:gd name="T18" fmla="*/ 27 w 175"/>
                <a:gd name="T19" fmla="*/ 42 h 184"/>
                <a:gd name="T20" fmla="*/ 43 w 175"/>
                <a:gd name="T21" fmla="*/ 31 h 184"/>
                <a:gd name="T22" fmla="*/ 61 w 175"/>
                <a:gd name="T23" fmla="*/ 22 h 184"/>
                <a:gd name="T24" fmla="*/ 81 w 175"/>
                <a:gd name="T25" fmla="*/ 15 h 184"/>
                <a:gd name="T26" fmla="*/ 108 w 175"/>
                <a:gd name="T27" fmla="*/ 9 h 184"/>
                <a:gd name="T28" fmla="*/ 137 w 175"/>
                <a:gd name="T29" fmla="*/ 4 h 184"/>
                <a:gd name="T30" fmla="*/ 171 w 175"/>
                <a:gd name="T31" fmla="*/ 0 h 184"/>
                <a:gd name="T32" fmla="*/ 175 w 175"/>
                <a:gd name="T33" fmla="*/ 60 h 184"/>
                <a:gd name="T34" fmla="*/ 144 w 175"/>
                <a:gd name="T35" fmla="*/ 63 h 184"/>
                <a:gd name="T36" fmla="*/ 119 w 175"/>
                <a:gd name="T37" fmla="*/ 67 h 184"/>
                <a:gd name="T38" fmla="*/ 99 w 175"/>
                <a:gd name="T39" fmla="*/ 72 h 184"/>
                <a:gd name="T40" fmla="*/ 83 w 175"/>
                <a:gd name="T41" fmla="*/ 78 h 184"/>
                <a:gd name="T42" fmla="*/ 72 w 175"/>
                <a:gd name="T43" fmla="*/ 83 h 184"/>
                <a:gd name="T44" fmla="*/ 65 w 175"/>
                <a:gd name="T45" fmla="*/ 87 h 184"/>
                <a:gd name="T46" fmla="*/ 63 w 175"/>
                <a:gd name="T47" fmla="*/ 92 h 184"/>
                <a:gd name="T48" fmla="*/ 61 w 175"/>
                <a:gd name="T49" fmla="*/ 94 h 184"/>
                <a:gd name="T50" fmla="*/ 61 w 175"/>
                <a:gd name="T51" fmla="*/ 96 h 184"/>
                <a:gd name="T52" fmla="*/ 61 w 175"/>
                <a:gd name="T53" fmla="*/ 101 h 184"/>
                <a:gd name="T54" fmla="*/ 61 w 175"/>
                <a:gd name="T55" fmla="*/ 105 h 184"/>
                <a:gd name="T56" fmla="*/ 63 w 175"/>
                <a:gd name="T57" fmla="*/ 112 h 184"/>
                <a:gd name="T58" fmla="*/ 67 w 175"/>
                <a:gd name="T59" fmla="*/ 130 h 184"/>
                <a:gd name="T60" fmla="*/ 72 w 175"/>
                <a:gd name="T61" fmla="*/ 148 h 184"/>
                <a:gd name="T62" fmla="*/ 43 w 175"/>
                <a:gd name="T63" fmla="*/ 184 h 184"/>
                <a:gd name="T64" fmla="*/ 72 w 175"/>
                <a:gd name="T65" fmla="*/ 148 h 184"/>
                <a:gd name="T66" fmla="*/ 79 w 175"/>
                <a:gd name="T67" fmla="*/ 184 h 184"/>
                <a:gd name="T68" fmla="*/ 43 w 175"/>
                <a:gd name="T69" fmla="*/ 184 h 184"/>
                <a:gd name="T70" fmla="*/ 43 w 175"/>
                <a:gd name="T71" fmla="*/ 12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184">
                  <a:moveTo>
                    <a:pt x="43" y="123"/>
                  </a:moveTo>
                  <a:lnTo>
                    <a:pt x="13" y="159"/>
                  </a:lnTo>
                  <a:lnTo>
                    <a:pt x="9" y="146"/>
                  </a:lnTo>
                  <a:lnTo>
                    <a:pt x="4" y="126"/>
                  </a:lnTo>
                  <a:lnTo>
                    <a:pt x="2" y="114"/>
                  </a:lnTo>
                  <a:lnTo>
                    <a:pt x="0" y="101"/>
                  </a:lnTo>
                  <a:lnTo>
                    <a:pt x="2" y="85"/>
                  </a:lnTo>
                  <a:lnTo>
                    <a:pt x="7" y="72"/>
                  </a:lnTo>
                  <a:lnTo>
                    <a:pt x="13" y="56"/>
                  </a:lnTo>
                  <a:lnTo>
                    <a:pt x="27" y="42"/>
                  </a:lnTo>
                  <a:lnTo>
                    <a:pt x="43" y="31"/>
                  </a:lnTo>
                  <a:lnTo>
                    <a:pt x="61" y="22"/>
                  </a:lnTo>
                  <a:lnTo>
                    <a:pt x="81" y="15"/>
                  </a:lnTo>
                  <a:lnTo>
                    <a:pt x="108" y="9"/>
                  </a:lnTo>
                  <a:lnTo>
                    <a:pt x="137" y="4"/>
                  </a:lnTo>
                  <a:lnTo>
                    <a:pt x="171" y="0"/>
                  </a:lnTo>
                  <a:lnTo>
                    <a:pt x="175" y="60"/>
                  </a:lnTo>
                  <a:lnTo>
                    <a:pt x="144" y="63"/>
                  </a:lnTo>
                  <a:lnTo>
                    <a:pt x="119" y="67"/>
                  </a:lnTo>
                  <a:lnTo>
                    <a:pt x="99" y="72"/>
                  </a:lnTo>
                  <a:lnTo>
                    <a:pt x="83" y="78"/>
                  </a:lnTo>
                  <a:lnTo>
                    <a:pt x="72" y="83"/>
                  </a:lnTo>
                  <a:lnTo>
                    <a:pt x="65" y="87"/>
                  </a:lnTo>
                  <a:lnTo>
                    <a:pt x="63" y="92"/>
                  </a:lnTo>
                  <a:lnTo>
                    <a:pt x="61" y="94"/>
                  </a:lnTo>
                  <a:lnTo>
                    <a:pt x="61" y="96"/>
                  </a:lnTo>
                  <a:lnTo>
                    <a:pt x="61" y="101"/>
                  </a:lnTo>
                  <a:lnTo>
                    <a:pt x="61" y="105"/>
                  </a:lnTo>
                  <a:lnTo>
                    <a:pt x="63" y="112"/>
                  </a:lnTo>
                  <a:lnTo>
                    <a:pt x="67" y="130"/>
                  </a:lnTo>
                  <a:lnTo>
                    <a:pt x="72" y="148"/>
                  </a:lnTo>
                  <a:lnTo>
                    <a:pt x="43" y="184"/>
                  </a:lnTo>
                  <a:lnTo>
                    <a:pt x="72" y="148"/>
                  </a:lnTo>
                  <a:lnTo>
                    <a:pt x="79" y="184"/>
                  </a:lnTo>
                  <a:lnTo>
                    <a:pt x="43" y="184"/>
                  </a:lnTo>
                  <a:lnTo>
                    <a:pt x="43" y="123"/>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74" name="Freeform 655">
              <a:extLst>
                <a:ext uri="{FF2B5EF4-FFF2-40B4-BE49-F238E27FC236}">
                  <a16:creationId xmlns:a16="http://schemas.microsoft.com/office/drawing/2014/main" id="{BE474FB2-A5FD-9CCA-AC36-A6253C919B92}"/>
                </a:ext>
              </a:extLst>
            </p:cNvPr>
            <p:cNvSpPr>
              <a:spLocks/>
            </p:cNvSpPr>
            <p:nvPr/>
          </p:nvSpPr>
          <p:spPr bwMode="auto">
            <a:xfrm>
              <a:off x="3878560" y="5136033"/>
              <a:ext cx="107950" cy="207962"/>
            </a:xfrm>
            <a:custGeom>
              <a:avLst/>
              <a:gdLst>
                <a:gd name="T0" fmla="*/ 11 w 68"/>
                <a:gd name="T1" fmla="*/ 99 h 131"/>
                <a:gd name="T2" fmla="*/ 7 w 68"/>
                <a:gd name="T3" fmla="*/ 120 h 131"/>
                <a:gd name="T4" fmla="*/ 5 w 68"/>
                <a:gd name="T5" fmla="*/ 104 h 131"/>
                <a:gd name="T6" fmla="*/ 5 w 68"/>
                <a:gd name="T7" fmla="*/ 88 h 131"/>
                <a:gd name="T8" fmla="*/ 2 w 68"/>
                <a:gd name="T9" fmla="*/ 75 h 131"/>
                <a:gd name="T10" fmla="*/ 0 w 68"/>
                <a:gd name="T11" fmla="*/ 61 h 131"/>
                <a:gd name="T12" fmla="*/ 0 w 68"/>
                <a:gd name="T13" fmla="*/ 48 h 131"/>
                <a:gd name="T14" fmla="*/ 0 w 68"/>
                <a:gd name="T15" fmla="*/ 39 h 131"/>
                <a:gd name="T16" fmla="*/ 0 w 68"/>
                <a:gd name="T17" fmla="*/ 30 h 131"/>
                <a:gd name="T18" fmla="*/ 32 w 68"/>
                <a:gd name="T19" fmla="*/ 0 h 131"/>
                <a:gd name="T20" fmla="*/ 32 w 68"/>
                <a:gd name="T21" fmla="*/ 61 h 131"/>
                <a:gd name="T22" fmla="*/ 61 w 68"/>
                <a:gd name="T23" fmla="*/ 36 h 131"/>
                <a:gd name="T24" fmla="*/ 61 w 68"/>
                <a:gd name="T25" fmla="*/ 39 h 131"/>
                <a:gd name="T26" fmla="*/ 61 w 68"/>
                <a:gd name="T27" fmla="*/ 45 h 131"/>
                <a:gd name="T28" fmla="*/ 61 w 68"/>
                <a:gd name="T29" fmla="*/ 57 h 131"/>
                <a:gd name="T30" fmla="*/ 63 w 68"/>
                <a:gd name="T31" fmla="*/ 68 h 131"/>
                <a:gd name="T32" fmla="*/ 63 w 68"/>
                <a:gd name="T33" fmla="*/ 81 h 131"/>
                <a:gd name="T34" fmla="*/ 65 w 68"/>
                <a:gd name="T35" fmla="*/ 97 h 131"/>
                <a:gd name="T36" fmla="*/ 68 w 68"/>
                <a:gd name="T37" fmla="*/ 111 h 131"/>
                <a:gd name="T38" fmla="*/ 63 w 68"/>
                <a:gd name="T39" fmla="*/ 131 h 131"/>
                <a:gd name="T40" fmla="*/ 11 w 68"/>
                <a:gd name="T41" fmla="*/ 9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131">
                  <a:moveTo>
                    <a:pt x="11" y="99"/>
                  </a:moveTo>
                  <a:lnTo>
                    <a:pt x="7" y="120"/>
                  </a:lnTo>
                  <a:lnTo>
                    <a:pt x="5" y="104"/>
                  </a:lnTo>
                  <a:lnTo>
                    <a:pt x="5" y="88"/>
                  </a:lnTo>
                  <a:lnTo>
                    <a:pt x="2" y="75"/>
                  </a:lnTo>
                  <a:lnTo>
                    <a:pt x="0" y="61"/>
                  </a:lnTo>
                  <a:lnTo>
                    <a:pt x="0" y="48"/>
                  </a:lnTo>
                  <a:lnTo>
                    <a:pt x="0" y="39"/>
                  </a:lnTo>
                  <a:lnTo>
                    <a:pt x="0" y="30"/>
                  </a:lnTo>
                  <a:lnTo>
                    <a:pt x="32" y="0"/>
                  </a:lnTo>
                  <a:lnTo>
                    <a:pt x="32" y="61"/>
                  </a:lnTo>
                  <a:lnTo>
                    <a:pt x="61" y="36"/>
                  </a:lnTo>
                  <a:lnTo>
                    <a:pt x="61" y="39"/>
                  </a:lnTo>
                  <a:lnTo>
                    <a:pt x="61" y="45"/>
                  </a:lnTo>
                  <a:lnTo>
                    <a:pt x="61" y="57"/>
                  </a:lnTo>
                  <a:lnTo>
                    <a:pt x="63" y="68"/>
                  </a:lnTo>
                  <a:lnTo>
                    <a:pt x="63" y="81"/>
                  </a:lnTo>
                  <a:lnTo>
                    <a:pt x="65" y="97"/>
                  </a:lnTo>
                  <a:lnTo>
                    <a:pt x="68" y="111"/>
                  </a:lnTo>
                  <a:lnTo>
                    <a:pt x="63" y="131"/>
                  </a:lnTo>
                  <a:lnTo>
                    <a:pt x="11" y="99"/>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75" name="Freeform 656">
              <a:extLst>
                <a:ext uri="{FF2B5EF4-FFF2-40B4-BE49-F238E27FC236}">
                  <a16:creationId xmlns:a16="http://schemas.microsoft.com/office/drawing/2014/main" id="{7B200468-B391-31A3-C05D-EA41ACCA832D}"/>
                </a:ext>
              </a:extLst>
            </p:cNvPr>
            <p:cNvSpPr>
              <a:spLocks/>
            </p:cNvSpPr>
            <p:nvPr/>
          </p:nvSpPr>
          <p:spPr bwMode="auto">
            <a:xfrm>
              <a:off x="3872210" y="5293196"/>
              <a:ext cx="106363" cy="239712"/>
            </a:xfrm>
            <a:custGeom>
              <a:avLst/>
              <a:gdLst>
                <a:gd name="T0" fmla="*/ 4 w 67"/>
                <a:gd name="T1" fmla="*/ 151 h 151"/>
                <a:gd name="T2" fmla="*/ 4 w 67"/>
                <a:gd name="T3" fmla="*/ 151 h 151"/>
                <a:gd name="T4" fmla="*/ 4 w 67"/>
                <a:gd name="T5" fmla="*/ 145 h 151"/>
                <a:gd name="T6" fmla="*/ 2 w 67"/>
                <a:gd name="T7" fmla="*/ 131 h 151"/>
                <a:gd name="T8" fmla="*/ 2 w 67"/>
                <a:gd name="T9" fmla="*/ 113 h 151"/>
                <a:gd name="T10" fmla="*/ 0 w 67"/>
                <a:gd name="T11" fmla="*/ 91 h 151"/>
                <a:gd name="T12" fmla="*/ 0 w 67"/>
                <a:gd name="T13" fmla="*/ 68 h 151"/>
                <a:gd name="T14" fmla="*/ 2 w 67"/>
                <a:gd name="T15" fmla="*/ 46 h 151"/>
                <a:gd name="T16" fmla="*/ 6 w 67"/>
                <a:gd name="T17" fmla="*/ 23 h 151"/>
                <a:gd name="T18" fmla="*/ 15 w 67"/>
                <a:gd name="T19" fmla="*/ 0 h 151"/>
                <a:gd name="T20" fmla="*/ 67 w 67"/>
                <a:gd name="T21" fmla="*/ 32 h 151"/>
                <a:gd name="T22" fmla="*/ 65 w 67"/>
                <a:gd name="T23" fmla="*/ 39 h 151"/>
                <a:gd name="T24" fmla="*/ 63 w 67"/>
                <a:gd name="T25" fmla="*/ 52 h 151"/>
                <a:gd name="T26" fmla="*/ 60 w 67"/>
                <a:gd name="T27" fmla="*/ 70 h 151"/>
                <a:gd name="T28" fmla="*/ 60 w 67"/>
                <a:gd name="T29" fmla="*/ 91 h 151"/>
                <a:gd name="T30" fmla="*/ 60 w 67"/>
                <a:gd name="T31" fmla="*/ 109 h 151"/>
                <a:gd name="T32" fmla="*/ 63 w 67"/>
                <a:gd name="T33" fmla="*/ 127 h 151"/>
                <a:gd name="T34" fmla="*/ 63 w 67"/>
                <a:gd name="T35" fmla="*/ 140 h 151"/>
                <a:gd name="T36" fmla="*/ 65 w 67"/>
                <a:gd name="T37" fmla="*/ 151 h 151"/>
                <a:gd name="T38" fmla="*/ 65 w 67"/>
                <a:gd name="T39" fmla="*/ 151 h 151"/>
                <a:gd name="T40" fmla="*/ 4 w 67"/>
                <a:gd name="T41"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151">
                  <a:moveTo>
                    <a:pt x="4" y="151"/>
                  </a:moveTo>
                  <a:lnTo>
                    <a:pt x="4" y="151"/>
                  </a:lnTo>
                  <a:lnTo>
                    <a:pt x="4" y="145"/>
                  </a:lnTo>
                  <a:lnTo>
                    <a:pt x="2" y="131"/>
                  </a:lnTo>
                  <a:lnTo>
                    <a:pt x="2" y="113"/>
                  </a:lnTo>
                  <a:lnTo>
                    <a:pt x="0" y="91"/>
                  </a:lnTo>
                  <a:lnTo>
                    <a:pt x="0" y="68"/>
                  </a:lnTo>
                  <a:lnTo>
                    <a:pt x="2" y="46"/>
                  </a:lnTo>
                  <a:lnTo>
                    <a:pt x="6" y="23"/>
                  </a:lnTo>
                  <a:lnTo>
                    <a:pt x="15" y="0"/>
                  </a:lnTo>
                  <a:lnTo>
                    <a:pt x="67" y="32"/>
                  </a:lnTo>
                  <a:lnTo>
                    <a:pt x="65" y="39"/>
                  </a:lnTo>
                  <a:lnTo>
                    <a:pt x="63" y="52"/>
                  </a:lnTo>
                  <a:lnTo>
                    <a:pt x="60" y="70"/>
                  </a:lnTo>
                  <a:lnTo>
                    <a:pt x="60" y="91"/>
                  </a:lnTo>
                  <a:lnTo>
                    <a:pt x="60" y="109"/>
                  </a:lnTo>
                  <a:lnTo>
                    <a:pt x="63" y="127"/>
                  </a:lnTo>
                  <a:lnTo>
                    <a:pt x="63" y="140"/>
                  </a:lnTo>
                  <a:lnTo>
                    <a:pt x="65" y="151"/>
                  </a:lnTo>
                  <a:lnTo>
                    <a:pt x="65" y="151"/>
                  </a:lnTo>
                  <a:lnTo>
                    <a:pt x="4" y="151"/>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76" name="Freeform 657">
              <a:extLst>
                <a:ext uri="{FF2B5EF4-FFF2-40B4-BE49-F238E27FC236}">
                  <a16:creationId xmlns:a16="http://schemas.microsoft.com/office/drawing/2014/main" id="{8D670CF1-7A3C-13D9-1DAF-87262F6A9235}"/>
                </a:ext>
              </a:extLst>
            </p:cNvPr>
            <p:cNvSpPr>
              <a:spLocks/>
            </p:cNvSpPr>
            <p:nvPr/>
          </p:nvSpPr>
          <p:spPr bwMode="auto">
            <a:xfrm>
              <a:off x="3875385" y="5532908"/>
              <a:ext cx="100013" cy="196850"/>
            </a:xfrm>
            <a:custGeom>
              <a:avLst/>
              <a:gdLst>
                <a:gd name="T0" fmla="*/ 0 w 63"/>
                <a:gd name="T1" fmla="*/ 124 h 124"/>
                <a:gd name="T2" fmla="*/ 0 w 63"/>
                <a:gd name="T3" fmla="*/ 124 h 124"/>
                <a:gd name="T4" fmla="*/ 0 w 63"/>
                <a:gd name="T5" fmla="*/ 106 h 124"/>
                <a:gd name="T6" fmla="*/ 0 w 63"/>
                <a:gd name="T7" fmla="*/ 90 h 124"/>
                <a:gd name="T8" fmla="*/ 0 w 63"/>
                <a:gd name="T9" fmla="*/ 75 h 124"/>
                <a:gd name="T10" fmla="*/ 0 w 63"/>
                <a:gd name="T11" fmla="*/ 57 h 124"/>
                <a:gd name="T12" fmla="*/ 0 w 63"/>
                <a:gd name="T13" fmla="*/ 43 h 124"/>
                <a:gd name="T14" fmla="*/ 0 w 63"/>
                <a:gd name="T15" fmla="*/ 27 h 124"/>
                <a:gd name="T16" fmla="*/ 2 w 63"/>
                <a:gd name="T17" fmla="*/ 14 h 124"/>
                <a:gd name="T18" fmla="*/ 2 w 63"/>
                <a:gd name="T19" fmla="*/ 0 h 124"/>
                <a:gd name="T20" fmla="*/ 63 w 63"/>
                <a:gd name="T21" fmla="*/ 0 h 124"/>
                <a:gd name="T22" fmla="*/ 61 w 63"/>
                <a:gd name="T23" fmla="*/ 16 h 124"/>
                <a:gd name="T24" fmla="*/ 61 w 63"/>
                <a:gd name="T25" fmla="*/ 30 h 124"/>
                <a:gd name="T26" fmla="*/ 61 w 63"/>
                <a:gd name="T27" fmla="*/ 45 h 124"/>
                <a:gd name="T28" fmla="*/ 61 w 63"/>
                <a:gd name="T29" fmla="*/ 59 h 124"/>
                <a:gd name="T30" fmla="*/ 58 w 63"/>
                <a:gd name="T31" fmla="*/ 75 h 124"/>
                <a:gd name="T32" fmla="*/ 58 w 63"/>
                <a:gd name="T33" fmla="*/ 88 h 124"/>
                <a:gd name="T34" fmla="*/ 61 w 63"/>
                <a:gd name="T35" fmla="*/ 104 h 124"/>
                <a:gd name="T36" fmla="*/ 61 w 63"/>
                <a:gd name="T37" fmla="*/ 117 h 124"/>
                <a:gd name="T38" fmla="*/ 61 w 63"/>
                <a:gd name="T39" fmla="*/ 117 h 124"/>
                <a:gd name="T40" fmla="*/ 0 w 63"/>
                <a:gd name="T41"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24">
                  <a:moveTo>
                    <a:pt x="0" y="124"/>
                  </a:moveTo>
                  <a:lnTo>
                    <a:pt x="0" y="124"/>
                  </a:lnTo>
                  <a:lnTo>
                    <a:pt x="0" y="106"/>
                  </a:lnTo>
                  <a:lnTo>
                    <a:pt x="0" y="90"/>
                  </a:lnTo>
                  <a:lnTo>
                    <a:pt x="0" y="75"/>
                  </a:lnTo>
                  <a:lnTo>
                    <a:pt x="0" y="57"/>
                  </a:lnTo>
                  <a:lnTo>
                    <a:pt x="0" y="43"/>
                  </a:lnTo>
                  <a:lnTo>
                    <a:pt x="0" y="27"/>
                  </a:lnTo>
                  <a:lnTo>
                    <a:pt x="2" y="14"/>
                  </a:lnTo>
                  <a:lnTo>
                    <a:pt x="2" y="0"/>
                  </a:lnTo>
                  <a:lnTo>
                    <a:pt x="63" y="0"/>
                  </a:lnTo>
                  <a:lnTo>
                    <a:pt x="61" y="16"/>
                  </a:lnTo>
                  <a:lnTo>
                    <a:pt x="61" y="30"/>
                  </a:lnTo>
                  <a:lnTo>
                    <a:pt x="61" y="45"/>
                  </a:lnTo>
                  <a:lnTo>
                    <a:pt x="61" y="59"/>
                  </a:lnTo>
                  <a:lnTo>
                    <a:pt x="58" y="75"/>
                  </a:lnTo>
                  <a:lnTo>
                    <a:pt x="58" y="88"/>
                  </a:lnTo>
                  <a:lnTo>
                    <a:pt x="61" y="104"/>
                  </a:lnTo>
                  <a:lnTo>
                    <a:pt x="61" y="117"/>
                  </a:lnTo>
                  <a:lnTo>
                    <a:pt x="61" y="117"/>
                  </a:lnTo>
                  <a:lnTo>
                    <a:pt x="0" y="124"/>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77" name="Freeform 658">
              <a:extLst>
                <a:ext uri="{FF2B5EF4-FFF2-40B4-BE49-F238E27FC236}">
                  <a16:creationId xmlns:a16="http://schemas.microsoft.com/office/drawing/2014/main" id="{621E26FA-4B35-A434-315F-A78B44118B8D}"/>
                </a:ext>
              </a:extLst>
            </p:cNvPr>
            <p:cNvSpPr>
              <a:spLocks/>
            </p:cNvSpPr>
            <p:nvPr/>
          </p:nvSpPr>
          <p:spPr bwMode="auto">
            <a:xfrm>
              <a:off x="3875385" y="5718646"/>
              <a:ext cx="171450" cy="182562"/>
            </a:xfrm>
            <a:custGeom>
              <a:avLst/>
              <a:gdLst>
                <a:gd name="T0" fmla="*/ 49 w 108"/>
                <a:gd name="T1" fmla="*/ 115 h 115"/>
                <a:gd name="T2" fmla="*/ 49 w 108"/>
                <a:gd name="T3" fmla="*/ 115 h 115"/>
                <a:gd name="T4" fmla="*/ 47 w 108"/>
                <a:gd name="T5" fmla="*/ 113 h 115"/>
                <a:gd name="T6" fmla="*/ 45 w 108"/>
                <a:gd name="T7" fmla="*/ 104 h 115"/>
                <a:gd name="T8" fmla="*/ 38 w 108"/>
                <a:gd name="T9" fmla="*/ 93 h 115"/>
                <a:gd name="T10" fmla="*/ 29 w 108"/>
                <a:gd name="T11" fmla="*/ 77 h 115"/>
                <a:gd name="T12" fmla="*/ 20 w 108"/>
                <a:gd name="T13" fmla="*/ 61 h 115"/>
                <a:gd name="T14" fmla="*/ 13 w 108"/>
                <a:gd name="T15" fmla="*/ 45 h 115"/>
                <a:gd name="T16" fmla="*/ 4 w 108"/>
                <a:gd name="T17" fmla="*/ 27 h 115"/>
                <a:gd name="T18" fmla="*/ 0 w 108"/>
                <a:gd name="T19" fmla="*/ 7 h 115"/>
                <a:gd name="T20" fmla="*/ 61 w 108"/>
                <a:gd name="T21" fmla="*/ 0 h 115"/>
                <a:gd name="T22" fmla="*/ 63 w 108"/>
                <a:gd name="T23" fmla="*/ 9 h 115"/>
                <a:gd name="T24" fmla="*/ 67 w 108"/>
                <a:gd name="T25" fmla="*/ 21 h 115"/>
                <a:gd name="T26" fmla="*/ 74 w 108"/>
                <a:gd name="T27" fmla="*/ 34 h 115"/>
                <a:gd name="T28" fmla="*/ 83 w 108"/>
                <a:gd name="T29" fmla="*/ 48 h 115"/>
                <a:gd name="T30" fmla="*/ 92 w 108"/>
                <a:gd name="T31" fmla="*/ 63 h 115"/>
                <a:gd name="T32" fmla="*/ 99 w 108"/>
                <a:gd name="T33" fmla="*/ 79 h 115"/>
                <a:gd name="T34" fmla="*/ 106 w 108"/>
                <a:gd name="T35" fmla="*/ 97 h 115"/>
                <a:gd name="T36" fmla="*/ 108 w 108"/>
                <a:gd name="T37" fmla="*/ 115 h 115"/>
                <a:gd name="T38" fmla="*/ 108 w 108"/>
                <a:gd name="T39" fmla="*/ 115 h 115"/>
                <a:gd name="T40" fmla="*/ 49 w 108"/>
                <a:gd name="T4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115">
                  <a:moveTo>
                    <a:pt x="49" y="115"/>
                  </a:moveTo>
                  <a:lnTo>
                    <a:pt x="49" y="115"/>
                  </a:lnTo>
                  <a:lnTo>
                    <a:pt x="47" y="113"/>
                  </a:lnTo>
                  <a:lnTo>
                    <a:pt x="45" y="104"/>
                  </a:lnTo>
                  <a:lnTo>
                    <a:pt x="38" y="93"/>
                  </a:lnTo>
                  <a:lnTo>
                    <a:pt x="29" y="77"/>
                  </a:lnTo>
                  <a:lnTo>
                    <a:pt x="20" y="61"/>
                  </a:lnTo>
                  <a:lnTo>
                    <a:pt x="13" y="45"/>
                  </a:lnTo>
                  <a:lnTo>
                    <a:pt x="4" y="27"/>
                  </a:lnTo>
                  <a:lnTo>
                    <a:pt x="0" y="7"/>
                  </a:lnTo>
                  <a:lnTo>
                    <a:pt x="61" y="0"/>
                  </a:lnTo>
                  <a:lnTo>
                    <a:pt x="63" y="9"/>
                  </a:lnTo>
                  <a:lnTo>
                    <a:pt x="67" y="21"/>
                  </a:lnTo>
                  <a:lnTo>
                    <a:pt x="74" y="34"/>
                  </a:lnTo>
                  <a:lnTo>
                    <a:pt x="83" y="48"/>
                  </a:lnTo>
                  <a:lnTo>
                    <a:pt x="92" y="63"/>
                  </a:lnTo>
                  <a:lnTo>
                    <a:pt x="99" y="79"/>
                  </a:lnTo>
                  <a:lnTo>
                    <a:pt x="106" y="97"/>
                  </a:lnTo>
                  <a:lnTo>
                    <a:pt x="108" y="115"/>
                  </a:lnTo>
                  <a:lnTo>
                    <a:pt x="108" y="115"/>
                  </a:lnTo>
                  <a:lnTo>
                    <a:pt x="49" y="115"/>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78" name="Freeform 659">
              <a:extLst>
                <a:ext uri="{FF2B5EF4-FFF2-40B4-BE49-F238E27FC236}">
                  <a16:creationId xmlns:a16="http://schemas.microsoft.com/office/drawing/2014/main" id="{F4F865EE-9D6B-69F6-782C-EA78F76B8702}"/>
                </a:ext>
              </a:extLst>
            </p:cNvPr>
            <p:cNvSpPr>
              <a:spLocks/>
            </p:cNvSpPr>
            <p:nvPr/>
          </p:nvSpPr>
          <p:spPr bwMode="auto">
            <a:xfrm>
              <a:off x="3953172" y="5880571"/>
              <a:ext cx="142875" cy="106362"/>
            </a:xfrm>
            <a:custGeom>
              <a:avLst/>
              <a:gdLst>
                <a:gd name="T0" fmla="*/ 54 w 90"/>
                <a:gd name="T1" fmla="*/ 67 h 67"/>
                <a:gd name="T2" fmla="*/ 32 w 90"/>
                <a:gd name="T3" fmla="*/ 40 h 67"/>
                <a:gd name="T4" fmla="*/ 36 w 90"/>
                <a:gd name="T5" fmla="*/ 56 h 67"/>
                <a:gd name="T6" fmla="*/ 41 w 90"/>
                <a:gd name="T7" fmla="*/ 58 h 67"/>
                <a:gd name="T8" fmla="*/ 36 w 90"/>
                <a:gd name="T9" fmla="*/ 58 h 67"/>
                <a:gd name="T10" fmla="*/ 32 w 90"/>
                <a:gd name="T11" fmla="*/ 54 h 67"/>
                <a:gd name="T12" fmla="*/ 23 w 90"/>
                <a:gd name="T13" fmla="*/ 51 h 67"/>
                <a:gd name="T14" fmla="*/ 14 w 90"/>
                <a:gd name="T15" fmla="*/ 45 h 67"/>
                <a:gd name="T16" fmla="*/ 5 w 90"/>
                <a:gd name="T17" fmla="*/ 31 h 67"/>
                <a:gd name="T18" fmla="*/ 0 w 90"/>
                <a:gd name="T19" fmla="*/ 13 h 67"/>
                <a:gd name="T20" fmla="*/ 59 w 90"/>
                <a:gd name="T21" fmla="*/ 13 h 67"/>
                <a:gd name="T22" fmla="*/ 57 w 90"/>
                <a:gd name="T23" fmla="*/ 2 h 67"/>
                <a:gd name="T24" fmla="*/ 54 w 90"/>
                <a:gd name="T25" fmla="*/ 0 h 67"/>
                <a:gd name="T26" fmla="*/ 54 w 90"/>
                <a:gd name="T27" fmla="*/ 0 h 67"/>
                <a:gd name="T28" fmla="*/ 59 w 90"/>
                <a:gd name="T29" fmla="*/ 2 h 67"/>
                <a:gd name="T30" fmla="*/ 66 w 90"/>
                <a:gd name="T31" fmla="*/ 4 h 67"/>
                <a:gd name="T32" fmla="*/ 72 w 90"/>
                <a:gd name="T33" fmla="*/ 9 h 67"/>
                <a:gd name="T34" fmla="*/ 81 w 90"/>
                <a:gd name="T35" fmla="*/ 15 h 67"/>
                <a:gd name="T36" fmla="*/ 90 w 90"/>
                <a:gd name="T37" fmla="*/ 40 h 67"/>
                <a:gd name="T38" fmla="*/ 68 w 90"/>
                <a:gd name="T39" fmla="*/ 11 h 67"/>
                <a:gd name="T40" fmla="*/ 54 w 90"/>
                <a:gd name="T41" fmla="*/ 67 h 67"/>
                <a:gd name="T42" fmla="*/ 32 w 90"/>
                <a:gd name="T43" fmla="*/ 63 h 67"/>
                <a:gd name="T44" fmla="*/ 32 w 90"/>
                <a:gd name="T45" fmla="*/ 40 h 67"/>
                <a:gd name="T46" fmla="*/ 54 w 90"/>
                <a:gd name="T4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67">
                  <a:moveTo>
                    <a:pt x="54" y="67"/>
                  </a:moveTo>
                  <a:lnTo>
                    <a:pt x="32" y="40"/>
                  </a:lnTo>
                  <a:lnTo>
                    <a:pt x="36" y="56"/>
                  </a:lnTo>
                  <a:lnTo>
                    <a:pt x="41" y="58"/>
                  </a:lnTo>
                  <a:lnTo>
                    <a:pt x="36" y="58"/>
                  </a:lnTo>
                  <a:lnTo>
                    <a:pt x="32" y="54"/>
                  </a:lnTo>
                  <a:lnTo>
                    <a:pt x="23" y="51"/>
                  </a:lnTo>
                  <a:lnTo>
                    <a:pt x="14" y="45"/>
                  </a:lnTo>
                  <a:lnTo>
                    <a:pt x="5" y="31"/>
                  </a:lnTo>
                  <a:lnTo>
                    <a:pt x="0" y="13"/>
                  </a:lnTo>
                  <a:lnTo>
                    <a:pt x="59" y="13"/>
                  </a:lnTo>
                  <a:lnTo>
                    <a:pt x="57" y="2"/>
                  </a:lnTo>
                  <a:lnTo>
                    <a:pt x="54" y="0"/>
                  </a:lnTo>
                  <a:lnTo>
                    <a:pt x="54" y="0"/>
                  </a:lnTo>
                  <a:lnTo>
                    <a:pt x="59" y="2"/>
                  </a:lnTo>
                  <a:lnTo>
                    <a:pt x="66" y="4"/>
                  </a:lnTo>
                  <a:lnTo>
                    <a:pt x="72" y="9"/>
                  </a:lnTo>
                  <a:lnTo>
                    <a:pt x="81" y="15"/>
                  </a:lnTo>
                  <a:lnTo>
                    <a:pt x="90" y="40"/>
                  </a:lnTo>
                  <a:lnTo>
                    <a:pt x="68" y="11"/>
                  </a:lnTo>
                  <a:lnTo>
                    <a:pt x="54" y="67"/>
                  </a:lnTo>
                  <a:lnTo>
                    <a:pt x="32" y="63"/>
                  </a:lnTo>
                  <a:lnTo>
                    <a:pt x="32" y="40"/>
                  </a:lnTo>
                  <a:lnTo>
                    <a:pt x="54" y="6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79" name="Freeform 660">
              <a:extLst>
                <a:ext uri="{FF2B5EF4-FFF2-40B4-BE49-F238E27FC236}">
                  <a16:creationId xmlns:a16="http://schemas.microsoft.com/office/drawing/2014/main" id="{A93F8EF6-9690-EA70-9617-C8B32DB9D192}"/>
                </a:ext>
              </a:extLst>
            </p:cNvPr>
            <p:cNvSpPr>
              <a:spLocks/>
            </p:cNvSpPr>
            <p:nvPr/>
          </p:nvSpPr>
          <p:spPr bwMode="auto">
            <a:xfrm>
              <a:off x="4038897" y="5898033"/>
              <a:ext cx="122238" cy="120650"/>
            </a:xfrm>
            <a:custGeom>
              <a:avLst/>
              <a:gdLst>
                <a:gd name="T0" fmla="*/ 77 w 77"/>
                <a:gd name="T1" fmla="*/ 76 h 76"/>
                <a:gd name="T2" fmla="*/ 77 w 77"/>
                <a:gd name="T3" fmla="*/ 76 h 76"/>
                <a:gd name="T4" fmla="*/ 66 w 77"/>
                <a:gd name="T5" fmla="*/ 76 h 76"/>
                <a:gd name="T6" fmla="*/ 57 w 77"/>
                <a:gd name="T7" fmla="*/ 74 h 76"/>
                <a:gd name="T8" fmla="*/ 45 w 77"/>
                <a:gd name="T9" fmla="*/ 72 h 76"/>
                <a:gd name="T10" fmla="*/ 36 w 77"/>
                <a:gd name="T11" fmla="*/ 67 h 76"/>
                <a:gd name="T12" fmla="*/ 25 w 77"/>
                <a:gd name="T13" fmla="*/ 65 h 76"/>
                <a:gd name="T14" fmla="*/ 14 w 77"/>
                <a:gd name="T15" fmla="*/ 61 h 76"/>
                <a:gd name="T16" fmla="*/ 5 w 77"/>
                <a:gd name="T17" fmla="*/ 58 h 76"/>
                <a:gd name="T18" fmla="*/ 0 w 77"/>
                <a:gd name="T19" fmla="*/ 56 h 76"/>
                <a:gd name="T20" fmla="*/ 14 w 77"/>
                <a:gd name="T21" fmla="*/ 0 h 76"/>
                <a:gd name="T22" fmla="*/ 23 w 77"/>
                <a:gd name="T23" fmla="*/ 2 h 76"/>
                <a:gd name="T24" fmla="*/ 32 w 77"/>
                <a:gd name="T25" fmla="*/ 4 h 76"/>
                <a:gd name="T26" fmla="*/ 41 w 77"/>
                <a:gd name="T27" fmla="*/ 7 h 76"/>
                <a:gd name="T28" fmla="*/ 52 w 77"/>
                <a:gd name="T29" fmla="*/ 11 h 76"/>
                <a:gd name="T30" fmla="*/ 63 w 77"/>
                <a:gd name="T31" fmla="*/ 13 h 76"/>
                <a:gd name="T32" fmla="*/ 72 w 77"/>
                <a:gd name="T33" fmla="*/ 16 h 76"/>
                <a:gd name="T34" fmla="*/ 77 w 77"/>
                <a:gd name="T35" fmla="*/ 18 h 76"/>
                <a:gd name="T36" fmla="*/ 77 w 77"/>
                <a:gd name="T37" fmla="*/ 18 h 76"/>
                <a:gd name="T38" fmla="*/ 77 w 77"/>
                <a:gd name="T39" fmla="*/ 18 h 76"/>
                <a:gd name="T40" fmla="*/ 77 w 77"/>
                <a:gd name="T4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 h="76">
                  <a:moveTo>
                    <a:pt x="77" y="76"/>
                  </a:moveTo>
                  <a:lnTo>
                    <a:pt x="77" y="76"/>
                  </a:lnTo>
                  <a:lnTo>
                    <a:pt x="66" y="76"/>
                  </a:lnTo>
                  <a:lnTo>
                    <a:pt x="57" y="74"/>
                  </a:lnTo>
                  <a:lnTo>
                    <a:pt x="45" y="72"/>
                  </a:lnTo>
                  <a:lnTo>
                    <a:pt x="36" y="67"/>
                  </a:lnTo>
                  <a:lnTo>
                    <a:pt x="25" y="65"/>
                  </a:lnTo>
                  <a:lnTo>
                    <a:pt x="14" y="61"/>
                  </a:lnTo>
                  <a:lnTo>
                    <a:pt x="5" y="58"/>
                  </a:lnTo>
                  <a:lnTo>
                    <a:pt x="0" y="56"/>
                  </a:lnTo>
                  <a:lnTo>
                    <a:pt x="14" y="0"/>
                  </a:lnTo>
                  <a:lnTo>
                    <a:pt x="23" y="2"/>
                  </a:lnTo>
                  <a:lnTo>
                    <a:pt x="32" y="4"/>
                  </a:lnTo>
                  <a:lnTo>
                    <a:pt x="41" y="7"/>
                  </a:lnTo>
                  <a:lnTo>
                    <a:pt x="52" y="11"/>
                  </a:lnTo>
                  <a:lnTo>
                    <a:pt x="63" y="13"/>
                  </a:lnTo>
                  <a:lnTo>
                    <a:pt x="72" y="16"/>
                  </a:lnTo>
                  <a:lnTo>
                    <a:pt x="77" y="18"/>
                  </a:lnTo>
                  <a:lnTo>
                    <a:pt x="77" y="18"/>
                  </a:lnTo>
                  <a:lnTo>
                    <a:pt x="77" y="18"/>
                  </a:lnTo>
                  <a:lnTo>
                    <a:pt x="77" y="76"/>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80" name="Freeform 661">
              <a:extLst>
                <a:ext uri="{FF2B5EF4-FFF2-40B4-BE49-F238E27FC236}">
                  <a16:creationId xmlns:a16="http://schemas.microsoft.com/office/drawing/2014/main" id="{03CEE29C-A6A4-7A8A-CA03-1BA664503CC9}"/>
                </a:ext>
              </a:extLst>
            </p:cNvPr>
            <p:cNvSpPr>
              <a:spLocks/>
            </p:cNvSpPr>
            <p:nvPr/>
          </p:nvSpPr>
          <p:spPr bwMode="auto">
            <a:xfrm>
              <a:off x="4161135" y="5926608"/>
              <a:ext cx="188913" cy="114300"/>
            </a:xfrm>
            <a:custGeom>
              <a:avLst/>
              <a:gdLst>
                <a:gd name="T0" fmla="*/ 119 w 119"/>
                <a:gd name="T1" fmla="*/ 72 h 72"/>
                <a:gd name="T2" fmla="*/ 119 w 119"/>
                <a:gd name="T3" fmla="*/ 72 h 72"/>
                <a:gd name="T4" fmla="*/ 103 w 119"/>
                <a:gd name="T5" fmla="*/ 72 h 72"/>
                <a:gd name="T6" fmla="*/ 85 w 119"/>
                <a:gd name="T7" fmla="*/ 70 h 72"/>
                <a:gd name="T8" fmla="*/ 67 w 119"/>
                <a:gd name="T9" fmla="*/ 67 h 72"/>
                <a:gd name="T10" fmla="*/ 49 w 119"/>
                <a:gd name="T11" fmla="*/ 65 h 72"/>
                <a:gd name="T12" fmla="*/ 31 w 119"/>
                <a:gd name="T13" fmla="*/ 63 h 72"/>
                <a:gd name="T14" fmla="*/ 18 w 119"/>
                <a:gd name="T15" fmla="*/ 61 h 72"/>
                <a:gd name="T16" fmla="*/ 7 w 119"/>
                <a:gd name="T17" fmla="*/ 61 h 72"/>
                <a:gd name="T18" fmla="*/ 0 w 119"/>
                <a:gd name="T19" fmla="*/ 58 h 72"/>
                <a:gd name="T20" fmla="*/ 0 w 119"/>
                <a:gd name="T21" fmla="*/ 0 h 72"/>
                <a:gd name="T22" fmla="*/ 11 w 119"/>
                <a:gd name="T23" fmla="*/ 0 h 72"/>
                <a:gd name="T24" fmla="*/ 25 w 119"/>
                <a:gd name="T25" fmla="*/ 2 h 72"/>
                <a:gd name="T26" fmla="*/ 40 w 119"/>
                <a:gd name="T27" fmla="*/ 4 h 72"/>
                <a:gd name="T28" fmla="*/ 58 w 119"/>
                <a:gd name="T29" fmla="*/ 7 h 72"/>
                <a:gd name="T30" fmla="*/ 76 w 119"/>
                <a:gd name="T31" fmla="*/ 9 h 72"/>
                <a:gd name="T32" fmla="*/ 92 w 119"/>
                <a:gd name="T33" fmla="*/ 11 h 72"/>
                <a:gd name="T34" fmla="*/ 108 w 119"/>
                <a:gd name="T35" fmla="*/ 11 h 72"/>
                <a:gd name="T36" fmla="*/ 119 w 119"/>
                <a:gd name="T37" fmla="*/ 13 h 72"/>
                <a:gd name="T38" fmla="*/ 119 w 119"/>
                <a:gd name="T39" fmla="*/ 13 h 72"/>
                <a:gd name="T40" fmla="*/ 119 w 119"/>
                <a:gd name="T4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72">
                  <a:moveTo>
                    <a:pt x="119" y="72"/>
                  </a:moveTo>
                  <a:lnTo>
                    <a:pt x="119" y="72"/>
                  </a:lnTo>
                  <a:lnTo>
                    <a:pt x="103" y="72"/>
                  </a:lnTo>
                  <a:lnTo>
                    <a:pt x="85" y="70"/>
                  </a:lnTo>
                  <a:lnTo>
                    <a:pt x="67" y="67"/>
                  </a:lnTo>
                  <a:lnTo>
                    <a:pt x="49" y="65"/>
                  </a:lnTo>
                  <a:lnTo>
                    <a:pt x="31" y="63"/>
                  </a:lnTo>
                  <a:lnTo>
                    <a:pt x="18" y="61"/>
                  </a:lnTo>
                  <a:lnTo>
                    <a:pt x="7" y="61"/>
                  </a:lnTo>
                  <a:lnTo>
                    <a:pt x="0" y="58"/>
                  </a:lnTo>
                  <a:lnTo>
                    <a:pt x="0" y="0"/>
                  </a:lnTo>
                  <a:lnTo>
                    <a:pt x="11" y="0"/>
                  </a:lnTo>
                  <a:lnTo>
                    <a:pt x="25" y="2"/>
                  </a:lnTo>
                  <a:lnTo>
                    <a:pt x="40" y="4"/>
                  </a:lnTo>
                  <a:lnTo>
                    <a:pt x="58" y="7"/>
                  </a:lnTo>
                  <a:lnTo>
                    <a:pt x="76" y="9"/>
                  </a:lnTo>
                  <a:lnTo>
                    <a:pt x="92" y="11"/>
                  </a:lnTo>
                  <a:lnTo>
                    <a:pt x="108" y="11"/>
                  </a:lnTo>
                  <a:lnTo>
                    <a:pt x="119" y="13"/>
                  </a:lnTo>
                  <a:lnTo>
                    <a:pt x="119" y="13"/>
                  </a:lnTo>
                  <a:lnTo>
                    <a:pt x="119" y="72"/>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81" name="Freeform 662">
              <a:extLst>
                <a:ext uri="{FF2B5EF4-FFF2-40B4-BE49-F238E27FC236}">
                  <a16:creationId xmlns:a16="http://schemas.microsoft.com/office/drawing/2014/main" id="{EB76A3A7-E5C1-FB8D-C70C-53E4B8D64284}"/>
                </a:ext>
              </a:extLst>
            </p:cNvPr>
            <p:cNvSpPr>
              <a:spLocks/>
            </p:cNvSpPr>
            <p:nvPr/>
          </p:nvSpPr>
          <p:spPr bwMode="auto">
            <a:xfrm>
              <a:off x="4350048" y="5940896"/>
              <a:ext cx="203200" cy="103187"/>
            </a:xfrm>
            <a:custGeom>
              <a:avLst/>
              <a:gdLst>
                <a:gd name="T0" fmla="*/ 122 w 128"/>
                <a:gd name="T1" fmla="*/ 58 h 65"/>
                <a:gd name="T2" fmla="*/ 128 w 128"/>
                <a:gd name="T3" fmla="*/ 58 h 65"/>
                <a:gd name="T4" fmla="*/ 117 w 128"/>
                <a:gd name="T5" fmla="*/ 61 h 65"/>
                <a:gd name="T6" fmla="*/ 104 w 128"/>
                <a:gd name="T7" fmla="*/ 63 h 65"/>
                <a:gd name="T8" fmla="*/ 90 w 128"/>
                <a:gd name="T9" fmla="*/ 63 h 65"/>
                <a:gd name="T10" fmla="*/ 74 w 128"/>
                <a:gd name="T11" fmla="*/ 63 h 65"/>
                <a:gd name="T12" fmla="*/ 56 w 128"/>
                <a:gd name="T13" fmla="*/ 65 h 65"/>
                <a:gd name="T14" fmla="*/ 38 w 128"/>
                <a:gd name="T15" fmla="*/ 65 h 65"/>
                <a:gd name="T16" fmla="*/ 18 w 128"/>
                <a:gd name="T17" fmla="*/ 65 h 65"/>
                <a:gd name="T18" fmla="*/ 0 w 128"/>
                <a:gd name="T19" fmla="*/ 63 h 65"/>
                <a:gd name="T20" fmla="*/ 0 w 128"/>
                <a:gd name="T21" fmla="*/ 4 h 65"/>
                <a:gd name="T22" fmla="*/ 20 w 128"/>
                <a:gd name="T23" fmla="*/ 4 h 65"/>
                <a:gd name="T24" fmla="*/ 38 w 128"/>
                <a:gd name="T25" fmla="*/ 4 h 65"/>
                <a:gd name="T26" fmla="*/ 56 w 128"/>
                <a:gd name="T27" fmla="*/ 4 h 65"/>
                <a:gd name="T28" fmla="*/ 72 w 128"/>
                <a:gd name="T29" fmla="*/ 4 h 65"/>
                <a:gd name="T30" fmla="*/ 86 w 128"/>
                <a:gd name="T31" fmla="*/ 4 h 65"/>
                <a:gd name="T32" fmla="*/ 97 w 128"/>
                <a:gd name="T33" fmla="*/ 2 h 65"/>
                <a:gd name="T34" fmla="*/ 106 w 128"/>
                <a:gd name="T35" fmla="*/ 2 h 65"/>
                <a:gd name="T36" fmla="*/ 108 w 128"/>
                <a:gd name="T37" fmla="*/ 0 h 65"/>
                <a:gd name="T38" fmla="*/ 115 w 128"/>
                <a:gd name="T39" fmla="*/ 0 h 65"/>
                <a:gd name="T40" fmla="*/ 122 w 128"/>
                <a:gd name="T41"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65">
                  <a:moveTo>
                    <a:pt x="122" y="58"/>
                  </a:moveTo>
                  <a:lnTo>
                    <a:pt x="128" y="58"/>
                  </a:lnTo>
                  <a:lnTo>
                    <a:pt x="117" y="61"/>
                  </a:lnTo>
                  <a:lnTo>
                    <a:pt x="104" y="63"/>
                  </a:lnTo>
                  <a:lnTo>
                    <a:pt x="90" y="63"/>
                  </a:lnTo>
                  <a:lnTo>
                    <a:pt x="74" y="63"/>
                  </a:lnTo>
                  <a:lnTo>
                    <a:pt x="56" y="65"/>
                  </a:lnTo>
                  <a:lnTo>
                    <a:pt x="38" y="65"/>
                  </a:lnTo>
                  <a:lnTo>
                    <a:pt x="18" y="65"/>
                  </a:lnTo>
                  <a:lnTo>
                    <a:pt x="0" y="63"/>
                  </a:lnTo>
                  <a:lnTo>
                    <a:pt x="0" y="4"/>
                  </a:lnTo>
                  <a:lnTo>
                    <a:pt x="20" y="4"/>
                  </a:lnTo>
                  <a:lnTo>
                    <a:pt x="38" y="4"/>
                  </a:lnTo>
                  <a:lnTo>
                    <a:pt x="56" y="4"/>
                  </a:lnTo>
                  <a:lnTo>
                    <a:pt x="72" y="4"/>
                  </a:lnTo>
                  <a:lnTo>
                    <a:pt x="86" y="4"/>
                  </a:lnTo>
                  <a:lnTo>
                    <a:pt x="97" y="2"/>
                  </a:lnTo>
                  <a:lnTo>
                    <a:pt x="106" y="2"/>
                  </a:lnTo>
                  <a:lnTo>
                    <a:pt x="108" y="0"/>
                  </a:lnTo>
                  <a:lnTo>
                    <a:pt x="115" y="0"/>
                  </a:lnTo>
                  <a:lnTo>
                    <a:pt x="122" y="58"/>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82" name="Freeform 663">
              <a:extLst>
                <a:ext uri="{FF2B5EF4-FFF2-40B4-BE49-F238E27FC236}">
                  <a16:creationId xmlns:a16="http://schemas.microsoft.com/office/drawing/2014/main" id="{FD263B75-0F88-477E-417C-78569DAEDBAF}"/>
                </a:ext>
              </a:extLst>
            </p:cNvPr>
            <p:cNvSpPr>
              <a:spLocks/>
            </p:cNvSpPr>
            <p:nvPr/>
          </p:nvSpPr>
          <p:spPr bwMode="auto">
            <a:xfrm>
              <a:off x="4532610" y="5901208"/>
              <a:ext cx="182563" cy="131762"/>
            </a:xfrm>
            <a:custGeom>
              <a:avLst/>
              <a:gdLst>
                <a:gd name="T0" fmla="*/ 115 w 115"/>
                <a:gd name="T1" fmla="*/ 25 h 83"/>
                <a:gd name="T2" fmla="*/ 101 w 115"/>
                <a:gd name="T3" fmla="*/ 50 h 83"/>
                <a:gd name="T4" fmla="*/ 94 w 115"/>
                <a:gd name="T5" fmla="*/ 54 h 83"/>
                <a:gd name="T6" fmla="*/ 88 w 115"/>
                <a:gd name="T7" fmla="*/ 59 h 83"/>
                <a:gd name="T8" fmla="*/ 79 w 115"/>
                <a:gd name="T9" fmla="*/ 63 h 83"/>
                <a:gd name="T10" fmla="*/ 67 w 115"/>
                <a:gd name="T11" fmla="*/ 70 h 83"/>
                <a:gd name="T12" fmla="*/ 56 w 115"/>
                <a:gd name="T13" fmla="*/ 74 h 83"/>
                <a:gd name="T14" fmla="*/ 40 w 115"/>
                <a:gd name="T15" fmla="*/ 79 h 83"/>
                <a:gd name="T16" fmla="*/ 25 w 115"/>
                <a:gd name="T17" fmla="*/ 81 h 83"/>
                <a:gd name="T18" fmla="*/ 7 w 115"/>
                <a:gd name="T19" fmla="*/ 83 h 83"/>
                <a:gd name="T20" fmla="*/ 0 w 115"/>
                <a:gd name="T21" fmla="*/ 25 h 83"/>
                <a:gd name="T22" fmla="*/ 16 w 115"/>
                <a:gd name="T23" fmla="*/ 23 h 83"/>
                <a:gd name="T24" fmla="*/ 27 w 115"/>
                <a:gd name="T25" fmla="*/ 20 h 83"/>
                <a:gd name="T26" fmla="*/ 36 w 115"/>
                <a:gd name="T27" fmla="*/ 18 h 83"/>
                <a:gd name="T28" fmla="*/ 45 w 115"/>
                <a:gd name="T29" fmla="*/ 14 h 83"/>
                <a:gd name="T30" fmla="*/ 52 w 115"/>
                <a:gd name="T31" fmla="*/ 11 h 83"/>
                <a:gd name="T32" fmla="*/ 56 w 115"/>
                <a:gd name="T33" fmla="*/ 7 h 83"/>
                <a:gd name="T34" fmla="*/ 63 w 115"/>
                <a:gd name="T35" fmla="*/ 5 h 83"/>
                <a:gd name="T36" fmla="*/ 67 w 115"/>
                <a:gd name="T37" fmla="*/ 0 h 83"/>
                <a:gd name="T38" fmla="*/ 54 w 115"/>
                <a:gd name="T39" fmla="*/ 25 h 83"/>
                <a:gd name="T40" fmla="*/ 115 w 115"/>
                <a:gd name="T41" fmla="*/ 25 h 83"/>
                <a:gd name="T42" fmla="*/ 115 w 115"/>
                <a:gd name="T43" fmla="*/ 41 h 83"/>
                <a:gd name="T44" fmla="*/ 101 w 115"/>
                <a:gd name="T45" fmla="*/ 50 h 83"/>
                <a:gd name="T46" fmla="*/ 115 w 115"/>
                <a:gd name="T47" fmla="*/ 2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 h="83">
                  <a:moveTo>
                    <a:pt x="115" y="25"/>
                  </a:moveTo>
                  <a:lnTo>
                    <a:pt x="101" y="50"/>
                  </a:lnTo>
                  <a:lnTo>
                    <a:pt x="94" y="54"/>
                  </a:lnTo>
                  <a:lnTo>
                    <a:pt x="88" y="59"/>
                  </a:lnTo>
                  <a:lnTo>
                    <a:pt x="79" y="63"/>
                  </a:lnTo>
                  <a:lnTo>
                    <a:pt x="67" y="70"/>
                  </a:lnTo>
                  <a:lnTo>
                    <a:pt x="56" y="74"/>
                  </a:lnTo>
                  <a:lnTo>
                    <a:pt x="40" y="79"/>
                  </a:lnTo>
                  <a:lnTo>
                    <a:pt x="25" y="81"/>
                  </a:lnTo>
                  <a:lnTo>
                    <a:pt x="7" y="83"/>
                  </a:lnTo>
                  <a:lnTo>
                    <a:pt x="0" y="25"/>
                  </a:lnTo>
                  <a:lnTo>
                    <a:pt x="16" y="23"/>
                  </a:lnTo>
                  <a:lnTo>
                    <a:pt x="27" y="20"/>
                  </a:lnTo>
                  <a:lnTo>
                    <a:pt x="36" y="18"/>
                  </a:lnTo>
                  <a:lnTo>
                    <a:pt x="45" y="14"/>
                  </a:lnTo>
                  <a:lnTo>
                    <a:pt x="52" y="11"/>
                  </a:lnTo>
                  <a:lnTo>
                    <a:pt x="56" y="7"/>
                  </a:lnTo>
                  <a:lnTo>
                    <a:pt x="63" y="5"/>
                  </a:lnTo>
                  <a:lnTo>
                    <a:pt x="67" y="0"/>
                  </a:lnTo>
                  <a:lnTo>
                    <a:pt x="54" y="25"/>
                  </a:lnTo>
                  <a:lnTo>
                    <a:pt x="115" y="25"/>
                  </a:lnTo>
                  <a:lnTo>
                    <a:pt x="115" y="41"/>
                  </a:lnTo>
                  <a:lnTo>
                    <a:pt x="101" y="50"/>
                  </a:lnTo>
                  <a:lnTo>
                    <a:pt x="115" y="25"/>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83" name="Freeform 664">
              <a:extLst>
                <a:ext uri="{FF2B5EF4-FFF2-40B4-BE49-F238E27FC236}">
                  <a16:creationId xmlns:a16="http://schemas.microsoft.com/office/drawing/2014/main" id="{59FE866B-BEAB-6367-4C7E-CCF775719BF4}"/>
                </a:ext>
              </a:extLst>
            </p:cNvPr>
            <p:cNvSpPr>
              <a:spLocks/>
            </p:cNvSpPr>
            <p:nvPr/>
          </p:nvSpPr>
          <p:spPr bwMode="auto">
            <a:xfrm>
              <a:off x="4618335" y="5886921"/>
              <a:ext cx="117475" cy="93662"/>
            </a:xfrm>
            <a:custGeom>
              <a:avLst/>
              <a:gdLst>
                <a:gd name="T0" fmla="*/ 74 w 74"/>
                <a:gd name="T1" fmla="*/ 27 h 59"/>
                <a:gd name="T2" fmla="*/ 58 w 74"/>
                <a:gd name="T3" fmla="*/ 52 h 59"/>
                <a:gd name="T4" fmla="*/ 54 w 74"/>
                <a:gd name="T5" fmla="*/ 54 h 59"/>
                <a:gd name="T6" fmla="*/ 47 w 74"/>
                <a:gd name="T7" fmla="*/ 56 h 59"/>
                <a:gd name="T8" fmla="*/ 43 w 74"/>
                <a:gd name="T9" fmla="*/ 59 h 59"/>
                <a:gd name="T10" fmla="*/ 43 w 74"/>
                <a:gd name="T11" fmla="*/ 59 h 59"/>
                <a:gd name="T12" fmla="*/ 47 w 74"/>
                <a:gd name="T13" fmla="*/ 56 h 59"/>
                <a:gd name="T14" fmla="*/ 56 w 74"/>
                <a:gd name="T15" fmla="*/ 50 h 59"/>
                <a:gd name="T16" fmla="*/ 61 w 74"/>
                <a:gd name="T17" fmla="*/ 38 h 59"/>
                <a:gd name="T18" fmla="*/ 61 w 74"/>
                <a:gd name="T19" fmla="*/ 34 h 59"/>
                <a:gd name="T20" fmla="*/ 0 w 74"/>
                <a:gd name="T21" fmla="*/ 34 h 59"/>
                <a:gd name="T22" fmla="*/ 2 w 74"/>
                <a:gd name="T23" fmla="*/ 25 h 59"/>
                <a:gd name="T24" fmla="*/ 9 w 74"/>
                <a:gd name="T25" fmla="*/ 11 h 59"/>
                <a:gd name="T26" fmla="*/ 18 w 74"/>
                <a:gd name="T27" fmla="*/ 2 h 59"/>
                <a:gd name="T28" fmla="*/ 27 w 74"/>
                <a:gd name="T29" fmla="*/ 0 h 59"/>
                <a:gd name="T30" fmla="*/ 29 w 74"/>
                <a:gd name="T31" fmla="*/ 0 h 59"/>
                <a:gd name="T32" fmla="*/ 29 w 74"/>
                <a:gd name="T33" fmla="*/ 0 h 59"/>
                <a:gd name="T34" fmla="*/ 29 w 74"/>
                <a:gd name="T35" fmla="*/ 0 h 59"/>
                <a:gd name="T36" fmla="*/ 27 w 74"/>
                <a:gd name="T37" fmla="*/ 0 h 59"/>
                <a:gd name="T38" fmla="*/ 13 w 74"/>
                <a:gd name="T39" fmla="*/ 25 h 59"/>
                <a:gd name="T40" fmla="*/ 74 w 74"/>
                <a:gd name="T41" fmla="*/ 27 h 59"/>
                <a:gd name="T42" fmla="*/ 72 w 74"/>
                <a:gd name="T43" fmla="*/ 43 h 59"/>
                <a:gd name="T44" fmla="*/ 58 w 74"/>
                <a:gd name="T45" fmla="*/ 52 h 59"/>
                <a:gd name="T46" fmla="*/ 74 w 74"/>
                <a:gd name="T47" fmla="*/ 2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59">
                  <a:moveTo>
                    <a:pt x="74" y="27"/>
                  </a:moveTo>
                  <a:lnTo>
                    <a:pt x="58" y="52"/>
                  </a:lnTo>
                  <a:lnTo>
                    <a:pt x="54" y="54"/>
                  </a:lnTo>
                  <a:lnTo>
                    <a:pt x="47" y="56"/>
                  </a:lnTo>
                  <a:lnTo>
                    <a:pt x="43" y="59"/>
                  </a:lnTo>
                  <a:lnTo>
                    <a:pt x="43" y="59"/>
                  </a:lnTo>
                  <a:lnTo>
                    <a:pt x="47" y="56"/>
                  </a:lnTo>
                  <a:lnTo>
                    <a:pt x="56" y="50"/>
                  </a:lnTo>
                  <a:lnTo>
                    <a:pt x="61" y="38"/>
                  </a:lnTo>
                  <a:lnTo>
                    <a:pt x="61" y="34"/>
                  </a:lnTo>
                  <a:lnTo>
                    <a:pt x="0" y="34"/>
                  </a:lnTo>
                  <a:lnTo>
                    <a:pt x="2" y="25"/>
                  </a:lnTo>
                  <a:lnTo>
                    <a:pt x="9" y="11"/>
                  </a:lnTo>
                  <a:lnTo>
                    <a:pt x="18" y="2"/>
                  </a:lnTo>
                  <a:lnTo>
                    <a:pt x="27" y="0"/>
                  </a:lnTo>
                  <a:lnTo>
                    <a:pt x="29" y="0"/>
                  </a:lnTo>
                  <a:lnTo>
                    <a:pt x="29" y="0"/>
                  </a:lnTo>
                  <a:lnTo>
                    <a:pt x="29" y="0"/>
                  </a:lnTo>
                  <a:lnTo>
                    <a:pt x="27" y="0"/>
                  </a:lnTo>
                  <a:lnTo>
                    <a:pt x="13" y="25"/>
                  </a:lnTo>
                  <a:lnTo>
                    <a:pt x="74" y="27"/>
                  </a:lnTo>
                  <a:lnTo>
                    <a:pt x="72" y="43"/>
                  </a:lnTo>
                  <a:lnTo>
                    <a:pt x="58" y="52"/>
                  </a:lnTo>
                  <a:lnTo>
                    <a:pt x="74" y="2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84" name="Freeform 665">
              <a:extLst>
                <a:ext uri="{FF2B5EF4-FFF2-40B4-BE49-F238E27FC236}">
                  <a16:creationId xmlns:a16="http://schemas.microsoft.com/office/drawing/2014/main" id="{3A03238A-39C7-AD99-9BF2-CD18DA3333C9}"/>
                </a:ext>
              </a:extLst>
            </p:cNvPr>
            <p:cNvSpPr>
              <a:spLocks/>
            </p:cNvSpPr>
            <p:nvPr/>
          </p:nvSpPr>
          <p:spPr bwMode="auto">
            <a:xfrm>
              <a:off x="4638973" y="5775796"/>
              <a:ext cx="96838" cy="153987"/>
            </a:xfrm>
            <a:custGeom>
              <a:avLst/>
              <a:gdLst>
                <a:gd name="T0" fmla="*/ 61 w 61"/>
                <a:gd name="T1" fmla="*/ 3 h 97"/>
                <a:gd name="T2" fmla="*/ 61 w 61"/>
                <a:gd name="T3" fmla="*/ 0 h 97"/>
                <a:gd name="T4" fmla="*/ 61 w 61"/>
                <a:gd name="T5" fmla="*/ 14 h 97"/>
                <a:gd name="T6" fmla="*/ 61 w 61"/>
                <a:gd name="T7" fmla="*/ 25 h 97"/>
                <a:gd name="T8" fmla="*/ 61 w 61"/>
                <a:gd name="T9" fmla="*/ 36 h 97"/>
                <a:gd name="T10" fmla="*/ 61 w 61"/>
                <a:gd name="T11" fmla="*/ 50 h 97"/>
                <a:gd name="T12" fmla="*/ 61 w 61"/>
                <a:gd name="T13" fmla="*/ 61 h 97"/>
                <a:gd name="T14" fmla="*/ 61 w 61"/>
                <a:gd name="T15" fmla="*/ 72 h 97"/>
                <a:gd name="T16" fmla="*/ 61 w 61"/>
                <a:gd name="T17" fmla="*/ 86 h 97"/>
                <a:gd name="T18" fmla="*/ 61 w 61"/>
                <a:gd name="T19" fmla="*/ 97 h 97"/>
                <a:gd name="T20" fmla="*/ 0 w 61"/>
                <a:gd name="T21" fmla="*/ 95 h 97"/>
                <a:gd name="T22" fmla="*/ 0 w 61"/>
                <a:gd name="T23" fmla="*/ 84 h 97"/>
                <a:gd name="T24" fmla="*/ 0 w 61"/>
                <a:gd name="T25" fmla="*/ 72 h 97"/>
                <a:gd name="T26" fmla="*/ 0 w 61"/>
                <a:gd name="T27" fmla="*/ 61 h 97"/>
                <a:gd name="T28" fmla="*/ 0 w 61"/>
                <a:gd name="T29" fmla="*/ 50 h 97"/>
                <a:gd name="T30" fmla="*/ 0 w 61"/>
                <a:gd name="T31" fmla="*/ 36 h 97"/>
                <a:gd name="T32" fmla="*/ 0 w 61"/>
                <a:gd name="T33" fmla="*/ 25 h 97"/>
                <a:gd name="T34" fmla="*/ 0 w 61"/>
                <a:gd name="T35" fmla="*/ 14 h 97"/>
                <a:gd name="T36" fmla="*/ 0 w 61"/>
                <a:gd name="T37" fmla="*/ 3 h 97"/>
                <a:gd name="T38" fmla="*/ 0 w 61"/>
                <a:gd name="T39" fmla="*/ 3 h 97"/>
                <a:gd name="T40" fmla="*/ 61 w 61"/>
                <a:gd name="T41" fmla="*/ 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97">
                  <a:moveTo>
                    <a:pt x="61" y="3"/>
                  </a:moveTo>
                  <a:lnTo>
                    <a:pt x="61" y="0"/>
                  </a:lnTo>
                  <a:lnTo>
                    <a:pt x="61" y="14"/>
                  </a:lnTo>
                  <a:lnTo>
                    <a:pt x="61" y="25"/>
                  </a:lnTo>
                  <a:lnTo>
                    <a:pt x="61" y="36"/>
                  </a:lnTo>
                  <a:lnTo>
                    <a:pt x="61" y="50"/>
                  </a:lnTo>
                  <a:lnTo>
                    <a:pt x="61" y="61"/>
                  </a:lnTo>
                  <a:lnTo>
                    <a:pt x="61" y="72"/>
                  </a:lnTo>
                  <a:lnTo>
                    <a:pt x="61" y="86"/>
                  </a:lnTo>
                  <a:lnTo>
                    <a:pt x="61" y="97"/>
                  </a:lnTo>
                  <a:lnTo>
                    <a:pt x="0" y="95"/>
                  </a:lnTo>
                  <a:lnTo>
                    <a:pt x="0" y="84"/>
                  </a:lnTo>
                  <a:lnTo>
                    <a:pt x="0" y="72"/>
                  </a:lnTo>
                  <a:lnTo>
                    <a:pt x="0" y="61"/>
                  </a:lnTo>
                  <a:lnTo>
                    <a:pt x="0" y="50"/>
                  </a:lnTo>
                  <a:lnTo>
                    <a:pt x="0" y="36"/>
                  </a:lnTo>
                  <a:lnTo>
                    <a:pt x="0" y="25"/>
                  </a:lnTo>
                  <a:lnTo>
                    <a:pt x="0" y="14"/>
                  </a:lnTo>
                  <a:lnTo>
                    <a:pt x="0" y="3"/>
                  </a:lnTo>
                  <a:lnTo>
                    <a:pt x="0" y="3"/>
                  </a:lnTo>
                  <a:lnTo>
                    <a:pt x="61" y="3"/>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85" name="Freeform 666">
              <a:extLst>
                <a:ext uri="{FF2B5EF4-FFF2-40B4-BE49-F238E27FC236}">
                  <a16:creationId xmlns:a16="http://schemas.microsoft.com/office/drawing/2014/main" id="{26778062-6339-40F4-A989-A85FD4DF887D}"/>
                </a:ext>
              </a:extLst>
            </p:cNvPr>
            <p:cNvSpPr>
              <a:spLocks/>
            </p:cNvSpPr>
            <p:nvPr/>
          </p:nvSpPr>
          <p:spPr bwMode="auto">
            <a:xfrm>
              <a:off x="4186535" y="5475758"/>
              <a:ext cx="252413" cy="311150"/>
            </a:xfrm>
            <a:custGeom>
              <a:avLst/>
              <a:gdLst>
                <a:gd name="T0" fmla="*/ 81 w 159"/>
                <a:gd name="T1" fmla="*/ 0 h 196"/>
                <a:gd name="T2" fmla="*/ 63 w 159"/>
                <a:gd name="T3" fmla="*/ 3 h 196"/>
                <a:gd name="T4" fmla="*/ 49 w 159"/>
                <a:gd name="T5" fmla="*/ 7 h 196"/>
                <a:gd name="T6" fmla="*/ 36 w 159"/>
                <a:gd name="T7" fmla="*/ 16 h 196"/>
                <a:gd name="T8" fmla="*/ 22 w 159"/>
                <a:gd name="T9" fmla="*/ 30 h 196"/>
                <a:gd name="T10" fmla="*/ 13 w 159"/>
                <a:gd name="T11" fmla="*/ 43 h 196"/>
                <a:gd name="T12" fmla="*/ 6 w 159"/>
                <a:gd name="T13" fmla="*/ 61 h 196"/>
                <a:gd name="T14" fmla="*/ 2 w 159"/>
                <a:gd name="T15" fmla="*/ 79 h 196"/>
                <a:gd name="T16" fmla="*/ 0 w 159"/>
                <a:gd name="T17" fmla="*/ 99 h 196"/>
                <a:gd name="T18" fmla="*/ 2 w 159"/>
                <a:gd name="T19" fmla="*/ 120 h 196"/>
                <a:gd name="T20" fmla="*/ 4 w 159"/>
                <a:gd name="T21" fmla="*/ 138 h 196"/>
                <a:gd name="T22" fmla="*/ 13 w 159"/>
                <a:gd name="T23" fmla="*/ 153 h 196"/>
                <a:gd name="T24" fmla="*/ 22 w 159"/>
                <a:gd name="T25" fmla="*/ 169 h 196"/>
                <a:gd name="T26" fmla="*/ 33 w 159"/>
                <a:gd name="T27" fmla="*/ 180 h 196"/>
                <a:gd name="T28" fmla="*/ 47 w 159"/>
                <a:gd name="T29" fmla="*/ 189 h 196"/>
                <a:gd name="T30" fmla="*/ 60 w 159"/>
                <a:gd name="T31" fmla="*/ 196 h 196"/>
                <a:gd name="T32" fmla="*/ 76 w 159"/>
                <a:gd name="T33" fmla="*/ 196 h 196"/>
                <a:gd name="T34" fmla="*/ 94 w 159"/>
                <a:gd name="T35" fmla="*/ 194 h 196"/>
                <a:gd name="T36" fmla="*/ 110 w 159"/>
                <a:gd name="T37" fmla="*/ 189 h 196"/>
                <a:gd name="T38" fmla="*/ 123 w 159"/>
                <a:gd name="T39" fmla="*/ 180 h 196"/>
                <a:gd name="T40" fmla="*/ 135 w 159"/>
                <a:gd name="T41" fmla="*/ 167 h 196"/>
                <a:gd name="T42" fmla="*/ 146 w 159"/>
                <a:gd name="T43" fmla="*/ 153 h 196"/>
                <a:gd name="T44" fmla="*/ 153 w 159"/>
                <a:gd name="T45" fmla="*/ 135 h 196"/>
                <a:gd name="T46" fmla="*/ 157 w 159"/>
                <a:gd name="T47" fmla="*/ 117 h 196"/>
                <a:gd name="T48" fmla="*/ 159 w 159"/>
                <a:gd name="T49" fmla="*/ 97 h 196"/>
                <a:gd name="T50" fmla="*/ 159 w 159"/>
                <a:gd name="T51" fmla="*/ 77 h 196"/>
                <a:gd name="T52" fmla="*/ 155 w 159"/>
                <a:gd name="T53" fmla="*/ 59 h 196"/>
                <a:gd name="T54" fmla="*/ 146 w 159"/>
                <a:gd name="T55" fmla="*/ 43 h 196"/>
                <a:gd name="T56" fmla="*/ 137 w 159"/>
                <a:gd name="T57" fmla="*/ 27 h 196"/>
                <a:gd name="T58" fmla="*/ 126 w 159"/>
                <a:gd name="T59" fmla="*/ 16 h 196"/>
                <a:gd name="T60" fmla="*/ 112 w 159"/>
                <a:gd name="T61" fmla="*/ 7 h 196"/>
                <a:gd name="T62" fmla="*/ 96 w 159"/>
                <a:gd name="T63" fmla="*/ 3 h 196"/>
                <a:gd name="T64" fmla="*/ 81 w 159"/>
                <a:gd name="T6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196">
                  <a:moveTo>
                    <a:pt x="81" y="0"/>
                  </a:moveTo>
                  <a:lnTo>
                    <a:pt x="63" y="3"/>
                  </a:lnTo>
                  <a:lnTo>
                    <a:pt x="49" y="7"/>
                  </a:lnTo>
                  <a:lnTo>
                    <a:pt x="36" y="16"/>
                  </a:lnTo>
                  <a:lnTo>
                    <a:pt x="22" y="30"/>
                  </a:lnTo>
                  <a:lnTo>
                    <a:pt x="13" y="43"/>
                  </a:lnTo>
                  <a:lnTo>
                    <a:pt x="6" y="61"/>
                  </a:lnTo>
                  <a:lnTo>
                    <a:pt x="2" y="79"/>
                  </a:lnTo>
                  <a:lnTo>
                    <a:pt x="0" y="99"/>
                  </a:lnTo>
                  <a:lnTo>
                    <a:pt x="2" y="120"/>
                  </a:lnTo>
                  <a:lnTo>
                    <a:pt x="4" y="138"/>
                  </a:lnTo>
                  <a:lnTo>
                    <a:pt x="13" y="153"/>
                  </a:lnTo>
                  <a:lnTo>
                    <a:pt x="22" y="169"/>
                  </a:lnTo>
                  <a:lnTo>
                    <a:pt x="33" y="180"/>
                  </a:lnTo>
                  <a:lnTo>
                    <a:pt x="47" y="189"/>
                  </a:lnTo>
                  <a:lnTo>
                    <a:pt x="60" y="196"/>
                  </a:lnTo>
                  <a:lnTo>
                    <a:pt x="76" y="196"/>
                  </a:lnTo>
                  <a:lnTo>
                    <a:pt x="94" y="194"/>
                  </a:lnTo>
                  <a:lnTo>
                    <a:pt x="110" y="189"/>
                  </a:lnTo>
                  <a:lnTo>
                    <a:pt x="123" y="180"/>
                  </a:lnTo>
                  <a:lnTo>
                    <a:pt x="135" y="167"/>
                  </a:lnTo>
                  <a:lnTo>
                    <a:pt x="146" y="153"/>
                  </a:lnTo>
                  <a:lnTo>
                    <a:pt x="153" y="135"/>
                  </a:lnTo>
                  <a:lnTo>
                    <a:pt x="157" y="117"/>
                  </a:lnTo>
                  <a:lnTo>
                    <a:pt x="159" y="97"/>
                  </a:lnTo>
                  <a:lnTo>
                    <a:pt x="159" y="77"/>
                  </a:lnTo>
                  <a:lnTo>
                    <a:pt x="155" y="59"/>
                  </a:lnTo>
                  <a:lnTo>
                    <a:pt x="146" y="43"/>
                  </a:lnTo>
                  <a:lnTo>
                    <a:pt x="137" y="27"/>
                  </a:lnTo>
                  <a:lnTo>
                    <a:pt x="126" y="16"/>
                  </a:lnTo>
                  <a:lnTo>
                    <a:pt x="112" y="7"/>
                  </a:lnTo>
                  <a:lnTo>
                    <a:pt x="96" y="3"/>
                  </a:lnTo>
                  <a:lnTo>
                    <a:pt x="81" y="0"/>
                  </a:lnTo>
                  <a:close/>
                </a:path>
              </a:pathLst>
            </a:custGeom>
            <a:solidFill>
              <a:srgbClr val="E0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86" name="Freeform 667">
              <a:extLst>
                <a:ext uri="{FF2B5EF4-FFF2-40B4-BE49-F238E27FC236}">
                  <a16:creationId xmlns:a16="http://schemas.microsoft.com/office/drawing/2014/main" id="{E874F26E-7E9F-FDCF-CED3-F2427A078212}"/>
                </a:ext>
              </a:extLst>
            </p:cNvPr>
            <p:cNvSpPr>
              <a:spLocks/>
            </p:cNvSpPr>
            <p:nvPr/>
          </p:nvSpPr>
          <p:spPr bwMode="auto">
            <a:xfrm>
              <a:off x="4186535" y="5475758"/>
              <a:ext cx="252413" cy="311150"/>
            </a:xfrm>
            <a:custGeom>
              <a:avLst/>
              <a:gdLst>
                <a:gd name="T0" fmla="*/ 81 w 159"/>
                <a:gd name="T1" fmla="*/ 0 h 196"/>
                <a:gd name="T2" fmla="*/ 63 w 159"/>
                <a:gd name="T3" fmla="*/ 3 h 196"/>
                <a:gd name="T4" fmla="*/ 49 w 159"/>
                <a:gd name="T5" fmla="*/ 7 h 196"/>
                <a:gd name="T6" fmla="*/ 36 w 159"/>
                <a:gd name="T7" fmla="*/ 16 h 196"/>
                <a:gd name="T8" fmla="*/ 22 w 159"/>
                <a:gd name="T9" fmla="*/ 30 h 196"/>
                <a:gd name="T10" fmla="*/ 13 w 159"/>
                <a:gd name="T11" fmla="*/ 43 h 196"/>
                <a:gd name="T12" fmla="*/ 6 w 159"/>
                <a:gd name="T13" fmla="*/ 61 h 196"/>
                <a:gd name="T14" fmla="*/ 2 w 159"/>
                <a:gd name="T15" fmla="*/ 79 h 196"/>
                <a:gd name="T16" fmla="*/ 0 w 159"/>
                <a:gd name="T17" fmla="*/ 99 h 196"/>
                <a:gd name="T18" fmla="*/ 2 w 159"/>
                <a:gd name="T19" fmla="*/ 120 h 196"/>
                <a:gd name="T20" fmla="*/ 4 w 159"/>
                <a:gd name="T21" fmla="*/ 138 h 196"/>
                <a:gd name="T22" fmla="*/ 13 w 159"/>
                <a:gd name="T23" fmla="*/ 153 h 196"/>
                <a:gd name="T24" fmla="*/ 22 w 159"/>
                <a:gd name="T25" fmla="*/ 169 h 196"/>
                <a:gd name="T26" fmla="*/ 33 w 159"/>
                <a:gd name="T27" fmla="*/ 180 h 196"/>
                <a:gd name="T28" fmla="*/ 47 w 159"/>
                <a:gd name="T29" fmla="*/ 189 h 196"/>
                <a:gd name="T30" fmla="*/ 60 w 159"/>
                <a:gd name="T31" fmla="*/ 196 h 196"/>
                <a:gd name="T32" fmla="*/ 76 w 159"/>
                <a:gd name="T33" fmla="*/ 196 h 196"/>
                <a:gd name="T34" fmla="*/ 94 w 159"/>
                <a:gd name="T35" fmla="*/ 194 h 196"/>
                <a:gd name="T36" fmla="*/ 110 w 159"/>
                <a:gd name="T37" fmla="*/ 189 h 196"/>
                <a:gd name="T38" fmla="*/ 123 w 159"/>
                <a:gd name="T39" fmla="*/ 180 h 196"/>
                <a:gd name="T40" fmla="*/ 135 w 159"/>
                <a:gd name="T41" fmla="*/ 167 h 196"/>
                <a:gd name="T42" fmla="*/ 146 w 159"/>
                <a:gd name="T43" fmla="*/ 153 h 196"/>
                <a:gd name="T44" fmla="*/ 153 w 159"/>
                <a:gd name="T45" fmla="*/ 135 h 196"/>
                <a:gd name="T46" fmla="*/ 157 w 159"/>
                <a:gd name="T47" fmla="*/ 117 h 196"/>
                <a:gd name="T48" fmla="*/ 159 w 159"/>
                <a:gd name="T49" fmla="*/ 97 h 196"/>
                <a:gd name="T50" fmla="*/ 159 w 159"/>
                <a:gd name="T51" fmla="*/ 77 h 196"/>
                <a:gd name="T52" fmla="*/ 155 w 159"/>
                <a:gd name="T53" fmla="*/ 59 h 196"/>
                <a:gd name="T54" fmla="*/ 146 w 159"/>
                <a:gd name="T55" fmla="*/ 43 h 196"/>
                <a:gd name="T56" fmla="*/ 137 w 159"/>
                <a:gd name="T57" fmla="*/ 27 h 196"/>
                <a:gd name="T58" fmla="*/ 126 w 159"/>
                <a:gd name="T59" fmla="*/ 16 h 196"/>
                <a:gd name="T60" fmla="*/ 112 w 159"/>
                <a:gd name="T61" fmla="*/ 7 h 196"/>
                <a:gd name="T62" fmla="*/ 96 w 159"/>
                <a:gd name="T63" fmla="*/ 3 h 196"/>
                <a:gd name="T64" fmla="*/ 81 w 159"/>
                <a:gd name="T6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196">
                  <a:moveTo>
                    <a:pt x="81" y="0"/>
                  </a:moveTo>
                  <a:lnTo>
                    <a:pt x="63" y="3"/>
                  </a:lnTo>
                  <a:lnTo>
                    <a:pt x="49" y="7"/>
                  </a:lnTo>
                  <a:lnTo>
                    <a:pt x="36" y="16"/>
                  </a:lnTo>
                  <a:lnTo>
                    <a:pt x="22" y="30"/>
                  </a:lnTo>
                  <a:lnTo>
                    <a:pt x="13" y="43"/>
                  </a:lnTo>
                  <a:lnTo>
                    <a:pt x="6" y="61"/>
                  </a:lnTo>
                  <a:lnTo>
                    <a:pt x="2" y="79"/>
                  </a:lnTo>
                  <a:lnTo>
                    <a:pt x="0" y="99"/>
                  </a:lnTo>
                  <a:lnTo>
                    <a:pt x="2" y="120"/>
                  </a:lnTo>
                  <a:lnTo>
                    <a:pt x="4" y="138"/>
                  </a:lnTo>
                  <a:lnTo>
                    <a:pt x="13" y="153"/>
                  </a:lnTo>
                  <a:lnTo>
                    <a:pt x="22" y="169"/>
                  </a:lnTo>
                  <a:lnTo>
                    <a:pt x="33" y="180"/>
                  </a:lnTo>
                  <a:lnTo>
                    <a:pt x="47" y="189"/>
                  </a:lnTo>
                  <a:lnTo>
                    <a:pt x="60" y="196"/>
                  </a:lnTo>
                  <a:lnTo>
                    <a:pt x="76" y="196"/>
                  </a:lnTo>
                  <a:lnTo>
                    <a:pt x="94" y="194"/>
                  </a:lnTo>
                  <a:lnTo>
                    <a:pt x="110" y="189"/>
                  </a:lnTo>
                  <a:lnTo>
                    <a:pt x="123" y="180"/>
                  </a:lnTo>
                  <a:lnTo>
                    <a:pt x="135" y="167"/>
                  </a:lnTo>
                  <a:lnTo>
                    <a:pt x="146" y="153"/>
                  </a:lnTo>
                  <a:lnTo>
                    <a:pt x="153" y="135"/>
                  </a:lnTo>
                  <a:lnTo>
                    <a:pt x="157" y="117"/>
                  </a:lnTo>
                  <a:lnTo>
                    <a:pt x="159" y="97"/>
                  </a:lnTo>
                  <a:lnTo>
                    <a:pt x="159" y="77"/>
                  </a:lnTo>
                  <a:lnTo>
                    <a:pt x="155" y="59"/>
                  </a:lnTo>
                  <a:lnTo>
                    <a:pt x="146" y="43"/>
                  </a:lnTo>
                  <a:lnTo>
                    <a:pt x="137" y="27"/>
                  </a:lnTo>
                  <a:lnTo>
                    <a:pt x="126" y="16"/>
                  </a:lnTo>
                  <a:lnTo>
                    <a:pt x="112" y="7"/>
                  </a:lnTo>
                  <a:lnTo>
                    <a:pt x="96" y="3"/>
                  </a:lnTo>
                  <a:lnTo>
                    <a:pt x="81"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587" name="Freeform 668">
              <a:extLst>
                <a:ext uri="{FF2B5EF4-FFF2-40B4-BE49-F238E27FC236}">
                  <a16:creationId xmlns:a16="http://schemas.microsoft.com/office/drawing/2014/main" id="{09BD173B-BD31-4BB0-2F00-A7F5170EE317}"/>
                </a:ext>
              </a:extLst>
            </p:cNvPr>
            <p:cNvSpPr>
              <a:spLocks/>
            </p:cNvSpPr>
            <p:nvPr/>
          </p:nvSpPr>
          <p:spPr bwMode="auto">
            <a:xfrm>
              <a:off x="2703810" y="4901083"/>
              <a:ext cx="839788" cy="1025525"/>
            </a:xfrm>
            <a:custGeom>
              <a:avLst/>
              <a:gdLst>
                <a:gd name="T0" fmla="*/ 497 w 529"/>
                <a:gd name="T1" fmla="*/ 175 h 646"/>
                <a:gd name="T2" fmla="*/ 499 w 529"/>
                <a:gd name="T3" fmla="*/ 252 h 646"/>
                <a:gd name="T4" fmla="*/ 511 w 529"/>
                <a:gd name="T5" fmla="*/ 272 h 646"/>
                <a:gd name="T6" fmla="*/ 513 w 529"/>
                <a:gd name="T7" fmla="*/ 272 h 646"/>
                <a:gd name="T8" fmla="*/ 520 w 529"/>
                <a:gd name="T9" fmla="*/ 279 h 646"/>
                <a:gd name="T10" fmla="*/ 520 w 529"/>
                <a:gd name="T11" fmla="*/ 317 h 646"/>
                <a:gd name="T12" fmla="*/ 508 w 529"/>
                <a:gd name="T13" fmla="*/ 378 h 646"/>
                <a:gd name="T14" fmla="*/ 517 w 529"/>
                <a:gd name="T15" fmla="*/ 398 h 646"/>
                <a:gd name="T16" fmla="*/ 520 w 529"/>
                <a:gd name="T17" fmla="*/ 398 h 646"/>
                <a:gd name="T18" fmla="*/ 524 w 529"/>
                <a:gd name="T19" fmla="*/ 401 h 646"/>
                <a:gd name="T20" fmla="*/ 529 w 529"/>
                <a:gd name="T21" fmla="*/ 441 h 646"/>
                <a:gd name="T22" fmla="*/ 529 w 529"/>
                <a:gd name="T23" fmla="*/ 500 h 646"/>
                <a:gd name="T24" fmla="*/ 524 w 529"/>
                <a:gd name="T25" fmla="*/ 549 h 646"/>
                <a:gd name="T26" fmla="*/ 520 w 529"/>
                <a:gd name="T27" fmla="*/ 567 h 646"/>
                <a:gd name="T28" fmla="*/ 517 w 529"/>
                <a:gd name="T29" fmla="*/ 567 h 646"/>
                <a:gd name="T30" fmla="*/ 513 w 529"/>
                <a:gd name="T31" fmla="*/ 569 h 646"/>
                <a:gd name="T32" fmla="*/ 506 w 529"/>
                <a:gd name="T33" fmla="*/ 601 h 646"/>
                <a:gd name="T34" fmla="*/ 488 w 529"/>
                <a:gd name="T35" fmla="*/ 619 h 646"/>
                <a:gd name="T36" fmla="*/ 452 w 529"/>
                <a:gd name="T37" fmla="*/ 639 h 646"/>
                <a:gd name="T38" fmla="*/ 398 w 529"/>
                <a:gd name="T39" fmla="*/ 644 h 646"/>
                <a:gd name="T40" fmla="*/ 337 w 529"/>
                <a:gd name="T41" fmla="*/ 646 h 646"/>
                <a:gd name="T42" fmla="*/ 292 w 529"/>
                <a:gd name="T43" fmla="*/ 644 h 646"/>
                <a:gd name="T44" fmla="*/ 252 w 529"/>
                <a:gd name="T45" fmla="*/ 644 h 646"/>
                <a:gd name="T46" fmla="*/ 207 w 529"/>
                <a:gd name="T47" fmla="*/ 644 h 646"/>
                <a:gd name="T48" fmla="*/ 166 w 529"/>
                <a:gd name="T49" fmla="*/ 644 h 646"/>
                <a:gd name="T50" fmla="*/ 110 w 529"/>
                <a:gd name="T51" fmla="*/ 639 h 646"/>
                <a:gd name="T52" fmla="*/ 27 w 529"/>
                <a:gd name="T53" fmla="*/ 621 h 646"/>
                <a:gd name="T54" fmla="*/ 0 w 529"/>
                <a:gd name="T55" fmla="*/ 587 h 646"/>
                <a:gd name="T56" fmla="*/ 9 w 529"/>
                <a:gd name="T57" fmla="*/ 540 h 646"/>
                <a:gd name="T58" fmla="*/ 13 w 529"/>
                <a:gd name="T59" fmla="*/ 506 h 646"/>
                <a:gd name="T60" fmla="*/ 20 w 529"/>
                <a:gd name="T61" fmla="*/ 452 h 646"/>
                <a:gd name="T62" fmla="*/ 13 w 529"/>
                <a:gd name="T63" fmla="*/ 385 h 646"/>
                <a:gd name="T64" fmla="*/ 18 w 529"/>
                <a:gd name="T65" fmla="*/ 311 h 646"/>
                <a:gd name="T66" fmla="*/ 18 w 529"/>
                <a:gd name="T67" fmla="*/ 259 h 646"/>
                <a:gd name="T68" fmla="*/ 20 w 529"/>
                <a:gd name="T69" fmla="*/ 196 h 646"/>
                <a:gd name="T70" fmla="*/ 40 w 529"/>
                <a:gd name="T71" fmla="*/ 135 h 646"/>
                <a:gd name="T72" fmla="*/ 69 w 529"/>
                <a:gd name="T73" fmla="*/ 76 h 646"/>
                <a:gd name="T74" fmla="*/ 83 w 529"/>
                <a:gd name="T75" fmla="*/ 52 h 646"/>
                <a:gd name="T76" fmla="*/ 103 w 529"/>
                <a:gd name="T77" fmla="*/ 40 h 646"/>
                <a:gd name="T78" fmla="*/ 130 w 529"/>
                <a:gd name="T79" fmla="*/ 29 h 646"/>
                <a:gd name="T80" fmla="*/ 168 w 529"/>
                <a:gd name="T81" fmla="*/ 18 h 646"/>
                <a:gd name="T82" fmla="*/ 211 w 529"/>
                <a:gd name="T83" fmla="*/ 13 h 646"/>
                <a:gd name="T84" fmla="*/ 281 w 529"/>
                <a:gd name="T85" fmla="*/ 4 h 646"/>
                <a:gd name="T86" fmla="*/ 349 w 529"/>
                <a:gd name="T87" fmla="*/ 0 h 646"/>
                <a:gd name="T88" fmla="*/ 405 w 529"/>
                <a:gd name="T89" fmla="*/ 2 h 646"/>
                <a:gd name="T90" fmla="*/ 452 w 529"/>
                <a:gd name="T91" fmla="*/ 11 h 646"/>
                <a:gd name="T92" fmla="*/ 486 w 529"/>
                <a:gd name="T93" fmla="*/ 27 h 646"/>
                <a:gd name="T94" fmla="*/ 493 w 529"/>
                <a:gd name="T95" fmla="*/ 34 h 646"/>
                <a:gd name="T96" fmla="*/ 499 w 529"/>
                <a:gd name="T97" fmla="*/ 36 h 646"/>
                <a:gd name="T98" fmla="*/ 502 w 529"/>
                <a:gd name="T99" fmla="*/ 70 h 646"/>
                <a:gd name="T100" fmla="*/ 502 w 529"/>
                <a:gd name="T101" fmla="*/ 11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646">
                  <a:moveTo>
                    <a:pt x="499" y="126"/>
                  </a:moveTo>
                  <a:lnTo>
                    <a:pt x="499" y="137"/>
                  </a:lnTo>
                  <a:lnTo>
                    <a:pt x="499" y="155"/>
                  </a:lnTo>
                  <a:lnTo>
                    <a:pt x="497" y="175"/>
                  </a:lnTo>
                  <a:lnTo>
                    <a:pt x="495" y="198"/>
                  </a:lnTo>
                  <a:lnTo>
                    <a:pt x="495" y="223"/>
                  </a:lnTo>
                  <a:lnTo>
                    <a:pt x="497" y="243"/>
                  </a:lnTo>
                  <a:lnTo>
                    <a:pt x="499" y="252"/>
                  </a:lnTo>
                  <a:lnTo>
                    <a:pt x="502" y="261"/>
                  </a:lnTo>
                  <a:lnTo>
                    <a:pt x="506" y="268"/>
                  </a:lnTo>
                  <a:lnTo>
                    <a:pt x="508" y="272"/>
                  </a:lnTo>
                  <a:lnTo>
                    <a:pt x="511" y="272"/>
                  </a:lnTo>
                  <a:lnTo>
                    <a:pt x="511" y="272"/>
                  </a:lnTo>
                  <a:lnTo>
                    <a:pt x="513" y="272"/>
                  </a:lnTo>
                  <a:lnTo>
                    <a:pt x="513" y="272"/>
                  </a:lnTo>
                  <a:lnTo>
                    <a:pt x="513" y="272"/>
                  </a:lnTo>
                  <a:lnTo>
                    <a:pt x="515" y="272"/>
                  </a:lnTo>
                  <a:lnTo>
                    <a:pt x="515" y="272"/>
                  </a:lnTo>
                  <a:lnTo>
                    <a:pt x="515" y="272"/>
                  </a:lnTo>
                  <a:lnTo>
                    <a:pt x="520" y="279"/>
                  </a:lnTo>
                  <a:lnTo>
                    <a:pt x="522" y="286"/>
                  </a:lnTo>
                  <a:lnTo>
                    <a:pt x="522" y="293"/>
                  </a:lnTo>
                  <a:lnTo>
                    <a:pt x="522" y="299"/>
                  </a:lnTo>
                  <a:lnTo>
                    <a:pt x="520" y="317"/>
                  </a:lnTo>
                  <a:lnTo>
                    <a:pt x="515" y="335"/>
                  </a:lnTo>
                  <a:lnTo>
                    <a:pt x="511" y="353"/>
                  </a:lnTo>
                  <a:lnTo>
                    <a:pt x="508" y="369"/>
                  </a:lnTo>
                  <a:lnTo>
                    <a:pt x="508" y="378"/>
                  </a:lnTo>
                  <a:lnTo>
                    <a:pt x="511" y="385"/>
                  </a:lnTo>
                  <a:lnTo>
                    <a:pt x="513" y="392"/>
                  </a:lnTo>
                  <a:lnTo>
                    <a:pt x="517" y="398"/>
                  </a:lnTo>
                  <a:lnTo>
                    <a:pt x="517" y="398"/>
                  </a:lnTo>
                  <a:lnTo>
                    <a:pt x="517" y="398"/>
                  </a:lnTo>
                  <a:lnTo>
                    <a:pt x="520" y="398"/>
                  </a:lnTo>
                  <a:lnTo>
                    <a:pt x="520" y="398"/>
                  </a:lnTo>
                  <a:lnTo>
                    <a:pt x="520" y="398"/>
                  </a:lnTo>
                  <a:lnTo>
                    <a:pt x="520" y="398"/>
                  </a:lnTo>
                  <a:lnTo>
                    <a:pt x="522" y="398"/>
                  </a:lnTo>
                  <a:lnTo>
                    <a:pt x="522" y="398"/>
                  </a:lnTo>
                  <a:lnTo>
                    <a:pt x="524" y="401"/>
                  </a:lnTo>
                  <a:lnTo>
                    <a:pt x="526" y="407"/>
                  </a:lnTo>
                  <a:lnTo>
                    <a:pt x="526" y="416"/>
                  </a:lnTo>
                  <a:lnTo>
                    <a:pt x="529" y="428"/>
                  </a:lnTo>
                  <a:lnTo>
                    <a:pt x="529" y="441"/>
                  </a:lnTo>
                  <a:lnTo>
                    <a:pt x="529" y="455"/>
                  </a:lnTo>
                  <a:lnTo>
                    <a:pt x="529" y="470"/>
                  </a:lnTo>
                  <a:lnTo>
                    <a:pt x="529" y="484"/>
                  </a:lnTo>
                  <a:lnTo>
                    <a:pt x="529" y="500"/>
                  </a:lnTo>
                  <a:lnTo>
                    <a:pt x="529" y="513"/>
                  </a:lnTo>
                  <a:lnTo>
                    <a:pt x="526" y="527"/>
                  </a:lnTo>
                  <a:lnTo>
                    <a:pt x="526" y="540"/>
                  </a:lnTo>
                  <a:lnTo>
                    <a:pt x="524" y="549"/>
                  </a:lnTo>
                  <a:lnTo>
                    <a:pt x="522" y="558"/>
                  </a:lnTo>
                  <a:lnTo>
                    <a:pt x="522" y="565"/>
                  </a:lnTo>
                  <a:lnTo>
                    <a:pt x="520" y="567"/>
                  </a:lnTo>
                  <a:lnTo>
                    <a:pt x="520" y="567"/>
                  </a:lnTo>
                  <a:lnTo>
                    <a:pt x="520" y="567"/>
                  </a:lnTo>
                  <a:lnTo>
                    <a:pt x="517" y="567"/>
                  </a:lnTo>
                  <a:lnTo>
                    <a:pt x="517" y="567"/>
                  </a:lnTo>
                  <a:lnTo>
                    <a:pt x="517" y="567"/>
                  </a:lnTo>
                  <a:lnTo>
                    <a:pt x="515" y="565"/>
                  </a:lnTo>
                  <a:lnTo>
                    <a:pt x="515" y="565"/>
                  </a:lnTo>
                  <a:lnTo>
                    <a:pt x="515" y="565"/>
                  </a:lnTo>
                  <a:lnTo>
                    <a:pt x="513" y="569"/>
                  </a:lnTo>
                  <a:lnTo>
                    <a:pt x="513" y="576"/>
                  </a:lnTo>
                  <a:lnTo>
                    <a:pt x="511" y="583"/>
                  </a:lnTo>
                  <a:lnTo>
                    <a:pt x="508" y="592"/>
                  </a:lnTo>
                  <a:lnTo>
                    <a:pt x="506" y="601"/>
                  </a:lnTo>
                  <a:lnTo>
                    <a:pt x="504" y="608"/>
                  </a:lnTo>
                  <a:lnTo>
                    <a:pt x="499" y="612"/>
                  </a:lnTo>
                  <a:lnTo>
                    <a:pt x="493" y="612"/>
                  </a:lnTo>
                  <a:lnTo>
                    <a:pt x="488" y="619"/>
                  </a:lnTo>
                  <a:lnTo>
                    <a:pt x="481" y="626"/>
                  </a:lnTo>
                  <a:lnTo>
                    <a:pt x="475" y="630"/>
                  </a:lnTo>
                  <a:lnTo>
                    <a:pt x="463" y="635"/>
                  </a:lnTo>
                  <a:lnTo>
                    <a:pt x="452" y="639"/>
                  </a:lnTo>
                  <a:lnTo>
                    <a:pt x="441" y="641"/>
                  </a:lnTo>
                  <a:lnTo>
                    <a:pt x="427" y="641"/>
                  </a:lnTo>
                  <a:lnTo>
                    <a:pt x="412" y="644"/>
                  </a:lnTo>
                  <a:lnTo>
                    <a:pt x="398" y="644"/>
                  </a:lnTo>
                  <a:lnTo>
                    <a:pt x="382" y="646"/>
                  </a:lnTo>
                  <a:lnTo>
                    <a:pt x="367" y="646"/>
                  </a:lnTo>
                  <a:lnTo>
                    <a:pt x="353" y="646"/>
                  </a:lnTo>
                  <a:lnTo>
                    <a:pt x="337" y="646"/>
                  </a:lnTo>
                  <a:lnTo>
                    <a:pt x="324" y="644"/>
                  </a:lnTo>
                  <a:lnTo>
                    <a:pt x="313" y="644"/>
                  </a:lnTo>
                  <a:lnTo>
                    <a:pt x="301" y="644"/>
                  </a:lnTo>
                  <a:lnTo>
                    <a:pt x="292" y="644"/>
                  </a:lnTo>
                  <a:lnTo>
                    <a:pt x="283" y="641"/>
                  </a:lnTo>
                  <a:lnTo>
                    <a:pt x="272" y="641"/>
                  </a:lnTo>
                  <a:lnTo>
                    <a:pt x="263" y="641"/>
                  </a:lnTo>
                  <a:lnTo>
                    <a:pt x="252" y="644"/>
                  </a:lnTo>
                  <a:lnTo>
                    <a:pt x="241" y="644"/>
                  </a:lnTo>
                  <a:lnTo>
                    <a:pt x="229" y="644"/>
                  </a:lnTo>
                  <a:lnTo>
                    <a:pt x="218" y="644"/>
                  </a:lnTo>
                  <a:lnTo>
                    <a:pt x="207" y="644"/>
                  </a:lnTo>
                  <a:lnTo>
                    <a:pt x="195" y="644"/>
                  </a:lnTo>
                  <a:lnTo>
                    <a:pt x="186" y="644"/>
                  </a:lnTo>
                  <a:lnTo>
                    <a:pt x="175" y="644"/>
                  </a:lnTo>
                  <a:lnTo>
                    <a:pt x="166" y="644"/>
                  </a:lnTo>
                  <a:lnTo>
                    <a:pt x="157" y="644"/>
                  </a:lnTo>
                  <a:lnTo>
                    <a:pt x="150" y="644"/>
                  </a:lnTo>
                  <a:lnTo>
                    <a:pt x="144" y="641"/>
                  </a:lnTo>
                  <a:lnTo>
                    <a:pt x="110" y="639"/>
                  </a:lnTo>
                  <a:lnTo>
                    <a:pt x="83" y="637"/>
                  </a:lnTo>
                  <a:lnTo>
                    <a:pt x="58" y="632"/>
                  </a:lnTo>
                  <a:lnTo>
                    <a:pt x="40" y="626"/>
                  </a:lnTo>
                  <a:lnTo>
                    <a:pt x="27" y="621"/>
                  </a:lnTo>
                  <a:lnTo>
                    <a:pt x="15" y="612"/>
                  </a:lnTo>
                  <a:lnTo>
                    <a:pt x="6" y="605"/>
                  </a:lnTo>
                  <a:lnTo>
                    <a:pt x="2" y="596"/>
                  </a:lnTo>
                  <a:lnTo>
                    <a:pt x="0" y="587"/>
                  </a:lnTo>
                  <a:lnTo>
                    <a:pt x="0" y="578"/>
                  </a:lnTo>
                  <a:lnTo>
                    <a:pt x="0" y="567"/>
                  </a:lnTo>
                  <a:lnTo>
                    <a:pt x="2" y="558"/>
                  </a:lnTo>
                  <a:lnTo>
                    <a:pt x="9" y="540"/>
                  </a:lnTo>
                  <a:lnTo>
                    <a:pt x="13" y="524"/>
                  </a:lnTo>
                  <a:lnTo>
                    <a:pt x="13" y="522"/>
                  </a:lnTo>
                  <a:lnTo>
                    <a:pt x="13" y="515"/>
                  </a:lnTo>
                  <a:lnTo>
                    <a:pt x="13" y="506"/>
                  </a:lnTo>
                  <a:lnTo>
                    <a:pt x="15" y="495"/>
                  </a:lnTo>
                  <a:lnTo>
                    <a:pt x="15" y="484"/>
                  </a:lnTo>
                  <a:lnTo>
                    <a:pt x="18" y="468"/>
                  </a:lnTo>
                  <a:lnTo>
                    <a:pt x="20" y="452"/>
                  </a:lnTo>
                  <a:lnTo>
                    <a:pt x="24" y="439"/>
                  </a:lnTo>
                  <a:lnTo>
                    <a:pt x="18" y="423"/>
                  </a:lnTo>
                  <a:lnTo>
                    <a:pt x="13" y="405"/>
                  </a:lnTo>
                  <a:lnTo>
                    <a:pt x="13" y="385"/>
                  </a:lnTo>
                  <a:lnTo>
                    <a:pt x="13" y="365"/>
                  </a:lnTo>
                  <a:lnTo>
                    <a:pt x="15" y="342"/>
                  </a:lnTo>
                  <a:lnTo>
                    <a:pt x="15" y="324"/>
                  </a:lnTo>
                  <a:lnTo>
                    <a:pt x="18" y="311"/>
                  </a:lnTo>
                  <a:lnTo>
                    <a:pt x="18" y="302"/>
                  </a:lnTo>
                  <a:lnTo>
                    <a:pt x="18" y="288"/>
                  </a:lnTo>
                  <a:lnTo>
                    <a:pt x="18" y="272"/>
                  </a:lnTo>
                  <a:lnTo>
                    <a:pt x="18" y="259"/>
                  </a:lnTo>
                  <a:lnTo>
                    <a:pt x="18" y="243"/>
                  </a:lnTo>
                  <a:lnTo>
                    <a:pt x="18" y="227"/>
                  </a:lnTo>
                  <a:lnTo>
                    <a:pt x="18" y="211"/>
                  </a:lnTo>
                  <a:lnTo>
                    <a:pt x="20" y="196"/>
                  </a:lnTo>
                  <a:lnTo>
                    <a:pt x="20" y="180"/>
                  </a:lnTo>
                  <a:lnTo>
                    <a:pt x="24" y="166"/>
                  </a:lnTo>
                  <a:lnTo>
                    <a:pt x="31" y="151"/>
                  </a:lnTo>
                  <a:lnTo>
                    <a:pt x="40" y="135"/>
                  </a:lnTo>
                  <a:lnTo>
                    <a:pt x="49" y="119"/>
                  </a:lnTo>
                  <a:lnTo>
                    <a:pt x="58" y="103"/>
                  </a:lnTo>
                  <a:lnTo>
                    <a:pt x="65" y="88"/>
                  </a:lnTo>
                  <a:lnTo>
                    <a:pt x="69" y="76"/>
                  </a:lnTo>
                  <a:lnTo>
                    <a:pt x="72" y="65"/>
                  </a:lnTo>
                  <a:lnTo>
                    <a:pt x="74" y="61"/>
                  </a:lnTo>
                  <a:lnTo>
                    <a:pt x="78" y="56"/>
                  </a:lnTo>
                  <a:lnTo>
                    <a:pt x="83" y="52"/>
                  </a:lnTo>
                  <a:lnTo>
                    <a:pt x="90" y="49"/>
                  </a:lnTo>
                  <a:lnTo>
                    <a:pt x="94" y="47"/>
                  </a:lnTo>
                  <a:lnTo>
                    <a:pt x="99" y="43"/>
                  </a:lnTo>
                  <a:lnTo>
                    <a:pt x="103" y="40"/>
                  </a:lnTo>
                  <a:lnTo>
                    <a:pt x="105" y="36"/>
                  </a:lnTo>
                  <a:lnTo>
                    <a:pt x="112" y="36"/>
                  </a:lnTo>
                  <a:lnTo>
                    <a:pt x="119" y="31"/>
                  </a:lnTo>
                  <a:lnTo>
                    <a:pt x="130" y="29"/>
                  </a:lnTo>
                  <a:lnTo>
                    <a:pt x="141" y="27"/>
                  </a:lnTo>
                  <a:lnTo>
                    <a:pt x="150" y="22"/>
                  </a:lnTo>
                  <a:lnTo>
                    <a:pt x="162" y="20"/>
                  </a:lnTo>
                  <a:lnTo>
                    <a:pt x="168" y="18"/>
                  </a:lnTo>
                  <a:lnTo>
                    <a:pt x="173" y="18"/>
                  </a:lnTo>
                  <a:lnTo>
                    <a:pt x="182" y="16"/>
                  </a:lnTo>
                  <a:lnTo>
                    <a:pt x="195" y="16"/>
                  </a:lnTo>
                  <a:lnTo>
                    <a:pt x="211" y="13"/>
                  </a:lnTo>
                  <a:lnTo>
                    <a:pt x="227" y="11"/>
                  </a:lnTo>
                  <a:lnTo>
                    <a:pt x="245" y="9"/>
                  </a:lnTo>
                  <a:lnTo>
                    <a:pt x="263" y="4"/>
                  </a:lnTo>
                  <a:lnTo>
                    <a:pt x="281" y="4"/>
                  </a:lnTo>
                  <a:lnTo>
                    <a:pt x="295" y="2"/>
                  </a:lnTo>
                  <a:lnTo>
                    <a:pt x="313" y="2"/>
                  </a:lnTo>
                  <a:lnTo>
                    <a:pt x="333" y="2"/>
                  </a:lnTo>
                  <a:lnTo>
                    <a:pt x="349" y="0"/>
                  </a:lnTo>
                  <a:lnTo>
                    <a:pt x="367" y="0"/>
                  </a:lnTo>
                  <a:lnTo>
                    <a:pt x="380" y="0"/>
                  </a:lnTo>
                  <a:lnTo>
                    <a:pt x="394" y="2"/>
                  </a:lnTo>
                  <a:lnTo>
                    <a:pt x="405" y="2"/>
                  </a:lnTo>
                  <a:lnTo>
                    <a:pt x="412" y="4"/>
                  </a:lnTo>
                  <a:lnTo>
                    <a:pt x="427" y="7"/>
                  </a:lnTo>
                  <a:lnTo>
                    <a:pt x="441" y="9"/>
                  </a:lnTo>
                  <a:lnTo>
                    <a:pt x="452" y="11"/>
                  </a:lnTo>
                  <a:lnTo>
                    <a:pt x="461" y="13"/>
                  </a:lnTo>
                  <a:lnTo>
                    <a:pt x="470" y="18"/>
                  </a:lnTo>
                  <a:lnTo>
                    <a:pt x="479" y="22"/>
                  </a:lnTo>
                  <a:lnTo>
                    <a:pt x="486" y="27"/>
                  </a:lnTo>
                  <a:lnTo>
                    <a:pt x="490" y="31"/>
                  </a:lnTo>
                  <a:lnTo>
                    <a:pt x="490" y="31"/>
                  </a:lnTo>
                  <a:lnTo>
                    <a:pt x="490" y="34"/>
                  </a:lnTo>
                  <a:lnTo>
                    <a:pt x="493" y="34"/>
                  </a:lnTo>
                  <a:lnTo>
                    <a:pt x="495" y="34"/>
                  </a:lnTo>
                  <a:lnTo>
                    <a:pt x="495" y="36"/>
                  </a:lnTo>
                  <a:lnTo>
                    <a:pt x="497" y="36"/>
                  </a:lnTo>
                  <a:lnTo>
                    <a:pt x="499" y="36"/>
                  </a:lnTo>
                  <a:lnTo>
                    <a:pt x="504" y="38"/>
                  </a:lnTo>
                  <a:lnTo>
                    <a:pt x="502" y="49"/>
                  </a:lnTo>
                  <a:lnTo>
                    <a:pt x="502" y="58"/>
                  </a:lnTo>
                  <a:lnTo>
                    <a:pt x="502" y="70"/>
                  </a:lnTo>
                  <a:lnTo>
                    <a:pt x="502" y="81"/>
                  </a:lnTo>
                  <a:lnTo>
                    <a:pt x="502" y="92"/>
                  </a:lnTo>
                  <a:lnTo>
                    <a:pt x="502" y="103"/>
                  </a:lnTo>
                  <a:lnTo>
                    <a:pt x="502" y="115"/>
                  </a:lnTo>
                  <a:lnTo>
                    <a:pt x="499" y="126"/>
                  </a:lnTo>
                  <a:close/>
                </a:path>
              </a:pathLst>
            </a:custGeom>
            <a:solidFill>
              <a:srgbClr val="F0C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88" name="Freeform 669">
              <a:extLst>
                <a:ext uri="{FF2B5EF4-FFF2-40B4-BE49-F238E27FC236}">
                  <a16:creationId xmlns:a16="http://schemas.microsoft.com/office/drawing/2014/main" id="{D37EBD58-A342-96AC-5AB9-479F9AF8425B}"/>
                </a:ext>
              </a:extLst>
            </p:cNvPr>
            <p:cNvSpPr>
              <a:spLocks/>
            </p:cNvSpPr>
            <p:nvPr/>
          </p:nvSpPr>
          <p:spPr bwMode="auto">
            <a:xfrm>
              <a:off x="3443585" y="5101108"/>
              <a:ext cx="103188" cy="282575"/>
            </a:xfrm>
            <a:custGeom>
              <a:avLst/>
              <a:gdLst>
                <a:gd name="T0" fmla="*/ 42 w 65"/>
                <a:gd name="T1" fmla="*/ 117 h 178"/>
                <a:gd name="T2" fmla="*/ 65 w 65"/>
                <a:gd name="T3" fmla="*/ 126 h 178"/>
                <a:gd name="T4" fmla="*/ 65 w 65"/>
                <a:gd name="T5" fmla="*/ 126 h 178"/>
                <a:gd name="T6" fmla="*/ 65 w 65"/>
                <a:gd name="T7" fmla="*/ 124 h 178"/>
                <a:gd name="T8" fmla="*/ 63 w 65"/>
                <a:gd name="T9" fmla="*/ 119 h 178"/>
                <a:gd name="T10" fmla="*/ 60 w 65"/>
                <a:gd name="T11" fmla="*/ 112 h 178"/>
                <a:gd name="T12" fmla="*/ 60 w 65"/>
                <a:gd name="T13" fmla="*/ 94 h 178"/>
                <a:gd name="T14" fmla="*/ 60 w 65"/>
                <a:gd name="T15" fmla="*/ 74 h 178"/>
                <a:gd name="T16" fmla="*/ 60 w 65"/>
                <a:gd name="T17" fmla="*/ 52 h 178"/>
                <a:gd name="T18" fmla="*/ 63 w 65"/>
                <a:gd name="T19" fmla="*/ 31 h 178"/>
                <a:gd name="T20" fmla="*/ 65 w 65"/>
                <a:gd name="T21" fmla="*/ 13 h 178"/>
                <a:gd name="T22" fmla="*/ 65 w 65"/>
                <a:gd name="T23" fmla="*/ 0 h 178"/>
                <a:gd name="T24" fmla="*/ 4 w 65"/>
                <a:gd name="T25" fmla="*/ 0 h 178"/>
                <a:gd name="T26" fmla="*/ 4 w 65"/>
                <a:gd name="T27" fmla="*/ 9 h 178"/>
                <a:gd name="T28" fmla="*/ 2 w 65"/>
                <a:gd name="T29" fmla="*/ 27 h 178"/>
                <a:gd name="T30" fmla="*/ 0 w 65"/>
                <a:gd name="T31" fmla="*/ 47 h 178"/>
                <a:gd name="T32" fmla="*/ 0 w 65"/>
                <a:gd name="T33" fmla="*/ 72 h 178"/>
                <a:gd name="T34" fmla="*/ 0 w 65"/>
                <a:gd name="T35" fmla="*/ 97 h 178"/>
                <a:gd name="T36" fmla="*/ 2 w 65"/>
                <a:gd name="T37" fmla="*/ 121 h 178"/>
                <a:gd name="T38" fmla="*/ 4 w 65"/>
                <a:gd name="T39" fmla="*/ 133 h 178"/>
                <a:gd name="T40" fmla="*/ 9 w 65"/>
                <a:gd name="T41" fmla="*/ 146 h 178"/>
                <a:gd name="T42" fmla="*/ 13 w 65"/>
                <a:gd name="T43" fmla="*/ 158 h 178"/>
                <a:gd name="T44" fmla="*/ 22 w 65"/>
                <a:gd name="T45" fmla="*/ 169 h 178"/>
                <a:gd name="T46" fmla="*/ 42 w 65"/>
                <a:gd name="T47" fmla="*/ 178 h 178"/>
                <a:gd name="T48" fmla="*/ 42 w 65"/>
                <a:gd name="T49" fmla="*/ 11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78">
                  <a:moveTo>
                    <a:pt x="42" y="117"/>
                  </a:moveTo>
                  <a:lnTo>
                    <a:pt x="65" y="126"/>
                  </a:lnTo>
                  <a:lnTo>
                    <a:pt x="65" y="126"/>
                  </a:lnTo>
                  <a:lnTo>
                    <a:pt x="65" y="124"/>
                  </a:lnTo>
                  <a:lnTo>
                    <a:pt x="63" y="119"/>
                  </a:lnTo>
                  <a:lnTo>
                    <a:pt x="60" y="112"/>
                  </a:lnTo>
                  <a:lnTo>
                    <a:pt x="60" y="94"/>
                  </a:lnTo>
                  <a:lnTo>
                    <a:pt x="60" y="74"/>
                  </a:lnTo>
                  <a:lnTo>
                    <a:pt x="60" y="52"/>
                  </a:lnTo>
                  <a:lnTo>
                    <a:pt x="63" y="31"/>
                  </a:lnTo>
                  <a:lnTo>
                    <a:pt x="65" y="13"/>
                  </a:lnTo>
                  <a:lnTo>
                    <a:pt x="65" y="0"/>
                  </a:lnTo>
                  <a:lnTo>
                    <a:pt x="4" y="0"/>
                  </a:lnTo>
                  <a:lnTo>
                    <a:pt x="4" y="9"/>
                  </a:lnTo>
                  <a:lnTo>
                    <a:pt x="2" y="27"/>
                  </a:lnTo>
                  <a:lnTo>
                    <a:pt x="0" y="47"/>
                  </a:lnTo>
                  <a:lnTo>
                    <a:pt x="0" y="72"/>
                  </a:lnTo>
                  <a:lnTo>
                    <a:pt x="0" y="97"/>
                  </a:lnTo>
                  <a:lnTo>
                    <a:pt x="2" y="121"/>
                  </a:lnTo>
                  <a:lnTo>
                    <a:pt x="4" y="133"/>
                  </a:lnTo>
                  <a:lnTo>
                    <a:pt x="9" y="146"/>
                  </a:lnTo>
                  <a:lnTo>
                    <a:pt x="13" y="158"/>
                  </a:lnTo>
                  <a:lnTo>
                    <a:pt x="22" y="169"/>
                  </a:lnTo>
                  <a:lnTo>
                    <a:pt x="42" y="178"/>
                  </a:lnTo>
                  <a:lnTo>
                    <a:pt x="42" y="11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89" name="Freeform 670">
              <a:extLst>
                <a:ext uri="{FF2B5EF4-FFF2-40B4-BE49-F238E27FC236}">
                  <a16:creationId xmlns:a16="http://schemas.microsoft.com/office/drawing/2014/main" id="{9466D51A-529B-3A3F-3B72-756106FC8941}"/>
                </a:ext>
              </a:extLst>
            </p:cNvPr>
            <p:cNvSpPr>
              <a:spLocks/>
            </p:cNvSpPr>
            <p:nvPr/>
          </p:nvSpPr>
          <p:spPr bwMode="auto">
            <a:xfrm>
              <a:off x="3486447" y="5286846"/>
              <a:ext cx="71438" cy="96837"/>
            </a:xfrm>
            <a:custGeom>
              <a:avLst/>
              <a:gdLst>
                <a:gd name="T0" fmla="*/ 45 w 45"/>
                <a:gd name="T1" fmla="*/ 11 h 61"/>
                <a:gd name="T2" fmla="*/ 36 w 45"/>
                <a:gd name="T3" fmla="*/ 2 h 61"/>
                <a:gd name="T4" fmla="*/ 29 w 45"/>
                <a:gd name="T5" fmla="*/ 0 h 61"/>
                <a:gd name="T6" fmla="*/ 24 w 45"/>
                <a:gd name="T7" fmla="*/ 0 h 61"/>
                <a:gd name="T8" fmla="*/ 20 w 45"/>
                <a:gd name="T9" fmla="*/ 0 h 61"/>
                <a:gd name="T10" fmla="*/ 18 w 45"/>
                <a:gd name="T11" fmla="*/ 0 h 61"/>
                <a:gd name="T12" fmla="*/ 18 w 45"/>
                <a:gd name="T13" fmla="*/ 0 h 61"/>
                <a:gd name="T14" fmla="*/ 15 w 45"/>
                <a:gd name="T15" fmla="*/ 0 h 61"/>
                <a:gd name="T16" fmla="*/ 15 w 45"/>
                <a:gd name="T17" fmla="*/ 0 h 61"/>
                <a:gd name="T18" fmla="*/ 15 w 45"/>
                <a:gd name="T19" fmla="*/ 0 h 61"/>
                <a:gd name="T20" fmla="*/ 15 w 45"/>
                <a:gd name="T21" fmla="*/ 61 h 61"/>
                <a:gd name="T22" fmla="*/ 18 w 45"/>
                <a:gd name="T23" fmla="*/ 61 h 61"/>
                <a:gd name="T24" fmla="*/ 20 w 45"/>
                <a:gd name="T25" fmla="*/ 61 h 61"/>
                <a:gd name="T26" fmla="*/ 22 w 45"/>
                <a:gd name="T27" fmla="*/ 61 h 61"/>
                <a:gd name="T28" fmla="*/ 22 w 45"/>
                <a:gd name="T29" fmla="*/ 61 h 61"/>
                <a:gd name="T30" fmla="*/ 22 w 45"/>
                <a:gd name="T31" fmla="*/ 61 h 61"/>
                <a:gd name="T32" fmla="*/ 20 w 45"/>
                <a:gd name="T33" fmla="*/ 61 h 61"/>
                <a:gd name="T34" fmla="*/ 15 w 45"/>
                <a:gd name="T35" fmla="*/ 59 h 61"/>
                <a:gd name="T36" fmla="*/ 9 w 45"/>
                <a:gd name="T37" fmla="*/ 56 h 61"/>
                <a:gd name="T38" fmla="*/ 0 w 45"/>
                <a:gd name="T39" fmla="*/ 50 h 61"/>
                <a:gd name="T40" fmla="*/ 45 w 45"/>
                <a:gd name="T41" fmla="*/ 1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61">
                  <a:moveTo>
                    <a:pt x="45" y="11"/>
                  </a:moveTo>
                  <a:lnTo>
                    <a:pt x="36" y="2"/>
                  </a:lnTo>
                  <a:lnTo>
                    <a:pt x="29" y="0"/>
                  </a:lnTo>
                  <a:lnTo>
                    <a:pt x="24" y="0"/>
                  </a:lnTo>
                  <a:lnTo>
                    <a:pt x="20" y="0"/>
                  </a:lnTo>
                  <a:lnTo>
                    <a:pt x="18" y="0"/>
                  </a:lnTo>
                  <a:lnTo>
                    <a:pt x="18" y="0"/>
                  </a:lnTo>
                  <a:lnTo>
                    <a:pt x="15" y="0"/>
                  </a:lnTo>
                  <a:lnTo>
                    <a:pt x="15" y="0"/>
                  </a:lnTo>
                  <a:lnTo>
                    <a:pt x="15" y="0"/>
                  </a:lnTo>
                  <a:lnTo>
                    <a:pt x="15" y="61"/>
                  </a:lnTo>
                  <a:lnTo>
                    <a:pt x="18" y="61"/>
                  </a:lnTo>
                  <a:lnTo>
                    <a:pt x="20" y="61"/>
                  </a:lnTo>
                  <a:lnTo>
                    <a:pt x="22" y="61"/>
                  </a:lnTo>
                  <a:lnTo>
                    <a:pt x="22" y="61"/>
                  </a:lnTo>
                  <a:lnTo>
                    <a:pt x="22" y="61"/>
                  </a:lnTo>
                  <a:lnTo>
                    <a:pt x="20" y="61"/>
                  </a:lnTo>
                  <a:lnTo>
                    <a:pt x="15" y="59"/>
                  </a:lnTo>
                  <a:lnTo>
                    <a:pt x="9" y="56"/>
                  </a:lnTo>
                  <a:lnTo>
                    <a:pt x="0" y="50"/>
                  </a:lnTo>
                  <a:lnTo>
                    <a:pt x="45" y="11"/>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90" name="Freeform 671">
              <a:extLst>
                <a:ext uri="{FF2B5EF4-FFF2-40B4-BE49-F238E27FC236}">
                  <a16:creationId xmlns:a16="http://schemas.microsoft.com/office/drawing/2014/main" id="{B61EFE15-B6FD-D38F-3BD8-ECEE4341AED5}"/>
                </a:ext>
              </a:extLst>
            </p:cNvPr>
            <p:cNvSpPr>
              <a:spLocks/>
            </p:cNvSpPr>
            <p:nvPr/>
          </p:nvSpPr>
          <p:spPr bwMode="auto">
            <a:xfrm>
              <a:off x="3464222" y="5304308"/>
              <a:ext cx="117475" cy="276225"/>
            </a:xfrm>
            <a:custGeom>
              <a:avLst/>
              <a:gdLst>
                <a:gd name="T0" fmla="*/ 38 w 74"/>
                <a:gd name="T1" fmla="*/ 113 h 174"/>
                <a:gd name="T2" fmla="*/ 61 w 74"/>
                <a:gd name="T3" fmla="*/ 124 h 174"/>
                <a:gd name="T4" fmla="*/ 61 w 74"/>
                <a:gd name="T5" fmla="*/ 124 h 174"/>
                <a:gd name="T6" fmla="*/ 61 w 74"/>
                <a:gd name="T7" fmla="*/ 124 h 174"/>
                <a:gd name="T8" fmla="*/ 61 w 74"/>
                <a:gd name="T9" fmla="*/ 122 h 174"/>
                <a:gd name="T10" fmla="*/ 61 w 74"/>
                <a:gd name="T11" fmla="*/ 120 h 174"/>
                <a:gd name="T12" fmla="*/ 61 w 74"/>
                <a:gd name="T13" fmla="*/ 104 h 174"/>
                <a:gd name="T14" fmla="*/ 65 w 74"/>
                <a:gd name="T15" fmla="*/ 88 h 174"/>
                <a:gd name="T16" fmla="*/ 70 w 74"/>
                <a:gd name="T17" fmla="*/ 68 h 174"/>
                <a:gd name="T18" fmla="*/ 74 w 74"/>
                <a:gd name="T19" fmla="*/ 50 h 174"/>
                <a:gd name="T20" fmla="*/ 74 w 74"/>
                <a:gd name="T21" fmla="*/ 36 h 174"/>
                <a:gd name="T22" fmla="*/ 72 w 74"/>
                <a:gd name="T23" fmla="*/ 25 h 174"/>
                <a:gd name="T24" fmla="*/ 68 w 74"/>
                <a:gd name="T25" fmla="*/ 11 h 174"/>
                <a:gd name="T26" fmla="*/ 59 w 74"/>
                <a:gd name="T27" fmla="*/ 0 h 174"/>
                <a:gd name="T28" fmla="*/ 14 w 74"/>
                <a:gd name="T29" fmla="*/ 39 h 174"/>
                <a:gd name="T30" fmla="*/ 14 w 74"/>
                <a:gd name="T31" fmla="*/ 39 h 174"/>
                <a:gd name="T32" fmla="*/ 14 w 74"/>
                <a:gd name="T33" fmla="*/ 39 h 174"/>
                <a:gd name="T34" fmla="*/ 14 w 74"/>
                <a:gd name="T35" fmla="*/ 41 h 174"/>
                <a:gd name="T36" fmla="*/ 14 w 74"/>
                <a:gd name="T37" fmla="*/ 43 h 174"/>
                <a:gd name="T38" fmla="*/ 11 w 74"/>
                <a:gd name="T39" fmla="*/ 57 h 174"/>
                <a:gd name="T40" fmla="*/ 7 w 74"/>
                <a:gd name="T41" fmla="*/ 75 h 174"/>
                <a:gd name="T42" fmla="*/ 2 w 74"/>
                <a:gd name="T43" fmla="*/ 93 h 174"/>
                <a:gd name="T44" fmla="*/ 0 w 74"/>
                <a:gd name="T45" fmla="*/ 113 h 174"/>
                <a:gd name="T46" fmla="*/ 0 w 74"/>
                <a:gd name="T47" fmla="*/ 126 h 174"/>
                <a:gd name="T48" fmla="*/ 2 w 74"/>
                <a:gd name="T49" fmla="*/ 138 h 174"/>
                <a:gd name="T50" fmla="*/ 7 w 74"/>
                <a:gd name="T51" fmla="*/ 151 h 174"/>
                <a:gd name="T52" fmla="*/ 16 w 74"/>
                <a:gd name="T53" fmla="*/ 165 h 174"/>
                <a:gd name="T54" fmla="*/ 38 w 74"/>
                <a:gd name="T55" fmla="*/ 174 h 174"/>
                <a:gd name="T56" fmla="*/ 16 w 74"/>
                <a:gd name="T57" fmla="*/ 165 h 174"/>
                <a:gd name="T58" fmla="*/ 25 w 74"/>
                <a:gd name="T59" fmla="*/ 174 h 174"/>
                <a:gd name="T60" fmla="*/ 38 w 74"/>
                <a:gd name="T61" fmla="*/ 174 h 174"/>
                <a:gd name="T62" fmla="*/ 38 w 74"/>
                <a:gd name="T63" fmla="*/ 11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174">
                  <a:moveTo>
                    <a:pt x="38" y="113"/>
                  </a:moveTo>
                  <a:lnTo>
                    <a:pt x="61" y="124"/>
                  </a:lnTo>
                  <a:lnTo>
                    <a:pt x="61" y="124"/>
                  </a:lnTo>
                  <a:lnTo>
                    <a:pt x="61" y="124"/>
                  </a:lnTo>
                  <a:lnTo>
                    <a:pt x="61" y="122"/>
                  </a:lnTo>
                  <a:lnTo>
                    <a:pt x="61" y="120"/>
                  </a:lnTo>
                  <a:lnTo>
                    <a:pt x="61" y="104"/>
                  </a:lnTo>
                  <a:lnTo>
                    <a:pt x="65" y="88"/>
                  </a:lnTo>
                  <a:lnTo>
                    <a:pt x="70" y="68"/>
                  </a:lnTo>
                  <a:lnTo>
                    <a:pt x="74" y="50"/>
                  </a:lnTo>
                  <a:lnTo>
                    <a:pt x="74" y="36"/>
                  </a:lnTo>
                  <a:lnTo>
                    <a:pt x="72" y="25"/>
                  </a:lnTo>
                  <a:lnTo>
                    <a:pt x="68" y="11"/>
                  </a:lnTo>
                  <a:lnTo>
                    <a:pt x="59" y="0"/>
                  </a:lnTo>
                  <a:lnTo>
                    <a:pt x="14" y="39"/>
                  </a:lnTo>
                  <a:lnTo>
                    <a:pt x="14" y="39"/>
                  </a:lnTo>
                  <a:lnTo>
                    <a:pt x="14" y="39"/>
                  </a:lnTo>
                  <a:lnTo>
                    <a:pt x="14" y="41"/>
                  </a:lnTo>
                  <a:lnTo>
                    <a:pt x="14" y="43"/>
                  </a:lnTo>
                  <a:lnTo>
                    <a:pt x="11" y="57"/>
                  </a:lnTo>
                  <a:lnTo>
                    <a:pt x="7" y="75"/>
                  </a:lnTo>
                  <a:lnTo>
                    <a:pt x="2" y="93"/>
                  </a:lnTo>
                  <a:lnTo>
                    <a:pt x="0" y="113"/>
                  </a:lnTo>
                  <a:lnTo>
                    <a:pt x="0" y="126"/>
                  </a:lnTo>
                  <a:lnTo>
                    <a:pt x="2" y="138"/>
                  </a:lnTo>
                  <a:lnTo>
                    <a:pt x="7" y="151"/>
                  </a:lnTo>
                  <a:lnTo>
                    <a:pt x="16" y="165"/>
                  </a:lnTo>
                  <a:lnTo>
                    <a:pt x="38" y="174"/>
                  </a:lnTo>
                  <a:lnTo>
                    <a:pt x="16" y="165"/>
                  </a:lnTo>
                  <a:lnTo>
                    <a:pt x="25" y="174"/>
                  </a:lnTo>
                  <a:lnTo>
                    <a:pt x="38" y="174"/>
                  </a:lnTo>
                  <a:lnTo>
                    <a:pt x="38" y="113"/>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91" name="Freeform 672">
              <a:extLst>
                <a:ext uri="{FF2B5EF4-FFF2-40B4-BE49-F238E27FC236}">
                  <a16:creationId xmlns:a16="http://schemas.microsoft.com/office/drawing/2014/main" id="{C554E5D4-43A9-D6D6-F8DD-B94BCE254EA6}"/>
                </a:ext>
              </a:extLst>
            </p:cNvPr>
            <p:cNvSpPr>
              <a:spLocks/>
            </p:cNvSpPr>
            <p:nvPr/>
          </p:nvSpPr>
          <p:spPr bwMode="auto">
            <a:xfrm>
              <a:off x="3500735" y="5483696"/>
              <a:ext cx="63500" cy="96837"/>
            </a:xfrm>
            <a:custGeom>
              <a:avLst/>
              <a:gdLst>
                <a:gd name="T0" fmla="*/ 40 w 40"/>
                <a:gd name="T1" fmla="*/ 9 h 61"/>
                <a:gd name="T2" fmla="*/ 20 w 40"/>
                <a:gd name="T3" fmla="*/ 0 h 61"/>
                <a:gd name="T4" fmla="*/ 20 w 40"/>
                <a:gd name="T5" fmla="*/ 0 h 61"/>
                <a:gd name="T6" fmla="*/ 18 w 40"/>
                <a:gd name="T7" fmla="*/ 0 h 61"/>
                <a:gd name="T8" fmla="*/ 18 w 40"/>
                <a:gd name="T9" fmla="*/ 0 h 61"/>
                <a:gd name="T10" fmla="*/ 18 w 40"/>
                <a:gd name="T11" fmla="*/ 0 h 61"/>
                <a:gd name="T12" fmla="*/ 18 w 40"/>
                <a:gd name="T13" fmla="*/ 0 h 61"/>
                <a:gd name="T14" fmla="*/ 15 w 40"/>
                <a:gd name="T15" fmla="*/ 0 h 61"/>
                <a:gd name="T16" fmla="*/ 15 w 40"/>
                <a:gd name="T17" fmla="*/ 0 h 61"/>
                <a:gd name="T18" fmla="*/ 15 w 40"/>
                <a:gd name="T19" fmla="*/ 0 h 61"/>
                <a:gd name="T20" fmla="*/ 15 w 40"/>
                <a:gd name="T21" fmla="*/ 61 h 61"/>
                <a:gd name="T22" fmla="*/ 15 w 40"/>
                <a:gd name="T23" fmla="*/ 61 h 61"/>
                <a:gd name="T24" fmla="*/ 15 w 40"/>
                <a:gd name="T25" fmla="*/ 61 h 61"/>
                <a:gd name="T26" fmla="*/ 18 w 40"/>
                <a:gd name="T27" fmla="*/ 61 h 61"/>
                <a:gd name="T28" fmla="*/ 18 w 40"/>
                <a:gd name="T29" fmla="*/ 61 h 61"/>
                <a:gd name="T30" fmla="*/ 18 w 40"/>
                <a:gd name="T31" fmla="*/ 61 h 61"/>
                <a:gd name="T32" fmla="*/ 18 w 40"/>
                <a:gd name="T33" fmla="*/ 61 h 61"/>
                <a:gd name="T34" fmla="*/ 20 w 40"/>
                <a:gd name="T35" fmla="*/ 61 h 61"/>
                <a:gd name="T36" fmla="*/ 20 w 40"/>
                <a:gd name="T37" fmla="*/ 61 h 61"/>
                <a:gd name="T38" fmla="*/ 0 w 40"/>
                <a:gd name="T39" fmla="*/ 52 h 61"/>
                <a:gd name="T40" fmla="*/ 40 w 40"/>
                <a:gd name="T41" fmla="*/ 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61">
                  <a:moveTo>
                    <a:pt x="40" y="9"/>
                  </a:moveTo>
                  <a:lnTo>
                    <a:pt x="20" y="0"/>
                  </a:lnTo>
                  <a:lnTo>
                    <a:pt x="20" y="0"/>
                  </a:lnTo>
                  <a:lnTo>
                    <a:pt x="18" y="0"/>
                  </a:lnTo>
                  <a:lnTo>
                    <a:pt x="18" y="0"/>
                  </a:lnTo>
                  <a:lnTo>
                    <a:pt x="18" y="0"/>
                  </a:lnTo>
                  <a:lnTo>
                    <a:pt x="18" y="0"/>
                  </a:lnTo>
                  <a:lnTo>
                    <a:pt x="15" y="0"/>
                  </a:lnTo>
                  <a:lnTo>
                    <a:pt x="15" y="0"/>
                  </a:lnTo>
                  <a:lnTo>
                    <a:pt x="15" y="0"/>
                  </a:lnTo>
                  <a:lnTo>
                    <a:pt x="15" y="61"/>
                  </a:lnTo>
                  <a:lnTo>
                    <a:pt x="15" y="61"/>
                  </a:lnTo>
                  <a:lnTo>
                    <a:pt x="15" y="61"/>
                  </a:lnTo>
                  <a:lnTo>
                    <a:pt x="18" y="61"/>
                  </a:lnTo>
                  <a:lnTo>
                    <a:pt x="18" y="61"/>
                  </a:lnTo>
                  <a:lnTo>
                    <a:pt x="18" y="61"/>
                  </a:lnTo>
                  <a:lnTo>
                    <a:pt x="18" y="61"/>
                  </a:lnTo>
                  <a:lnTo>
                    <a:pt x="20" y="61"/>
                  </a:lnTo>
                  <a:lnTo>
                    <a:pt x="20" y="61"/>
                  </a:lnTo>
                  <a:lnTo>
                    <a:pt x="0" y="52"/>
                  </a:lnTo>
                  <a:lnTo>
                    <a:pt x="40" y="9"/>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92" name="Freeform 673">
              <a:extLst>
                <a:ext uri="{FF2B5EF4-FFF2-40B4-BE49-F238E27FC236}">
                  <a16:creationId xmlns:a16="http://schemas.microsoft.com/office/drawing/2014/main" id="{4D9F206B-71AE-8391-EE3E-23DB10D870E9}"/>
                </a:ext>
              </a:extLst>
            </p:cNvPr>
            <p:cNvSpPr>
              <a:spLocks/>
            </p:cNvSpPr>
            <p:nvPr/>
          </p:nvSpPr>
          <p:spPr bwMode="auto">
            <a:xfrm>
              <a:off x="3489622" y="5497983"/>
              <a:ext cx="103188" cy="174625"/>
            </a:xfrm>
            <a:custGeom>
              <a:avLst/>
              <a:gdLst>
                <a:gd name="T0" fmla="*/ 65 w 65"/>
                <a:gd name="T1" fmla="*/ 110 h 110"/>
                <a:gd name="T2" fmla="*/ 65 w 65"/>
                <a:gd name="T3" fmla="*/ 110 h 110"/>
                <a:gd name="T4" fmla="*/ 65 w 65"/>
                <a:gd name="T5" fmla="*/ 94 h 110"/>
                <a:gd name="T6" fmla="*/ 65 w 65"/>
                <a:gd name="T7" fmla="*/ 79 h 110"/>
                <a:gd name="T8" fmla="*/ 65 w 65"/>
                <a:gd name="T9" fmla="*/ 63 h 110"/>
                <a:gd name="T10" fmla="*/ 63 w 65"/>
                <a:gd name="T11" fmla="*/ 49 h 110"/>
                <a:gd name="T12" fmla="*/ 63 w 65"/>
                <a:gd name="T13" fmla="*/ 38 h 110"/>
                <a:gd name="T14" fmla="*/ 61 w 65"/>
                <a:gd name="T15" fmla="*/ 27 h 110"/>
                <a:gd name="T16" fmla="*/ 56 w 65"/>
                <a:gd name="T17" fmla="*/ 16 h 110"/>
                <a:gd name="T18" fmla="*/ 47 w 65"/>
                <a:gd name="T19" fmla="*/ 0 h 110"/>
                <a:gd name="T20" fmla="*/ 7 w 65"/>
                <a:gd name="T21" fmla="*/ 43 h 110"/>
                <a:gd name="T22" fmla="*/ 0 w 65"/>
                <a:gd name="T23" fmla="*/ 36 h 110"/>
                <a:gd name="T24" fmla="*/ 2 w 65"/>
                <a:gd name="T25" fmla="*/ 38 h 110"/>
                <a:gd name="T26" fmla="*/ 2 w 65"/>
                <a:gd name="T27" fmla="*/ 45 h 110"/>
                <a:gd name="T28" fmla="*/ 4 w 65"/>
                <a:gd name="T29" fmla="*/ 54 h 110"/>
                <a:gd name="T30" fmla="*/ 4 w 65"/>
                <a:gd name="T31" fmla="*/ 65 h 110"/>
                <a:gd name="T32" fmla="*/ 4 w 65"/>
                <a:gd name="T33" fmla="*/ 79 h 110"/>
                <a:gd name="T34" fmla="*/ 4 w 65"/>
                <a:gd name="T35" fmla="*/ 92 h 110"/>
                <a:gd name="T36" fmla="*/ 4 w 65"/>
                <a:gd name="T37" fmla="*/ 108 h 110"/>
                <a:gd name="T38" fmla="*/ 4 w 65"/>
                <a:gd name="T39" fmla="*/ 108 h 110"/>
                <a:gd name="T40" fmla="*/ 65 w 65"/>
                <a:gd name="T4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110">
                  <a:moveTo>
                    <a:pt x="65" y="110"/>
                  </a:moveTo>
                  <a:lnTo>
                    <a:pt x="65" y="110"/>
                  </a:lnTo>
                  <a:lnTo>
                    <a:pt x="65" y="94"/>
                  </a:lnTo>
                  <a:lnTo>
                    <a:pt x="65" y="79"/>
                  </a:lnTo>
                  <a:lnTo>
                    <a:pt x="65" y="63"/>
                  </a:lnTo>
                  <a:lnTo>
                    <a:pt x="63" y="49"/>
                  </a:lnTo>
                  <a:lnTo>
                    <a:pt x="63" y="38"/>
                  </a:lnTo>
                  <a:lnTo>
                    <a:pt x="61" y="27"/>
                  </a:lnTo>
                  <a:lnTo>
                    <a:pt x="56" y="16"/>
                  </a:lnTo>
                  <a:lnTo>
                    <a:pt x="47" y="0"/>
                  </a:lnTo>
                  <a:lnTo>
                    <a:pt x="7" y="43"/>
                  </a:lnTo>
                  <a:lnTo>
                    <a:pt x="0" y="36"/>
                  </a:lnTo>
                  <a:lnTo>
                    <a:pt x="2" y="38"/>
                  </a:lnTo>
                  <a:lnTo>
                    <a:pt x="2" y="45"/>
                  </a:lnTo>
                  <a:lnTo>
                    <a:pt x="4" y="54"/>
                  </a:lnTo>
                  <a:lnTo>
                    <a:pt x="4" y="65"/>
                  </a:lnTo>
                  <a:lnTo>
                    <a:pt x="4" y="79"/>
                  </a:lnTo>
                  <a:lnTo>
                    <a:pt x="4" y="92"/>
                  </a:lnTo>
                  <a:lnTo>
                    <a:pt x="4" y="108"/>
                  </a:lnTo>
                  <a:lnTo>
                    <a:pt x="4" y="108"/>
                  </a:lnTo>
                  <a:lnTo>
                    <a:pt x="65" y="11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93" name="Freeform 674">
              <a:extLst>
                <a:ext uri="{FF2B5EF4-FFF2-40B4-BE49-F238E27FC236}">
                  <a16:creationId xmlns:a16="http://schemas.microsoft.com/office/drawing/2014/main" id="{59DD9CB2-BA6A-7FD5-B6C3-334FD60FA707}"/>
                </a:ext>
              </a:extLst>
            </p:cNvPr>
            <p:cNvSpPr>
              <a:spLocks/>
            </p:cNvSpPr>
            <p:nvPr/>
          </p:nvSpPr>
          <p:spPr bwMode="auto">
            <a:xfrm>
              <a:off x="3486447" y="5669433"/>
              <a:ext cx="106363" cy="177800"/>
            </a:xfrm>
            <a:custGeom>
              <a:avLst/>
              <a:gdLst>
                <a:gd name="T0" fmla="*/ 27 w 67"/>
                <a:gd name="T1" fmla="*/ 112 h 112"/>
                <a:gd name="T2" fmla="*/ 49 w 67"/>
                <a:gd name="T3" fmla="*/ 103 h 112"/>
                <a:gd name="T4" fmla="*/ 58 w 67"/>
                <a:gd name="T5" fmla="*/ 88 h 112"/>
                <a:gd name="T6" fmla="*/ 60 w 67"/>
                <a:gd name="T7" fmla="*/ 79 h 112"/>
                <a:gd name="T8" fmla="*/ 60 w 67"/>
                <a:gd name="T9" fmla="*/ 70 h 112"/>
                <a:gd name="T10" fmla="*/ 63 w 67"/>
                <a:gd name="T11" fmla="*/ 58 h 112"/>
                <a:gd name="T12" fmla="*/ 63 w 67"/>
                <a:gd name="T13" fmla="*/ 45 h 112"/>
                <a:gd name="T14" fmla="*/ 65 w 67"/>
                <a:gd name="T15" fmla="*/ 31 h 112"/>
                <a:gd name="T16" fmla="*/ 65 w 67"/>
                <a:gd name="T17" fmla="*/ 16 h 112"/>
                <a:gd name="T18" fmla="*/ 67 w 67"/>
                <a:gd name="T19" fmla="*/ 2 h 112"/>
                <a:gd name="T20" fmla="*/ 6 w 67"/>
                <a:gd name="T21" fmla="*/ 0 h 112"/>
                <a:gd name="T22" fmla="*/ 6 w 67"/>
                <a:gd name="T23" fmla="*/ 13 h 112"/>
                <a:gd name="T24" fmla="*/ 4 w 67"/>
                <a:gd name="T25" fmla="*/ 27 h 112"/>
                <a:gd name="T26" fmla="*/ 4 w 67"/>
                <a:gd name="T27" fmla="*/ 40 h 112"/>
                <a:gd name="T28" fmla="*/ 2 w 67"/>
                <a:gd name="T29" fmla="*/ 52 h 112"/>
                <a:gd name="T30" fmla="*/ 2 w 67"/>
                <a:gd name="T31" fmla="*/ 63 h 112"/>
                <a:gd name="T32" fmla="*/ 0 w 67"/>
                <a:gd name="T33" fmla="*/ 70 h 112"/>
                <a:gd name="T34" fmla="*/ 0 w 67"/>
                <a:gd name="T35" fmla="*/ 72 h 112"/>
                <a:gd name="T36" fmla="*/ 6 w 67"/>
                <a:gd name="T37" fmla="*/ 61 h 112"/>
                <a:gd name="T38" fmla="*/ 27 w 67"/>
                <a:gd name="T39" fmla="*/ 52 h 112"/>
                <a:gd name="T40" fmla="*/ 27 w 67"/>
                <a:gd name="T4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112">
                  <a:moveTo>
                    <a:pt x="27" y="112"/>
                  </a:moveTo>
                  <a:lnTo>
                    <a:pt x="49" y="103"/>
                  </a:lnTo>
                  <a:lnTo>
                    <a:pt x="58" y="88"/>
                  </a:lnTo>
                  <a:lnTo>
                    <a:pt x="60" y="79"/>
                  </a:lnTo>
                  <a:lnTo>
                    <a:pt x="60" y="70"/>
                  </a:lnTo>
                  <a:lnTo>
                    <a:pt x="63" y="58"/>
                  </a:lnTo>
                  <a:lnTo>
                    <a:pt x="63" y="45"/>
                  </a:lnTo>
                  <a:lnTo>
                    <a:pt x="65" y="31"/>
                  </a:lnTo>
                  <a:lnTo>
                    <a:pt x="65" y="16"/>
                  </a:lnTo>
                  <a:lnTo>
                    <a:pt x="67" y="2"/>
                  </a:lnTo>
                  <a:lnTo>
                    <a:pt x="6" y="0"/>
                  </a:lnTo>
                  <a:lnTo>
                    <a:pt x="6" y="13"/>
                  </a:lnTo>
                  <a:lnTo>
                    <a:pt x="4" y="27"/>
                  </a:lnTo>
                  <a:lnTo>
                    <a:pt x="4" y="40"/>
                  </a:lnTo>
                  <a:lnTo>
                    <a:pt x="2" y="52"/>
                  </a:lnTo>
                  <a:lnTo>
                    <a:pt x="2" y="63"/>
                  </a:lnTo>
                  <a:lnTo>
                    <a:pt x="0" y="70"/>
                  </a:lnTo>
                  <a:lnTo>
                    <a:pt x="0" y="72"/>
                  </a:lnTo>
                  <a:lnTo>
                    <a:pt x="6" y="61"/>
                  </a:lnTo>
                  <a:lnTo>
                    <a:pt x="27" y="52"/>
                  </a:lnTo>
                  <a:lnTo>
                    <a:pt x="27" y="112"/>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94" name="Freeform 675">
              <a:extLst>
                <a:ext uri="{FF2B5EF4-FFF2-40B4-BE49-F238E27FC236}">
                  <a16:creationId xmlns:a16="http://schemas.microsoft.com/office/drawing/2014/main" id="{D53BC034-7DB5-CF22-EB2F-75E5527DB44D}"/>
                </a:ext>
              </a:extLst>
            </p:cNvPr>
            <p:cNvSpPr>
              <a:spLocks/>
            </p:cNvSpPr>
            <p:nvPr/>
          </p:nvSpPr>
          <p:spPr bwMode="auto">
            <a:xfrm>
              <a:off x="3478510" y="5744046"/>
              <a:ext cx="82550" cy="103187"/>
            </a:xfrm>
            <a:custGeom>
              <a:avLst/>
              <a:gdLst>
                <a:gd name="T0" fmla="*/ 52 w 52"/>
                <a:gd name="T1" fmla="*/ 47 h 65"/>
                <a:gd name="T2" fmla="*/ 20 w 52"/>
                <a:gd name="T3" fmla="*/ 63 h 65"/>
                <a:gd name="T4" fmla="*/ 20 w 52"/>
                <a:gd name="T5" fmla="*/ 63 h 65"/>
                <a:gd name="T6" fmla="*/ 20 w 52"/>
                <a:gd name="T7" fmla="*/ 63 h 65"/>
                <a:gd name="T8" fmla="*/ 20 w 52"/>
                <a:gd name="T9" fmla="*/ 63 h 65"/>
                <a:gd name="T10" fmla="*/ 23 w 52"/>
                <a:gd name="T11" fmla="*/ 65 h 65"/>
                <a:gd name="T12" fmla="*/ 25 w 52"/>
                <a:gd name="T13" fmla="*/ 65 h 65"/>
                <a:gd name="T14" fmla="*/ 27 w 52"/>
                <a:gd name="T15" fmla="*/ 65 h 65"/>
                <a:gd name="T16" fmla="*/ 29 w 52"/>
                <a:gd name="T17" fmla="*/ 65 h 65"/>
                <a:gd name="T18" fmla="*/ 32 w 52"/>
                <a:gd name="T19" fmla="*/ 65 h 65"/>
                <a:gd name="T20" fmla="*/ 32 w 52"/>
                <a:gd name="T21" fmla="*/ 5 h 65"/>
                <a:gd name="T22" fmla="*/ 34 w 52"/>
                <a:gd name="T23" fmla="*/ 5 h 65"/>
                <a:gd name="T24" fmla="*/ 34 w 52"/>
                <a:gd name="T25" fmla="*/ 7 h 65"/>
                <a:gd name="T26" fmla="*/ 36 w 52"/>
                <a:gd name="T27" fmla="*/ 7 h 65"/>
                <a:gd name="T28" fmla="*/ 36 w 52"/>
                <a:gd name="T29" fmla="*/ 7 h 65"/>
                <a:gd name="T30" fmla="*/ 36 w 52"/>
                <a:gd name="T31" fmla="*/ 7 h 65"/>
                <a:gd name="T32" fmla="*/ 36 w 52"/>
                <a:gd name="T33" fmla="*/ 7 h 65"/>
                <a:gd name="T34" fmla="*/ 34 w 52"/>
                <a:gd name="T35" fmla="*/ 5 h 65"/>
                <a:gd name="T36" fmla="*/ 34 w 52"/>
                <a:gd name="T37" fmla="*/ 5 h 65"/>
                <a:gd name="T38" fmla="*/ 0 w 52"/>
                <a:gd name="T39" fmla="*/ 20 h 65"/>
                <a:gd name="T40" fmla="*/ 34 w 52"/>
                <a:gd name="T41" fmla="*/ 5 h 65"/>
                <a:gd name="T42" fmla="*/ 11 w 52"/>
                <a:gd name="T43" fmla="*/ 0 h 65"/>
                <a:gd name="T44" fmla="*/ 0 w 52"/>
                <a:gd name="T45" fmla="*/ 20 h 65"/>
                <a:gd name="T46" fmla="*/ 52 w 52"/>
                <a:gd name="T47" fmla="*/ 4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65">
                  <a:moveTo>
                    <a:pt x="52" y="47"/>
                  </a:moveTo>
                  <a:lnTo>
                    <a:pt x="20" y="63"/>
                  </a:lnTo>
                  <a:lnTo>
                    <a:pt x="20" y="63"/>
                  </a:lnTo>
                  <a:lnTo>
                    <a:pt x="20" y="63"/>
                  </a:lnTo>
                  <a:lnTo>
                    <a:pt x="20" y="63"/>
                  </a:lnTo>
                  <a:lnTo>
                    <a:pt x="23" y="65"/>
                  </a:lnTo>
                  <a:lnTo>
                    <a:pt x="25" y="65"/>
                  </a:lnTo>
                  <a:lnTo>
                    <a:pt x="27" y="65"/>
                  </a:lnTo>
                  <a:lnTo>
                    <a:pt x="29" y="65"/>
                  </a:lnTo>
                  <a:lnTo>
                    <a:pt x="32" y="65"/>
                  </a:lnTo>
                  <a:lnTo>
                    <a:pt x="32" y="5"/>
                  </a:lnTo>
                  <a:lnTo>
                    <a:pt x="34" y="5"/>
                  </a:lnTo>
                  <a:lnTo>
                    <a:pt x="34" y="7"/>
                  </a:lnTo>
                  <a:lnTo>
                    <a:pt x="36" y="7"/>
                  </a:lnTo>
                  <a:lnTo>
                    <a:pt x="36" y="7"/>
                  </a:lnTo>
                  <a:lnTo>
                    <a:pt x="36" y="7"/>
                  </a:lnTo>
                  <a:lnTo>
                    <a:pt x="36" y="7"/>
                  </a:lnTo>
                  <a:lnTo>
                    <a:pt x="34" y="5"/>
                  </a:lnTo>
                  <a:lnTo>
                    <a:pt x="34" y="5"/>
                  </a:lnTo>
                  <a:lnTo>
                    <a:pt x="0" y="20"/>
                  </a:lnTo>
                  <a:lnTo>
                    <a:pt x="34" y="5"/>
                  </a:lnTo>
                  <a:lnTo>
                    <a:pt x="11" y="0"/>
                  </a:lnTo>
                  <a:lnTo>
                    <a:pt x="0" y="20"/>
                  </a:lnTo>
                  <a:lnTo>
                    <a:pt x="52" y="4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95" name="Freeform 676">
              <a:extLst>
                <a:ext uri="{FF2B5EF4-FFF2-40B4-BE49-F238E27FC236}">
                  <a16:creationId xmlns:a16="http://schemas.microsoft.com/office/drawing/2014/main" id="{5F73248F-B4C5-4A5A-D57D-33CDF5CF8AB2}"/>
                </a:ext>
              </a:extLst>
            </p:cNvPr>
            <p:cNvSpPr>
              <a:spLocks/>
            </p:cNvSpPr>
            <p:nvPr/>
          </p:nvSpPr>
          <p:spPr bwMode="auto">
            <a:xfrm>
              <a:off x="3443585" y="5775796"/>
              <a:ext cx="120650" cy="147637"/>
            </a:xfrm>
            <a:custGeom>
              <a:avLst/>
              <a:gdLst>
                <a:gd name="T0" fmla="*/ 54 w 76"/>
                <a:gd name="T1" fmla="*/ 72 h 93"/>
                <a:gd name="T2" fmla="*/ 24 w 76"/>
                <a:gd name="T3" fmla="*/ 93 h 93"/>
                <a:gd name="T4" fmla="*/ 47 w 76"/>
                <a:gd name="T5" fmla="*/ 86 h 93"/>
                <a:gd name="T6" fmla="*/ 63 w 76"/>
                <a:gd name="T7" fmla="*/ 72 h 93"/>
                <a:gd name="T8" fmla="*/ 69 w 76"/>
                <a:gd name="T9" fmla="*/ 59 h 93"/>
                <a:gd name="T10" fmla="*/ 72 w 76"/>
                <a:gd name="T11" fmla="*/ 48 h 93"/>
                <a:gd name="T12" fmla="*/ 74 w 76"/>
                <a:gd name="T13" fmla="*/ 39 h 93"/>
                <a:gd name="T14" fmla="*/ 76 w 76"/>
                <a:gd name="T15" fmla="*/ 30 h 93"/>
                <a:gd name="T16" fmla="*/ 76 w 76"/>
                <a:gd name="T17" fmla="*/ 25 h 93"/>
                <a:gd name="T18" fmla="*/ 74 w 76"/>
                <a:gd name="T19" fmla="*/ 27 h 93"/>
                <a:gd name="T20" fmla="*/ 22 w 76"/>
                <a:gd name="T21" fmla="*/ 0 h 93"/>
                <a:gd name="T22" fmla="*/ 18 w 76"/>
                <a:gd name="T23" fmla="*/ 12 h 93"/>
                <a:gd name="T24" fmla="*/ 15 w 76"/>
                <a:gd name="T25" fmla="*/ 21 h 93"/>
                <a:gd name="T26" fmla="*/ 15 w 76"/>
                <a:gd name="T27" fmla="*/ 27 h 93"/>
                <a:gd name="T28" fmla="*/ 13 w 76"/>
                <a:gd name="T29" fmla="*/ 34 h 93"/>
                <a:gd name="T30" fmla="*/ 13 w 76"/>
                <a:gd name="T31" fmla="*/ 39 h 93"/>
                <a:gd name="T32" fmla="*/ 13 w 76"/>
                <a:gd name="T33" fmla="*/ 39 h 93"/>
                <a:gd name="T34" fmla="*/ 18 w 76"/>
                <a:gd name="T35" fmla="*/ 34 h 93"/>
                <a:gd name="T36" fmla="*/ 29 w 76"/>
                <a:gd name="T37" fmla="*/ 32 h 93"/>
                <a:gd name="T38" fmla="*/ 0 w 76"/>
                <a:gd name="T39" fmla="*/ 50 h 93"/>
                <a:gd name="T40" fmla="*/ 29 w 76"/>
                <a:gd name="T41" fmla="*/ 32 h 93"/>
                <a:gd name="T42" fmla="*/ 9 w 76"/>
                <a:gd name="T43" fmla="*/ 30 h 93"/>
                <a:gd name="T44" fmla="*/ 0 w 76"/>
                <a:gd name="T45" fmla="*/ 50 h 93"/>
                <a:gd name="T46" fmla="*/ 54 w 76"/>
                <a:gd name="T47" fmla="*/ 7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93">
                  <a:moveTo>
                    <a:pt x="54" y="72"/>
                  </a:moveTo>
                  <a:lnTo>
                    <a:pt x="24" y="93"/>
                  </a:lnTo>
                  <a:lnTo>
                    <a:pt x="47" y="86"/>
                  </a:lnTo>
                  <a:lnTo>
                    <a:pt x="63" y="72"/>
                  </a:lnTo>
                  <a:lnTo>
                    <a:pt x="69" y="59"/>
                  </a:lnTo>
                  <a:lnTo>
                    <a:pt x="72" y="48"/>
                  </a:lnTo>
                  <a:lnTo>
                    <a:pt x="74" y="39"/>
                  </a:lnTo>
                  <a:lnTo>
                    <a:pt x="76" y="30"/>
                  </a:lnTo>
                  <a:lnTo>
                    <a:pt x="76" y="25"/>
                  </a:lnTo>
                  <a:lnTo>
                    <a:pt x="74" y="27"/>
                  </a:lnTo>
                  <a:lnTo>
                    <a:pt x="22" y="0"/>
                  </a:lnTo>
                  <a:lnTo>
                    <a:pt x="18" y="12"/>
                  </a:lnTo>
                  <a:lnTo>
                    <a:pt x="15" y="21"/>
                  </a:lnTo>
                  <a:lnTo>
                    <a:pt x="15" y="27"/>
                  </a:lnTo>
                  <a:lnTo>
                    <a:pt x="13" y="34"/>
                  </a:lnTo>
                  <a:lnTo>
                    <a:pt x="13" y="39"/>
                  </a:lnTo>
                  <a:lnTo>
                    <a:pt x="13" y="39"/>
                  </a:lnTo>
                  <a:lnTo>
                    <a:pt x="18" y="34"/>
                  </a:lnTo>
                  <a:lnTo>
                    <a:pt x="29" y="32"/>
                  </a:lnTo>
                  <a:lnTo>
                    <a:pt x="0" y="50"/>
                  </a:lnTo>
                  <a:lnTo>
                    <a:pt x="29" y="32"/>
                  </a:lnTo>
                  <a:lnTo>
                    <a:pt x="9" y="30"/>
                  </a:lnTo>
                  <a:lnTo>
                    <a:pt x="0" y="50"/>
                  </a:lnTo>
                  <a:lnTo>
                    <a:pt x="54" y="72"/>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96" name="Freeform 677">
              <a:extLst>
                <a:ext uri="{FF2B5EF4-FFF2-40B4-BE49-F238E27FC236}">
                  <a16:creationId xmlns:a16="http://schemas.microsoft.com/office/drawing/2014/main" id="{F5E47A67-B0E0-CB09-3EC5-B2477B8D9AB6}"/>
                </a:ext>
              </a:extLst>
            </p:cNvPr>
            <p:cNvSpPr>
              <a:spLocks/>
            </p:cNvSpPr>
            <p:nvPr/>
          </p:nvSpPr>
          <p:spPr bwMode="auto">
            <a:xfrm>
              <a:off x="3353097" y="5855171"/>
              <a:ext cx="176213" cy="114300"/>
            </a:xfrm>
            <a:custGeom>
              <a:avLst/>
              <a:gdLst>
                <a:gd name="T0" fmla="*/ 5 w 111"/>
                <a:gd name="T1" fmla="*/ 72 h 72"/>
                <a:gd name="T2" fmla="*/ 5 w 111"/>
                <a:gd name="T3" fmla="*/ 72 h 72"/>
                <a:gd name="T4" fmla="*/ 21 w 111"/>
                <a:gd name="T5" fmla="*/ 72 h 72"/>
                <a:gd name="T6" fmla="*/ 36 w 111"/>
                <a:gd name="T7" fmla="*/ 70 h 72"/>
                <a:gd name="T8" fmla="*/ 50 w 111"/>
                <a:gd name="T9" fmla="*/ 65 h 72"/>
                <a:gd name="T10" fmla="*/ 63 w 111"/>
                <a:gd name="T11" fmla="*/ 63 h 72"/>
                <a:gd name="T12" fmla="*/ 77 w 111"/>
                <a:gd name="T13" fmla="*/ 56 h 72"/>
                <a:gd name="T14" fmla="*/ 90 w 111"/>
                <a:gd name="T15" fmla="*/ 49 h 72"/>
                <a:gd name="T16" fmla="*/ 102 w 111"/>
                <a:gd name="T17" fmla="*/ 38 h 72"/>
                <a:gd name="T18" fmla="*/ 111 w 111"/>
                <a:gd name="T19" fmla="*/ 22 h 72"/>
                <a:gd name="T20" fmla="*/ 57 w 111"/>
                <a:gd name="T21" fmla="*/ 0 h 72"/>
                <a:gd name="T22" fmla="*/ 57 w 111"/>
                <a:gd name="T23" fmla="*/ 0 h 72"/>
                <a:gd name="T24" fmla="*/ 54 w 111"/>
                <a:gd name="T25" fmla="*/ 2 h 72"/>
                <a:gd name="T26" fmla="*/ 52 w 111"/>
                <a:gd name="T27" fmla="*/ 2 h 72"/>
                <a:gd name="T28" fmla="*/ 45 w 111"/>
                <a:gd name="T29" fmla="*/ 7 h 72"/>
                <a:gd name="T30" fmla="*/ 36 w 111"/>
                <a:gd name="T31" fmla="*/ 9 h 72"/>
                <a:gd name="T32" fmla="*/ 25 w 111"/>
                <a:gd name="T33" fmla="*/ 11 h 72"/>
                <a:gd name="T34" fmla="*/ 14 w 111"/>
                <a:gd name="T35" fmla="*/ 11 h 72"/>
                <a:gd name="T36" fmla="*/ 0 w 111"/>
                <a:gd name="T37" fmla="*/ 13 h 72"/>
                <a:gd name="T38" fmla="*/ 0 w 111"/>
                <a:gd name="T39" fmla="*/ 13 h 72"/>
                <a:gd name="T40" fmla="*/ 5 w 111"/>
                <a:gd name="T4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72">
                  <a:moveTo>
                    <a:pt x="5" y="72"/>
                  </a:moveTo>
                  <a:lnTo>
                    <a:pt x="5" y="72"/>
                  </a:lnTo>
                  <a:lnTo>
                    <a:pt x="21" y="72"/>
                  </a:lnTo>
                  <a:lnTo>
                    <a:pt x="36" y="70"/>
                  </a:lnTo>
                  <a:lnTo>
                    <a:pt x="50" y="65"/>
                  </a:lnTo>
                  <a:lnTo>
                    <a:pt x="63" y="63"/>
                  </a:lnTo>
                  <a:lnTo>
                    <a:pt x="77" y="56"/>
                  </a:lnTo>
                  <a:lnTo>
                    <a:pt x="90" y="49"/>
                  </a:lnTo>
                  <a:lnTo>
                    <a:pt x="102" y="38"/>
                  </a:lnTo>
                  <a:lnTo>
                    <a:pt x="111" y="22"/>
                  </a:lnTo>
                  <a:lnTo>
                    <a:pt x="57" y="0"/>
                  </a:lnTo>
                  <a:lnTo>
                    <a:pt x="57" y="0"/>
                  </a:lnTo>
                  <a:lnTo>
                    <a:pt x="54" y="2"/>
                  </a:lnTo>
                  <a:lnTo>
                    <a:pt x="52" y="2"/>
                  </a:lnTo>
                  <a:lnTo>
                    <a:pt x="45" y="7"/>
                  </a:lnTo>
                  <a:lnTo>
                    <a:pt x="36" y="9"/>
                  </a:lnTo>
                  <a:lnTo>
                    <a:pt x="25" y="11"/>
                  </a:lnTo>
                  <a:lnTo>
                    <a:pt x="14" y="11"/>
                  </a:lnTo>
                  <a:lnTo>
                    <a:pt x="0" y="13"/>
                  </a:lnTo>
                  <a:lnTo>
                    <a:pt x="0" y="13"/>
                  </a:lnTo>
                  <a:lnTo>
                    <a:pt x="5" y="72"/>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97" name="Freeform 678">
              <a:extLst>
                <a:ext uri="{FF2B5EF4-FFF2-40B4-BE49-F238E27FC236}">
                  <a16:creationId xmlns:a16="http://schemas.microsoft.com/office/drawing/2014/main" id="{A88680DF-C74B-F175-E97B-CF1C0F3901EB}"/>
                </a:ext>
              </a:extLst>
            </p:cNvPr>
            <p:cNvSpPr>
              <a:spLocks/>
            </p:cNvSpPr>
            <p:nvPr/>
          </p:nvSpPr>
          <p:spPr bwMode="auto">
            <a:xfrm>
              <a:off x="3178472" y="5872633"/>
              <a:ext cx="182563" cy="100012"/>
            </a:xfrm>
            <a:custGeom>
              <a:avLst/>
              <a:gdLst>
                <a:gd name="T0" fmla="*/ 0 w 115"/>
                <a:gd name="T1" fmla="*/ 61 h 63"/>
                <a:gd name="T2" fmla="*/ 0 w 115"/>
                <a:gd name="T3" fmla="*/ 61 h 63"/>
                <a:gd name="T4" fmla="*/ 11 w 115"/>
                <a:gd name="T5" fmla="*/ 61 h 63"/>
                <a:gd name="T6" fmla="*/ 25 w 115"/>
                <a:gd name="T7" fmla="*/ 63 h 63"/>
                <a:gd name="T8" fmla="*/ 38 w 115"/>
                <a:gd name="T9" fmla="*/ 63 h 63"/>
                <a:gd name="T10" fmla="*/ 52 w 115"/>
                <a:gd name="T11" fmla="*/ 63 h 63"/>
                <a:gd name="T12" fmla="*/ 68 w 115"/>
                <a:gd name="T13" fmla="*/ 63 h 63"/>
                <a:gd name="T14" fmla="*/ 83 w 115"/>
                <a:gd name="T15" fmla="*/ 63 h 63"/>
                <a:gd name="T16" fmla="*/ 99 w 115"/>
                <a:gd name="T17" fmla="*/ 63 h 63"/>
                <a:gd name="T18" fmla="*/ 115 w 115"/>
                <a:gd name="T19" fmla="*/ 61 h 63"/>
                <a:gd name="T20" fmla="*/ 110 w 115"/>
                <a:gd name="T21" fmla="*/ 2 h 63"/>
                <a:gd name="T22" fmla="*/ 97 w 115"/>
                <a:gd name="T23" fmla="*/ 2 h 63"/>
                <a:gd name="T24" fmla="*/ 83 w 115"/>
                <a:gd name="T25" fmla="*/ 2 h 63"/>
                <a:gd name="T26" fmla="*/ 68 w 115"/>
                <a:gd name="T27" fmla="*/ 2 h 63"/>
                <a:gd name="T28" fmla="*/ 54 w 115"/>
                <a:gd name="T29" fmla="*/ 2 h 63"/>
                <a:gd name="T30" fmla="*/ 41 w 115"/>
                <a:gd name="T31" fmla="*/ 2 h 63"/>
                <a:gd name="T32" fmla="*/ 27 w 115"/>
                <a:gd name="T33" fmla="*/ 2 h 63"/>
                <a:gd name="T34" fmla="*/ 14 w 115"/>
                <a:gd name="T35" fmla="*/ 2 h 63"/>
                <a:gd name="T36" fmla="*/ 5 w 115"/>
                <a:gd name="T37" fmla="*/ 0 h 63"/>
                <a:gd name="T38" fmla="*/ 5 w 115"/>
                <a:gd name="T39" fmla="*/ 0 h 63"/>
                <a:gd name="T40" fmla="*/ 0 w 115"/>
                <a:gd name="T41"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63">
                  <a:moveTo>
                    <a:pt x="0" y="61"/>
                  </a:moveTo>
                  <a:lnTo>
                    <a:pt x="0" y="61"/>
                  </a:lnTo>
                  <a:lnTo>
                    <a:pt x="11" y="61"/>
                  </a:lnTo>
                  <a:lnTo>
                    <a:pt x="25" y="63"/>
                  </a:lnTo>
                  <a:lnTo>
                    <a:pt x="38" y="63"/>
                  </a:lnTo>
                  <a:lnTo>
                    <a:pt x="52" y="63"/>
                  </a:lnTo>
                  <a:lnTo>
                    <a:pt x="68" y="63"/>
                  </a:lnTo>
                  <a:lnTo>
                    <a:pt x="83" y="63"/>
                  </a:lnTo>
                  <a:lnTo>
                    <a:pt x="99" y="63"/>
                  </a:lnTo>
                  <a:lnTo>
                    <a:pt x="115" y="61"/>
                  </a:lnTo>
                  <a:lnTo>
                    <a:pt x="110" y="2"/>
                  </a:lnTo>
                  <a:lnTo>
                    <a:pt x="97" y="2"/>
                  </a:lnTo>
                  <a:lnTo>
                    <a:pt x="83" y="2"/>
                  </a:lnTo>
                  <a:lnTo>
                    <a:pt x="68" y="2"/>
                  </a:lnTo>
                  <a:lnTo>
                    <a:pt x="54" y="2"/>
                  </a:lnTo>
                  <a:lnTo>
                    <a:pt x="41" y="2"/>
                  </a:lnTo>
                  <a:lnTo>
                    <a:pt x="27" y="2"/>
                  </a:lnTo>
                  <a:lnTo>
                    <a:pt x="14" y="2"/>
                  </a:lnTo>
                  <a:lnTo>
                    <a:pt x="5" y="0"/>
                  </a:lnTo>
                  <a:lnTo>
                    <a:pt x="5" y="0"/>
                  </a:lnTo>
                  <a:lnTo>
                    <a:pt x="0" y="61"/>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98" name="Freeform 679">
              <a:extLst>
                <a:ext uri="{FF2B5EF4-FFF2-40B4-BE49-F238E27FC236}">
                  <a16:creationId xmlns:a16="http://schemas.microsoft.com/office/drawing/2014/main" id="{1758077A-69D1-D110-309E-9EB393644463}"/>
                </a:ext>
              </a:extLst>
            </p:cNvPr>
            <p:cNvSpPr>
              <a:spLocks/>
            </p:cNvSpPr>
            <p:nvPr/>
          </p:nvSpPr>
          <p:spPr bwMode="auto">
            <a:xfrm>
              <a:off x="3049885" y="5872633"/>
              <a:ext cx="136525" cy="96837"/>
            </a:xfrm>
            <a:custGeom>
              <a:avLst/>
              <a:gdLst>
                <a:gd name="T0" fmla="*/ 0 w 86"/>
                <a:gd name="T1" fmla="*/ 61 h 61"/>
                <a:gd name="T2" fmla="*/ 0 w 86"/>
                <a:gd name="T3" fmla="*/ 61 h 61"/>
                <a:gd name="T4" fmla="*/ 11 w 86"/>
                <a:gd name="T5" fmla="*/ 61 h 61"/>
                <a:gd name="T6" fmla="*/ 23 w 86"/>
                <a:gd name="T7" fmla="*/ 61 h 61"/>
                <a:gd name="T8" fmla="*/ 34 w 86"/>
                <a:gd name="T9" fmla="*/ 61 h 61"/>
                <a:gd name="T10" fmla="*/ 45 w 86"/>
                <a:gd name="T11" fmla="*/ 61 h 61"/>
                <a:gd name="T12" fmla="*/ 54 w 86"/>
                <a:gd name="T13" fmla="*/ 61 h 61"/>
                <a:gd name="T14" fmla="*/ 65 w 86"/>
                <a:gd name="T15" fmla="*/ 61 h 61"/>
                <a:gd name="T16" fmla="*/ 74 w 86"/>
                <a:gd name="T17" fmla="*/ 61 h 61"/>
                <a:gd name="T18" fmla="*/ 81 w 86"/>
                <a:gd name="T19" fmla="*/ 61 h 61"/>
                <a:gd name="T20" fmla="*/ 86 w 86"/>
                <a:gd name="T21" fmla="*/ 0 h 61"/>
                <a:gd name="T22" fmla="*/ 74 w 86"/>
                <a:gd name="T23" fmla="*/ 0 h 61"/>
                <a:gd name="T24" fmla="*/ 65 w 86"/>
                <a:gd name="T25" fmla="*/ 0 h 61"/>
                <a:gd name="T26" fmla="*/ 54 w 86"/>
                <a:gd name="T27" fmla="*/ 0 h 61"/>
                <a:gd name="T28" fmla="*/ 45 w 86"/>
                <a:gd name="T29" fmla="*/ 0 h 61"/>
                <a:gd name="T30" fmla="*/ 34 w 86"/>
                <a:gd name="T31" fmla="*/ 0 h 61"/>
                <a:gd name="T32" fmla="*/ 23 w 86"/>
                <a:gd name="T33" fmla="*/ 0 h 61"/>
                <a:gd name="T34" fmla="*/ 11 w 86"/>
                <a:gd name="T35" fmla="*/ 2 h 61"/>
                <a:gd name="T36" fmla="*/ 0 w 86"/>
                <a:gd name="T37" fmla="*/ 2 h 61"/>
                <a:gd name="T38" fmla="*/ 0 w 86"/>
                <a:gd name="T39" fmla="*/ 2 h 61"/>
                <a:gd name="T40" fmla="*/ 0 w 86"/>
                <a:gd name="T4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61">
                  <a:moveTo>
                    <a:pt x="0" y="61"/>
                  </a:moveTo>
                  <a:lnTo>
                    <a:pt x="0" y="61"/>
                  </a:lnTo>
                  <a:lnTo>
                    <a:pt x="11" y="61"/>
                  </a:lnTo>
                  <a:lnTo>
                    <a:pt x="23" y="61"/>
                  </a:lnTo>
                  <a:lnTo>
                    <a:pt x="34" y="61"/>
                  </a:lnTo>
                  <a:lnTo>
                    <a:pt x="45" y="61"/>
                  </a:lnTo>
                  <a:lnTo>
                    <a:pt x="54" y="61"/>
                  </a:lnTo>
                  <a:lnTo>
                    <a:pt x="65" y="61"/>
                  </a:lnTo>
                  <a:lnTo>
                    <a:pt x="74" y="61"/>
                  </a:lnTo>
                  <a:lnTo>
                    <a:pt x="81" y="61"/>
                  </a:lnTo>
                  <a:lnTo>
                    <a:pt x="86" y="0"/>
                  </a:lnTo>
                  <a:lnTo>
                    <a:pt x="74" y="0"/>
                  </a:lnTo>
                  <a:lnTo>
                    <a:pt x="65" y="0"/>
                  </a:lnTo>
                  <a:lnTo>
                    <a:pt x="54" y="0"/>
                  </a:lnTo>
                  <a:lnTo>
                    <a:pt x="45" y="0"/>
                  </a:lnTo>
                  <a:lnTo>
                    <a:pt x="34" y="0"/>
                  </a:lnTo>
                  <a:lnTo>
                    <a:pt x="23" y="0"/>
                  </a:lnTo>
                  <a:lnTo>
                    <a:pt x="11" y="2"/>
                  </a:lnTo>
                  <a:lnTo>
                    <a:pt x="0" y="2"/>
                  </a:lnTo>
                  <a:lnTo>
                    <a:pt x="0" y="2"/>
                  </a:lnTo>
                  <a:lnTo>
                    <a:pt x="0" y="61"/>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99" name="Freeform 680">
              <a:extLst>
                <a:ext uri="{FF2B5EF4-FFF2-40B4-BE49-F238E27FC236}">
                  <a16:creationId xmlns:a16="http://schemas.microsoft.com/office/drawing/2014/main" id="{3332C2E7-F968-0E3A-D325-8324276505D7}"/>
                </a:ext>
              </a:extLst>
            </p:cNvPr>
            <p:cNvSpPr>
              <a:spLocks/>
            </p:cNvSpPr>
            <p:nvPr/>
          </p:nvSpPr>
          <p:spPr bwMode="auto">
            <a:xfrm>
              <a:off x="2924472" y="5872633"/>
              <a:ext cx="125413" cy="96837"/>
            </a:xfrm>
            <a:custGeom>
              <a:avLst/>
              <a:gdLst>
                <a:gd name="T0" fmla="*/ 5 w 79"/>
                <a:gd name="T1" fmla="*/ 61 h 61"/>
                <a:gd name="T2" fmla="*/ 0 w 79"/>
                <a:gd name="T3" fmla="*/ 59 h 61"/>
                <a:gd name="T4" fmla="*/ 9 w 79"/>
                <a:gd name="T5" fmla="*/ 61 h 61"/>
                <a:gd name="T6" fmla="*/ 18 w 79"/>
                <a:gd name="T7" fmla="*/ 61 h 61"/>
                <a:gd name="T8" fmla="*/ 27 w 79"/>
                <a:gd name="T9" fmla="*/ 61 h 61"/>
                <a:gd name="T10" fmla="*/ 36 w 79"/>
                <a:gd name="T11" fmla="*/ 61 h 61"/>
                <a:gd name="T12" fmla="*/ 47 w 79"/>
                <a:gd name="T13" fmla="*/ 61 h 61"/>
                <a:gd name="T14" fmla="*/ 56 w 79"/>
                <a:gd name="T15" fmla="*/ 61 h 61"/>
                <a:gd name="T16" fmla="*/ 68 w 79"/>
                <a:gd name="T17" fmla="*/ 61 h 61"/>
                <a:gd name="T18" fmla="*/ 79 w 79"/>
                <a:gd name="T19" fmla="*/ 61 h 61"/>
                <a:gd name="T20" fmla="*/ 79 w 79"/>
                <a:gd name="T21" fmla="*/ 2 h 61"/>
                <a:gd name="T22" fmla="*/ 68 w 79"/>
                <a:gd name="T23" fmla="*/ 2 h 61"/>
                <a:gd name="T24" fmla="*/ 56 w 79"/>
                <a:gd name="T25" fmla="*/ 2 h 61"/>
                <a:gd name="T26" fmla="*/ 47 w 79"/>
                <a:gd name="T27" fmla="*/ 2 h 61"/>
                <a:gd name="T28" fmla="*/ 36 w 79"/>
                <a:gd name="T29" fmla="*/ 2 h 61"/>
                <a:gd name="T30" fmla="*/ 29 w 79"/>
                <a:gd name="T31" fmla="*/ 2 h 61"/>
                <a:gd name="T32" fmla="*/ 20 w 79"/>
                <a:gd name="T33" fmla="*/ 2 h 61"/>
                <a:gd name="T34" fmla="*/ 14 w 79"/>
                <a:gd name="T35" fmla="*/ 0 h 61"/>
                <a:gd name="T36" fmla="*/ 9 w 79"/>
                <a:gd name="T37" fmla="*/ 0 h 61"/>
                <a:gd name="T38" fmla="*/ 5 w 79"/>
                <a:gd name="T39" fmla="*/ 0 h 61"/>
                <a:gd name="T40" fmla="*/ 5 w 79"/>
                <a:gd name="T4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61">
                  <a:moveTo>
                    <a:pt x="5" y="61"/>
                  </a:moveTo>
                  <a:lnTo>
                    <a:pt x="0" y="59"/>
                  </a:lnTo>
                  <a:lnTo>
                    <a:pt x="9" y="61"/>
                  </a:lnTo>
                  <a:lnTo>
                    <a:pt x="18" y="61"/>
                  </a:lnTo>
                  <a:lnTo>
                    <a:pt x="27" y="61"/>
                  </a:lnTo>
                  <a:lnTo>
                    <a:pt x="36" y="61"/>
                  </a:lnTo>
                  <a:lnTo>
                    <a:pt x="47" y="61"/>
                  </a:lnTo>
                  <a:lnTo>
                    <a:pt x="56" y="61"/>
                  </a:lnTo>
                  <a:lnTo>
                    <a:pt x="68" y="61"/>
                  </a:lnTo>
                  <a:lnTo>
                    <a:pt x="79" y="61"/>
                  </a:lnTo>
                  <a:lnTo>
                    <a:pt x="79" y="2"/>
                  </a:lnTo>
                  <a:lnTo>
                    <a:pt x="68" y="2"/>
                  </a:lnTo>
                  <a:lnTo>
                    <a:pt x="56" y="2"/>
                  </a:lnTo>
                  <a:lnTo>
                    <a:pt x="47" y="2"/>
                  </a:lnTo>
                  <a:lnTo>
                    <a:pt x="36" y="2"/>
                  </a:lnTo>
                  <a:lnTo>
                    <a:pt x="29" y="2"/>
                  </a:lnTo>
                  <a:lnTo>
                    <a:pt x="20" y="2"/>
                  </a:lnTo>
                  <a:lnTo>
                    <a:pt x="14" y="0"/>
                  </a:lnTo>
                  <a:lnTo>
                    <a:pt x="9" y="0"/>
                  </a:lnTo>
                  <a:lnTo>
                    <a:pt x="5" y="0"/>
                  </a:lnTo>
                  <a:lnTo>
                    <a:pt x="5" y="61"/>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600" name="Freeform 681">
              <a:extLst>
                <a:ext uri="{FF2B5EF4-FFF2-40B4-BE49-F238E27FC236}">
                  <a16:creationId xmlns:a16="http://schemas.microsoft.com/office/drawing/2014/main" id="{1D548F83-4FB9-CFF9-7518-06ED7CE2C405}"/>
                </a:ext>
              </a:extLst>
            </p:cNvPr>
            <p:cNvSpPr>
              <a:spLocks/>
            </p:cNvSpPr>
            <p:nvPr/>
          </p:nvSpPr>
          <p:spPr bwMode="auto">
            <a:xfrm>
              <a:off x="2656185" y="5683721"/>
              <a:ext cx="276225" cy="285750"/>
            </a:xfrm>
            <a:custGeom>
              <a:avLst/>
              <a:gdLst>
                <a:gd name="T0" fmla="*/ 43 w 174"/>
                <a:gd name="T1" fmla="*/ 61 h 180"/>
                <a:gd name="T2" fmla="*/ 14 w 174"/>
                <a:gd name="T3" fmla="*/ 25 h 180"/>
                <a:gd name="T4" fmla="*/ 9 w 174"/>
                <a:gd name="T5" fmla="*/ 38 h 180"/>
                <a:gd name="T6" fmla="*/ 3 w 174"/>
                <a:gd name="T7" fmla="*/ 58 h 180"/>
                <a:gd name="T8" fmla="*/ 0 w 174"/>
                <a:gd name="T9" fmla="*/ 70 h 180"/>
                <a:gd name="T10" fmla="*/ 0 w 174"/>
                <a:gd name="T11" fmla="*/ 83 h 180"/>
                <a:gd name="T12" fmla="*/ 0 w 174"/>
                <a:gd name="T13" fmla="*/ 99 h 180"/>
                <a:gd name="T14" fmla="*/ 5 w 174"/>
                <a:gd name="T15" fmla="*/ 115 h 180"/>
                <a:gd name="T16" fmla="*/ 14 w 174"/>
                <a:gd name="T17" fmla="*/ 128 h 180"/>
                <a:gd name="T18" fmla="*/ 25 w 174"/>
                <a:gd name="T19" fmla="*/ 142 h 180"/>
                <a:gd name="T20" fmla="*/ 41 w 174"/>
                <a:gd name="T21" fmla="*/ 153 h 180"/>
                <a:gd name="T22" fmla="*/ 59 w 174"/>
                <a:gd name="T23" fmla="*/ 162 h 180"/>
                <a:gd name="T24" fmla="*/ 81 w 174"/>
                <a:gd name="T25" fmla="*/ 169 h 180"/>
                <a:gd name="T26" fmla="*/ 108 w 174"/>
                <a:gd name="T27" fmla="*/ 173 h 180"/>
                <a:gd name="T28" fmla="*/ 138 w 174"/>
                <a:gd name="T29" fmla="*/ 178 h 180"/>
                <a:gd name="T30" fmla="*/ 174 w 174"/>
                <a:gd name="T31" fmla="*/ 180 h 180"/>
                <a:gd name="T32" fmla="*/ 174 w 174"/>
                <a:gd name="T33" fmla="*/ 119 h 180"/>
                <a:gd name="T34" fmla="*/ 142 w 174"/>
                <a:gd name="T35" fmla="*/ 117 h 180"/>
                <a:gd name="T36" fmla="*/ 117 w 174"/>
                <a:gd name="T37" fmla="*/ 115 h 180"/>
                <a:gd name="T38" fmla="*/ 95 w 174"/>
                <a:gd name="T39" fmla="*/ 110 h 180"/>
                <a:gd name="T40" fmla="*/ 81 w 174"/>
                <a:gd name="T41" fmla="*/ 106 h 180"/>
                <a:gd name="T42" fmla="*/ 70 w 174"/>
                <a:gd name="T43" fmla="*/ 101 h 180"/>
                <a:gd name="T44" fmla="*/ 63 w 174"/>
                <a:gd name="T45" fmla="*/ 97 h 180"/>
                <a:gd name="T46" fmla="*/ 61 w 174"/>
                <a:gd name="T47" fmla="*/ 94 h 180"/>
                <a:gd name="T48" fmla="*/ 61 w 174"/>
                <a:gd name="T49" fmla="*/ 92 h 180"/>
                <a:gd name="T50" fmla="*/ 59 w 174"/>
                <a:gd name="T51" fmla="*/ 90 h 180"/>
                <a:gd name="T52" fmla="*/ 59 w 174"/>
                <a:gd name="T53" fmla="*/ 85 h 180"/>
                <a:gd name="T54" fmla="*/ 61 w 174"/>
                <a:gd name="T55" fmla="*/ 81 h 180"/>
                <a:gd name="T56" fmla="*/ 61 w 174"/>
                <a:gd name="T57" fmla="*/ 74 h 180"/>
                <a:gd name="T58" fmla="*/ 68 w 174"/>
                <a:gd name="T59" fmla="*/ 56 h 180"/>
                <a:gd name="T60" fmla="*/ 72 w 174"/>
                <a:gd name="T61" fmla="*/ 36 h 180"/>
                <a:gd name="T62" fmla="*/ 43 w 174"/>
                <a:gd name="T63" fmla="*/ 0 h 180"/>
                <a:gd name="T64" fmla="*/ 72 w 174"/>
                <a:gd name="T65" fmla="*/ 36 h 180"/>
                <a:gd name="T66" fmla="*/ 81 w 174"/>
                <a:gd name="T67" fmla="*/ 0 h 180"/>
                <a:gd name="T68" fmla="*/ 43 w 174"/>
                <a:gd name="T69" fmla="*/ 0 h 180"/>
                <a:gd name="T70" fmla="*/ 43 w 174"/>
                <a:gd name="T71" fmla="*/ 6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4" h="180">
                  <a:moveTo>
                    <a:pt x="43" y="61"/>
                  </a:moveTo>
                  <a:lnTo>
                    <a:pt x="14" y="25"/>
                  </a:lnTo>
                  <a:lnTo>
                    <a:pt x="9" y="38"/>
                  </a:lnTo>
                  <a:lnTo>
                    <a:pt x="3" y="58"/>
                  </a:lnTo>
                  <a:lnTo>
                    <a:pt x="0" y="70"/>
                  </a:lnTo>
                  <a:lnTo>
                    <a:pt x="0" y="83"/>
                  </a:lnTo>
                  <a:lnTo>
                    <a:pt x="0" y="99"/>
                  </a:lnTo>
                  <a:lnTo>
                    <a:pt x="5" y="115"/>
                  </a:lnTo>
                  <a:lnTo>
                    <a:pt x="14" y="128"/>
                  </a:lnTo>
                  <a:lnTo>
                    <a:pt x="25" y="142"/>
                  </a:lnTo>
                  <a:lnTo>
                    <a:pt x="41" y="153"/>
                  </a:lnTo>
                  <a:lnTo>
                    <a:pt x="59" y="162"/>
                  </a:lnTo>
                  <a:lnTo>
                    <a:pt x="81" y="169"/>
                  </a:lnTo>
                  <a:lnTo>
                    <a:pt x="108" y="173"/>
                  </a:lnTo>
                  <a:lnTo>
                    <a:pt x="138" y="178"/>
                  </a:lnTo>
                  <a:lnTo>
                    <a:pt x="174" y="180"/>
                  </a:lnTo>
                  <a:lnTo>
                    <a:pt x="174" y="119"/>
                  </a:lnTo>
                  <a:lnTo>
                    <a:pt x="142" y="117"/>
                  </a:lnTo>
                  <a:lnTo>
                    <a:pt x="117" y="115"/>
                  </a:lnTo>
                  <a:lnTo>
                    <a:pt x="95" y="110"/>
                  </a:lnTo>
                  <a:lnTo>
                    <a:pt x="81" y="106"/>
                  </a:lnTo>
                  <a:lnTo>
                    <a:pt x="70" y="101"/>
                  </a:lnTo>
                  <a:lnTo>
                    <a:pt x="63" y="97"/>
                  </a:lnTo>
                  <a:lnTo>
                    <a:pt x="61" y="94"/>
                  </a:lnTo>
                  <a:lnTo>
                    <a:pt x="61" y="92"/>
                  </a:lnTo>
                  <a:lnTo>
                    <a:pt x="59" y="90"/>
                  </a:lnTo>
                  <a:lnTo>
                    <a:pt x="59" y="85"/>
                  </a:lnTo>
                  <a:lnTo>
                    <a:pt x="61" y="81"/>
                  </a:lnTo>
                  <a:lnTo>
                    <a:pt x="61" y="74"/>
                  </a:lnTo>
                  <a:lnTo>
                    <a:pt x="68" y="56"/>
                  </a:lnTo>
                  <a:lnTo>
                    <a:pt x="72" y="36"/>
                  </a:lnTo>
                  <a:lnTo>
                    <a:pt x="43" y="0"/>
                  </a:lnTo>
                  <a:lnTo>
                    <a:pt x="72" y="36"/>
                  </a:lnTo>
                  <a:lnTo>
                    <a:pt x="81" y="0"/>
                  </a:lnTo>
                  <a:lnTo>
                    <a:pt x="43" y="0"/>
                  </a:lnTo>
                  <a:lnTo>
                    <a:pt x="43" y="61"/>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601" name="Freeform 682">
              <a:extLst>
                <a:ext uri="{FF2B5EF4-FFF2-40B4-BE49-F238E27FC236}">
                  <a16:creationId xmlns:a16="http://schemas.microsoft.com/office/drawing/2014/main" id="{01A0FD90-6107-3F84-6BC0-19B429D8F107}"/>
                </a:ext>
              </a:extLst>
            </p:cNvPr>
            <p:cNvSpPr>
              <a:spLocks/>
            </p:cNvSpPr>
            <p:nvPr/>
          </p:nvSpPr>
          <p:spPr bwMode="auto">
            <a:xfrm>
              <a:off x="2678410" y="5569421"/>
              <a:ext cx="111125" cy="211137"/>
            </a:xfrm>
            <a:custGeom>
              <a:avLst/>
              <a:gdLst>
                <a:gd name="T0" fmla="*/ 13 w 70"/>
                <a:gd name="T1" fmla="*/ 34 h 133"/>
                <a:gd name="T2" fmla="*/ 9 w 70"/>
                <a:gd name="T3" fmla="*/ 11 h 133"/>
                <a:gd name="T4" fmla="*/ 7 w 70"/>
                <a:gd name="T5" fmla="*/ 27 h 133"/>
                <a:gd name="T6" fmla="*/ 4 w 70"/>
                <a:gd name="T7" fmla="*/ 43 h 133"/>
                <a:gd name="T8" fmla="*/ 2 w 70"/>
                <a:gd name="T9" fmla="*/ 58 h 133"/>
                <a:gd name="T10" fmla="*/ 0 w 70"/>
                <a:gd name="T11" fmla="*/ 72 h 133"/>
                <a:gd name="T12" fmla="*/ 0 w 70"/>
                <a:gd name="T13" fmla="*/ 83 h 133"/>
                <a:gd name="T14" fmla="*/ 0 w 70"/>
                <a:gd name="T15" fmla="*/ 94 h 133"/>
                <a:gd name="T16" fmla="*/ 0 w 70"/>
                <a:gd name="T17" fmla="*/ 101 h 133"/>
                <a:gd name="T18" fmla="*/ 29 w 70"/>
                <a:gd name="T19" fmla="*/ 133 h 133"/>
                <a:gd name="T20" fmla="*/ 29 w 70"/>
                <a:gd name="T21" fmla="*/ 72 h 133"/>
                <a:gd name="T22" fmla="*/ 58 w 70"/>
                <a:gd name="T23" fmla="*/ 99 h 133"/>
                <a:gd name="T24" fmla="*/ 58 w 70"/>
                <a:gd name="T25" fmla="*/ 97 h 133"/>
                <a:gd name="T26" fmla="*/ 61 w 70"/>
                <a:gd name="T27" fmla="*/ 88 h 133"/>
                <a:gd name="T28" fmla="*/ 61 w 70"/>
                <a:gd name="T29" fmla="*/ 79 h 133"/>
                <a:gd name="T30" fmla="*/ 63 w 70"/>
                <a:gd name="T31" fmla="*/ 65 h 133"/>
                <a:gd name="T32" fmla="*/ 63 w 70"/>
                <a:gd name="T33" fmla="*/ 52 h 133"/>
                <a:gd name="T34" fmla="*/ 65 w 70"/>
                <a:gd name="T35" fmla="*/ 38 h 133"/>
                <a:gd name="T36" fmla="*/ 70 w 70"/>
                <a:gd name="T37" fmla="*/ 22 h 133"/>
                <a:gd name="T38" fmla="*/ 65 w 70"/>
                <a:gd name="T39" fmla="*/ 0 h 133"/>
                <a:gd name="T40" fmla="*/ 13 w 70"/>
                <a:gd name="T41" fmla="*/ 3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33">
                  <a:moveTo>
                    <a:pt x="13" y="34"/>
                  </a:moveTo>
                  <a:lnTo>
                    <a:pt x="9" y="11"/>
                  </a:lnTo>
                  <a:lnTo>
                    <a:pt x="7" y="27"/>
                  </a:lnTo>
                  <a:lnTo>
                    <a:pt x="4" y="43"/>
                  </a:lnTo>
                  <a:lnTo>
                    <a:pt x="2" y="58"/>
                  </a:lnTo>
                  <a:lnTo>
                    <a:pt x="0" y="72"/>
                  </a:lnTo>
                  <a:lnTo>
                    <a:pt x="0" y="83"/>
                  </a:lnTo>
                  <a:lnTo>
                    <a:pt x="0" y="94"/>
                  </a:lnTo>
                  <a:lnTo>
                    <a:pt x="0" y="101"/>
                  </a:lnTo>
                  <a:lnTo>
                    <a:pt x="29" y="133"/>
                  </a:lnTo>
                  <a:lnTo>
                    <a:pt x="29" y="72"/>
                  </a:lnTo>
                  <a:lnTo>
                    <a:pt x="58" y="99"/>
                  </a:lnTo>
                  <a:lnTo>
                    <a:pt x="58" y="97"/>
                  </a:lnTo>
                  <a:lnTo>
                    <a:pt x="61" y="88"/>
                  </a:lnTo>
                  <a:lnTo>
                    <a:pt x="61" y="79"/>
                  </a:lnTo>
                  <a:lnTo>
                    <a:pt x="63" y="65"/>
                  </a:lnTo>
                  <a:lnTo>
                    <a:pt x="63" y="52"/>
                  </a:lnTo>
                  <a:lnTo>
                    <a:pt x="65" y="38"/>
                  </a:lnTo>
                  <a:lnTo>
                    <a:pt x="70" y="22"/>
                  </a:lnTo>
                  <a:lnTo>
                    <a:pt x="65" y="0"/>
                  </a:lnTo>
                  <a:lnTo>
                    <a:pt x="13" y="34"/>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602" name="Freeform 683">
              <a:extLst>
                <a:ext uri="{FF2B5EF4-FFF2-40B4-BE49-F238E27FC236}">
                  <a16:creationId xmlns:a16="http://schemas.microsoft.com/office/drawing/2014/main" id="{14BF382B-578F-D814-8909-BDD1035AA179}"/>
                </a:ext>
              </a:extLst>
            </p:cNvPr>
            <p:cNvSpPr>
              <a:spLocks/>
            </p:cNvSpPr>
            <p:nvPr/>
          </p:nvSpPr>
          <p:spPr bwMode="auto">
            <a:xfrm>
              <a:off x="2678410" y="5380508"/>
              <a:ext cx="103188" cy="242887"/>
            </a:xfrm>
            <a:custGeom>
              <a:avLst/>
              <a:gdLst>
                <a:gd name="T0" fmla="*/ 4 w 65"/>
                <a:gd name="T1" fmla="*/ 0 h 153"/>
                <a:gd name="T2" fmla="*/ 4 w 65"/>
                <a:gd name="T3" fmla="*/ 0 h 153"/>
                <a:gd name="T4" fmla="*/ 4 w 65"/>
                <a:gd name="T5" fmla="*/ 6 h 153"/>
                <a:gd name="T6" fmla="*/ 2 w 65"/>
                <a:gd name="T7" fmla="*/ 20 h 153"/>
                <a:gd name="T8" fmla="*/ 0 w 65"/>
                <a:gd name="T9" fmla="*/ 38 h 153"/>
                <a:gd name="T10" fmla="*/ 0 w 65"/>
                <a:gd name="T11" fmla="*/ 60 h 153"/>
                <a:gd name="T12" fmla="*/ 0 w 65"/>
                <a:gd name="T13" fmla="*/ 83 h 153"/>
                <a:gd name="T14" fmla="*/ 0 w 65"/>
                <a:gd name="T15" fmla="*/ 108 h 153"/>
                <a:gd name="T16" fmla="*/ 4 w 65"/>
                <a:gd name="T17" fmla="*/ 130 h 153"/>
                <a:gd name="T18" fmla="*/ 13 w 65"/>
                <a:gd name="T19" fmla="*/ 153 h 153"/>
                <a:gd name="T20" fmla="*/ 65 w 65"/>
                <a:gd name="T21" fmla="*/ 119 h 153"/>
                <a:gd name="T22" fmla="*/ 63 w 65"/>
                <a:gd name="T23" fmla="*/ 114 h 153"/>
                <a:gd name="T24" fmla="*/ 61 w 65"/>
                <a:gd name="T25" fmla="*/ 101 h 153"/>
                <a:gd name="T26" fmla="*/ 58 w 65"/>
                <a:gd name="T27" fmla="*/ 83 h 153"/>
                <a:gd name="T28" fmla="*/ 58 w 65"/>
                <a:gd name="T29" fmla="*/ 63 h 153"/>
                <a:gd name="T30" fmla="*/ 61 w 65"/>
                <a:gd name="T31" fmla="*/ 42 h 153"/>
                <a:gd name="T32" fmla="*/ 63 w 65"/>
                <a:gd name="T33" fmla="*/ 24 h 153"/>
                <a:gd name="T34" fmla="*/ 63 w 65"/>
                <a:gd name="T35" fmla="*/ 11 h 153"/>
                <a:gd name="T36" fmla="*/ 65 w 65"/>
                <a:gd name="T37" fmla="*/ 0 h 153"/>
                <a:gd name="T38" fmla="*/ 65 w 65"/>
                <a:gd name="T39" fmla="*/ 0 h 153"/>
                <a:gd name="T40" fmla="*/ 4 w 65"/>
                <a:gd name="T4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153">
                  <a:moveTo>
                    <a:pt x="4" y="0"/>
                  </a:moveTo>
                  <a:lnTo>
                    <a:pt x="4" y="0"/>
                  </a:lnTo>
                  <a:lnTo>
                    <a:pt x="4" y="6"/>
                  </a:lnTo>
                  <a:lnTo>
                    <a:pt x="2" y="20"/>
                  </a:lnTo>
                  <a:lnTo>
                    <a:pt x="0" y="38"/>
                  </a:lnTo>
                  <a:lnTo>
                    <a:pt x="0" y="60"/>
                  </a:lnTo>
                  <a:lnTo>
                    <a:pt x="0" y="83"/>
                  </a:lnTo>
                  <a:lnTo>
                    <a:pt x="0" y="108"/>
                  </a:lnTo>
                  <a:lnTo>
                    <a:pt x="4" y="130"/>
                  </a:lnTo>
                  <a:lnTo>
                    <a:pt x="13" y="153"/>
                  </a:lnTo>
                  <a:lnTo>
                    <a:pt x="65" y="119"/>
                  </a:lnTo>
                  <a:lnTo>
                    <a:pt x="63" y="114"/>
                  </a:lnTo>
                  <a:lnTo>
                    <a:pt x="61" y="101"/>
                  </a:lnTo>
                  <a:lnTo>
                    <a:pt x="58" y="83"/>
                  </a:lnTo>
                  <a:lnTo>
                    <a:pt x="58" y="63"/>
                  </a:lnTo>
                  <a:lnTo>
                    <a:pt x="61" y="42"/>
                  </a:lnTo>
                  <a:lnTo>
                    <a:pt x="63" y="24"/>
                  </a:lnTo>
                  <a:lnTo>
                    <a:pt x="63" y="11"/>
                  </a:lnTo>
                  <a:lnTo>
                    <a:pt x="65" y="0"/>
                  </a:lnTo>
                  <a:lnTo>
                    <a:pt x="65" y="0"/>
                  </a:lnTo>
                  <a:lnTo>
                    <a:pt x="4"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603" name="Freeform 684">
              <a:extLst>
                <a:ext uri="{FF2B5EF4-FFF2-40B4-BE49-F238E27FC236}">
                  <a16:creationId xmlns:a16="http://schemas.microsoft.com/office/drawing/2014/main" id="{496CC4FD-82BB-6C53-7C3F-9B3C92B67C7D}"/>
                </a:ext>
              </a:extLst>
            </p:cNvPr>
            <p:cNvSpPr>
              <a:spLocks/>
            </p:cNvSpPr>
            <p:nvPr/>
          </p:nvSpPr>
          <p:spPr bwMode="auto">
            <a:xfrm>
              <a:off x="2684760" y="5183658"/>
              <a:ext cx="100013" cy="196850"/>
            </a:xfrm>
            <a:custGeom>
              <a:avLst/>
              <a:gdLst>
                <a:gd name="T0" fmla="*/ 3 w 63"/>
                <a:gd name="T1" fmla="*/ 0 h 124"/>
                <a:gd name="T2" fmla="*/ 3 w 63"/>
                <a:gd name="T3" fmla="*/ 0 h 124"/>
                <a:gd name="T4" fmla="*/ 0 w 63"/>
                <a:gd name="T5" fmla="*/ 15 h 124"/>
                <a:gd name="T6" fmla="*/ 0 w 63"/>
                <a:gd name="T7" fmla="*/ 33 h 124"/>
                <a:gd name="T8" fmla="*/ 0 w 63"/>
                <a:gd name="T9" fmla="*/ 49 h 124"/>
                <a:gd name="T10" fmla="*/ 0 w 63"/>
                <a:gd name="T11" fmla="*/ 65 h 124"/>
                <a:gd name="T12" fmla="*/ 0 w 63"/>
                <a:gd name="T13" fmla="*/ 81 h 124"/>
                <a:gd name="T14" fmla="*/ 0 w 63"/>
                <a:gd name="T15" fmla="*/ 94 h 124"/>
                <a:gd name="T16" fmla="*/ 0 w 63"/>
                <a:gd name="T17" fmla="*/ 110 h 124"/>
                <a:gd name="T18" fmla="*/ 0 w 63"/>
                <a:gd name="T19" fmla="*/ 124 h 124"/>
                <a:gd name="T20" fmla="*/ 61 w 63"/>
                <a:gd name="T21" fmla="*/ 124 h 124"/>
                <a:gd name="T22" fmla="*/ 61 w 63"/>
                <a:gd name="T23" fmla="*/ 110 h 124"/>
                <a:gd name="T24" fmla="*/ 61 w 63"/>
                <a:gd name="T25" fmla="*/ 94 h 124"/>
                <a:gd name="T26" fmla="*/ 61 w 63"/>
                <a:gd name="T27" fmla="*/ 78 h 124"/>
                <a:gd name="T28" fmla="*/ 61 w 63"/>
                <a:gd name="T29" fmla="*/ 65 h 124"/>
                <a:gd name="T30" fmla="*/ 61 w 63"/>
                <a:gd name="T31" fmla="*/ 49 h 124"/>
                <a:gd name="T32" fmla="*/ 61 w 63"/>
                <a:gd name="T33" fmla="*/ 36 h 124"/>
                <a:gd name="T34" fmla="*/ 61 w 63"/>
                <a:gd name="T35" fmla="*/ 20 h 124"/>
                <a:gd name="T36" fmla="*/ 63 w 63"/>
                <a:gd name="T37" fmla="*/ 6 h 124"/>
                <a:gd name="T38" fmla="*/ 63 w 63"/>
                <a:gd name="T39" fmla="*/ 6 h 124"/>
                <a:gd name="T40" fmla="*/ 3 w 63"/>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24">
                  <a:moveTo>
                    <a:pt x="3" y="0"/>
                  </a:moveTo>
                  <a:lnTo>
                    <a:pt x="3" y="0"/>
                  </a:lnTo>
                  <a:lnTo>
                    <a:pt x="0" y="15"/>
                  </a:lnTo>
                  <a:lnTo>
                    <a:pt x="0" y="33"/>
                  </a:lnTo>
                  <a:lnTo>
                    <a:pt x="0" y="49"/>
                  </a:lnTo>
                  <a:lnTo>
                    <a:pt x="0" y="65"/>
                  </a:lnTo>
                  <a:lnTo>
                    <a:pt x="0" y="81"/>
                  </a:lnTo>
                  <a:lnTo>
                    <a:pt x="0" y="94"/>
                  </a:lnTo>
                  <a:lnTo>
                    <a:pt x="0" y="110"/>
                  </a:lnTo>
                  <a:lnTo>
                    <a:pt x="0" y="124"/>
                  </a:lnTo>
                  <a:lnTo>
                    <a:pt x="61" y="124"/>
                  </a:lnTo>
                  <a:lnTo>
                    <a:pt x="61" y="110"/>
                  </a:lnTo>
                  <a:lnTo>
                    <a:pt x="61" y="94"/>
                  </a:lnTo>
                  <a:lnTo>
                    <a:pt x="61" y="78"/>
                  </a:lnTo>
                  <a:lnTo>
                    <a:pt x="61" y="65"/>
                  </a:lnTo>
                  <a:lnTo>
                    <a:pt x="61" y="49"/>
                  </a:lnTo>
                  <a:lnTo>
                    <a:pt x="61" y="36"/>
                  </a:lnTo>
                  <a:lnTo>
                    <a:pt x="61" y="20"/>
                  </a:lnTo>
                  <a:lnTo>
                    <a:pt x="63" y="6"/>
                  </a:lnTo>
                  <a:lnTo>
                    <a:pt x="63" y="6"/>
                  </a:lnTo>
                  <a:lnTo>
                    <a:pt x="3"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604" name="Freeform 685">
              <a:extLst>
                <a:ext uri="{FF2B5EF4-FFF2-40B4-BE49-F238E27FC236}">
                  <a16:creationId xmlns:a16="http://schemas.microsoft.com/office/drawing/2014/main" id="{15D33FF8-F06E-1634-A5D8-8A3EBBAA6ECA}"/>
                </a:ext>
              </a:extLst>
            </p:cNvPr>
            <p:cNvSpPr>
              <a:spLocks/>
            </p:cNvSpPr>
            <p:nvPr/>
          </p:nvSpPr>
          <p:spPr bwMode="auto">
            <a:xfrm>
              <a:off x="2689522" y="5004271"/>
              <a:ext cx="177800" cy="188912"/>
            </a:xfrm>
            <a:custGeom>
              <a:avLst/>
              <a:gdLst>
                <a:gd name="T0" fmla="*/ 51 w 112"/>
                <a:gd name="T1" fmla="*/ 0 h 119"/>
                <a:gd name="T2" fmla="*/ 51 w 112"/>
                <a:gd name="T3" fmla="*/ 0 h 119"/>
                <a:gd name="T4" fmla="*/ 51 w 112"/>
                <a:gd name="T5" fmla="*/ 2 h 119"/>
                <a:gd name="T6" fmla="*/ 47 w 112"/>
                <a:gd name="T7" fmla="*/ 11 h 119"/>
                <a:gd name="T8" fmla="*/ 40 w 112"/>
                <a:gd name="T9" fmla="*/ 23 h 119"/>
                <a:gd name="T10" fmla="*/ 31 w 112"/>
                <a:gd name="T11" fmla="*/ 38 h 119"/>
                <a:gd name="T12" fmla="*/ 22 w 112"/>
                <a:gd name="T13" fmla="*/ 54 h 119"/>
                <a:gd name="T14" fmla="*/ 13 w 112"/>
                <a:gd name="T15" fmla="*/ 72 h 119"/>
                <a:gd name="T16" fmla="*/ 4 w 112"/>
                <a:gd name="T17" fmla="*/ 92 h 119"/>
                <a:gd name="T18" fmla="*/ 0 w 112"/>
                <a:gd name="T19" fmla="*/ 113 h 119"/>
                <a:gd name="T20" fmla="*/ 60 w 112"/>
                <a:gd name="T21" fmla="*/ 119 h 119"/>
                <a:gd name="T22" fmla="*/ 63 w 112"/>
                <a:gd name="T23" fmla="*/ 110 h 119"/>
                <a:gd name="T24" fmla="*/ 67 w 112"/>
                <a:gd name="T25" fmla="*/ 97 h 119"/>
                <a:gd name="T26" fmla="*/ 74 w 112"/>
                <a:gd name="T27" fmla="*/ 83 h 119"/>
                <a:gd name="T28" fmla="*/ 83 w 112"/>
                <a:gd name="T29" fmla="*/ 68 h 119"/>
                <a:gd name="T30" fmla="*/ 92 w 112"/>
                <a:gd name="T31" fmla="*/ 52 h 119"/>
                <a:gd name="T32" fmla="*/ 101 w 112"/>
                <a:gd name="T33" fmla="*/ 36 h 119"/>
                <a:gd name="T34" fmla="*/ 108 w 112"/>
                <a:gd name="T35" fmla="*/ 20 h 119"/>
                <a:gd name="T36" fmla="*/ 112 w 112"/>
                <a:gd name="T37" fmla="*/ 0 h 119"/>
                <a:gd name="T38" fmla="*/ 112 w 112"/>
                <a:gd name="T39" fmla="*/ 0 h 119"/>
                <a:gd name="T40" fmla="*/ 51 w 112"/>
                <a:gd name="T4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119">
                  <a:moveTo>
                    <a:pt x="51" y="0"/>
                  </a:moveTo>
                  <a:lnTo>
                    <a:pt x="51" y="0"/>
                  </a:lnTo>
                  <a:lnTo>
                    <a:pt x="51" y="2"/>
                  </a:lnTo>
                  <a:lnTo>
                    <a:pt x="47" y="11"/>
                  </a:lnTo>
                  <a:lnTo>
                    <a:pt x="40" y="23"/>
                  </a:lnTo>
                  <a:lnTo>
                    <a:pt x="31" y="38"/>
                  </a:lnTo>
                  <a:lnTo>
                    <a:pt x="22" y="54"/>
                  </a:lnTo>
                  <a:lnTo>
                    <a:pt x="13" y="72"/>
                  </a:lnTo>
                  <a:lnTo>
                    <a:pt x="4" y="92"/>
                  </a:lnTo>
                  <a:lnTo>
                    <a:pt x="0" y="113"/>
                  </a:lnTo>
                  <a:lnTo>
                    <a:pt x="60" y="119"/>
                  </a:lnTo>
                  <a:lnTo>
                    <a:pt x="63" y="110"/>
                  </a:lnTo>
                  <a:lnTo>
                    <a:pt x="67" y="97"/>
                  </a:lnTo>
                  <a:lnTo>
                    <a:pt x="74" y="83"/>
                  </a:lnTo>
                  <a:lnTo>
                    <a:pt x="83" y="68"/>
                  </a:lnTo>
                  <a:lnTo>
                    <a:pt x="92" y="52"/>
                  </a:lnTo>
                  <a:lnTo>
                    <a:pt x="101" y="36"/>
                  </a:lnTo>
                  <a:lnTo>
                    <a:pt x="108" y="20"/>
                  </a:lnTo>
                  <a:lnTo>
                    <a:pt x="112" y="0"/>
                  </a:lnTo>
                  <a:lnTo>
                    <a:pt x="112" y="0"/>
                  </a:lnTo>
                  <a:lnTo>
                    <a:pt x="51"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05" name="Freeform 687">
              <a:extLst>
                <a:ext uri="{FF2B5EF4-FFF2-40B4-BE49-F238E27FC236}">
                  <a16:creationId xmlns:a16="http://schemas.microsoft.com/office/drawing/2014/main" id="{7B5FEE7D-2C25-2E30-77CB-FCE213DCF7F0}"/>
                </a:ext>
              </a:extLst>
            </p:cNvPr>
            <p:cNvSpPr>
              <a:spLocks/>
            </p:cNvSpPr>
            <p:nvPr/>
          </p:nvSpPr>
          <p:spPr bwMode="auto">
            <a:xfrm>
              <a:off x="2770485" y="4915370"/>
              <a:ext cx="147638" cy="111125"/>
            </a:xfrm>
            <a:custGeom>
              <a:avLst/>
              <a:gdLst>
                <a:gd name="T0" fmla="*/ 54 w 93"/>
                <a:gd name="T1" fmla="*/ 0 h 70"/>
                <a:gd name="T2" fmla="*/ 32 w 93"/>
                <a:gd name="T3" fmla="*/ 27 h 70"/>
                <a:gd name="T4" fmla="*/ 39 w 93"/>
                <a:gd name="T5" fmla="*/ 11 h 70"/>
                <a:gd name="T6" fmla="*/ 41 w 93"/>
                <a:gd name="T7" fmla="*/ 9 h 70"/>
                <a:gd name="T8" fmla="*/ 39 w 93"/>
                <a:gd name="T9" fmla="*/ 11 h 70"/>
                <a:gd name="T10" fmla="*/ 32 w 93"/>
                <a:gd name="T11" fmla="*/ 13 h 70"/>
                <a:gd name="T12" fmla="*/ 25 w 93"/>
                <a:gd name="T13" fmla="*/ 18 h 70"/>
                <a:gd name="T14" fmla="*/ 16 w 93"/>
                <a:gd name="T15" fmla="*/ 25 h 70"/>
                <a:gd name="T16" fmla="*/ 5 w 93"/>
                <a:gd name="T17" fmla="*/ 36 h 70"/>
                <a:gd name="T18" fmla="*/ 0 w 93"/>
                <a:gd name="T19" fmla="*/ 56 h 70"/>
                <a:gd name="T20" fmla="*/ 61 w 93"/>
                <a:gd name="T21" fmla="*/ 56 h 70"/>
                <a:gd name="T22" fmla="*/ 57 w 93"/>
                <a:gd name="T23" fmla="*/ 65 h 70"/>
                <a:gd name="T24" fmla="*/ 54 w 93"/>
                <a:gd name="T25" fmla="*/ 70 h 70"/>
                <a:gd name="T26" fmla="*/ 57 w 93"/>
                <a:gd name="T27" fmla="*/ 70 h 70"/>
                <a:gd name="T28" fmla="*/ 61 w 93"/>
                <a:gd name="T29" fmla="*/ 67 h 70"/>
                <a:gd name="T30" fmla="*/ 68 w 93"/>
                <a:gd name="T31" fmla="*/ 63 h 70"/>
                <a:gd name="T32" fmla="*/ 75 w 93"/>
                <a:gd name="T33" fmla="*/ 58 h 70"/>
                <a:gd name="T34" fmla="*/ 84 w 93"/>
                <a:gd name="T35" fmla="*/ 49 h 70"/>
                <a:gd name="T36" fmla="*/ 93 w 93"/>
                <a:gd name="T37" fmla="*/ 27 h 70"/>
                <a:gd name="T38" fmla="*/ 70 w 93"/>
                <a:gd name="T39" fmla="*/ 56 h 70"/>
                <a:gd name="T40" fmla="*/ 54 w 93"/>
                <a:gd name="T41" fmla="*/ 0 h 70"/>
                <a:gd name="T42" fmla="*/ 32 w 93"/>
                <a:gd name="T43" fmla="*/ 4 h 70"/>
                <a:gd name="T44" fmla="*/ 32 w 93"/>
                <a:gd name="T45" fmla="*/ 27 h 70"/>
                <a:gd name="T46" fmla="*/ 54 w 93"/>
                <a:gd name="T4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70">
                  <a:moveTo>
                    <a:pt x="54" y="0"/>
                  </a:moveTo>
                  <a:lnTo>
                    <a:pt x="32" y="27"/>
                  </a:lnTo>
                  <a:lnTo>
                    <a:pt x="39" y="11"/>
                  </a:lnTo>
                  <a:lnTo>
                    <a:pt x="41" y="9"/>
                  </a:lnTo>
                  <a:lnTo>
                    <a:pt x="39" y="11"/>
                  </a:lnTo>
                  <a:lnTo>
                    <a:pt x="32" y="13"/>
                  </a:lnTo>
                  <a:lnTo>
                    <a:pt x="25" y="18"/>
                  </a:lnTo>
                  <a:lnTo>
                    <a:pt x="16" y="25"/>
                  </a:lnTo>
                  <a:lnTo>
                    <a:pt x="5" y="36"/>
                  </a:lnTo>
                  <a:lnTo>
                    <a:pt x="0" y="56"/>
                  </a:lnTo>
                  <a:lnTo>
                    <a:pt x="61" y="56"/>
                  </a:lnTo>
                  <a:lnTo>
                    <a:pt x="57" y="65"/>
                  </a:lnTo>
                  <a:lnTo>
                    <a:pt x="54" y="70"/>
                  </a:lnTo>
                  <a:lnTo>
                    <a:pt x="57" y="70"/>
                  </a:lnTo>
                  <a:lnTo>
                    <a:pt x="61" y="67"/>
                  </a:lnTo>
                  <a:lnTo>
                    <a:pt x="68" y="63"/>
                  </a:lnTo>
                  <a:lnTo>
                    <a:pt x="75" y="58"/>
                  </a:lnTo>
                  <a:lnTo>
                    <a:pt x="84" y="49"/>
                  </a:lnTo>
                  <a:lnTo>
                    <a:pt x="93" y="27"/>
                  </a:lnTo>
                  <a:lnTo>
                    <a:pt x="70" y="56"/>
                  </a:lnTo>
                  <a:lnTo>
                    <a:pt x="54" y="0"/>
                  </a:lnTo>
                  <a:lnTo>
                    <a:pt x="32" y="4"/>
                  </a:lnTo>
                  <a:lnTo>
                    <a:pt x="32" y="27"/>
                  </a:lnTo>
                  <a:lnTo>
                    <a:pt x="54"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06" name="Freeform 688">
              <a:extLst>
                <a:ext uri="{FF2B5EF4-FFF2-40B4-BE49-F238E27FC236}">
                  <a16:creationId xmlns:a16="http://schemas.microsoft.com/office/drawing/2014/main" id="{D69F3563-8C59-52B6-82FC-58CF5525041F}"/>
                </a:ext>
              </a:extLst>
            </p:cNvPr>
            <p:cNvSpPr>
              <a:spLocks/>
            </p:cNvSpPr>
            <p:nvPr/>
          </p:nvSpPr>
          <p:spPr bwMode="auto">
            <a:xfrm>
              <a:off x="2856210" y="4878858"/>
              <a:ext cx="125413" cy="125412"/>
            </a:xfrm>
            <a:custGeom>
              <a:avLst/>
              <a:gdLst>
                <a:gd name="T0" fmla="*/ 77 w 79"/>
                <a:gd name="T1" fmla="*/ 0 h 79"/>
                <a:gd name="T2" fmla="*/ 77 w 79"/>
                <a:gd name="T3" fmla="*/ 0 h 79"/>
                <a:gd name="T4" fmla="*/ 66 w 79"/>
                <a:gd name="T5" fmla="*/ 3 h 79"/>
                <a:gd name="T6" fmla="*/ 57 w 79"/>
                <a:gd name="T7" fmla="*/ 5 h 79"/>
                <a:gd name="T8" fmla="*/ 48 w 79"/>
                <a:gd name="T9" fmla="*/ 7 h 79"/>
                <a:gd name="T10" fmla="*/ 36 w 79"/>
                <a:gd name="T11" fmla="*/ 12 h 79"/>
                <a:gd name="T12" fmla="*/ 25 w 79"/>
                <a:gd name="T13" fmla="*/ 14 h 79"/>
                <a:gd name="T14" fmla="*/ 14 w 79"/>
                <a:gd name="T15" fmla="*/ 18 h 79"/>
                <a:gd name="T16" fmla="*/ 7 w 79"/>
                <a:gd name="T17" fmla="*/ 21 h 79"/>
                <a:gd name="T18" fmla="*/ 0 w 79"/>
                <a:gd name="T19" fmla="*/ 23 h 79"/>
                <a:gd name="T20" fmla="*/ 16 w 79"/>
                <a:gd name="T21" fmla="*/ 79 h 79"/>
                <a:gd name="T22" fmla="*/ 23 w 79"/>
                <a:gd name="T23" fmla="*/ 77 h 79"/>
                <a:gd name="T24" fmla="*/ 32 w 79"/>
                <a:gd name="T25" fmla="*/ 75 h 79"/>
                <a:gd name="T26" fmla="*/ 43 w 79"/>
                <a:gd name="T27" fmla="*/ 72 h 79"/>
                <a:gd name="T28" fmla="*/ 54 w 79"/>
                <a:gd name="T29" fmla="*/ 68 h 79"/>
                <a:gd name="T30" fmla="*/ 63 w 79"/>
                <a:gd name="T31" fmla="*/ 66 h 79"/>
                <a:gd name="T32" fmla="*/ 72 w 79"/>
                <a:gd name="T33" fmla="*/ 63 h 79"/>
                <a:gd name="T34" fmla="*/ 79 w 79"/>
                <a:gd name="T35" fmla="*/ 61 h 79"/>
                <a:gd name="T36" fmla="*/ 79 w 79"/>
                <a:gd name="T37" fmla="*/ 61 h 79"/>
                <a:gd name="T38" fmla="*/ 79 w 79"/>
                <a:gd name="T39" fmla="*/ 61 h 79"/>
                <a:gd name="T40" fmla="*/ 77 w 79"/>
                <a:gd name="T4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79">
                  <a:moveTo>
                    <a:pt x="77" y="0"/>
                  </a:moveTo>
                  <a:lnTo>
                    <a:pt x="77" y="0"/>
                  </a:lnTo>
                  <a:lnTo>
                    <a:pt x="66" y="3"/>
                  </a:lnTo>
                  <a:lnTo>
                    <a:pt x="57" y="5"/>
                  </a:lnTo>
                  <a:lnTo>
                    <a:pt x="48" y="7"/>
                  </a:lnTo>
                  <a:lnTo>
                    <a:pt x="36" y="12"/>
                  </a:lnTo>
                  <a:lnTo>
                    <a:pt x="25" y="14"/>
                  </a:lnTo>
                  <a:lnTo>
                    <a:pt x="14" y="18"/>
                  </a:lnTo>
                  <a:lnTo>
                    <a:pt x="7" y="21"/>
                  </a:lnTo>
                  <a:lnTo>
                    <a:pt x="0" y="23"/>
                  </a:lnTo>
                  <a:lnTo>
                    <a:pt x="16" y="79"/>
                  </a:lnTo>
                  <a:lnTo>
                    <a:pt x="23" y="77"/>
                  </a:lnTo>
                  <a:lnTo>
                    <a:pt x="32" y="75"/>
                  </a:lnTo>
                  <a:lnTo>
                    <a:pt x="43" y="72"/>
                  </a:lnTo>
                  <a:lnTo>
                    <a:pt x="54" y="68"/>
                  </a:lnTo>
                  <a:lnTo>
                    <a:pt x="63" y="66"/>
                  </a:lnTo>
                  <a:lnTo>
                    <a:pt x="72" y="63"/>
                  </a:lnTo>
                  <a:lnTo>
                    <a:pt x="79" y="61"/>
                  </a:lnTo>
                  <a:lnTo>
                    <a:pt x="79" y="61"/>
                  </a:lnTo>
                  <a:lnTo>
                    <a:pt x="79" y="61"/>
                  </a:lnTo>
                  <a:lnTo>
                    <a:pt x="77"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07" name="Freeform 689">
              <a:extLst>
                <a:ext uri="{FF2B5EF4-FFF2-40B4-BE49-F238E27FC236}">
                  <a16:creationId xmlns:a16="http://schemas.microsoft.com/office/drawing/2014/main" id="{9CBF0901-AFA7-6B3A-5225-3ADD8DEE7285}"/>
                </a:ext>
              </a:extLst>
            </p:cNvPr>
            <p:cNvSpPr>
              <a:spLocks/>
            </p:cNvSpPr>
            <p:nvPr/>
          </p:nvSpPr>
          <p:spPr bwMode="auto">
            <a:xfrm>
              <a:off x="2978447" y="4858220"/>
              <a:ext cx="196850" cy="117475"/>
            </a:xfrm>
            <a:custGeom>
              <a:avLst/>
              <a:gdLst>
                <a:gd name="T0" fmla="*/ 119 w 124"/>
                <a:gd name="T1" fmla="*/ 0 h 74"/>
                <a:gd name="T2" fmla="*/ 119 w 124"/>
                <a:gd name="T3" fmla="*/ 0 h 74"/>
                <a:gd name="T4" fmla="*/ 104 w 124"/>
                <a:gd name="T5" fmla="*/ 0 h 74"/>
                <a:gd name="T6" fmla="*/ 88 w 124"/>
                <a:gd name="T7" fmla="*/ 2 h 74"/>
                <a:gd name="T8" fmla="*/ 70 w 124"/>
                <a:gd name="T9" fmla="*/ 4 h 74"/>
                <a:gd name="T10" fmla="*/ 49 w 124"/>
                <a:gd name="T11" fmla="*/ 9 h 74"/>
                <a:gd name="T12" fmla="*/ 34 w 124"/>
                <a:gd name="T13" fmla="*/ 11 h 74"/>
                <a:gd name="T14" fmla="*/ 18 w 124"/>
                <a:gd name="T15" fmla="*/ 13 h 74"/>
                <a:gd name="T16" fmla="*/ 7 w 124"/>
                <a:gd name="T17" fmla="*/ 13 h 74"/>
                <a:gd name="T18" fmla="*/ 0 w 124"/>
                <a:gd name="T19" fmla="*/ 13 h 74"/>
                <a:gd name="T20" fmla="*/ 2 w 124"/>
                <a:gd name="T21" fmla="*/ 74 h 74"/>
                <a:gd name="T22" fmla="*/ 13 w 124"/>
                <a:gd name="T23" fmla="*/ 74 h 74"/>
                <a:gd name="T24" fmla="*/ 25 w 124"/>
                <a:gd name="T25" fmla="*/ 72 h 74"/>
                <a:gd name="T26" fmla="*/ 40 w 124"/>
                <a:gd name="T27" fmla="*/ 70 h 74"/>
                <a:gd name="T28" fmla="*/ 58 w 124"/>
                <a:gd name="T29" fmla="*/ 67 h 74"/>
                <a:gd name="T30" fmla="*/ 77 w 124"/>
                <a:gd name="T31" fmla="*/ 65 h 74"/>
                <a:gd name="T32" fmla="*/ 95 w 124"/>
                <a:gd name="T33" fmla="*/ 63 h 74"/>
                <a:gd name="T34" fmla="*/ 110 w 124"/>
                <a:gd name="T35" fmla="*/ 61 h 74"/>
                <a:gd name="T36" fmla="*/ 124 w 124"/>
                <a:gd name="T37" fmla="*/ 58 h 74"/>
                <a:gd name="T38" fmla="*/ 124 w 124"/>
                <a:gd name="T39" fmla="*/ 58 h 74"/>
                <a:gd name="T40" fmla="*/ 119 w 124"/>
                <a:gd name="T4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74">
                  <a:moveTo>
                    <a:pt x="119" y="0"/>
                  </a:moveTo>
                  <a:lnTo>
                    <a:pt x="119" y="0"/>
                  </a:lnTo>
                  <a:lnTo>
                    <a:pt x="104" y="0"/>
                  </a:lnTo>
                  <a:lnTo>
                    <a:pt x="88" y="2"/>
                  </a:lnTo>
                  <a:lnTo>
                    <a:pt x="70" y="4"/>
                  </a:lnTo>
                  <a:lnTo>
                    <a:pt x="49" y="9"/>
                  </a:lnTo>
                  <a:lnTo>
                    <a:pt x="34" y="11"/>
                  </a:lnTo>
                  <a:lnTo>
                    <a:pt x="18" y="13"/>
                  </a:lnTo>
                  <a:lnTo>
                    <a:pt x="7" y="13"/>
                  </a:lnTo>
                  <a:lnTo>
                    <a:pt x="0" y="13"/>
                  </a:lnTo>
                  <a:lnTo>
                    <a:pt x="2" y="74"/>
                  </a:lnTo>
                  <a:lnTo>
                    <a:pt x="13" y="74"/>
                  </a:lnTo>
                  <a:lnTo>
                    <a:pt x="25" y="72"/>
                  </a:lnTo>
                  <a:lnTo>
                    <a:pt x="40" y="70"/>
                  </a:lnTo>
                  <a:lnTo>
                    <a:pt x="58" y="67"/>
                  </a:lnTo>
                  <a:lnTo>
                    <a:pt x="77" y="65"/>
                  </a:lnTo>
                  <a:lnTo>
                    <a:pt x="95" y="63"/>
                  </a:lnTo>
                  <a:lnTo>
                    <a:pt x="110" y="61"/>
                  </a:lnTo>
                  <a:lnTo>
                    <a:pt x="124" y="58"/>
                  </a:lnTo>
                  <a:lnTo>
                    <a:pt x="124" y="58"/>
                  </a:lnTo>
                  <a:lnTo>
                    <a:pt x="119"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08" name="Freeform 690">
              <a:extLst>
                <a:ext uri="{FF2B5EF4-FFF2-40B4-BE49-F238E27FC236}">
                  <a16:creationId xmlns:a16="http://schemas.microsoft.com/office/drawing/2014/main" id="{5C4F736B-07E6-0D7B-B2D4-1E189406E972}"/>
                </a:ext>
              </a:extLst>
            </p:cNvPr>
            <p:cNvSpPr>
              <a:spLocks/>
            </p:cNvSpPr>
            <p:nvPr/>
          </p:nvSpPr>
          <p:spPr bwMode="auto">
            <a:xfrm>
              <a:off x="3167360" y="4855045"/>
              <a:ext cx="204788" cy="100012"/>
            </a:xfrm>
            <a:custGeom>
              <a:avLst/>
              <a:gdLst>
                <a:gd name="T0" fmla="*/ 122 w 129"/>
                <a:gd name="T1" fmla="*/ 4 h 63"/>
                <a:gd name="T2" fmla="*/ 129 w 129"/>
                <a:gd name="T3" fmla="*/ 4 h 63"/>
                <a:gd name="T4" fmla="*/ 117 w 129"/>
                <a:gd name="T5" fmla="*/ 2 h 63"/>
                <a:gd name="T6" fmla="*/ 104 w 129"/>
                <a:gd name="T7" fmla="*/ 0 h 63"/>
                <a:gd name="T8" fmla="*/ 90 w 129"/>
                <a:gd name="T9" fmla="*/ 0 h 63"/>
                <a:gd name="T10" fmla="*/ 75 w 129"/>
                <a:gd name="T11" fmla="*/ 0 h 63"/>
                <a:gd name="T12" fmla="*/ 57 w 129"/>
                <a:gd name="T13" fmla="*/ 0 h 63"/>
                <a:gd name="T14" fmla="*/ 39 w 129"/>
                <a:gd name="T15" fmla="*/ 0 h 63"/>
                <a:gd name="T16" fmla="*/ 21 w 129"/>
                <a:gd name="T17" fmla="*/ 2 h 63"/>
                <a:gd name="T18" fmla="*/ 0 w 129"/>
                <a:gd name="T19" fmla="*/ 2 h 63"/>
                <a:gd name="T20" fmla="*/ 5 w 129"/>
                <a:gd name="T21" fmla="*/ 60 h 63"/>
                <a:gd name="T22" fmla="*/ 23 w 129"/>
                <a:gd name="T23" fmla="*/ 60 h 63"/>
                <a:gd name="T24" fmla="*/ 41 w 129"/>
                <a:gd name="T25" fmla="*/ 60 h 63"/>
                <a:gd name="T26" fmla="*/ 59 w 129"/>
                <a:gd name="T27" fmla="*/ 60 h 63"/>
                <a:gd name="T28" fmla="*/ 75 w 129"/>
                <a:gd name="T29" fmla="*/ 60 h 63"/>
                <a:gd name="T30" fmla="*/ 88 w 129"/>
                <a:gd name="T31" fmla="*/ 60 h 63"/>
                <a:gd name="T32" fmla="*/ 99 w 129"/>
                <a:gd name="T33" fmla="*/ 60 h 63"/>
                <a:gd name="T34" fmla="*/ 108 w 129"/>
                <a:gd name="T35" fmla="*/ 60 h 63"/>
                <a:gd name="T36" fmla="*/ 108 w 129"/>
                <a:gd name="T37" fmla="*/ 63 h 63"/>
                <a:gd name="T38" fmla="*/ 117 w 129"/>
                <a:gd name="T39" fmla="*/ 63 h 63"/>
                <a:gd name="T40" fmla="*/ 122 w 129"/>
                <a:gd name="T41"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63">
                  <a:moveTo>
                    <a:pt x="122" y="4"/>
                  </a:moveTo>
                  <a:lnTo>
                    <a:pt x="129" y="4"/>
                  </a:lnTo>
                  <a:lnTo>
                    <a:pt x="117" y="2"/>
                  </a:lnTo>
                  <a:lnTo>
                    <a:pt x="104" y="0"/>
                  </a:lnTo>
                  <a:lnTo>
                    <a:pt x="90" y="0"/>
                  </a:lnTo>
                  <a:lnTo>
                    <a:pt x="75" y="0"/>
                  </a:lnTo>
                  <a:lnTo>
                    <a:pt x="57" y="0"/>
                  </a:lnTo>
                  <a:lnTo>
                    <a:pt x="39" y="0"/>
                  </a:lnTo>
                  <a:lnTo>
                    <a:pt x="21" y="2"/>
                  </a:lnTo>
                  <a:lnTo>
                    <a:pt x="0" y="2"/>
                  </a:lnTo>
                  <a:lnTo>
                    <a:pt x="5" y="60"/>
                  </a:lnTo>
                  <a:lnTo>
                    <a:pt x="23" y="60"/>
                  </a:lnTo>
                  <a:lnTo>
                    <a:pt x="41" y="60"/>
                  </a:lnTo>
                  <a:lnTo>
                    <a:pt x="59" y="60"/>
                  </a:lnTo>
                  <a:lnTo>
                    <a:pt x="75" y="60"/>
                  </a:lnTo>
                  <a:lnTo>
                    <a:pt x="88" y="60"/>
                  </a:lnTo>
                  <a:lnTo>
                    <a:pt x="99" y="60"/>
                  </a:lnTo>
                  <a:lnTo>
                    <a:pt x="108" y="60"/>
                  </a:lnTo>
                  <a:lnTo>
                    <a:pt x="108" y="63"/>
                  </a:lnTo>
                  <a:lnTo>
                    <a:pt x="117" y="63"/>
                  </a:lnTo>
                  <a:lnTo>
                    <a:pt x="122" y="4"/>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09" name="Freeform 691">
              <a:extLst>
                <a:ext uri="{FF2B5EF4-FFF2-40B4-BE49-F238E27FC236}">
                  <a16:creationId xmlns:a16="http://schemas.microsoft.com/office/drawing/2014/main" id="{4251986B-31E0-A1D1-B626-07B1DB84415D}"/>
                </a:ext>
              </a:extLst>
            </p:cNvPr>
            <p:cNvSpPr>
              <a:spLocks/>
            </p:cNvSpPr>
            <p:nvPr/>
          </p:nvSpPr>
          <p:spPr bwMode="auto">
            <a:xfrm>
              <a:off x="3353098" y="4861395"/>
              <a:ext cx="176213" cy="125412"/>
            </a:xfrm>
            <a:custGeom>
              <a:avLst/>
              <a:gdLst>
                <a:gd name="T0" fmla="*/ 111 w 111"/>
                <a:gd name="T1" fmla="*/ 56 h 79"/>
                <a:gd name="T2" fmla="*/ 99 w 111"/>
                <a:gd name="T3" fmla="*/ 32 h 79"/>
                <a:gd name="T4" fmla="*/ 93 w 111"/>
                <a:gd name="T5" fmla="*/ 27 h 79"/>
                <a:gd name="T6" fmla="*/ 86 w 111"/>
                <a:gd name="T7" fmla="*/ 23 h 79"/>
                <a:gd name="T8" fmla="*/ 75 w 111"/>
                <a:gd name="T9" fmla="*/ 16 h 79"/>
                <a:gd name="T10" fmla="*/ 63 w 111"/>
                <a:gd name="T11" fmla="*/ 11 h 79"/>
                <a:gd name="T12" fmla="*/ 52 w 111"/>
                <a:gd name="T13" fmla="*/ 7 h 79"/>
                <a:gd name="T14" fmla="*/ 36 w 111"/>
                <a:gd name="T15" fmla="*/ 5 h 79"/>
                <a:gd name="T16" fmla="*/ 21 w 111"/>
                <a:gd name="T17" fmla="*/ 0 h 79"/>
                <a:gd name="T18" fmla="*/ 5 w 111"/>
                <a:gd name="T19" fmla="*/ 0 h 79"/>
                <a:gd name="T20" fmla="*/ 0 w 111"/>
                <a:gd name="T21" fmla="*/ 59 h 79"/>
                <a:gd name="T22" fmla="*/ 14 w 111"/>
                <a:gd name="T23" fmla="*/ 61 h 79"/>
                <a:gd name="T24" fmla="*/ 25 w 111"/>
                <a:gd name="T25" fmla="*/ 63 h 79"/>
                <a:gd name="T26" fmla="*/ 34 w 111"/>
                <a:gd name="T27" fmla="*/ 65 h 79"/>
                <a:gd name="T28" fmla="*/ 43 w 111"/>
                <a:gd name="T29" fmla="*/ 68 h 79"/>
                <a:gd name="T30" fmla="*/ 48 w 111"/>
                <a:gd name="T31" fmla="*/ 70 h 79"/>
                <a:gd name="T32" fmla="*/ 54 w 111"/>
                <a:gd name="T33" fmla="*/ 72 h 79"/>
                <a:gd name="T34" fmla="*/ 59 w 111"/>
                <a:gd name="T35" fmla="*/ 77 h 79"/>
                <a:gd name="T36" fmla="*/ 63 w 111"/>
                <a:gd name="T37" fmla="*/ 79 h 79"/>
                <a:gd name="T38" fmla="*/ 52 w 111"/>
                <a:gd name="T39" fmla="*/ 56 h 79"/>
                <a:gd name="T40" fmla="*/ 111 w 111"/>
                <a:gd name="T41" fmla="*/ 56 h 79"/>
                <a:gd name="T42" fmla="*/ 111 w 111"/>
                <a:gd name="T43" fmla="*/ 41 h 79"/>
                <a:gd name="T44" fmla="*/ 99 w 111"/>
                <a:gd name="T45" fmla="*/ 32 h 79"/>
                <a:gd name="T46" fmla="*/ 111 w 111"/>
                <a:gd name="T47" fmla="*/ 5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79">
                  <a:moveTo>
                    <a:pt x="111" y="56"/>
                  </a:moveTo>
                  <a:lnTo>
                    <a:pt x="99" y="32"/>
                  </a:lnTo>
                  <a:lnTo>
                    <a:pt x="93" y="27"/>
                  </a:lnTo>
                  <a:lnTo>
                    <a:pt x="86" y="23"/>
                  </a:lnTo>
                  <a:lnTo>
                    <a:pt x="75" y="16"/>
                  </a:lnTo>
                  <a:lnTo>
                    <a:pt x="63" y="11"/>
                  </a:lnTo>
                  <a:lnTo>
                    <a:pt x="52" y="7"/>
                  </a:lnTo>
                  <a:lnTo>
                    <a:pt x="36" y="5"/>
                  </a:lnTo>
                  <a:lnTo>
                    <a:pt x="21" y="0"/>
                  </a:lnTo>
                  <a:lnTo>
                    <a:pt x="5" y="0"/>
                  </a:lnTo>
                  <a:lnTo>
                    <a:pt x="0" y="59"/>
                  </a:lnTo>
                  <a:lnTo>
                    <a:pt x="14" y="61"/>
                  </a:lnTo>
                  <a:lnTo>
                    <a:pt x="25" y="63"/>
                  </a:lnTo>
                  <a:lnTo>
                    <a:pt x="34" y="65"/>
                  </a:lnTo>
                  <a:lnTo>
                    <a:pt x="43" y="68"/>
                  </a:lnTo>
                  <a:lnTo>
                    <a:pt x="48" y="70"/>
                  </a:lnTo>
                  <a:lnTo>
                    <a:pt x="54" y="72"/>
                  </a:lnTo>
                  <a:lnTo>
                    <a:pt x="59" y="77"/>
                  </a:lnTo>
                  <a:lnTo>
                    <a:pt x="63" y="79"/>
                  </a:lnTo>
                  <a:lnTo>
                    <a:pt x="52" y="56"/>
                  </a:lnTo>
                  <a:lnTo>
                    <a:pt x="111" y="56"/>
                  </a:lnTo>
                  <a:lnTo>
                    <a:pt x="111" y="41"/>
                  </a:lnTo>
                  <a:lnTo>
                    <a:pt x="99" y="32"/>
                  </a:lnTo>
                  <a:lnTo>
                    <a:pt x="111" y="56"/>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10" name="Freeform 692">
              <a:extLst>
                <a:ext uri="{FF2B5EF4-FFF2-40B4-BE49-F238E27FC236}">
                  <a16:creationId xmlns:a16="http://schemas.microsoft.com/office/drawing/2014/main" id="{039119E4-5CCC-D3C2-93F3-FCC2095ADAE1}"/>
                </a:ext>
              </a:extLst>
            </p:cNvPr>
            <p:cNvSpPr>
              <a:spLocks/>
            </p:cNvSpPr>
            <p:nvPr/>
          </p:nvSpPr>
          <p:spPr bwMode="auto">
            <a:xfrm>
              <a:off x="3435648" y="4907433"/>
              <a:ext cx="114300" cy="96837"/>
            </a:xfrm>
            <a:custGeom>
              <a:avLst/>
              <a:gdLst>
                <a:gd name="T0" fmla="*/ 72 w 72"/>
                <a:gd name="T1" fmla="*/ 34 h 61"/>
                <a:gd name="T2" fmla="*/ 59 w 72"/>
                <a:gd name="T3" fmla="*/ 7 h 61"/>
                <a:gd name="T4" fmla="*/ 52 w 72"/>
                <a:gd name="T5" fmla="*/ 5 h 61"/>
                <a:gd name="T6" fmla="*/ 45 w 72"/>
                <a:gd name="T7" fmla="*/ 3 h 61"/>
                <a:gd name="T8" fmla="*/ 41 w 72"/>
                <a:gd name="T9" fmla="*/ 3 h 61"/>
                <a:gd name="T10" fmla="*/ 38 w 72"/>
                <a:gd name="T11" fmla="*/ 0 h 61"/>
                <a:gd name="T12" fmla="*/ 43 w 72"/>
                <a:gd name="T13" fmla="*/ 3 h 61"/>
                <a:gd name="T14" fmla="*/ 52 w 72"/>
                <a:gd name="T15" fmla="*/ 9 h 61"/>
                <a:gd name="T16" fmla="*/ 59 w 72"/>
                <a:gd name="T17" fmla="*/ 21 h 61"/>
                <a:gd name="T18" fmla="*/ 59 w 72"/>
                <a:gd name="T19" fmla="*/ 27 h 61"/>
                <a:gd name="T20" fmla="*/ 0 w 72"/>
                <a:gd name="T21" fmla="*/ 27 h 61"/>
                <a:gd name="T22" fmla="*/ 0 w 72"/>
                <a:gd name="T23" fmla="*/ 36 h 61"/>
                <a:gd name="T24" fmla="*/ 9 w 72"/>
                <a:gd name="T25" fmla="*/ 50 h 61"/>
                <a:gd name="T26" fmla="*/ 20 w 72"/>
                <a:gd name="T27" fmla="*/ 59 h 61"/>
                <a:gd name="T28" fmla="*/ 27 w 72"/>
                <a:gd name="T29" fmla="*/ 61 h 61"/>
                <a:gd name="T30" fmla="*/ 29 w 72"/>
                <a:gd name="T31" fmla="*/ 61 h 61"/>
                <a:gd name="T32" fmla="*/ 29 w 72"/>
                <a:gd name="T33" fmla="*/ 61 h 61"/>
                <a:gd name="T34" fmla="*/ 27 w 72"/>
                <a:gd name="T35" fmla="*/ 59 h 61"/>
                <a:gd name="T36" fmla="*/ 27 w 72"/>
                <a:gd name="T37" fmla="*/ 59 h 61"/>
                <a:gd name="T38" fmla="*/ 11 w 72"/>
                <a:gd name="T39" fmla="*/ 32 h 61"/>
                <a:gd name="T40" fmla="*/ 72 w 72"/>
                <a:gd name="T41" fmla="*/ 34 h 61"/>
                <a:gd name="T42" fmla="*/ 72 w 72"/>
                <a:gd name="T43" fmla="*/ 18 h 61"/>
                <a:gd name="T44" fmla="*/ 59 w 72"/>
                <a:gd name="T45" fmla="*/ 7 h 61"/>
                <a:gd name="T46" fmla="*/ 72 w 72"/>
                <a:gd name="T47"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61">
                  <a:moveTo>
                    <a:pt x="72" y="34"/>
                  </a:moveTo>
                  <a:lnTo>
                    <a:pt x="59" y="7"/>
                  </a:lnTo>
                  <a:lnTo>
                    <a:pt x="52" y="5"/>
                  </a:lnTo>
                  <a:lnTo>
                    <a:pt x="45" y="3"/>
                  </a:lnTo>
                  <a:lnTo>
                    <a:pt x="41" y="3"/>
                  </a:lnTo>
                  <a:lnTo>
                    <a:pt x="38" y="0"/>
                  </a:lnTo>
                  <a:lnTo>
                    <a:pt x="43" y="3"/>
                  </a:lnTo>
                  <a:lnTo>
                    <a:pt x="52" y="9"/>
                  </a:lnTo>
                  <a:lnTo>
                    <a:pt x="59" y="21"/>
                  </a:lnTo>
                  <a:lnTo>
                    <a:pt x="59" y="27"/>
                  </a:lnTo>
                  <a:lnTo>
                    <a:pt x="0" y="27"/>
                  </a:lnTo>
                  <a:lnTo>
                    <a:pt x="0" y="36"/>
                  </a:lnTo>
                  <a:lnTo>
                    <a:pt x="9" y="50"/>
                  </a:lnTo>
                  <a:lnTo>
                    <a:pt x="20" y="59"/>
                  </a:lnTo>
                  <a:lnTo>
                    <a:pt x="27" y="61"/>
                  </a:lnTo>
                  <a:lnTo>
                    <a:pt x="29" y="61"/>
                  </a:lnTo>
                  <a:lnTo>
                    <a:pt x="29" y="61"/>
                  </a:lnTo>
                  <a:lnTo>
                    <a:pt x="27" y="59"/>
                  </a:lnTo>
                  <a:lnTo>
                    <a:pt x="27" y="59"/>
                  </a:lnTo>
                  <a:lnTo>
                    <a:pt x="11" y="32"/>
                  </a:lnTo>
                  <a:lnTo>
                    <a:pt x="72" y="34"/>
                  </a:lnTo>
                  <a:lnTo>
                    <a:pt x="72" y="18"/>
                  </a:lnTo>
                  <a:lnTo>
                    <a:pt x="59" y="7"/>
                  </a:lnTo>
                  <a:lnTo>
                    <a:pt x="72" y="34"/>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11" name="Freeform 693">
              <a:extLst>
                <a:ext uri="{FF2B5EF4-FFF2-40B4-BE49-F238E27FC236}">
                  <a16:creationId xmlns:a16="http://schemas.microsoft.com/office/drawing/2014/main" id="{A7F80EB5-BF8B-5794-CD60-D7A3AAAE5D06}"/>
                </a:ext>
              </a:extLst>
            </p:cNvPr>
            <p:cNvSpPr>
              <a:spLocks/>
            </p:cNvSpPr>
            <p:nvPr/>
          </p:nvSpPr>
          <p:spPr bwMode="auto">
            <a:xfrm>
              <a:off x="3449935" y="4958233"/>
              <a:ext cx="100013" cy="142875"/>
            </a:xfrm>
            <a:custGeom>
              <a:avLst/>
              <a:gdLst>
                <a:gd name="T0" fmla="*/ 61 w 63"/>
                <a:gd name="T1" fmla="*/ 90 h 90"/>
                <a:gd name="T2" fmla="*/ 61 w 63"/>
                <a:gd name="T3" fmla="*/ 90 h 90"/>
                <a:gd name="T4" fmla="*/ 61 w 63"/>
                <a:gd name="T5" fmla="*/ 79 h 90"/>
                <a:gd name="T6" fmla="*/ 61 w 63"/>
                <a:gd name="T7" fmla="*/ 67 h 90"/>
                <a:gd name="T8" fmla="*/ 61 w 63"/>
                <a:gd name="T9" fmla="*/ 56 h 90"/>
                <a:gd name="T10" fmla="*/ 61 w 63"/>
                <a:gd name="T11" fmla="*/ 45 h 90"/>
                <a:gd name="T12" fmla="*/ 61 w 63"/>
                <a:gd name="T13" fmla="*/ 36 h 90"/>
                <a:gd name="T14" fmla="*/ 63 w 63"/>
                <a:gd name="T15" fmla="*/ 25 h 90"/>
                <a:gd name="T16" fmla="*/ 63 w 63"/>
                <a:gd name="T17" fmla="*/ 13 h 90"/>
                <a:gd name="T18" fmla="*/ 63 w 63"/>
                <a:gd name="T19" fmla="*/ 2 h 90"/>
                <a:gd name="T20" fmla="*/ 2 w 63"/>
                <a:gd name="T21" fmla="*/ 0 h 90"/>
                <a:gd name="T22" fmla="*/ 2 w 63"/>
                <a:gd name="T23" fmla="*/ 11 h 90"/>
                <a:gd name="T24" fmla="*/ 2 w 63"/>
                <a:gd name="T25" fmla="*/ 22 h 90"/>
                <a:gd name="T26" fmla="*/ 2 w 63"/>
                <a:gd name="T27" fmla="*/ 34 h 90"/>
                <a:gd name="T28" fmla="*/ 2 w 63"/>
                <a:gd name="T29" fmla="*/ 45 h 90"/>
                <a:gd name="T30" fmla="*/ 0 w 63"/>
                <a:gd name="T31" fmla="*/ 56 h 90"/>
                <a:gd name="T32" fmla="*/ 0 w 63"/>
                <a:gd name="T33" fmla="*/ 67 h 90"/>
                <a:gd name="T34" fmla="*/ 0 w 63"/>
                <a:gd name="T35" fmla="*/ 79 h 90"/>
                <a:gd name="T36" fmla="*/ 0 w 63"/>
                <a:gd name="T37" fmla="*/ 90 h 90"/>
                <a:gd name="T38" fmla="*/ 0 w 63"/>
                <a:gd name="T39" fmla="*/ 90 h 90"/>
                <a:gd name="T40" fmla="*/ 61 w 63"/>
                <a:gd name="T4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90">
                  <a:moveTo>
                    <a:pt x="61" y="90"/>
                  </a:moveTo>
                  <a:lnTo>
                    <a:pt x="61" y="90"/>
                  </a:lnTo>
                  <a:lnTo>
                    <a:pt x="61" y="79"/>
                  </a:lnTo>
                  <a:lnTo>
                    <a:pt x="61" y="67"/>
                  </a:lnTo>
                  <a:lnTo>
                    <a:pt x="61" y="56"/>
                  </a:lnTo>
                  <a:lnTo>
                    <a:pt x="61" y="45"/>
                  </a:lnTo>
                  <a:lnTo>
                    <a:pt x="61" y="36"/>
                  </a:lnTo>
                  <a:lnTo>
                    <a:pt x="63" y="25"/>
                  </a:lnTo>
                  <a:lnTo>
                    <a:pt x="63" y="13"/>
                  </a:lnTo>
                  <a:lnTo>
                    <a:pt x="63" y="2"/>
                  </a:lnTo>
                  <a:lnTo>
                    <a:pt x="2" y="0"/>
                  </a:lnTo>
                  <a:lnTo>
                    <a:pt x="2" y="11"/>
                  </a:lnTo>
                  <a:lnTo>
                    <a:pt x="2" y="22"/>
                  </a:lnTo>
                  <a:lnTo>
                    <a:pt x="2" y="34"/>
                  </a:lnTo>
                  <a:lnTo>
                    <a:pt x="2" y="45"/>
                  </a:lnTo>
                  <a:lnTo>
                    <a:pt x="0" y="56"/>
                  </a:lnTo>
                  <a:lnTo>
                    <a:pt x="0" y="67"/>
                  </a:lnTo>
                  <a:lnTo>
                    <a:pt x="0" y="79"/>
                  </a:lnTo>
                  <a:lnTo>
                    <a:pt x="0" y="90"/>
                  </a:lnTo>
                  <a:lnTo>
                    <a:pt x="0" y="90"/>
                  </a:lnTo>
                  <a:lnTo>
                    <a:pt x="61" y="9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12" name="Freeform 694">
              <a:extLst>
                <a:ext uri="{FF2B5EF4-FFF2-40B4-BE49-F238E27FC236}">
                  <a16:creationId xmlns:a16="http://schemas.microsoft.com/office/drawing/2014/main" id="{39E3F0B1-B823-DB72-A271-B129D3BF6AD6}"/>
                </a:ext>
              </a:extLst>
            </p:cNvPr>
            <p:cNvSpPr>
              <a:spLocks/>
            </p:cNvSpPr>
            <p:nvPr/>
          </p:nvSpPr>
          <p:spPr bwMode="auto">
            <a:xfrm>
              <a:off x="2989560" y="5461470"/>
              <a:ext cx="257175" cy="319087"/>
            </a:xfrm>
            <a:custGeom>
              <a:avLst/>
              <a:gdLst>
                <a:gd name="T0" fmla="*/ 81 w 162"/>
                <a:gd name="T1" fmla="*/ 0 h 201"/>
                <a:gd name="T2" fmla="*/ 65 w 162"/>
                <a:gd name="T3" fmla="*/ 5 h 201"/>
                <a:gd name="T4" fmla="*/ 51 w 162"/>
                <a:gd name="T5" fmla="*/ 9 h 201"/>
                <a:gd name="T6" fmla="*/ 36 w 162"/>
                <a:gd name="T7" fmla="*/ 21 h 201"/>
                <a:gd name="T8" fmla="*/ 24 w 162"/>
                <a:gd name="T9" fmla="*/ 32 h 201"/>
                <a:gd name="T10" fmla="*/ 15 w 162"/>
                <a:gd name="T11" fmla="*/ 48 h 201"/>
                <a:gd name="T12" fmla="*/ 6 w 162"/>
                <a:gd name="T13" fmla="*/ 66 h 201"/>
                <a:gd name="T14" fmla="*/ 2 w 162"/>
                <a:gd name="T15" fmla="*/ 84 h 201"/>
                <a:gd name="T16" fmla="*/ 0 w 162"/>
                <a:gd name="T17" fmla="*/ 104 h 201"/>
                <a:gd name="T18" fmla="*/ 2 w 162"/>
                <a:gd name="T19" fmla="*/ 124 h 201"/>
                <a:gd name="T20" fmla="*/ 6 w 162"/>
                <a:gd name="T21" fmla="*/ 142 h 201"/>
                <a:gd name="T22" fmla="*/ 13 w 162"/>
                <a:gd name="T23" fmla="*/ 158 h 201"/>
                <a:gd name="T24" fmla="*/ 22 w 162"/>
                <a:gd name="T25" fmla="*/ 174 h 201"/>
                <a:gd name="T26" fmla="*/ 36 w 162"/>
                <a:gd name="T27" fmla="*/ 185 h 201"/>
                <a:gd name="T28" fmla="*/ 49 w 162"/>
                <a:gd name="T29" fmla="*/ 194 h 201"/>
                <a:gd name="T30" fmla="*/ 63 w 162"/>
                <a:gd name="T31" fmla="*/ 198 h 201"/>
                <a:gd name="T32" fmla="*/ 79 w 162"/>
                <a:gd name="T33" fmla="*/ 201 h 201"/>
                <a:gd name="T34" fmla="*/ 97 w 162"/>
                <a:gd name="T35" fmla="*/ 198 h 201"/>
                <a:gd name="T36" fmla="*/ 112 w 162"/>
                <a:gd name="T37" fmla="*/ 192 h 201"/>
                <a:gd name="T38" fmla="*/ 126 w 162"/>
                <a:gd name="T39" fmla="*/ 183 h 201"/>
                <a:gd name="T40" fmla="*/ 137 w 162"/>
                <a:gd name="T41" fmla="*/ 171 h 201"/>
                <a:gd name="T42" fmla="*/ 148 w 162"/>
                <a:gd name="T43" fmla="*/ 156 h 201"/>
                <a:gd name="T44" fmla="*/ 155 w 162"/>
                <a:gd name="T45" fmla="*/ 138 h 201"/>
                <a:gd name="T46" fmla="*/ 160 w 162"/>
                <a:gd name="T47" fmla="*/ 120 h 201"/>
                <a:gd name="T48" fmla="*/ 162 w 162"/>
                <a:gd name="T49" fmla="*/ 99 h 201"/>
                <a:gd name="T50" fmla="*/ 162 w 162"/>
                <a:gd name="T51" fmla="*/ 79 h 201"/>
                <a:gd name="T52" fmla="*/ 157 w 162"/>
                <a:gd name="T53" fmla="*/ 61 h 201"/>
                <a:gd name="T54" fmla="*/ 148 w 162"/>
                <a:gd name="T55" fmla="*/ 43 h 201"/>
                <a:gd name="T56" fmla="*/ 139 w 162"/>
                <a:gd name="T57" fmla="*/ 30 h 201"/>
                <a:gd name="T58" fmla="*/ 128 w 162"/>
                <a:gd name="T59" fmla="*/ 18 h 201"/>
                <a:gd name="T60" fmla="*/ 115 w 162"/>
                <a:gd name="T61" fmla="*/ 9 h 201"/>
                <a:gd name="T62" fmla="*/ 99 w 162"/>
                <a:gd name="T63" fmla="*/ 3 h 201"/>
                <a:gd name="T64" fmla="*/ 81 w 162"/>
                <a:gd name="T65"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01">
                  <a:moveTo>
                    <a:pt x="81" y="0"/>
                  </a:moveTo>
                  <a:lnTo>
                    <a:pt x="65" y="5"/>
                  </a:lnTo>
                  <a:lnTo>
                    <a:pt x="51" y="9"/>
                  </a:lnTo>
                  <a:lnTo>
                    <a:pt x="36" y="21"/>
                  </a:lnTo>
                  <a:lnTo>
                    <a:pt x="24" y="32"/>
                  </a:lnTo>
                  <a:lnTo>
                    <a:pt x="15" y="48"/>
                  </a:lnTo>
                  <a:lnTo>
                    <a:pt x="6" y="66"/>
                  </a:lnTo>
                  <a:lnTo>
                    <a:pt x="2" y="84"/>
                  </a:lnTo>
                  <a:lnTo>
                    <a:pt x="0" y="104"/>
                  </a:lnTo>
                  <a:lnTo>
                    <a:pt x="2" y="124"/>
                  </a:lnTo>
                  <a:lnTo>
                    <a:pt x="6" y="142"/>
                  </a:lnTo>
                  <a:lnTo>
                    <a:pt x="13" y="158"/>
                  </a:lnTo>
                  <a:lnTo>
                    <a:pt x="22" y="174"/>
                  </a:lnTo>
                  <a:lnTo>
                    <a:pt x="36" y="185"/>
                  </a:lnTo>
                  <a:lnTo>
                    <a:pt x="49" y="194"/>
                  </a:lnTo>
                  <a:lnTo>
                    <a:pt x="63" y="198"/>
                  </a:lnTo>
                  <a:lnTo>
                    <a:pt x="79" y="201"/>
                  </a:lnTo>
                  <a:lnTo>
                    <a:pt x="97" y="198"/>
                  </a:lnTo>
                  <a:lnTo>
                    <a:pt x="112" y="192"/>
                  </a:lnTo>
                  <a:lnTo>
                    <a:pt x="126" y="183"/>
                  </a:lnTo>
                  <a:lnTo>
                    <a:pt x="137" y="171"/>
                  </a:lnTo>
                  <a:lnTo>
                    <a:pt x="148" y="156"/>
                  </a:lnTo>
                  <a:lnTo>
                    <a:pt x="155" y="138"/>
                  </a:lnTo>
                  <a:lnTo>
                    <a:pt x="160" y="120"/>
                  </a:lnTo>
                  <a:lnTo>
                    <a:pt x="162" y="99"/>
                  </a:lnTo>
                  <a:lnTo>
                    <a:pt x="162" y="79"/>
                  </a:lnTo>
                  <a:lnTo>
                    <a:pt x="157" y="61"/>
                  </a:lnTo>
                  <a:lnTo>
                    <a:pt x="148" y="43"/>
                  </a:lnTo>
                  <a:lnTo>
                    <a:pt x="139" y="30"/>
                  </a:lnTo>
                  <a:lnTo>
                    <a:pt x="128" y="18"/>
                  </a:lnTo>
                  <a:lnTo>
                    <a:pt x="115" y="9"/>
                  </a:lnTo>
                  <a:lnTo>
                    <a:pt x="99" y="3"/>
                  </a:lnTo>
                  <a:lnTo>
                    <a:pt x="81" y="0"/>
                  </a:lnTo>
                  <a:close/>
                </a:path>
              </a:pathLst>
            </a:custGeom>
            <a:solidFill>
              <a:srgbClr val="E0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13" name="Freeform 695">
              <a:extLst>
                <a:ext uri="{FF2B5EF4-FFF2-40B4-BE49-F238E27FC236}">
                  <a16:creationId xmlns:a16="http://schemas.microsoft.com/office/drawing/2014/main" id="{069E6397-9D37-680E-C91B-C681DD3012D6}"/>
                </a:ext>
              </a:extLst>
            </p:cNvPr>
            <p:cNvSpPr>
              <a:spLocks/>
            </p:cNvSpPr>
            <p:nvPr/>
          </p:nvSpPr>
          <p:spPr bwMode="auto">
            <a:xfrm>
              <a:off x="2989560" y="5461470"/>
              <a:ext cx="257175" cy="319087"/>
            </a:xfrm>
            <a:custGeom>
              <a:avLst/>
              <a:gdLst>
                <a:gd name="T0" fmla="*/ 81 w 162"/>
                <a:gd name="T1" fmla="*/ 0 h 201"/>
                <a:gd name="T2" fmla="*/ 65 w 162"/>
                <a:gd name="T3" fmla="*/ 5 h 201"/>
                <a:gd name="T4" fmla="*/ 51 w 162"/>
                <a:gd name="T5" fmla="*/ 9 h 201"/>
                <a:gd name="T6" fmla="*/ 36 w 162"/>
                <a:gd name="T7" fmla="*/ 21 h 201"/>
                <a:gd name="T8" fmla="*/ 24 w 162"/>
                <a:gd name="T9" fmla="*/ 32 h 201"/>
                <a:gd name="T10" fmla="*/ 15 w 162"/>
                <a:gd name="T11" fmla="*/ 48 h 201"/>
                <a:gd name="T12" fmla="*/ 6 w 162"/>
                <a:gd name="T13" fmla="*/ 66 h 201"/>
                <a:gd name="T14" fmla="*/ 2 w 162"/>
                <a:gd name="T15" fmla="*/ 84 h 201"/>
                <a:gd name="T16" fmla="*/ 0 w 162"/>
                <a:gd name="T17" fmla="*/ 104 h 201"/>
                <a:gd name="T18" fmla="*/ 2 w 162"/>
                <a:gd name="T19" fmla="*/ 124 h 201"/>
                <a:gd name="T20" fmla="*/ 6 w 162"/>
                <a:gd name="T21" fmla="*/ 142 h 201"/>
                <a:gd name="T22" fmla="*/ 13 w 162"/>
                <a:gd name="T23" fmla="*/ 158 h 201"/>
                <a:gd name="T24" fmla="*/ 22 w 162"/>
                <a:gd name="T25" fmla="*/ 174 h 201"/>
                <a:gd name="T26" fmla="*/ 36 w 162"/>
                <a:gd name="T27" fmla="*/ 185 h 201"/>
                <a:gd name="T28" fmla="*/ 49 w 162"/>
                <a:gd name="T29" fmla="*/ 194 h 201"/>
                <a:gd name="T30" fmla="*/ 63 w 162"/>
                <a:gd name="T31" fmla="*/ 198 h 201"/>
                <a:gd name="T32" fmla="*/ 79 w 162"/>
                <a:gd name="T33" fmla="*/ 201 h 201"/>
                <a:gd name="T34" fmla="*/ 97 w 162"/>
                <a:gd name="T35" fmla="*/ 198 h 201"/>
                <a:gd name="T36" fmla="*/ 112 w 162"/>
                <a:gd name="T37" fmla="*/ 192 h 201"/>
                <a:gd name="T38" fmla="*/ 126 w 162"/>
                <a:gd name="T39" fmla="*/ 183 h 201"/>
                <a:gd name="T40" fmla="*/ 137 w 162"/>
                <a:gd name="T41" fmla="*/ 171 h 201"/>
                <a:gd name="T42" fmla="*/ 148 w 162"/>
                <a:gd name="T43" fmla="*/ 156 h 201"/>
                <a:gd name="T44" fmla="*/ 155 w 162"/>
                <a:gd name="T45" fmla="*/ 138 h 201"/>
                <a:gd name="T46" fmla="*/ 160 w 162"/>
                <a:gd name="T47" fmla="*/ 120 h 201"/>
                <a:gd name="T48" fmla="*/ 162 w 162"/>
                <a:gd name="T49" fmla="*/ 99 h 201"/>
                <a:gd name="T50" fmla="*/ 162 w 162"/>
                <a:gd name="T51" fmla="*/ 79 h 201"/>
                <a:gd name="T52" fmla="*/ 157 w 162"/>
                <a:gd name="T53" fmla="*/ 61 h 201"/>
                <a:gd name="T54" fmla="*/ 148 w 162"/>
                <a:gd name="T55" fmla="*/ 43 h 201"/>
                <a:gd name="T56" fmla="*/ 139 w 162"/>
                <a:gd name="T57" fmla="*/ 30 h 201"/>
                <a:gd name="T58" fmla="*/ 128 w 162"/>
                <a:gd name="T59" fmla="*/ 18 h 201"/>
                <a:gd name="T60" fmla="*/ 115 w 162"/>
                <a:gd name="T61" fmla="*/ 9 h 201"/>
                <a:gd name="T62" fmla="*/ 99 w 162"/>
                <a:gd name="T63" fmla="*/ 3 h 201"/>
                <a:gd name="T64" fmla="*/ 81 w 162"/>
                <a:gd name="T65"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01">
                  <a:moveTo>
                    <a:pt x="81" y="0"/>
                  </a:moveTo>
                  <a:lnTo>
                    <a:pt x="65" y="5"/>
                  </a:lnTo>
                  <a:lnTo>
                    <a:pt x="51" y="9"/>
                  </a:lnTo>
                  <a:lnTo>
                    <a:pt x="36" y="21"/>
                  </a:lnTo>
                  <a:lnTo>
                    <a:pt x="24" y="32"/>
                  </a:lnTo>
                  <a:lnTo>
                    <a:pt x="15" y="48"/>
                  </a:lnTo>
                  <a:lnTo>
                    <a:pt x="6" y="66"/>
                  </a:lnTo>
                  <a:lnTo>
                    <a:pt x="2" y="84"/>
                  </a:lnTo>
                  <a:lnTo>
                    <a:pt x="0" y="104"/>
                  </a:lnTo>
                  <a:lnTo>
                    <a:pt x="2" y="124"/>
                  </a:lnTo>
                  <a:lnTo>
                    <a:pt x="6" y="142"/>
                  </a:lnTo>
                  <a:lnTo>
                    <a:pt x="13" y="158"/>
                  </a:lnTo>
                  <a:lnTo>
                    <a:pt x="22" y="174"/>
                  </a:lnTo>
                  <a:lnTo>
                    <a:pt x="36" y="185"/>
                  </a:lnTo>
                  <a:lnTo>
                    <a:pt x="49" y="194"/>
                  </a:lnTo>
                  <a:lnTo>
                    <a:pt x="63" y="198"/>
                  </a:lnTo>
                  <a:lnTo>
                    <a:pt x="79" y="201"/>
                  </a:lnTo>
                  <a:lnTo>
                    <a:pt x="97" y="198"/>
                  </a:lnTo>
                  <a:lnTo>
                    <a:pt x="112" y="192"/>
                  </a:lnTo>
                  <a:lnTo>
                    <a:pt x="126" y="183"/>
                  </a:lnTo>
                  <a:lnTo>
                    <a:pt x="137" y="171"/>
                  </a:lnTo>
                  <a:lnTo>
                    <a:pt x="148" y="156"/>
                  </a:lnTo>
                  <a:lnTo>
                    <a:pt x="155" y="138"/>
                  </a:lnTo>
                  <a:lnTo>
                    <a:pt x="160" y="120"/>
                  </a:lnTo>
                  <a:lnTo>
                    <a:pt x="162" y="99"/>
                  </a:lnTo>
                  <a:lnTo>
                    <a:pt x="162" y="79"/>
                  </a:lnTo>
                  <a:lnTo>
                    <a:pt x="157" y="61"/>
                  </a:lnTo>
                  <a:lnTo>
                    <a:pt x="148" y="43"/>
                  </a:lnTo>
                  <a:lnTo>
                    <a:pt x="139" y="30"/>
                  </a:lnTo>
                  <a:lnTo>
                    <a:pt x="128" y="18"/>
                  </a:lnTo>
                  <a:lnTo>
                    <a:pt x="115" y="9"/>
                  </a:lnTo>
                  <a:lnTo>
                    <a:pt x="99" y="3"/>
                  </a:lnTo>
                  <a:lnTo>
                    <a:pt x="81"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14" name="Freeform 696">
              <a:extLst>
                <a:ext uri="{FF2B5EF4-FFF2-40B4-BE49-F238E27FC236}">
                  <a16:creationId xmlns:a16="http://schemas.microsoft.com/office/drawing/2014/main" id="{F9D05E75-A0B3-C883-9FD0-E79A6A832AD4}"/>
                </a:ext>
              </a:extLst>
            </p:cNvPr>
            <p:cNvSpPr>
              <a:spLocks/>
            </p:cNvSpPr>
            <p:nvPr/>
          </p:nvSpPr>
          <p:spPr bwMode="auto">
            <a:xfrm>
              <a:off x="2884785" y="3986683"/>
              <a:ext cx="153988" cy="260350"/>
            </a:xfrm>
            <a:custGeom>
              <a:avLst/>
              <a:gdLst>
                <a:gd name="T0" fmla="*/ 0 w 97"/>
                <a:gd name="T1" fmla="*/ 103 h 164"/>
                <a:gd name="T2" fmla="*/ 0 w 97"/>
                <a:gd name="T3" fmla="*/ 87 h 164"/>
                <a:gd name="T4" fmla="*/ 3 w 97"/>
                <a:gd name="T5" fmla="*/ 72 h 164"/>
                <a:gd name="T6" fmla="*/ 5 w 97"/>
                <a:gd name="T7" fmla="*/ 56 h 164"/>
                <a:gd name="T8" fmla="*/ 9 w 97"/>
                <a:gd name="T9" fmla="*/ 40 h 164"/>
                <a:gd name="T10" fmla="*/ 16 w 97"/>
                <a:gd name="T11" fmla="*/ 29 h 164"/>
                <a:gd name="T12" fmla="*/ 23 w 97"/>
                <a:gd name="T13" fmla="*/ 18 h 164"/>
                <a:gd name="T14" fmla="*/ 32 w 97"/>
                <a:gd name="T15" fmla="*/ 9 h 164"/>
                <a:gd name="T16" fmla="*/ 41 w 97"/>
                <a:gd name="T17" fmla="*/ 2 h 164"/>
                <a:gd name="T18" fmla="*/ 52 w 97"/>
                <a:gd name="T19" fmla="*/ 0 h 164"/>
                <a:gd name="T20" fmla="*/ 61 w 97"/>
                <a:gd name="T21" fmla="*/ 2 h 164"/>
                <a:gd name="T22" fmla="*/ 70 w 97"/>
                <a:gd name="T23" fmla="*/ 4 h 164"/>
                <a:gd name="T24" fmla="*/ 77 w 97"/>
                <a:gd name="T25" fmla="*/ 11 h 164"/>
                <a:gd name="T26" fmla="*/ 84 w 97"/>
                <a:gd name="T27" fmla="*/ 20 h 164"/>
                <a:gd name="T28" fmla="*/ 90 w 97"/>
                <a:gd name="T29" fmla="*/ 31 h 164"/>
                <a:gd name="T30" fmla="*/ 95 w 97"/>
                <a:gd name="T31" fmla="*/ 47 h 164"/>
                <a:gd name="T32" fmla="*/ 97 w 97"/>
                <a:gd name="T33" fmla="*/ 63 h 164"/>
                <a:gd name="T34" fmla="*/ 97 w 97"/>
                <a:gd name="T35" fmla="*/ 78 h 164"/>
                <a:gd name="T36" fmla="*/ 97 w 97"/>
                <a:gd name="T37" fmla="*/ 94 h 164"/>
                <a:gd name="T38" fmla="*/ 93 w 97"/>
                <a:gd name="T39" fmla="*/ 110 h 164"/>
                <a:gd name="T40" fmla="*/ 88 w 97"/>
                <a:gd name="T41" fmla="*/ 123 h 164"/>
                <a:gd name="T42" fmla="*/ 81 w 97"/>
                <a:gd name="T43" fmla="*/ 137 h 164"/>
                <a:gd name="T44" fmla="*/ 75 w 97"/>
                <a:gd name="T45" fmla="*/ 148 h 164"/>
                <a:gd name="T46" fmla="*/ 66 w 97"/>
                <a:gd name="T47" fmla="*/ 157 h 164"/>
                <a:gd name="T48" fmla="*/ 57 w 97"/>
                <a:gd name="T49" fmla="*/ 162 h 164"/>
                <a:gd name="T50" fmla="*/ 48 w 97"/>
                <a:gd name="T51" fmla="*/ 164 h 164"/>
                <a:gd name="T52" fmla="*/ 36 w 97"/>
                <a:gd name="T53" fmla="*/ 164 h 164"/>
                <a:gd name="T54" fmla="*/ 27 w 97"/>
                <a:gd name="T55" fmla="*/ 159 h 164"/>
                <a:gd name="T56" fmla="*/ 21 w 97"/>
                <a:gd name="T57" fmla="*/ 153 h 164"/>
                <a:gd name="T58" fmla="*/ 14 w 97"/>
                <a:gd name="T59" fmla="*/ 144 h 164"/>
                <a:gd name="T60" fmla="*/ 7 w 97"/>
                <a:gd name="T61" fmla="*/ 132 h 164"/>
                <a:gd name="T62" fmla="*/ 3 w 97"/>
                <a:gd name="T63" fmla="*/ 119 h 164"/>
                <a:gd name="T64" fmla="*/ 0 w 97"/>
                <a:gd name="T65" fmla="*/ 10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164">
                  <a:moveTo>
                    <a:pt x="0" y="103"/>
                  </a:moveTo>
                  <a:lnTo>
                    <a:pt x="0" y="87"/>
                  </a:lnTo>
                  <a:lnTo>
                    <a:pt x="3" y="72"/>
                  </a:lnTo>
                  <a:lnTo>
                    <a:pt x="5" y="56"/>
                  </a:lnTo>
                  <a:lnTo>
                    <a:pt x="9" y="40"/>
                  </a:lnTo>
                  <a:lnTo>
                    <a:pt x="16" y="29"/>
                  </a:lnTo>
                  <a:lnTo>
                    <a:pt x="23" y="18"/>
                  </a:lnTo>
                  <a:lnTo>
                    <a:pt x="32" y="9"/>
                  </a:lnTo>
                  <a:lnTo>
                    <a:pt x="41" y="2"/>
                  </a:lnTo>
                  <a:lnTo>
                    <a:pt x="52" y="0"/>
                  </a:lnTo>
                  <a:lnTo>
                    <a:pt x="61" y="2"/>
                  </a:lnTo>
                  <a:lnTo>
                    <a:pt x="70" y="4"/>
                  </a:lnTo>
                  <a:lnTo>
                    <a:pt x="77" y="11"/>
                  </a:lnTo>
                  <a:lnTo>
                    <a:pt x="84" y="20"/>
                  </a:lnTo>
                  <a:lnTo>
                    <a:pt x="90" y="31"/>
                  </a:lnTo>
                  <a:lnTo>
                    <a:pt x="95" y="47"/>
                  </a:lnTo>
                  <a:lnTo>
                    <a:pt x="97" y="63"/>
                  </a:lnTo>
                  <a:lnTo>
                    <a:pt x="97" y="78"/>
                  </a:lnTo>
                  <a:lnTo>
                    <a:pt x="97" y="94"/>
                  </a:lnTo>
                  <a:lnTo>
                    <a:pt x="93" y="110"/>
                  </a:lnTo>
                  <a:lnTo>
                    <a:pt x="88" y="123"/>
                  </a:lnTo>
                  <a:lnTo>
                    <a:pt x="81" y="137"/>
                  </a:lnTo>
                  <a:lnTo>
                    <a:pt x="75" y="148"/>
                  </a:lnTo>
                  <a:lnTo>
                    <a:pt x="66" y="157"/>
                  </a:lnTo>
                  <a:lnTo>
                    <a:pt x="57" y="162"/>
                  </a:lnTo>
                  <a:lnTo>
                    <a:pt x="48" y="164"/>
                  </a:lnTo>
                  <a:lnTo>
                    <a:pt x="36" y="164"/>
                  </a:lnTo>
                  <a:lnTo>
                    <a:pt x="27" y="159"/>
                  </a:lnTo>
                  <a:lnTo>
                    <a:pt x="21" y="153"/>
                  </a:lnTo>
                  <a:lnTo>
                    <a:pt x="14" y="144"/>
                  </a:lnTo>
                  <a:lnTo>
                    <a:pt x="7" y="132"/>
                  </a:lnTo>
                  <a:lnTo>
                    <a:pt x="3" y="119"/>
                  </a:lnTo>
                  <a:lnTo>
                    <a:pt x="0" y="103"/>
                  </a:lnTo>
                  <a:close/>
                </a:path>
              </a:pathLst>
            </a:custGeom>
            <a:solidFill>
              <a:srgbClr val="E0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15" name="Freeform 697">
              <a:extLst>
                <a:ext uri="{FF2B5EF4-FFF2-40B4-BE49-F238E27FC236}">
                  <a16:creationId xmlns:a16="http://schemas.microsoft.com/office/drawing/2014/main" id="{CB8BDF07-6C1D-2231-A77C-CFC721D3D94E}"/>
                </a:ext>
              </a:extLst>
            </p:cNvPr>
            <p:cNvSpPr>
              <a:spLocks/>
            </p:cNvSpPr>
            <p:nvPr/>
          </p:nvSpPr>
          <p:spPr bwMode="auto">
            <a:xfrm>
              <a:off x="2884785" y="3986683"/>
              <a:ext cx="153988" cy="260350"/>
            </a:xfrm>
            <a:custGeom>
              <a:avLst/>
              <a:gdLst>
                <a:gd name="T0" fmla="*/ 0 w 97"/>
                <a:gd name="T1" fmla="*/ 103 h 164"/>
                <a:gd name="T2" fmla="*/ 0 w 97"/>
                <a:gd name="T3" fmla="*/ 87 h 164"/>
                <a:gd name="T4" fmla="*/ 3 w 97"/>
                <a:gd name="T5" fmla="*/ 72 h 164"/>
                <a:gd name="T6" fmla="*/ 5 w 97"/>
                <a:gd name="T7" fmla="*/ 56 h 164"/>
                <a:gd name="T8" fmla="*/ 9 w 97"/>
                <a:gd name="T9" fmla="*/ 40 h 164"/>
                <a:gd name="T10" fmla="*/ 16 w 97"/>
                <a:gd name="T11" fmla="*/ 29 h 164"/>
                <a:gd name="T12" fmla="*/ 23 w 97"/>
                <a:gd name="T13" fmla="*/ 18 h 164"/>
                <a:gd name="T14" fmla="*/ 32 w 97"/>
                <a:gd name="T15" fmla="*/ 9 h 164"/>
                <a:gd name="T16" fmla="*/ 41 w 97"/>
                <a:gd name="T17" fmla="*/ 2 h 164"/>
                <a:gd name="T18" fmla="*/ 52 w 97"/>
                <a:gd name="T19" fmla="*/ 0 h 164"/>
                <a:gd name="T20" fmla="*/ 61 w 97"/>
                <a:gd name="T21" fmla="*/ 2 h 164"/>
                <a:gd name="T22" fmla="*/ 70 w 97"/>
                <a:gd name="T23" fmla="*/ 4 h 164"/>
                <a:gd name="T24" fmla="*/ 77 w 97"/>
                <a:gd name="T25" fmla="*/ 11 h 164"/>
                <a:gd name="T26" fmla="*/ 84 w 97"/>
                <a:gd name="T27" fmla="*/ 20 h 164"/>
                <a:gd name="T28" fmla="*/ 90 w 97"/>
                <a:gd name="T29" fmla="*/ 31 h 164"/>
                <a:gd name="T30" fmla="*/ 95 w 97"/>
                <a:gd name="T31" fmla="*/ 47 h 164"/>
                <a:gd name="T32" fmla="*/ 97 w 97"/>
                <a:gd name="T33" fmla="*/ 63 h 164"/>
                <a:gd name="T34" fmla="*/ 97 w 97"/>
                <a:gd name="T35" fmla="*/ 78 h 164"/>
                <a:gd name="T36" fmla="*/ 97 w 97"/>
                <a:gd name="T37" fmla="*/ 94 h 164"/>
                <a:gd name="T38" fmla="*/ 93 w 97"/>
                <a:gd name="T39" fmla="*/ 110 h 164"/>
                <a:gd name="T40" fmla="*/ 88 w 97"/>
                <a:gd name="T41" fmla="*/ 123 h 164"/>
                <a:gd name="T42" fmla="*/ 81 w 97"/>
                <a:gd name="T43" fmla="*/ 137 h 164"/>
                <a:gd name="T44" fmla="*/ 75 w 97"/>
                <a:gd name="T45" fmla="*/ 148 h 164"/>
                <a:gd name="T46" fmla="*/ 66 w 97"/>
                <a:gd name="T47" fmla="*/ 157 h 164"/>
                <a:gd name="T48" fmla="*/ 57 w 97"/>
                <a:gd name="T49" fmla="*/ 162 h 164"/>
                <a:gd name="T50" fmla="*/ 48 w 97"/>
                <a:gd name="T51" fmla="*/ 164 h 164"/>
                <a:gd name="T52" fmla="*/ 36 w 97"/>
                <a:gd name="T53" fmla="*/ 164 h 164"/>
                <a:gd name="T54" fmla="*/ 27 w 97"/>
                <a:gd name="T55" fmla="*/ 159 h 164"/>
                <a:gd name="T56" fmla="*/ 21 w 97"/>
                <a:gd name="T57" fmla="*/ 153 h 164"/>
                <a:gd name="T58" fmla="*/ 14 w 97"/>
                <a:gd name="T59" fmla="*/ 144 h 164"/>
                <a:gd name="T60" fmla="*/ 7 w 97"/>
                <a:gd name="T61" fmla="*/ 132 h 164"/>
                <a:gd name="T62" fmla="*/ 3 w 97"/>
                <a:gd name="T63" fmla="*/ 119 h 164"/>
                <a:gd name="T64" fmla="*/ 0 w 97"/>
                <a:gd name="T65" fmla="*/ 10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164">
                  <a:moveTo>
                    <a:pt x="0" y="103"/>
                  </a:moveTo>
                  <a:lnTo>
                    <a:pt x="0" y="87"/>
                  </a:lnTo>
                  <a:lnTo>
                    <a:pt x="3" y="72"/>
                  </a:lnTo>
                  <a:lnTo>
                    <a:pt x="5" y="56"/>
                  </a:lnTo>
                  <a:lnTo>
                    <a:pt x="9" y="40"/>
                  </a:lnTo>
                  <a:lnTo>
                    <a:pt x="16" y="29"/>
                  </a:lnTo>
                  <a:lnTo>
                    <a:pt x="23" y="18"/>
                  </a:lnTo>
                  <a:lnTo>
                    <a:pt x="32" y="9"/>
                  </a:lnTo>
                  <a:lnTo>
                    <a:pt x="41" y="2"/>
                  </a:lnTo>
                  <a:lnTo>
                    <a:pt x="52" y="0"/>
                  </a:lnTo>
                  <a:lnTo>
                    <a:pt x="61" y="2"/>
                  </a:lnTo>
                  <a:lnTo>
                    <a:pt x="70" y="4"/>
                  </a:lnTo>
                  <a:lnTo>
                    <a:pt x="77" y="11"/>
                  </a:lnTo>
                  <a:lnTo>
                    <a:pt x="84" y="20"/>
                  </a:lnTo>
                  <a:lnTo>
                    <a:pt x="90" y="31"/>
                  </a:lnTo>
                  <a:lnTo>
                    <a:pt x="95" y="47"/>
                  </a:lnTo>
                  <a:lnTo>
                    <a:pt x="97" y="63"/>
                  </a:lnTo>
                  <a:lnTo>
                    <a:pt x="97" y="78"/>
                  </a:lnTo>
                  <a:lnTo>
                    <a:pt x="97" y="94"/>
                  </a:lnTo>
                  <a:lnTo>
                    <a:pt x="93" y="110"/>
                  </a:lnTo>
                  <a:lnTo>
                    <a:pt x="88" y="123"/>
                  </a:lnTo>
                  <a:lnTo>
                    <a:pt x="81" y="137"/>
                  </a:lnTo>
                  <a:lnTo>
                    <a:pt x="75" y="148"/>
                  </a:lnTo>
                  <a:lnTo>
                    <a:pt x="66" y="157"/>
                  </a:lnTo>
                  <a:lnTo>
                    <a:pt x="57" y="162"/>
                  </a:lnTo>
                  <a:lnTo>
                    <a:pt x="48" y="164"/>
                  </a:lnTo>
                  <a:lnTo>
                    <a:pt x="36" y="164"/>
                  </a:lnTo>
                  <a:lnTo>
                    <a:pt x="27" y="159"/>
                  </a:lnTo>
                  <a:lnTo>
                    <a:pt x="21" y="153"/>
                  </a:lnTo>
                  <a:lnTo>
                    <a:pt x="14" y="144"/>
                  </a:lnTo>
                  <a:lnTo>
                    <a:pt x="7" y="132"/>
                  </a:lnTo>
                  <a:lnTo>
                    <a:pt x="3" y="119"/>
                  </a:lnTo>
                  <a:lnTo>
                    <a:pt x="0" y="103"/>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18" name="Freeform 700">
              <a:extLst>
                <a:ext uri="{FF2B5EF4-FFF2-40B4-BE49-F238E27FC236}">
                  <a16:creationId xmlns:a16="http://schemas.microsoft.com/office/drawing/2014/main" id="{6C0AF14F-ADCB-3D3A-2D2B-73BD2DFB4CBF}"/>
                </a:ext>
              </a:extLst>
            </p:cNvPr>
            <p:cNvSpPr>
              <a:spLocks/>
            </p:cNvSpPr>
            <p:nvPr/>
          </p:nvSpPr>
          <p:spPr bwMode="auto">
            <a:xfrm>
              <a:off x="6580486" y="4129558"/>
              <a:ext cx="149225" cy="263525"/>
            </a:xfrm>
            <a:custGeom>
              <a:avLst/>
              <a:gdLst>
                <a:gd name="T0" fmla="*/ 92 w 94"/>
                <a:gd name="T1" fmla="*/ 105 h 166"/>
                <a:gd name="T2" fmla="*/ 94 w 94"/>
                <a:gd name="T3" fmla="*/ 90 h 166"/>
                <a:gd name="T4" fmla="*/ 94 w 94"/>
                <a:gd name="T5" fmla="*/ 74 h 166"/>
                <a:gd name="T6" fmla="*/ 90 w 94"/>
                <a:gd name="T7" fmla="*/ 58 h 166"/>
                <a:gd name="T8" fmla="*/ 87 w 94"/>
                <a:gd name="T9" fmla="*/ 42 h 166"/>
                <a:gd name="T10" fmla="*/ 81 w 94"/>
                <a:gd name="T11" fmla="*/ 29 h 166"/>
                <a:gd name="T12" fmla="*/ 74 w 94"/>
                <a:gd name="T13" fmla="*/ 18 h 166"/>
                <a:gd name="T14" fmla="*/ 65 w 94"/>
                <a:gd name="T15" fmla="*/ 9 h 166"/>
                <a:gd name="T16" fmla="*/ 56 w 94"/>
                <a:gd name="T17" fmla="*/ 2 h 166"/>
                <a:gd name="T18" fmla="*/ 47 w 94"/>
                <a:gd name="T19" fmla="*/ 0 h 166"/>
                <a:gd name="T20" fmla="*/ 38 w 94"/>
                <a:gd name="T21" fmla="*/ 0 h 166"/>
                <a:gd name="T22" fmla="*/ 29 w 94"/>
                <a:gd name="T23" fmla="*/ 4 h 166"/>
                <a:gd name="T24" fmla="*/ 20 w 94"/>
                <a:gd name="T25" fmla="*/ 11 h 166"/>
                <a:gd name="T26" fmla="*/ 13 w 94"/>
                <a:gd name="T27" fmla="*/ 20 h 166"/>
                <a:gd name="T28" fmla="*/ 6 w 94"/>
                <a:gd name="T29" fmla="*/ 31 h 166"/>
                <a:gd name="T30" fmla="*/ 2 w 94"/>
                <a:gd name="T31" fmla="*/ 45 h 166"/>
                <a:gd name="T32" fmla="*/ 0 w 94"/>
                <a:gd name="T33" fmla="*/ 60 h 166"/>
                <a:gd name="T34" fmla="*/ 0 w 94"/>
                <a:gd name="T35" fmla="*/ 76 h 166"/>
                <a:gd name="T36" fmla="*/ 0 w 94"/>
                <a:gd name="T37" fmla="*/ 92 h 166"/>
                <a:gd name="T38" fmla="*/ 4 w 94"/>
                <a:gd name="T39" fmla="*/ 108 h 166"/>
                <a:gd name="T40" fmla="*/ 9 w 94"/>
                <a:gd name="T41" fmla="*/ 123 h 166"/>
                <a:gd name="T42" fmla="*/ 13 w 94"/>
                <a:gd name="T43" fmla="*/ 137 h 166"/>
                <a:gd name="T44" fmla="*/ 22 w 94"/>
                <a:gd name="T45" fmla="*/ 146 h 166"/>
                <a:gd name="T46" fmla="*/ 29 w 94"/>
                <a:gd name="T47" fmla="*/ 155 h 166"/>
                <a:gd name="T48" fmla="*/ 38 w 94"/>
                <a:gd name="T49" fmla="*/ 162 h 166"/>
                <a:gd name="T50" fmla="*/ 49 w 94"/>
                <a:gd name="T51" fmla="*/ 166 h 166"/>
                <a:gd name="T52" fmla="*/ 58 w 94"/>
                <a:gd name="T53" fmla="*/ 166 h 166"/>
                <a:gd name="T54" fmla="*/ 67 w 94"/>
                <a:gd name="T55" fmla="*/ 162 h 166"/>
                <a:gd name="T56" fmla="*/ 74 w 94"/>
                <a:gd name="T57" fmla="*/ 155 h 166"/>
                <a:gd name="T58" fmla="*/ 81 w 94"/>
                <a:gd name="T59" fmla="*/ 146 h 166"/>
                <a:gd name="T60" fmla="*/ 85 w 94"/>
                <a:gd name="T61" fmla="*/ 135 h 166"/>
                <a:gd name="T62" fmla="*/ 90 w 94"/>
                <a:gd name="T63" fmla="*/ 121 h 166"/>
                <a:gd name="T64" fmla="*/ 92 w 94"/>
                <a:gd name="T65" fmla="*/ 10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66">
                  <a:moveTo>
                    <a:pt x="92" y="105"/>
                  </a:moveTo>
                  <a:lnTo>
                    <a:pt x="94" y="90"/>
                  </a:lnTo>
                  <a:lnTo>
                    <a:pt x="94" y="74"/>
                  </a:lnTo>
                  <a:lnTo>
                    <a:pt x="90" y="58"/>
                  </a:lnTo>
                  <a:lnTo>
                    <a:pt x="87" y="42"/>
                  </a:lnTo>
                  <a:lnTo>
                    <a:pt x="81" y="29"/>
                  </a:lnTo>
                  <a:lnTo>
                    <a:pt x="74" y="18"/>
                  </a:lnTo>
                  <a:lnTo>
                    <a:pt x="65" y="9"/>
                  </a:lnTo>
                  <a:lnTo>
                    <a:pt x="56" y="2"/>
                  </a:lnTo>
                  <a:lnTo>
                    <a:pt x="47" y="0"/>
                  </a:lnTo>
                  <a:lnTo>
                    <a:pt x="38" y="0"/>
                  </a:lnTo>
                  <a:lnTo>
                    <a:pt x="29" y="4"/>
                  </a:lnTo>
                  <a:lnTo>
                    <a:pt x="20" y="11"/>
                  </a:lnTo>
                  <a:lnTo>
                    <a:pt x="13" y="20"/>
                  </a:lnTo>
                  <a:lnTo>
                    <a:pt x="6" y="31"/>
                  </a:lnTo>
                  <a:lnTo>
                    <a:pt x="2" y="45"/>
                  </a:lnTo>
                  <a:lnTo>
                    <a:pt x="0" y="60"/>
                  </a:lnTo>
                  <a:lnTo>
                    <a:pt x="0" y="76"/>
                  </a:lnTo>
                  <a:lnTo>
                    <a:pt x="0" y="92"/>
                  </a:lnTo>
                  <a:lnTo>
                    <a:pt x="4" y="108"/>
                  </a:lnTo>
                  <a:lnTo>
                    <a:pt x="9" y="123"/>
                  </a:lnTo>
                  <a:lnTo>
                    <a:pt x="13" y="137"/>
                  </a:lnTo>
                  <a:lnTo>
                    <a:pt x="22" y="146"/>
                  </a:lnTo>
                  <a:lnTo>
                    <a:pt x="29" y="155"/>
                  </a:lnTo>
                  <a:lnTo>
                    <a:pt x="38" y="162"/>
                  </a:lnTo>
                  <a:lnTo>
                    <a:pt x="49" y="166"/>
                  </a:lnTo>
                  <a:lnTo>
                    <a:pt x="58" y="166"/>
                  </a:lnTo>
                  <a:lnTo>
                    <a:pt x="67" y="162"/>
                  </a:lnTo>
                  <a:lnTo>
                    <a:pt x="74" y="155"/>
                  </a:lnTo>
                  <a:lnTo>
                    <a:pt x="81" y="146"/>
                  </a:lnTo>
                  <a:lnTo>
                    <a:pt x="85" y="135"/>
                  </a:lnTo>
                  <a:lnTo>
                    <a:pt x="90" y="121"/>
                  </a:lnTo>
                  <a:lnTo>
                    <a:pt x="92" y="105"/>
                  </a:lnTo>
                  <a:close/>
                </a:path>
              </a:pathLst>
            </a:custGeom>
            <a:solidFill>
              <a:srgbClr val="E0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19" name="Freeform 701">
              <a:extLst>
                <a:ext uri="{FF2B5EF4-FFF2-40B4-BE49-F238E27FC236}">
                  <a16:creationId xmlns:a16="http://schemas.microsoft.com/office/drawing/2014/main" id="{B6BE2D65-5787-9B13-A37B-8D0562EC0E3B}"/>
                </a:ext>
              </a:extLst>
            </p:cNvPr>
            <p:cNvSpPr>
              <a:spLocks/>
            </p:cNvSpPr>
            <p:nvPr/>
          </p:nvSpPr>
          <p:spPr bwMode="auto">
            <a:xfrm>
              <a:off x="6580486" y="4129558"/>
              <a:ext cx="149225" cy="263525"/>
            </a:xfrm>
            <a:custGeom>
              <a:avLst/>
              <a:gdLst>
                <a:gd name="T0" fmla="*/ 92 w 94"/>
                <a:gd name="T1" fmla="*/ 105 h 166"/>
                <a:gd name="T2" fmla="*/ 94 w 94"/>
                <a:gd name="T3" fmla="*/ 90 h 166"/>
                <a:gd name="T4" fmla="*/ 94 w 94"/>
                <a:gd name="T5" fmla="*/ 74 h 166"/>
                <a:gd name="T6" fmla="*/ 90 w 94"/>
                <a:gd name="T7" fmla="*/ 58 h 166"/>
                <a:gd name="T8" fmla="*/ 87 w 94"/>
                <a:gd name="T9" fmla="*/ 42 h 166"/>
                <a:gd name="T10" fmla="*/ 81 w 94"/>
                <a:gd name="T11" fmla="*/ 29 h 166"/>
                <a:gd name="T12" fmla="*/ 74 w 94"/>
                <a:gd name="T13" fmla="*/ 18 h 166"/>
                <a:gd name="T14" fmla="*/ 65 w 94"/>
                <a:gd name="T15" fmla="*/ 9 h 166"/>
                <a:gd name="T16" fmla="*/ 56 w 94"/>
                <a:gd name="T17" fmla="*/ 2 h 166"/>
                <a:gd name="T18" fmla="*/ 47 w 94"/>
                <a:gd name="T19" fmla="*/ 0 h 166"/>
                <a:gd name="T20" fmla="*/ 38 w 94"/>
                <a:gd name="T21" fmla="*/ 0 h 166"/>
                <a:gd name="T22" fmla="*/ 29 w 94"/>
                <a:gd name="T23" fmla="*/ 4 h 166"/>
                <a:gd name="T24" fmla="*/ 20 w 94"/>
                <a:gd name="T25" fmla="*/ 11 h 166"/>
                <a:gd name="T26" fmla="*/ 13 w 94"/>
                <a:gd name="T27" fmla="*/ 20 h 166"/>
                <a:gd name="T28" fmla="*/ 6 w 94"/>
                <a:gd name="T29" fmla="*/ 31 h 166"/>
                <a:gd name="T30" fmla="*/ 2 w 94"/>
                <a:gd name="T31" fmla="*/ 45 h 166"/>
                <a:gd name="T32" fmla="*/ 0 w 94"/>
                <a:gd name="T33" fmla="*/ 60 h 166"/>
                <a:gd name="T34" fmla="*/ 0 w 94"/>
                <a:gd name="T35" fmla="*/ 76 h 166"/>
                <a:gd name="T36" fmla="*/ 0 w 94"/>
                <a:gd name="T37" fmla="*/ 92 h 166"/>
                <a:gd name="T38" fmla="*/ 4 w 94"/>
                <a:gd name="T39" fmla="*/ 108 h 166"/>
                <a:gd name="T40" fmla="*/ 9 w 94"/>
                <a:gd name="T41" fmla="*/ 123 h 166"/>
                <a:gd name="T42" fmla="*/ 13 w 94"/>
                <a:gd name="T43" fmla="*/ 137 h 166"/>
                <a:gd name="T44" fmla="*/ 22 w 94"/>
                <a:gd name="T45" fmla="*/ 146 h 166"/>
                <a:gd name="T46" fmla="*/ 29 w 94"/>
                <a:gd name="T47" fmla="*/ 155 h 166"/>
                <a:gd name="T48" fmla="*/ 38 w 94"/>
                <a:gd name="T49" fmla="*/ 162 h 166"/>
                <a:gd name="T50" fmla="*/ 49 w 94"/>
                <a:gd name="T51" fmla="*/ 166 h 166"/>
                <a:gd name="T52" fmla="*/ 58 w 94"/>
                <a:gd name="T53" fmla="*/ 166 h 166"/>
                <a:gd name="T54" fmla="*/ 67 w 94"/>
                <a:gd name="T55" fmla="*/ 162 h 166"/>
                <a:gd name="T56" fmla="*/ 74 w 94"/>
                <a:gd name="T57" fmla="*/ 155 h 166"/>
                <a:gd name="T58" fmla="*/ 81 w 94"/>
                <a:gd name="T59" fmla="*/ 146 h 166"/>
                <a:gd name="T60" fmla="*/ 85 w 94"/>
                <a:gd name="T61" fmla="*/ 135 h 166"/>
                <a:gd name="T62" fmla="*/ 90 w 94"/>
                <a:gd name="T63" fmla="*/ 121 h 166"/>
                <a:gd name="T64" fmla="*/ 92 w 94"/>
                <a:gd name="T65" fmla="*/ 10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66">
                  <a:moveTo>
                    <a:pt x="92" y="105"/>
                  </a:moveTo>
                  <a:lnTo>
                    <a:pt x="94" y="90"/>
                  </a:lnTo>
                  <a:lnTo>
                    <a:pt x="94" y="74"/>
                  </a:lnTo>
                  <a:lnTo>
                    <a:pt x="90" y="58"/>
                  </a:lnTo>
                  <a:lnTo>
                    <a:pt x="87" y="42"/>
                  </a:lnTo>
                  <a:lnTo>
                    <a:pt x="81" y="29"/>
                  </a:lnTo>
                  <a:lnTo>
                    <a:pt x="74" y="18"/>
                  </a:lnTo>
                  <a:lnTo>
                    <a:pt x="65" y="9"/>
                  </a:lnTo>
                  <a:lnTo>
                    <a:pt x="56" y="2"/>
                  </a:lnTo>
                  <a:lnTo>
                    <a:pt x="47" y="0"/>
                  </a:lnTo>
                  <a:lnTo>
                    <a:pt x="38" y="0"/>
                  </a:lnTo>
                  <a:lnTo>
                    <a:pt x="29" y="4"/>
                  </a:lnTo>
                  <a:lnTo>
                    <a:pt x="20" y="11"/>
                  </a:lnTo>
                  <a:lnTo>
                    <a:pt x="13" y="20"/>
                  </a:lnTo>
                  <a:lnTo>
                    <a:pt x="6" y="31"/>
                  </a:lnTo>
                  <a:lnTo>
                    <a:pt x="2" y="45"/>
                  </a:lnTo>
                  <a:lnTo>
                    <a:pt x="0" y="60"/>
                  </a:lnTo>
                  <a:lnTo>
                    <a:pt x="0" y="76"/>
                  </a:lnTo>
                  <a:lnTo>
                    <a:pt x="0" y="92"/>
                  </a:lnTo>
                  <a:lnTo>
                    <a:pt x="4" y="108"/>
                  </a:lnTo>
                  <a:lnTo>
                    <a:pt x="9" y="123"/>
                  </a:lnTo>
                  <a:lnTo>
                    <a:pt x="13" y="137"/>
                  </a:lnTo>
                  <a:lnTo>
                    <a:pt x="22" y="146"/>
                  </a:lnTo>
                  <a:lnTo>
                    <a:pt x="29" y="155"/>
                  </a:lnTo>
                  <a:lnTo>
                    <a:pt x="38" y="162"/>
                  </a:lnTo>
                  <a:lnTo>
                    <a:pt x="49" y="166"/>
                  </a:lnTo>
                  <a:lnTo>
                    <a:pt x="58" y="166"/>
                  </a:lnTo>
                  <a:lnTo>
                    <a:pt x="67" y="162"/>
                  </a:lnTo>
                  <a:lnTo>
                    <a:pt x="74" y="155"/>
                  </a:lnTo>
                  <a:lnTo>
                    <a:pt x="81" y="146"/>
                  </a:lnTo>
                  <a:lnTo>
                    <a:pt x="85" y="135"/>
                  </a:lnTo>
                  <a:lnTo>
                    <a:pt x="90" y="121"/>
                  </a:lnTo>
                  <a:lnTo>
                    <a:pt x="92" y="105"/>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20" name="Freeform 702">
              <a:extLst>
                <a:ext uri="{FF2B5EF4-FFF2-40B4-BE49-F238E27FC236}">
                  <a16:creationId xmlns:a16="http://schemas.microsoft.com/office/drawing/2014/main" id="{FABB590E-7D40-8841-FF84-1F27E800621E}"/>
                </a:ext>
              </a:extLst>
            </p:cNvPr>
            <p:cNvSpPr>
              <a:spLocks/>
            </p:cNvSpPr>
            <p:nvPr/>
          </p:nvSpPr>
          <p:spPr bwMode="auto">
            <a:xfrm>
              <a:off x="5089823" y="4878858"/>
              <a:ext cx="839788" cy="1082675"/>
            </a:xfrm>
            <a:custGeom>
              <a:avLst/>
              <a:gdLst>
                <a:gd name="T0" fmla="*/ 29 w 529"/>
                <a:gd name="T1" fmla="*/ 487 h 682"/>
                <a:gd name="T2" fmla="*/ 27 w 529"/>
                <a:gd name="T3" fmla="*/ 406 h 682"/>
                <a:gd name="T4" fmla="*/ 16 w 529"/>
                <a:gd name="T5" fmla="*/ 383 h 682"/>
                <a:gd name="T6" fmla="*/ 14 w 529"/>
                <a:gd name="T7" fmla="*/ 383 h 682"/>
                <a:gd name="T8" fmla="*/ 7 w 529"/>
                <a:gd name="T9" fmla="*/ 376 h 682"/>
                <a:gd name="T10" fmla="*/ 7 w 529"/>
                <a:gd name="T11" fmla="*/ 336 h 682"/>
                <a:gd name="T12" fmla="*/ 20 w 529"/>
                <a:gd name="T13" fmla="*/ 270 h 682"/>
                <a:gd name="T14" fmla="*/ 11 w 529"/>
                <a:gd name="T15" fmla="*/ 250 h 682"/>
                <a:gd name="T16" fmla="*/ 9 w 529"/>
                <a:gd name="T17" fmla="*/ 250 h 682"/>
                <a:gd name="T18" fmla="*/ 5 w 529"/>
                <a:gd name="T19" fmla="*/ 246 h 682"/>
                <a:gd name="T20" fmla="*/ 0 w 529"/>
                <a:gd name="T21" fmla="*/ 203 h 682"/>
                <a:gd name="T22" fmla="*/ 2 w 529"/>
                <a:gd name="T23" fmla="*/ 140 h 682"/>
                <a:gd name="T24" fmla="*/ 5 w 529"/>
                <a:gd name="T25" fmla="*/ 86 h 682"/>
                <a:gd name="T26" fmla="*/ 9 w 529"/>
                <a:gd name="T27" fmla="*/ 70 h 682"/>
                <a:gd name="T28" fmla="*/ 11 w 529"/>
                <a:gd name="T29" fmla="*/ 70 h 682"/>
                <a:gd name="T30" fmla="*/ 16 w 529"/>
                <a:gd name="T31" fmla="*/ 66 h 682"/>
                <a:gd name="T32" fmla="*/ 25 w 529"/>
                <a:gd name="T33" fmla="*/ 34 h 682"/>
                <a:gd name="T34" fmla="*/ 43 w 529"/>
                <a:gd name="T35" fmla="*/ 14 h 682"/>
                <a:gd name="T36" fmla="*/ 79 w 529"/>
                <a:gd name="T37" fmla="*/ 0 h 682"/>
                <a:gd name="T38" fmla="*/ 135 w 529"/>
                <a:gd name="T39" fmla="*/ 5 h 682"/>
                <a:gd name="T40" fmla="*/ 194 w 529"/>
                <a:gd name="T41" fmla="*/ 21 h 682"/>
                <a:gd name="T42" fmla="*/ 239 w 529"/>
                <a:gd name="T43" fmla="*/ 34 h 682"/>
                <a:gd name="T44" fmla="*/ 279 w 529"/>
                <a:gd name="T45" fmla="*/ 41 h 682"/>
                <a:gd name="T46" fmla="*/ 324 w 529"/>
                <a:gd name="T47" fmla="*/ 45 h 682"/>
                <a:gd name="T48" fmla="*/ 365 w 529"/>
                <a:gd name="T49" fmla="*/ 48 h 682"/>
                <a:gd name="T50" fmla="*/ 421 w 529"/>
                <a:gd name="T51" fmla="*/ 54 h 682"/>
                <a:gd name="T52" fmla="*/ 504 w 529"/>
                <a:gd name="T53" fmla="*/ 81 h 682"/>
                <a:gd name="T54" fmla="*/ 529 w 529"/>
                <a:gd name="T55" fmla="*/ 117 h 682"/>
                <a:gd name="T56" fmla="*/ 520 w 529"/>
                <a:gd name="T57" fmla="*/ 162 h 682"/>
                <a:gd name="T58" fmla="*/ 515 w 529"/>
                <a:gd name="T59" fmla="*/ 196 h 682"/>
                <a:gd name="T60" fmla="*/ 509 w 529"/>
                <a:gd name="T61" fmla="*/ 248 h 682"/>
                <a:gd name="T62" fmla="*/ 518 w 529"/>
                <a:gd name="T63" fmla="*/ 316 h 682"/>
                <a:gd name="T64" fmla="*/ 513 w 529"/>
                <a:gd name="T65" fmla="*/ 390 h 682"/>
                <a:gd name="T66" fmla="*/ 513 w 529"/>
                <a:gd name="T67" fmla="*/ 442 h 682"/>
                <a:gd name="T68" fmla="*/ 511 w 529"/>
                <a:gd name="T69" fmla="*/ 502 h 682"/>
                <a:gd name="T70" fmla="*/ 493 w 529"/>
                <a:gd name="T71" fmla="*/ 563 h 682"/>
                <a:gd name="T72" fmla="*/ 461 w 529"/>
                <a:gd name="T73" fmla="*/ 617 h 682"/>
                <a:gd name="T74" fmla="*/ 448 w 529"/>
                <a:gd name="T75" fmla="*/ 640 h 682"/>
                <a:gd name="T76" fmla="*/ 428 w 529"/>
                <a:gd name="T77" fmla="*/ 651 h 682"/>
                <a:gd name="T78" fmla="*/ 401 w 529"/>
                <a:gd name="T79" fmla="*/ 660 h 682"/>
                <a:gd name="T80" fmla="*/ 362 w 529"/>
                <a:gd name="T81" fmla="*/ 671 h 682"/>
                <a:gd name="T82" fmla="*/ 320 w 529"/>
                <a:gd name="T83" fmla="*/ 673 h 682"/>
                <a:gd name="T84" fmla="*/ 252 w 529"/>
                <a:gd name="T85" fmla="*/ 680 h 682"/>
                <a:gd name="T86" fmla="*/ 182 w 529"/>
                <a:gd name="T87" fmla="*/ 680 h 682"/>
                <a:gd name="T88" fmla="*/ 126 w 529"/>
                <a:gd name="T89" fmla="*/ 676 h 682"/>
                <a:gd name="T90" fmla="*/ 77 w 529"/>
                <a:gd name="T91" fmla="*/ 664 h 682"/>
                <a:gd name="T92" fmla="*/ 43 w 529"/>
                <a:gd name="T93" fmla="*/ 646 h 682"/>
                <a:gd name="T94" fmla="*/ 36 w 529"/>
                <a:gd name="T95" fmla="*/ 637 h 682"/>
                <a:gd name="T96" fmla="*/ 27 w 529"/>
                <a:gd name="T97" fmla="*/ 635 h 682"/>
                <a:gd name="T98" fmla="*/ 25 w 529"/>
                <a:gd name="T99" fmla="*/ 599 h 682"/>
                <a:gd name="T100" fmla="*/ 27 w 529"/>
                <a:gd name="T101" fmla="*/ 55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682">
                  <a:moveTo>
                    <a:pt x="27" y="541"/>
                  </a:moveTo>
                  <a:lnTo>
                    <a:pt x="27" y="527"/>
                  </a:lnTo>
                  <a:lnTo>
                    <a:pt x="29" y="509"/>
                  </a:lnTo>
                  <a:lnTo>
                    <a:pt x="29" y="487"/>
                  </a:lnTo>
                  <a:lnTo>
                    <a:pt x="32" y="462"/>
                  </a:lnTo>
                  <a:lnTo>
                    <a:pt x="32" y="439"/>
                  </a:lnTo>
                  <a:lnTo>
                    <a:pt x="29" y="415"/>
                  </a:lnTo>
                  <a:lnTo>
                    <a:pt x="27" y="406"/>
                  </a:lnTo>
                  <a:lnTo>
                    <a:pt x="25" y="397"/>
                  </a:lnTo>
                  <a:lnTo>
                    <a:pt x="20" y="390"/>
                  </a:lnTo>
                  <a:lnTo>
                    <a:pt x="16" y="383"/>
                  </a:lnTo>
                  <a:lnTo>
                    <a:pt x="16" y="383"/>
                  </a:lnTo>
                  <a:lnTo>
                    <a:pt x="16" y="383"/>
                  </a:lnTo>
                  <a:lnTo>
                    <a:pt x="14" y="383"/>
                  </a:lnTo>
                  <a:lnTo>
                    <a:pt x="14" y="383"/>
                  </a:lnTo>
                  <a:lnTo>
                    <a:pt x="14" y="383"/>
                  </a:lnTo>
                  <a:lnTo>
                    <a:pt x="11" y="383"/>
                  </a:lnTo>
                  <a:lnTo>
                    <a:pt x="11" y="383"/>
                  </a:lnTo>
                  <a:lnTo>
                    <a:pt x="9" y="383"/>
                  </a:lnTo>
                  <a:lnTo>
                    <a:pt x="7" y="376"/>
                  </a:lnTo>
                  <a:lnTo>
                    <a:pt x="5" y="370"/>
                  </a:lnTo>
                  <a:lnTo>
                    <a:pt x="5" y="361"/>
                  </a:lnTo>
                  <a:lnTo>
                    <a:pt x="5" y="354"/>
                  </a:lnTo>
                  <a:lnTo>
                    <a:pt x="7" y="336"/>
                  </a:lnTo>
                  <a:lnTo>
                    <a:pt x="11" y="318"/>
                  </a:lnTo>
                  <a:lnTo>
                    <a:pt x="16" y="298"/>
                  </a:lnTo>
                  <a:lnTo>
                    <a:pt x="18" y="279"/>
                  </a:lnTo>
                  <a:lnTo>
                    <a:pt x="20" y="270"/>
                  </a:lnTo>
                  <a:lnTo>
                    <a:pt x="18" y="264"/>
                  </a:lnTo>
                  <a:lnTo>
                    <a:pt x="16" y="257"/>
                  </a:lnTo>
                  <a:lnTo>
                    <a:pt x="14" y="250"/>
                  </a:lnTo>
                  <a:lnTo>
                    <a:pt x="11" y="250"/>
                  </a:lnTo>
                  <a:lnTo>
                    <a:pt x="11" y="250"/>
                  </a:lnTo>
                  <a:lnTo>
                    <a:pt x="11" y="250"/>
                  </a:lnTo>
                  <a:lnTo>
                    <a:pt x="9" y="250"/>
                  </a:lnTo>
                  <a:lnTo>
                    <a:pt x="9" y="250"/>
                  </a:lnTo>
                  <a:lnTo>
                    <a:pt x="9" y="250"/>
                  </a:lnTo>
                  <a:lnTo>
                    <a:pt x="7" y="250"/>
                  </a:lnTo>
                  <a:lnTo>
                    <a:pt x="7" y="248"/>
                  </a:lnTo>
                  <a:lnTo>
                    <a:pt x="5" y="246"/>
                  </a:lnTo>
                  <a:lnTo>
                    <a:pt x="2" y="239"/>
                  </a:lnTo>
                  <a:lnTo>
                    <a:pt x="2" y="228"/>
                  </a:lnTo>
                  <a:lnTo>
                    <a:pt x="0" y="216"/>
                  </a:lnTo>
                  <a:lnTo>
                    <a:pt x="0" y="203"/>
                  </a:lnTo>
                  <a:lnTo>
                    <a:pt x="0" y="187"/>
                  </a:lnTo>
                  <a:lnTo>
                    <a:pt x="0" y="171"/>
                  </a:lnTo>
                  <a:lnTo>
                    <a:pt x="2" y="156"/>
                  </a:lnTo>
                  <a:lnTo>
                    <a:pt x="2" y="140"/>
                  </a:lnTo>
                  <a:lnTo>
                    <a:pt x="2" y="124"/>
                  </a:lnTo>
                  <a:lnTo>
                    <a:pt x="5" y="111"/>
                  </a:lnTo>
                  <a:lnTo>
                    <a:pt x="5" y="97"/>
                  </a:lnTo>
                  <a:lnTo>
                    <a:pt x="5" y="86"/>
                  </a:lnTo>
                  <a:lnTo>
                    <a:pt x="7" y="77"/>
                  </a:lnTo>
                  <a:lnTo>
                    <a:pt x="7" y="72"/>
                  </a:lnTo>
                  <a:lnTo>
                    <a:pt x="9" y="70"/>
                  </a:lnTo>
                  <a:lnTo>
                    <a:pt x="9" y="70"/>
                  </a:lnTo>
                  <a:lnTo>
                    <a:pt x="9" y="70"/>
                  </a:lnTo>
                  <a:lnTo>
                    <a:pt x="11" y="70"/>
                  </a:lnTo>
                  <a:lnTo>
                    <a:pt x="11" y="70"/>
                  </a:lnTo>
                  <a:lnTo>
                    <a:pt x="11" y="70"/>
                  </a:lnTo>
                  <a:lnTo>
                    <a:pt x="14" y="70"/>
                  </a:lnTo>
                  <a:lnTo>
                    <a:pt x="14" y="70"/>
                  </a:lnTo>
                  <a:lnTo>
                    <a:pt x="14" y="70"/>
                  </a:lnTo>
                  <a:lnTo>
                    <a:pt x="16" y="66"/>
                  </a:lnTo>
                  <a:lnTo>
                    <a:pt x="18" y="59"/>
                  </a:lnTo>
                  <a:lnTo>
                    <a:pt x="18" y="50"/>
                  </a:lnTo>
                  <a:lnTo>
                    <a:pt x="20" y="43"/>
                  </a:lnTo>
                  <a:lnTo>
                    <a:pt x="25" y="34"/>
                  </a:lnTo>
                  <a:lnTo>
                    <a:pt x="27" y="27"/>
                  </a:lnTo>
                  <a:lnTo>
                    <a:pt x="32" y="23"/>
                  </a:lnTo>
                  <a:lnTo>
                    <a:pt x="38" y="23"/>
                  </a:lnTo>
                  <a:lnTo>
                    <a:pt x="43" y="14"/>
                  </a:lnTo>
                  <a:lnTo>
                    <a:pt x="50" y="9"/>
                  </a:lnTo>
                  <a:lnTo>
                    <a:pt x="59" y="5"/>
                  </a:lnTo>
                  <a:lnTo>
                    <a:pt x="68" y="3"/>
                  </a:lnTo>
                  <a:lnTo>
                    <a:pt x="79" y="0"/>
                  </a:lnTo>
                  <a:lnTo>
                    <a:pt x="92" y="0"/>
                  </a:lnTo>
                  <a:lnTo>
                    <a:pt x="106" y="0"/>
                  </a:lnTo>
                  <a:lnTo>
                    <a:pt x="119" y="3"/>
                  </a:lnTo>
                  <a:lnTo>
                    <a:pt x="135" y="5"/>
                  </a:lnTo>
                  <a:lnTo>
                    <a:pt x="151" y="9"/>
                  </a:lnTo>
                  <a:lnTo>
                    <a:pt x="164" y="12"/>
                  </a:lnTo>
                  <a:lnTo>
                    <a:pt x="180" y="16"/>
                  </a:lnTo>
                  <a:lnTo>
                    <a:pt x="194" y="21"/>
                  </a:lnTo>
                  <a:lnTo>
                    <a:pt x="207" y="25"/>
                  </a:lnTo>
                  <a:lnTo>
                    <a:pt x="218" y="27"/>
                  </a:lnTo>
                  <a:lnTo>
                    <a:pt x="230" y="32"/>
                  </a:lnTo>
                  <a:lnTo>
                    <a:pt x="239" y="34"/>
                  </a:lnTo>
                  <a:lnTo>
                    <a:pt x="248" y="36"/>
                  </a:lnTo>
                  <a:lnTo>
                    <a:pt x="257" y="39"/>
                  </a:lnTo>
                  <a:lnTo>
                    <a:pt x="268" y="39"/>
                  </a:lnTo>
                  <a:lnTo>
                    <a:pt x="279" y="41"/>
                  </a:lnTo>
                  <a:lnTo>
                    <a:pt x="290" y="43"/>
                  </a:lnTo>
                  <a:lnTo>
                    <a:pt x="302" y="43"/>
                  </a:lnTo>
                  <a:lnTo>
                    <a:pt x="313" y="43"/>
                  </a:lnTo>
                  <a:lnTo>
                    <a:pt x="324" y="45"/>
                  </a:lnTo>
                  <a:lnTo>
                    <a:pt x="335" y="45"/>
                  </a:lnTo>
                  <a:lnTo>
                    <a:pt x="344" y="45"/>
                  </a:lnTo>
                  <a:lnTo>
                    <a:pt x="356" y="48"/>
                  </a:lnTo>
                  <a:lnTo>
                    <a:pt x="365" y="48"/>
                  </a:lnTo>
                  <a:lnTo>
                    <a:pt x="374" y="48"/>
                  </a:lnTo>
                  <a:lnTo>
                    <a:pt x="380" y="50"/>
                  </a:lnTo>
                  <a:lnTo>
                    <a:pt x="387" y="50"/>
                  </a:lnTo>
                  <a:lnTo>
                    <a:pt x="421" y="54"/>
                  </a:lnTo>
                  <a:lnTo>
                    <a:pt x="448" y="61"/>
                  </a:lnTo>
                  <a:lnTo>
                    <a:pt x="470" y="66"/>
                  </a:lnTo>
                  <a:lnTo>
                    <a:pt x="488" y="72"/>
                  </a:lnTo>
                  <a:lnTo>
                    <a:pt x="504" y="81"/>
                  </a:lnTo>
                  <a:lnTo>
                    <a:pt x="515" y="90"/>
                  </a:lnTo>
                  <a:lnTo>
                    <a:pt x="522" y="97"/>
                  </a:lnTo>
                  <a:lnTo>
                    <a:pt x="527" y="106"/>
                  </a:lnTo>
                  <a:lnTo>
                    <a:pt x="529" y="117"/>
                  </a:lnTo>
                  <a:lnTo>
                    <a:pt x="529" y="126"/>
                  </a:lnTo>
                  <a:lnTo>
                    <a:pt x="529" y="135"/>
                  </a:lnTo>
                  <a:lnTo>
                    <a:pt x="527" y="144"/>
                  </a:lnTo>
                  <a:lnTo>
                    <a:pt x="520" y="162"/>
                  </a:lnTo>
                  <a:lnTo>
                    <a:pt x="515" y="178"/>
                  </a:lnTo>
                  <a:lnTo>
                    <a:pt x="515" y="180"/>
                  </a:lnTo>
                  <a:lnTo>
                    <a:pt x="515" y="187"/>
                  </a:lnTo>
                  <a:lnTo>
                    <a:pt x="515" y="196"/>
                  </a:lnTo>
                  <a:lnTo>
                    <a:pt x="515" y="205"/>
                  </a:lnTo>
                  <a:lnTo>
                    <a:pt x="513" y="219"/>
                  </a:lnTo>
                  <a:lnTo>
                    <a:pt x="511" y="234"/>
                  </a:lnTo>
                  <a:lnTo>
                    <a:pt x="509" y="248"/>
                  </a:lnTo>
                  <a:lnTo>
                    <a:pt x="506" y="264"/>
                  </a:lnTo>
                  <a:lnTo>
                    <a:pt x="513" y="277"/>
                  </a:lnTo>
                  <a:lnTo>
                    <a:pt x="515" y="295"/>
                  </a:lnTo>
                  <a:lnTo>
                    <a:pt x="518" y="316"/>
                  </a:lnTo>
                  <a:lnTo>
                    <a:pt x="518" y="338"/>
                  </a:lnTo>
                  <a:lnTo>
                    <a:pt x="515" y="358"/>
                  </a:lnTo>
                  <a:lnTo>
                    <a:pt x="515" y="376"/>
                  </a:lnTo>
                  <a:lnTo>
                    <a:pt x="513" y="390"/>
                  </a:lnTo>
                  <a:lnTo>
                    <a:pt x="513" y="399"/>
                  </a:lnTo>
                  <a:lnTo>
                    <a:pt x="513" y="412"/>
                  </a:lnTo>
                  <a:lnTo>
                    <a:pt x="513" y="428"/>
                  </a:lnTo>
                  <a:lnTo>
                    <a:pt x="513" y="442"/>
                  </a:lnTo>
                  <a:lnTo>
                    <a:pt x="513" y="457"/>
                  </a:lnTo>
                  <a:lnTo>
                    <a:pt x="513" y="473"/>
                  </a:lnTo>
                  <a:lnTo>
                    <a:pt x="511" y="487"/>
                  </a:lnTo>
                  <a:lnTo>
                    <a:pt x="511" y="502"/>
                  </a:lnTo>
                  <a:lnTo>
                    <a:pt x="511" y="518"/>
                  </a:lnTo>
                  <a:lnTo>
                    <a:pt x="506" y="534"/>
                  </a:lnTo>
                  <a:lnTo>
                    <a:pt x="500" y="547"/>
                  </a:lnTo>
                  <a:lnTo>
                    <a:pt x="493" y="563"/>
                  </a:lnTo>
                  <a:lnTo>
                    <a:pt x="484" y="577"/>
                  </a:lnTo>
                  <a:lnTo>
                    <a:pt x="475" y="592"/>
                  </a:lnTo>
                  <a:lnTo>
                    <a:pt x="466" y="606"/>
                  </a:lnTo>
                  <a:lnTo>
                    <a:pt x="461" y="617"/>
                  </a:lnTo>
                  <a:lnTo>
                    <a:pt x="459" y="628"/>
                  </a:lnTo>
                  <a:lnTo>
                    <a:pt x="457" y="633"/>
                  </a:lnTo>
                  <a:lnTo>
                    <a:pt x="452" y="637"/>
                  </a:lnTo>
                  <a:lnTo>
                    <a:pt x="448" y="640"/>
                  </a:lnTo>
                  <a:lnTo>
                    <a:pt x="441" y="644"/>
                  </a:lnTo>
                  <a:lnTo>
                    <a:pt x="437" y="646"/>
                  </a:lnTo>
                  <a:lnTo>
                    <a:pt x="430" y="649"/>
                  </a:lnTo>
                  <a:lnTo>
                    <a:pt x="428" y="651"/>
                  </a:lnTo>
                  <a:lnTo>
                    <a:pt x="425" y="655"/>
                  </a:lnTo>
                  <a:lnTo>
                    <a:pt x="419" y="655"/>
                  </a:lnTo>
                  <a:lnTo>
                    <a:pt x="412" y="658"/>
                  </a:lnTo>
                  <a:lnTo>
                    <a:pt x="401" y="660"/>
                  </a:lnTo>
                  <a:lnTo>
                    <a:pt x="389" y="664"/>
                  </a:lnTo>
                  <a:lnTo>
                    <a:pt x="378" y="667"/>
                  </a:lnTo>
                  <a:lnTo>
                    <a:pt x="369" y="669"/>
                  </a:lnTo>
                  <a:lnTo>
                    <a:pt x="362" y="671"/>
                  </a:lnTo>
                  <a:lnTo>
                    <a:pt x="356" y="671"/>
                  </a:lnTo>
                  <a:lnTo>
                    <a:pt x="349" y="671"/>
                  </a:lnTo>
                  <a:lnTo>
                    <a:pt x="335" y="673"/>
                  </a:lnTo>
                  <a:lnTo>
                    <a:pt x="320" y="673"/>
                  </a:lnTo>
                  <a:lnTo>
                    <a:pt x="304" y="676"/>
                  </a:lnTo>
                  <a:lnTo>
                    <a:pt x="286" y="678"/>
                  </a:lnTo>
                  <a:lnTo>
                    <a:pt x="268" y="680"/>
                  </a:lnTo>
                  <a:lnTo>
                    <a:pt x="252" y="680"/>
                  </a:lnTo>
                  <a:lnTo>
                    <a:pt x="236" y="682"/>
                  </a:lnTo>
                  <a:lnTo>
                    <a:pt x="218" y="680"/>
                  </a:lnTo>
                  <a:lnTo>
                    <a:pt x="200" y="680"/>
                  </a:lnTo>
                  <a:lnTo>
                    <a:pt x="182" y="680"/>
                  </a:lnTo>
                  <a:lnTo>
                    <a:pt x="164" y="680"/>
                  </a:lnTo>
                  <a:lnTo>
                    <a:pt x="149" y="678"/>
                  </a:lnTo>
                  <a:lnTo>
                    <a:pt x="137" y="678"/>
                  </a:lnTo>
                  <a:lnTo>
                    <a:pt x="126" y="676"/>
                  </a:lnTo>
                  <a:lnTo>
                    <a:pt x="117" y="673"/>
                  </a:lnTo>
                  <a:lnTo>
                    <a:pt x="101" y="671"/>
                  </a:lnTo>
                  <a:lnTo>
                    <a:pt x="88" y="669"/>
                  </a:lnTo>
                  <a:lnTo>
                    <a:pt x="77" y="664"/>
                  </a:lnTo>
                  <a:lnTo>
                    <a:pt x="68" y="660"/>
                  </a:lnTo>
                  <a:lnTo>
                    <a:pt x="59" y="655"/>
                  </a:lnTo>
                  <a:lnTo>
                    <a:pt x="50" y="651"/>
                  </a:lnTo>
                  <a:lnTo>
                    <a:pt x="43" y="646"/>
                  </a:lnTo>
                  <a:lnTo>
                    <a:pt x="38" y="642"/>
                  </a:lnTo>
                  <a:lnTo>
                    <a:pt x="38" y="640"/>
                  </a:lnTo>
                  <a:lnTo>
                    <a:pt x="36" y="640"/>
                  </a:lnTo>
                  <a:lnTo>
                    <a:pt x="36" y="637"/>
                  </a:lnTo>
                  <a:lnTo>
                    <a:pt x="34" y="637"/>
                  </a:lnTo>
                  <a:lnTo>
                    <a:pt x="32" y="637"/>
                  </a:lnTo>
                  <a:lnTo>
                    <a:pt x="29" y="637"/>
                  </a:lnTo>
                  <a:lnTo>
                    <a:pt x="27" y="635"/>
                  </a:lnTo>
                  <a:lnTo>
                    <a:pt x="25" y="635"/>
                  </a:lnTo>
                  <a:lnTo>
                    <a:pt x="25" y="622"/>
                  </a:lnTo>
                  <a:lnTo>
                    <a:pt x="25" y="610"/>
                  </a:lnTo>
                  <a:lnTo>
                    <a:pt x="25" y="599"/>
                  </a:lnTo>
                  <a:lnTo>
                    <a:pt x="25" y="588"/>
                  </a:lnTo>
                  <a:lnTo>
                    <a:pt x="27" y="574"/>
                  </a:lnTo>
                  <a:lnTo>
                    <a:pt x="27" y="563"/>
                  </a:lnTo>
                  <a:lnTo>
                    <a:pt x="27" y="552"/>
                  </a:lnTo>
                  <a:lnTo>
                    <a:pt x="27" y="541"/>
                  </a:lnTo>
                  <a:close/>
                </a:path>
              </a:pathLst>
            </a:custGeom>
            <a:solidFill>
              <a:srgbClr val="F0C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21" name="Freeform 703">
              <a:extLst>
                <a:ext uri="{FF2B5EF4-FFF2-40B4-BE49-F238E27FC236}">
                  <a16:creationId xmlns:a16="http://schemas.microsoft.com/office/drawing/2014/main" id="{F4D08B1A-B709-1AEA-CAD8-7AD4CFD2C9AE}"/>
                </a:ext>
              </a:extLst>
            </p:cNvPr>
            <p:cNvSpPr>
              <a:spLocks/>
            </p:cNvSpPr>
            <p:nvPr/>
          </p:nvSpPr>
          <p:spPr bwMode="auto">
            <a:xfrm>
              <a:off x="5078710" y="5444008"/>
              <a:ext cx="107950" cy="293687"/>
            </a:xfrm>
            <a:custGeom>
              <a:avLst/>
              <a:gdLst>
                <a:gd name="T0" fmla="*/ 12 w 68"/>
                <a:gd name="T1" fmla="*/ 54 h 185"/>
                <a:gd name="T2" fmla="*/ 0 w 68"/>
                <a:gd name="T3" fmla="*/ 47 h 185"/>
                <a:gd name="T4" fmla="*/ 0 w 68"/>
                <a:gd name="T5" fmla="*/ 47 h 185"/>
                <a:gd name="T6" fmla="*/ 3 w 68"/>
                <a:gd name="T7" fmla="*/ 50 h 185"/>
                <a:gd name="T8" fmla="*/ 5 w 68"/>
                <a:gd name="T9" fmla="*/ 56 h 185"/>
                <a:gd name="T10" fmla="*/ 5 w 68"/>
                <a:gd name="T11" fmla="*/ 63 h 185"/>
                <a:gd name="T12" fmla="*/ 7 w 68"/>
                <a:gd name="T13" fmla="*/ 83 h 185"/>
                <a:gd name="T14" fmla="*/ 7 w 68"/>
                <a:gd name="T15" fmla="*/ 106 h 185"/>
                <a:gd name="T16" fmla="*/ 7 w 68"/>
                <a:gd name="T17" fmla="*/ 128 h 185"/>
                <a:gd name="T18" fmla="*/ 5 w 68"/>
                <a:gd name="T19" fmla="*/ 151 h 185"/>
                <a:gd name="T20" fmla="*/ 5 w 68"/>
                <a:gd name="T21" fmla="*/ 169 h 185"/>
                <a:gd name="T22" fmla="*/ 3 w 68"/>
                <a:gd name="T23" fmla="*/ 185 h 185"/>
                <a:gd name="T24" fmla="*/ 63 w 68"/>
                <a:gd name="T25" fmla="*/ 185 h 185"/>
                <a:gd name="T26" fmla="*/ 63 w 68"/>
                <a:gd name="T27" fmla="*/ 173 h 185"/>
                <a:gd name="T28" fmla="*/ 66 w 68"/>
                <a:gd name="T29" fmla="*/ 155 h 185"/>
                <a:gd name="T30" fmla="*/ 68 w 68"/>
                <a:gd name="T31" fmla="*/ 133 h 185"/>
                <a:gd name="T32" fmla="*/ 68 w 68"/>
                <a:gd name="T33" fmla="*/ 106 h 185"/>
                <a:gd name="T34" fmla="*/ 68 w 68"/>
                <a:gd name="T35" fmla="*/ 81 h 185"/>
                <a:gd name="T36" fmla="*/ 66 w 68"/>
                <a:gd name="T37" fmla="*/ 56 h 185"/>
                <a:gd name="T38" fmla="*/ 63 w 68"/>
                <a:gd name="T39" fmla="*/ 43 h 185"/>
                <a:gd name="T40" fmla="*/ 59 w 68"/>
                <a:gd name="T41" fmla="*/ 29 h 185"/>
                <a:gd name="T42" fmla="*/ 54 w 68"/>
                <a:gd name="T43" fmla="*/ 18 h 185"/>
                <a:gd name="T44" fmla="*/ 45 w 68"/>
                <a:gd name="T45" fmla="*/ 7 h 185"/>
                <a:gd name="T46" fmla="*/ 36 w 68"/>
                <a:gd name="T47" fmla="*/ 0 h 185"/>
                <a:gd name="T48" fmla="*/ 12 w 68"/>
                <a:gd name="T49"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185">
                  <a:moveTo>
                    <a:pt x="12" y="54"/>
                  </a:moveTo>
                  <a:lnTo>
                    <a:pt x="0" y="47"/>
                  </a:lnTo>
                  <a:lnTo>
                    <a:pt x="0" y="47"/>
                  </a:lnTo>
                  <a:lnTo>
                    <a:pt x="3" y="50"/>
                  </a:lnTo>
                  <a:lnTo>
                    <a:pt x="5" y="56"/>
                  </a:lnTo>
                  <a:lnTo>
                    <a:pt x="5" y="63"/>
                  </a:lnTo>
                  <a:lnTo>
                    <a:pt x="7" y="83"/>
                  </a:lnTo>
                  <a:lnTo>
                    <a:pt x="7" y="106"/>
                  </a:lnTo>
                  <a:lnTo>
                    <a:pt x="7" y="128"/>
                  </a:lnTo>
                  <a:lnTo>
                    <a:pt x="5" y="151"/>
                  </a:lnTo>
                  <a:lnTo>
                    <a:pt x="5" y="169"/>
                  </a:lnTo>
                  <a:lnTo>
                    <a:pt x="3" y="185"/>
                  </a:lnTo>
                  <a:lnTo>
                    <a:pt x="63" y="185"/>
                  </a:lnTo>
                  <a:lnTo>
                    <a:pt x="63" y="173"/>
                  </a:lnTo>
                  <a:lnTo>
                    <a:pt x="66" y="155"/>
                  </a:lnTo>
                  <a:lnTo>
                    <a:pt x="68" y="133"/>
                  </a:lnTo>
                  <a:lnTo>
                    <a:pt x="68" y="106"/>
                  </a:lnTo>
                  <a:lnTo>
                    <a:pt x="68" y="81"/>
                  </a:lnTo>
                  <a:lnTo>
                    <a:pt x="66" y="56"/>
                  </a:lnTo>
                  <a:lnTo>
                    <a:pt x="63" y="43"/>
                  </a:lnTo>
                  <a:lnTo>
                    <a:pt x="59" y="29"/>
                  </a:lnTo>
                  <a:lnTo>
                    <a:pt x="54" y="18"/>
                  </a:lnTo>
                  <a:lnTo>
                    <a:pt x="45" y="7"/>
                  </a:lnTo>
                  <a:lnTo>
                    <a:pt x="36" y="0"/>
                  </a:lnTo>
                  <a:lnTo>
                    <a:pt x="12" y="54"/>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22" name="Freeform 704">
              <a:extLst>
                <a:ext uri="{FF2B5EF4-FFF2-40B4-BE49-F238E27FC236}">
                  <a16:creationId xmlns:a16="http://schemas.microsoft.com/office/drawing/2014/main" id="{1D596B1A-8D73-1776-D050-E0830B1DAD82}"/>
                </a:ext>
              </a:extLst>
            </p:cNvPr>
            <p:cNvSpPr>
              <a:spLocks/>
            </p:cNvSpPr>
            <p:nvPr/>
          </p:nvSpPr>
          <p:spPr bwMode="auto">
            <a:xfrm>
              <a:off x="5069185" y="5437658"/>
              <a:ext cx="74613" cy="95250"/>
            </a:xfrm>
            <a:custGeom>
              <a:avLst/>
              <a:gdLst>
                <a:gd name="T0" fmla="*/ 0 w 47"/>
                <a:gd name="T1" fmla="*/ 49 h 60"/>
                <a:gd name="T2" fmla="*/ 22 w 47"/>
                <a:gd name="T3" fmla="*/ 60 h 60"/>
                <a:gd name="T4" fmla="*/ 24 w 47"/>
                <a:gd name="T5" fmla="*/ 60 h 60"/>
                <a:gd name="T6" fmla="*/ 24 w 47"/>
                <a:gd name="T7" fmla="*/ 60 h 60"/>
                <a:gd name="T8" fmla="*/ 24 w 47"/>
                <a:gd name="T9" fmla="*/ 60 h 60"/>
                <a:gd name="T10" fmla="*/ 24 w 47"/>
                <a:gd name="T11" fmla="*/ 60 h 60"/>
                <a:gd name="T12" fmla="*/ 24 w 47"/>
                <a:gd name="T13" fmla="*/ 60 h 60"/>
                <a:gd name="T14" fmla="*/ 22 w 47"/>
                <a:gd name="T15" fmla="*/ 60 h 60"/>
                <a:gd name="T16" fmla="*/ 20 w 47"/>
                <a:gd name="T17" fmla="*/ 60 h 60"/>
                <a:gd name="T18" fmla="*/ 18 w 47"/>
                <a:gd name="T19" fmla="*/ 58 h 60"/>
                <a:gd name="T20" fmla="*/ 42 w 47"/>
                <a:gd name="T21" fmla="*/ 4 h 60"/>
                <a:gd name="T22" fmla="*/ 38 w 47"/>
                <a:gd name="T23" fmla="*/ 2 h 60"/>
                <a:gd name="T24" fmla="*/ 33 w 47"/>
                <a:gd name="T25" fmla="*/ 2 h 60"/>
                <a:gd name="T26" fmla="*/ 31 w 47"/>
                <a:gd name="T27" fmla="*/ 0 h 60"/>
                <a:gd name="T28" fmla="*/ 29 w 47"/>
                <a:gd name="T29" fmla="*/ 0 h 60"/>
                <a:gd name="T30" fmla="*/ 27 w 47"/>
                <a:gd name="T31" fmla="*/ 0 h 60"/>
                <a:gd name="T32" fmla="*/ 27 w 47"/>
                <a:gd name="T33" fmla="*/ 0 h 60"/>
                <a:gd name="T34" fmla="*/ 24 w 47"/>
                <a:gd name="T35" fmla="*/ 0 h 60"/>
                <a:gd name="T36" fmla="*/ 22 w 47"/>
                <a:gd name="T37" fmla="*/ 0 h 60"/>
                <a:gd name="T38" fmla="*/ 47 w 47"/>
                <a:gd name="T39" fmla="*/ 11 h 60"/>
                <a:gd name="T40" fmla="*/ 0 w 47"/>
                <a:gd name="T41" fmla="*/ 49 h 60"/>
                <a:gd name="T42" fmla="*/ 9 w 47"/>
                <a:gd name="T43" fmla="*/ 60 h 60"/>
                <a:gd name="T44" fmla="*/ 22 w 47"/>
                <a:gd name="T45" fmla="*/ 60 h 60"/>
                <a:gd name="T46" fmla="*/ 0 w 47"/>
                <a:gd name="T47"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60">
                  <a:moveTo>
                    <a:pt x="0" y="49"/>
                  </a:moveTo>
                  <a:lnTo>
                    <a:pt x="22" y="60"/>
                  </a:lnTo>
                  <a:lnTo>
                    <a:pt x="24" y="60"/>
                  </a:lnTo>
                  <a:lnTo>
                    <a:pt x="24" y="60"/>
                  </a:lnTo>
                  <a:lnTo>
                    <a:pt x="24" y="60"/>
                  </a:lnTo>
                  <a:lnTo>
                    <a:pt x="24" y="60"/>
                  </a:lnTo>
                  <a:lnTo>
                    <a:pt x="24" y="60"/>
                  </a:lnTo>
                  <a:lnTo>
                    <a:pt x="22" y="60"/>
                  </a:lnTo>
                  <a:lnTo>
                    <a:pt x="20" y="60"/>
                  </a:lnTo>
                  <a:lnTo>
                    <a:pt x="18" y="58"/>
                  </a:lnTo>
                  <a:lnTo>
                    <a:pt x="42" y="4"/>
                  </a:lnTo>
                  <a:lnTo>
                    <a:pt x="38" y="2"/>
                  </a:lnTo>
                  <a:lnTo>
                    <a:pt x="33" y="2"/>
                  </a:lnTo>
                  <a:lnTo>
                    <a:pt x="31" y="0"/>
                  </a:lnTo>
                  <a:lnTo>
                    <a:pt x="29" y="0"/>
                  </a:lnTo>
                  <a:lnTo>
                    <a:pt x="27" y="0"/>
                  </a:lnTo>
                  <a:lnTo>
                    <a:pt x="27" y="0"/>
                  </a:lnTo>
                  <a:lnTo>
                    <a:pt x="24" y="0"/>
                  </a:lnTo>
                  <a:lnTo>
                    <a:pt x="22" y="0"/>
                  </a:lnTo>
                  <a:lnTo>
                    <a:pt x="47" y="11"/>
                  </a:lnTo>
                  <a:lnTo>
                    <a:pt x="0" y="49"/>
                  </a:lnTo>
                  <a:lnTo>
                    <a:pt x="9" y="60"/>
                  </a:lnTo>
                  <a:lnTo>
                    <a:pt x="22" y="60"/>
                  </a:lnTo>
                  <a:lnTo>
                    <a:pt x="0" y="49"/>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23" name="Freeform 705">
              <a:extLst>
                <a:ext uri="{FF2B5EF4-FFF2-40B4-BE49-F238E27FC236}">
                  <a16:creationId xmlns:a16="http://schemas.microsoft.com/office/drawing/2014/main" id="{E7E957F1-C1E2-2D84-AA5A-52D8AEF76B41}"/>
                </a:ext>
              </a:extLst>
            </p:cNvPr>
            <p:cNvSpPr>
              <a:spLocks/>
            </p:cNvSpPr>
            <p:nvPr/>
          </p:nvSpPr>
          <p:spPr bwMode="auto">
            <a:xfrm>
              <a:off x="5046960" y="5226520"/>
              <a:ext cx="122238" cy="288925"/>
            </a:xfrm>
            <a:custGeom>
              <a:avLst/>
              <a:gdLst>
                <a:gd name="T0" fmla="*/ 41 w 77"/>
                <a:gd name="T1" fmla="*/ 60 h 182"/>
                <a:gd name="T2" fmla="*/ 16 w 77"/>
                <a:gd name="T3" fmla="*/ 49 h 182"/>
                <a:gd name="T4" fmla="*/ 16 w 77"/>
                <a:gd name="T5" fmla="*/ 49 h 182"/>
                <a:gd name="T6" fmla="*/ 16 w 77"/>
                <a:gd name="T7" fmla="*/ 49 h 182"/>
                <a:gd name="T8" fmla="*/ 16 w 77"/>
                <a:gd name="T9" fmla="*/ 54 h 182"/>
                <a:gd name="T10" fmla="*/ 16 w 77"/>
                <a:gd name="T11" fmla="*/ 58 h 182"/>
                <a:gd name="T12" fmla="*/ 14 w 77"/>
                <a:gd name="T13" fmla="*/ 74 h 182"/>
                <a:gd name="T14" fmla="*/ 9 w 77"/>
                <a:gd name="T15" fmla="*/ 90 h 182"/>
                <a:gd name="T16" fmla="*/ 5 w 77"/>
                <a:gd name="T17" fmla="*/ 110 h 182"/>
                <a:gd name="T18" fmla="*/ 0 w 77"/>
                <a:gd name="T19" fmla="*/ 130 h 182"/>
                <a:gd name="T20" fmla="*/ 0 w 77"/>
                <a:gd name="T21" fmla="*/ 144 h 182"/>
                <a:gd name="T22" fmla="*/ 2 w 77"/>
                <a:gd name="T23" fmla="*/ 155 h 182"/>
                <a:gd name="T24" fmla="*/ 7 w 77"/>
                <a:gd name="T25" fmla="*/ 169 h 182"/>
                <a:gd name="T26" fmla="*/ 14 w 77"/>
                <a:gd name="T27" fmla="*/ 182 h 182"/>
                <a:gd name="T28" fmla="*/ 61 w 77"/>
                <a:gd name="T29" fmla="*/ 144 h 182"/>
                <a:gd name="T30" fmla="*/ 61 w 77"/>
                <a:gd name="T31" fmla="*/ 146 h 182"/>
                <a:gd name="T32" fmla="*/ 61 w 77"/>
                <a:gd name="T33" fmla="*/ 144 h 182"/>
                <a:gd name="T34" fmla="*/ 61 w 77"/>
                <a:gd name="T35" fmla="*/ 142 h 182"/>
                <a:gd name="T36" fmla="*/ 61 w 77"/>
                <a:gd name="T37" fmla="*/ 137 h 182"/>
                <a:gd name="T38" fmla="*/ 63 w 77"/>
                <a:gd name="T39" fmla="*/ 124 h 182"/>
                <a:gd name="T40" fmla="*/ 68 w 77"/>
                <a:gd name="T41" fmla="*/ 106 h 182"/>
                <a:gd name="T42" fmla="*/ 72 w 77"/>
                <a:gd name="T43" fmla="*/ 85 h 182"/>
                <a:gd name="T44" fmla="*/ 77 w 77"/>
                <a:gd name="T45" fmla="*/ 65 h 182"/>
                <a:gd name="T46" fmla="*/ 77 w 77"/>
                <a:gd name="T47" fmla="*/ 51 h 182"/>
                <a:gd name="T48" fmla="*/ 74 w 77"/>
                <a:gd name="T49" fmla="*/ 38 h 182"/>
                <a:gd name="T50" fmla="*/ 72 w 77"/>
                <a:gd name="T51" fmla="*/ 27 h 182"/>
                <a:gd name="T52" fmla="*/ 63 w 77"/>
                <a:gd name="T53" fmla="*/ 13 h 182"/>
                <a:gd name="T54" fmla="*/ 41 w 77"/>
                <a:gd name="T55" fmla="*/ 0 h 182"/>
                <a:gd name="T56" fmla="*/ 63 w 77"/>
                <a:gd name="T57" fmla="*/ 13 h 182"/>
                <a:gd name="T58" fmla="*/ 54 w 77"/>
                <a:gd name="T59" fmla="*/ 0 h 182"/>
                <a:gd name="T60" fmla="*/ 41 w 77"/>
                <a:gd name="T61" fmla="*/ 0 h 182"/>
                <a:gd name="T62" fmla="*/ 41 w 77"/>
                <a:gd name="T63" fmla="*/ 6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182">
                  <a:moveTo>
                    <a:pt x="41" y="60"/>
                  </a:moveTo>
                  <a:lnTo>
                    <a:pt x="16" y="49"/>
                  </a:lnTo>
                  <a:lnTo>
                    <a:pt x="16" y="49"/>
                  </a:lnTo>
                  <a:lnTo>
                    <a:pt x="16" y="49"/>
                  </a:lnTo>
                  <a:lnTo>
                    <a:pt x="16" y="54"/>
                  </a:lnTo>
                  <a:lnTo>
                    <a:pt x="16" y="58"/>
                  </a:lnTo>
                  <a:lnTo>
                    <a:pt x="14" y="74"/>
                  </a:lnTo>
                  <a:lnTo>
                    <a:pt x="9" y="90"/>
                  </a:lnTo>
                  <a:lnTo>
                    <a:pt x="5" y="110"/>
                  </a:lnTo>
                  <a:lnTo>
                    <a:pt x="0" y="130"/>
                  </a:lnTo>
                  <a:lnTo>
                    <a:pt x="0" y="144"/>
                  </a:lnTo>
                  <a:lnTo>
                    <a:pt x="2" y="155"/>
                  </a:lnTo>
                  <a:lnTo>
                    <a:pt x="7" y="169"/>
                  </a:lnTo>
                  <a:lnTo>
                    <a:pt x="14" y="182"/>
                  </a:lnTo>
                  <a:lnTo>
                    <a:pt x="61" y="144"/>
                  </a:lnTo>
                  <a:lnTo>
                    <a:pt x="61" y="146"/>
                  </a:lnTo>
                  <a:lnTo>
                    <a:pt x="61" y="144"/>
                  </a:lnTo>
                  <a:lnTo>
                    <a:pt x="61" y="142"/>
                  </a:lnTo>
                  <a:lnTo>
                    <a:pt x="61" y="137"/>
                  </a:lnTo>
                  <a:lnTo>
                    <a:pt x="63" y="124"/>
                  </a:lnTo>
                  <a:lnTo>
                    <a:pt x="68" y="106"/>
                  </a:lnTo>
                  <a:lnTo>
                    <a:pt x="72" y="85"/>
                  </a:lnTo>
                  <a:lnTo>
                    <a:pt x="77" y="65"/>
                  </a:lnTo>
                  <a:lnTo>
                    <a:pt x="77" y="51"/>
                  </a:lnTo>
                  <a:lnTo>
                    <a:pt x="74" y="38"/>
                  </a:lnTo>
                  <a:lnTo>
                    <a:pt x="72" y="27"/>
                  </a:lnTo>
                  <a:lnTo>
                    <a:pt x="63" y="13"/>
                  </a:lnTo>
                  <a:lnTo>
                    <a:pt x="41" y="0"/>
                  </a:lnTo>
                  <a:lnTo>
                    <a:pt x="63" y="13"/>
                  </a:lnTo>
                  <a:lnTo>
                    <a:pt x="54" y="0"/>
                  </a:lnTo>
                  <a:lnTo>
                    <a:pt x="41" y="0"/>
                  </a:lnTo>
                  <a:lnTo>
                    <a:pt x="41" y="6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24" name="Freeform 706">
              <a:extLst>
                <a:ext uri="{FF2B5EF4-FFF2-40B4-BE49-F238E27FC236}">
                  <a16:creationId xmlns:a16="http://schemas.microsoft.com/office/drawing/2014/main" id="{4AF791D8-D514-D6B2-4B17-DA2B5D84D0DF}"/>
                </a:ext>
              </a:extLst>
            </p:cNvPr>
            <p:cNvSpPr>
              <a:spLocks/>
            </p:cNvSpPr>
            <p:nvPr/>
          </p:nvSpPr>
          <p:spPr bwMode="auto">
            <a:xfrm>
              <a:off x="5069185" y="5226520"/>
              <a:ext cx="63500" cy="95250"/>
            </a:xfrm>
            <a:custGeom>
              <a:avLst/>
              <a:gdLst>
                <a:gd name="T0" fmla="*/ 0 w 40"/>
                <a:gd name="T1" fmla="*/ 51 h 60"/>
                <a:gd name="T2" fmla="*/ 13 w 40"/>
                <a:gd name="T3" fmla="*/ 58 h 60"/>
                <a:gd name="T4" fmla="*/ 15 w 40"/>
                <a:gd name="T5" fmla="*/ 60 h 60"/>
                <a:gd name="T6" fmla="*/ 18 w 40"/>
                <a:gd name="T7" fmla="*/ 60 h 60"/>
                <a:gd name="T8" fmla="*/ 20 w 40"/>
                <a:gd name="T9" fmla="*/ 60 h 60"/>
                <a:gd name="T10" fmla="*/ 22 w 40"/>
                <a:gd name="T11" fmla="*/ 60 h 60"/>
                <a:gd name="T12" fmla="*/ 22 w 40"/>
                <a:gd name="T13" fmla="*/ 60 h 60"/>
                <a:gd name="T14" fmla="*/ 24 w 40"/>
                <a:gd name="T15" fmla="*/ 60 h 60"/>
                <a:gd name="T16" fmla="*/ 24 w 40"/>
                <a:gd name="T17" fmla="*/ 60 h 60"/>
                <a:gd name="T18" fmla="*/ 27 w 40"/>
                <a:gd name="T19" fmla="*/ 60 h 60"/>
                <a:gd name="T20" fmla="*/ 27 w 40"/>
                <a:gd name="T21" fmla="*/ 0 h 60"/>
                <a:gd name="T22" fmla="*/ 24 w 40"/>
                <a:gd name="T23" fmla="*/ 0 h 60"/>
                <a:gd name="T24" fmla="*/ 24 w 40"/>
                <a:gd name="T25" fmla="*/ 0 h 60"/>
                <a:gd name="T26" fmla="*/ 24 w 40"/>
                <a:gd name="T27" fmla="*/ 0 h 60"/>
                <a:gd name="T28" fmla="*/ 24 w 40"/>
                <a:gd name="T29" fmla="*/ 0 h 60"/>
                <a:gd name="T30" fmla="*/ 24 w 40"/>
                <a:gd name="T31" fmla="*/ 0 h 60"/>
                <a:gd name="T32" fmla="*/ 24 w 40"/>
                <a:gd name="T33" fmla="*/ 0 h 60"/>
                <a:gd name="T34" fmla="*/ 27 w 40"/>
                <a:gd name="T35" fmla="*/ 0 h 60"/>
                <a:gd name="T36" fmla="*/ 27 w 40"/>
                <a:gd name="T37" fmla="*/ 2 h 60"/>
                <a:gd name="T38" fmla="*/ 40 w 40"/>
                <a:gd name="T39" fmla="*/ 9 h 60"/>
                <a:gd name="T40" fmla="*/ 0 w 40"/>
                <a:gd name="T41"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60">
                  <a:moveTo>
                    <a:pt x="0" y="51"/>
                  </a:moveTo>
                  <a:lnTo>
                    <a:pt x="13" y="58"/>
                  </a:lnTo>
                  <a:lnTo>
                    <a:pt x="15" y="60"/>
                  </a:lnTo>
                  <a:lnTo>
                    <a:pt x="18" y="60"/>
                  </a:lnTo>
                  <a:lnTo>
                    <a:pt x="20" y="60"/>
                  </a:lnTo>
                  <a:lnTo>
                    <a:pt x="22" y="60"/>
                  </a:lnTo>
                  <a:lnTo>
                    <a:pt x="22" y="60"/>
                  </a:lnTo>
                  <a:lnTo>
                    <a:pt x="24" y="60"/>
                  </a:lnTo>
                  <a:lnTo>
                    <a:pt x="24" y="60"/>
                  </a:lnTo>
                  <a:lnTo>
                    <a:pt x="27" y="60"/>
                  </a:lnTo>
                  <a:lnTo>
                    <a:pt x="27" y="0"/>
                  </a:lnTo>
                  <a:lnTo>
                    <a:pt x="24" y="0"/>
                  </a:lnTo>
                  <a:lnTo>
                    <a:pt x="24" y="0"/>
                  </a:lnTo>
                  <a:lnTo>
                    <a:pt x="24" y="0"/>
                  </a:lnTo>
                  <a:lnTo>
                    <a:pt x="24" y="0"/>
                  </a:lnTo>
                  <a:lnTo>
                    <a:pt x="24" y="0"/>
                  </a:lnTo>
                  <a:lnTo>
                    <a:pt x="24" y="0"/>
                  </a:lnTo>
                  <a:lnTo>
                    <a:pt x="27" y="0"/>
                  </a:lnTo>
                  <a:lnTo>
                    <a:pt x="27" y="2"/>
                  </a:lnTo>
                  <a:lnTo>
                    <a:pt x="40" y="9"/>
                  </a:lnTo>
                  <a:lnTo>
                    <a:pt x="0" y="51"/>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25" name="Freeform 707">
              <a:extLst>
                <a:ext uri="{FF2B5EF4-FFF2-40B4-BE49-F238E27FC236}">
                  <a16:creationId xmlns:a16="http://schemas.microsoft.com/office/drawing/2014/main" id="{BC58D4A5-ED59-2C3A-D2CA-FC75E923B66C}"/>
                </a:ext>
              </a:extLst>
            </p:cNvPr>
            <p:cNvSpPr>
              <a:spLocks/>
            </p:cNvSpPr>
            <p:nvPr/>
          </p:nvSpPr>
          <p:spPr bwMode="auto">
            <a:xfrm>
              <a:off x="5043785" y="5126508"/>
              <a:ext cx="100013" cy="180975"/>
            </a:xfrm>
            <a:custGeom>
              <a:avLst/>
              <a:gdLst>
                <a:gd name="T0" fmla="*/ 0 w 63"/>
                <a:gd name="T1" fmla="*/ 0 h 114"/>
                <a:gd name="T2" fmla="*/ 0 w 63"/>
                <a:gd name="T3" fmla="*/ 0 h 114"/>
                <a:gd name="T4" fmla="*/ 0 w 63"/>
                <a:gd name="T5" fmla="*/ 15 h 114"/>
                <a:gd name="T6" fmla="*/ 0 w 63"/>
                <a:gd name="T7" fmla="*/ 31 h 114"/>
                <a:gd name="T8" fmla="*/ 0 w 63"/>
                <a:gd name="T9" fmla="*/ 47 h 114"/>
                <a:gd name="T10" fmla="*/ 0 w 63"/>
                <a:gd name="T11" fmla="*/ 60 h 114"/>
                <a:gd name="T12" fmla="*/ 0 w 63"/>
                <a:gd name="T13" fmla="*/ 74 h 114"/>
                <a:gd name="T14" fmla="*/ 2 w 63"/>
                <a:gd name="T15" fmla="*/ 87 h 114"/>
                <a:gd name="T16" fmla="*/ 4 w 63"/>
                <a:gd name="T17" fmla="*/ 99 h 114"/>
                <a:gd name="T18" fmla="*/ 16 w 63"/>
                <a:gd name="T19" fmla="*/ 114 h 114"/>
                <a:gd name="T20" fmla="*/ 56 w 63"/>
                <a:gd name="T21" fmla="*/ 72 h 114"/>
                <a:gd name="T22" fmla="*/ 63 w 63"/>
                <a:gd name="T23" fmla="*/ 81 h 114"/>
                <a:gd name="T24" fmla="*/ 61 w 63"/>
                <a:gd name="T25" fmla="*/ 78 h 114"/>
                <a:gd name="T26" fmla="*/ 61 w 63"/>
                <a:gd name="T27" fmla="*/ 69 h 114"/>
                <a:gd name="T28" fmla="*/ 61 w 63"/>
                <a:gd name="T29" fmla="*/ 58 h 114"/>
                <a:gd name="T30" fmla="*/ 61 w 63"/>
                <a:gd name="T31" fmla="*/ 47 h 114"/>
                <a:gd name="T32" fmla="*/ 61 w 63"/>
                <a:gd name="T33" fmla="*/ 31 h 114"/>
                <a:gd name="T34" fmla="*/ 61 w 63"/>
                <a:gd name="T35" fmla="*/ 18 h 114"/>
                <a:gd name="T36" fmla="*/ 61 w 63"/>
                <a:gd name="T37" fmla="*/ 2 h 114"/>
                <a:gd name="T38" fmla="*/ 61 w 63"/>
                <a:gd name="T39" fmla="*/ 2 h 114"/>
                <a:gd name="T40" fmla="*/ 0 w 63"/>
                <a:gd name="T4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14">
                  <a:moveTo>
                    <a:pt x="0" y="0"/>
                  </a:moveTo>
                  <a:lnTo>
                    <a:pt x="0" y="0"/>
                  </a:lnTo>
                  <a:lnTo>
                    <a:pt x="0" y="15"/>
                  </a:lnTo>
                  <a:lnTo>
                    <a:pt x="0" y="31"/>
                  </a:lnTo>
                  <a:lnTo>
                    <a:pt x="0" y="47"/>
                  </a:lnTo>
                  <a:lnTo>
                    <a:pt x="0" y="60"/>
                  </a:lnTo>
                  <a:lnTo>
                    <a:pt x="0" y="74"/>
                  </a:lnTo>
                  <a:lnTo>
                    <a:pt x="2" y="87"/>
                  </a:lnTo>
                  <a:lnTo>
                    <a:pt x="4" y="99"/>
                  </a:lnTo>
                  <a:lnTo>
                    <a:pt x="16" y="114"/>
                  </a:lnTo>
                  <a:lnTo>
                    <a:pt x="56" y="72"/>
                  </a:lnTo>
                  <a:lnTo>
                    <a:pt x="63" y="81"/>
                  </a:lnTo>
                  <a:lnTo>
                    <a:pt x="61" y="78"/>
                  </a:lnTo>
                  <a:lnTo>
                    <a:pt x="61" y="69"/>
                  </a:lnTo>
                  <a:lnTo>
                    <a:pt x="61" y="58"/>
                  </a:lnTo>
                  <a:lnTo>
                    <a:pt x="61" y="47"/>
                  </a:lnTo>
                  <a:lnTo>
                    <a:pt x="61" y="31"/>
                  </a:lnTo>
                  <a:lnTo>
                    <a:pt x="61" y="18"/>
                  </a:lnTo>
                  <a:lnTo>
                    <a:pt x="61" y="2"/>
                  </a:lnTo>
                  <a:lnTo>
                    <a:pt x="61" y="2"/>
                  </a:lnTo>
                  <a:lnTo>
                    <a:pt x="0"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26" name="Freeform 708">
              <a:extLst>
                <a:ext uri="{FF2B5EF4-FFF2-40B4-BE49-F238E27FC236}">
                  <a16:creationId xmlns:a16="http://schemas.microsoft.com/office/drawing/2014/main" id="{3B606830-15BB-69C5-7ADD-90A875C8363D}"/>
                </a:ext>
              </a:extLst>
            </p:cNvPr>
            <p:cNvSpPr>
              <a:spLocks/>
            </p:cNvSpPr>
            <p:nvPr/>
          </p:nvSpPr>
          <p:spPr bwMode="auto">
            <a:xfrm>
              <a:off x="5043785" y="4936008"/>
              <a:ext cx="103188" cy="193675"/>
            </a:xfrm>
            <a:custGeom>
              <a:avLst/>
              <a:gdLst>
                <a:gd name="T0" fmla="*/ 52 w 65"/>
                <a:gd name="T1" fmla="*/ 7 h 122"/>
                <a:gd name="T2" fmla="*/ 25 w 65"/>
                <a:gd name="T3" fmla="*/ 7 h 122"/>
                <a:gd name="T4" fmla="*/ 9 w 65"/>
                <a:gd name="T5" fmla="*/ 27 h 122"/>
                <a:gd name="T6" fmla="*/ 7 w 65"/>
                <a:gd name="T7" fmla="*/ 36 h 122"/>
                <a:gd name="T8" fmla="*/ 4 w 65"/>
                <a:gd name="T9" fmla="*/ 48 h 122"/>
                <a:gd name="T10" fmla="*/ 4 w 65"/>
                <a:gd name="T11" fmla="*/ 59 h 122"/>
                <a:gd name="T12" fmla="*/ 2 w 65"/>
                <a:gd name="T13" fmla="*/ 72 h 122"/>
                <a:gd name="T14" fmla="*/ 2 w 65"/>
                <a:gd name="T15" fmla="*/ 88 h 122"/>
                <a:gd name="T16" fmla="*/ 2 w 65"/>
                <a:gd name="T17" fmla="*/ 104 h 122"/>
                <a:gd name="T18" fmla="*/ 0 w 65"/>
                <a:gd name="T19" fmla="*/ 120 h 122"/>
                <a:gd name="T20" fmla="*/ 61 w 65"/>
                <a:gd name="T21" fmla="*/ 122 h 122"/>
                <a:gd name="T22" fmla="*/ 61 w 65"/>
                <a:gd name="T23" fmla="*/ 106 h 122"/>
                <a:gd name="T24" fmla="*/ 63 w 65"/>
                <a:gd name="T25" fmla="*/ 90 h 122"/>
                <a:gd name="T26" fmla="*/ 63 w 65"/>
                <a:gd name="T27" fmla="*/ 77 h 122"/>
                <a:gd name="T28" fmla="*/ 63 w 65"/>
                <a:gd name="T29" fmla="*/ 63 h 122"/>
                <a:gd name="T30" fmla="*/ 65 w 65"/>
                <a:gd name="T31" fmla="*/ 52 h 122"/>
                <a:gd name="T32" fmla="*/ 65 w 65"/>
                <a:gd name="T33" fmla="*/ 45 h 122"/>
                <a:gd name="T34" fmla="*/ 65 w 65"/>
                <a:gd name="T35" fmla="*/ 45 h 122"/>
                <a:gd name="T36" fmla="*/ 52 w 65"/>
                <a:gd name="T37" fmla="*/ 61 h 122"/>
                <a:gd name="T38" fmla="*/ 25 w 65"/>
                <a:gd name="T39" fmla="*/ 61 h 122"/>
                <a:gd name="T40" fmla="*/ 52 w 65"/>
                <a:gd name="T41" fmla="*/ 7 h 122"/>
                <a:gd name="T42" fmla="*/ 38 w 65"/>
                <a:gd name="T43" fmla="*/ 0 h 122"/>
                <a:gd name="T44" fmla="*/ 25 w 65"/>
                <a:gd name="T45" fmla="*/ 7 h 122"/>
                <a:gd name="T46" fmla="*/ 52 w 65"/>
                <a:gd name="T47" fmla="*/ 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122">
                  <a:moveTo>
                    <a:pt x="52" y="7"/>
                  </a:moveTo>
                  <a:lnTo>
                    <a:pt x="25" y="7"/>
                  </a:lnTo>
                  <a:lnTo>
                    <a:pt x="9" y="27"/>
                  </a:lnTo>
                  <a:lnTo>
                    <a:pt x="7" y="36"/>
                  </a:lnTo>
                  <a:lnTo>
                    <a:pt x="4" y="48"/>
                  </a:lnTo>
                  <a:lnTo>
                    <a:pt x="4" y="59"/>
                  </a:lnTo>
                  <a:lnTo>
                    <a:pt x="2" y="72"/>
                  </a:lnTo>
                  <a:lnTo>
                    <a:pt x="2" y="88"/>
                  </a:lnTo>
                  <a:lnTo>
                    <a:pt x="2" y="104"/>
                  </a:lnTo>
                  <a:lnTo>
                    <a:pt x="0" y="120"/>
                  </a:lnTo>
                  <a:lnTo>
                    <a:pt x="61" y="122"/>
                  </a:lnTo>
                  <a:lnTo>
                    <a:pt x="61" y="106"/>
                  </a:lnTo>
                  <a:lnTo>
                    <a:pt x="63" y="90"/>
                  </a:lnTo>
                  <a:lnTo>
                    <a:pt x="63" y="77"/>
                  </a:lnTo>
                  <a:lnTo>
                    <a:pt x="63" y="63"/>
                  </a:lnTo>
                  <a:lnTo>
                    <a:pt x="65" y="52"/>
                  </a:lnTo>
                  <a:lnTo>
                    <a:pt x="65" y="45"/>
                  </a:lnTo>
                  <a:lnTo>
                    <a:pt x="65" y="45"/>
                  </a:lnTo>
                  <a:lnTo>
                    <a:pt x="52" y="61"/>
                  </a:lnTo>
                  <a:lnTo>
                    <a:pt x="25" y="61"/>
                  </a:lnTo>
                  <a:lnTo>
                    <a:pt x="52" y="7"/>
                  </a:lnTo>
                  <a:lnTo>
                    <a:pt x="38" y="0"/>
                  </a:lnTo>
                  <a:lnTo>
                    <a:pt x="25" y="7"/>
                  </a:lnTo>
                  <a:lnTo>
                    <a:pt x="52" y="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27" name="Freeform 709">
              <a:extLst>
                <a:ext uri="{FF2B5EF4-FFF2-40B4-BE49-F238E27FC236}">
                  <a16:creationId xmlns:a16="http://schemas.microsoft.com/office/drawing/2014/main" id="{F135A7B6-DEA5-12C4-BCD8-B9E77DEB6CCF}"/>
                </a:ext>
              </a:extLst>
            </p:cNvPr>
            <p:cNvSpPr>
              <a:spLocks/>
            </p:cNvSpPr>
            <p:nvPr/>
          </p:nvSpPr>
          <p:spPr bwMode="auto">
            <a:xfrm>
              <a:off x="5072360" y="4943945"/>
              <a:ext cx="77788" cy="92075"/>
            </a:xfrm>
            <a:custGeom>
              <a:avLst/>
              <a:gdLst>
                <a:gd name="T0" fmla="*/ 0 w 49"/>
                <a:gd name="T1" fmla="*/ 13 h 58"/>
                <a:gd name="T2" fmla="*/ 25 w 49"/>
                <a:gd name="T3" fmla="*/ 0 h 58"/>
                <a:gd name="T4" fmla="*/ 25 w 49"/>
                <a:gd name="T5" fmla="*/ 0 h 58"/>
                <a:gd name="T6" fmla="*/ 25 w 49"/>
                <a:gd name="T7" fmla="*/ 0 h 58"/>
                <a:gd name="T8" fmla="*/ 25 w 49"/>
                <a:gd name="T9" fmla="*/ 0 h 58"/>
                <a:gd name="T10" fmla="*/ 25 w 49"/>
                <a:gd name="T11" fmla="*/ 0 h 58"/>
                <a:gd name="T12" fmla="*/ 25 w 49"/>
                <a:gd name="T13" fmla="*/ 0 h 58"/>
                <a:gd name="T14" fmla="*/ 27 w 49"/>
                <a:gd name="T15" fmla="*/ 0 h 58"/>
                <a:gd name="T16" fmla="*/ 29 w 49"/>
                <a:gd name="T17" fmla="*/ 0 h 58"/>
                <a:gd name="T18" fmla="*/ 34 w 49"/>
                <a:gd name="T19" fmla="*/ 2 h 58"/>
                <a:gd name="T20" fmla="*/ 7 w 49"/>
                <a:gd name="T21" fmla="*/ 56 h 58"/>
                <a:gd name="T22" fmla="*/ 11 w 49"/>
                <a:gd name="T23" fmla="*/ 56 h 58"/>
                <a:gd name="T24" fmla="*/ 16 w 49"/>
                <a:gd name="T25" fmla="*/ 58 h 58"/>
                <a:gd name="T26" fmla="*/ 18 w 49"/>
                <a:gd name="T27" fmla="*/ 58 h 58"/>
                <a:gd name="T28" fmla="*/ 20 w 49"/>
                <a:gd name="T29" fmla="*/ 58 h 58"/>
                <a:gd name="T30" fmla="*/ 22 w 49"/>
                <a:gd name="T31" fmla="*/ 58 h 58"/>
                <a:gd name="T32" fmla="*/ 22 w 49"/>
                <a:gd name="T33" fmla="*/ 58 h 58"/>
                <a:gd name="T34" fmla="*/ 25 w 49"/>
                <a:gd name="T35" fmla="*/ 58 h 58"/>
                <a:gd name="T36" fmla="*/ 25 w 49"/>
                <a:gd name="T37" fmla="*/ 58 h 58"/>
                <a:gd name="T38" fmla="*/ 49 w 49"/>
                <a:gd name="T39" fmla="*/ 45 h 58"/>
                <a:gd name="T40" fmla="*/ 25 w 49"/>
                <a:gd name="T41" fmla="*/ 58 h 58"/>
                <a:gd name="T42" fmla="*/ 40 w 49"/>
                <a:gd name="T43" fmla="*/ 58 h 58"/>
                <a:gd name="T44" fmla="*/ 49 w 49"/>
                <a:gd name="T45" fmla="*/ 45 h 58"/>
                <a:gd name="T46" fmla="*/ 0 w 49"/>
                <a:gd name="T4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58">
                  <a:moveTo>
                    <a:pt x="0" y="13"/>
                  </a:moveTo>
                  <a:lnTo>
                    <a:pt x="25" y="0"/>
                  </a:lnTo>
                  <a:lnTo>
                    <a:pt x="25" y="0"/>
                  </a:lnTo>
                  <a:lnTo>
                    <a:pt x="25" y="0"/>
                  </a:lnTo>
                  <a:lnTo>
                    <a:pt x="25" y="0"/>
                  </a:lnTo>
                  <a:lnTo>
                    <a:pt x="25" y="0"/>
                  </a:lnTo>
                  <a:lnTo>
                    <a:pt x="25" y="0"/>
                  </a:lnTo>
                  <a:lnTo>
                    <a:pt x="27" y="0"/>
                  </a:lnTo>
                  <a:lnTo>
                    <a:pt x="29" y="0"/>
                  </a:lnTo>
                  <a:lnTo>
                    <a:pt x="34" y="2"/>
                  </a:lnTo>
                  <a:lnTo>
                    <a:pt x="7" y="56"/>
                  </a:lnTo>
                  <a:lnTo>
                    <a:pt x="11" y="56"/>
                  </a:lnTo>
                  <a:lnTo>
                    <a:pt x="16" y="58"/>
                  </a:lnTo>
                  <a:lnTo>
                    <a:pt x="18" y="58"/>
                  </a:lnTo>
                  <a:lnTo>
                    <a:pt x="20" y="58"/>
                  </a:lnTo>
                  <a:lnTo>
                    <a:pt x="22" y="58"/>
                  </a:lnTo>
                  <a:lnTo>
                    <a:pt x="22" y="58"/>
                  </a:lnTo>
                  <a:lnTo>
                    <a:pt x="25" y="58"/>
                  </a:lnTo>
                  <a:lnTo>
                    <a:pt x="25" y="58"/>
                  </a:lnTo>
                  <a:lnTo>
                    <a:pt x="49" y="45"/>
                  </a:lnTo>
                  <a:lnTo>
                    <a:pt x="25" y="58"/>
                  </a:lnTo>
                  <a:lnTo>
                    <a:pt x="40" y="58"/>
                  </a:lnTo>
                  <a:lnTo>
                    <a:pt x="49" y="45"/>
                  </a:lnTo>
                  <a:lnTo>
                    <a:pt x="0" y="13"/>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28" name="Freeform 710">
              <a:extLst>
                <a:ext uri="{FF2B5EF4-FFF2-40B4-BE49-F238E27FC236}">
                  <a16:creationId xmlns:a16="http://schemas.microsoft.com/office/drawing/2014/main" id="{DE17A874-D97C-385E-201F-04EF5294FE05}"/>
                </a:ext>
              </a:extLst>
            </p:cNvPr>
            <p:cNvSpPr>
              <a:spLocks/>
            </p:cNvSpPr>
            <p:nvPr/>
          </p:nvSpPr>
          <p:spPr bwMode="auto">
            <a:xfrm>
              <a:off x="5069185" y="4864570"/>
              <a:ext cx="123825" cy="150812"/>
            </a:xfrm>
            <a:custGeom>
              <a:avLst/>
              <a:gdLst>
                <a:gd name="T0" fmla="*/ 22 w 78"/>
                <a:gd name="T1" fmla="*/ 21 h 95"/>
                <a:gd name="T2" fmla="*/ 56 w 78"/>
                <a:gd name="T3" fmla="*/ 0 h 95"/>
                <a:gd name="T4" fmla="*/ 31 w 78"/>
                <a:gd name="T5" fmla="*/ 5 h 95"/>
                <a:gd name="T6" fmla="*/ 15 w 78"/>
                <a:gd name="T7" fmla="*/ 18 h 95"/>
                <a:gd name="T8" fmla="*/ 9 w 78"/>
                <a:gd name="T9" fmla="*/ 32 h 95"/>
                <a:gd name="T10" fmla="*/ 6 w 78"/>
                <a:gd name="T11" fmla="*/ 43 h 95"/>
                <a:gd name="T12" fmla="*/ 2 w 78"/>
                <a:gd name="T13" fmla="*/ 52 h 95"/>
                <a:gd name="T14" fmla="*/ 2 w 78"/>
                <a:gd name="T15" fmla="*/ 61 h 95"/>
                <a:gd name="T16" fmla="*/ 0 w 78"/>
                <a:gd name="T17" fmla="*/ 66 h 95"/>
                <a:gd name="T18" fmla="*/ 2 w 78"/>
                <a:gd name="T19" fmla="*/ 63 h 95"/>
                <a:gd name="T20" fmla="*/ 51 w 78"/>
                <a:gd name="T21" fmla="*/ 95 h 95"/>
                <a:gd name="T22" fmla="*/ 58 w 78"/>
                <a:gd name="T23" fmla="*/ 84 h 95"/>
                <a:gd name="T24" fmla="*/ 60 w 78"/>
                <a:gd name="T25" fmla="*/ 75 h 95"/>
                <a:gd name="T26" fmla="*/ 60 w 78"/>
                <a:gd name="T27" fmla="*/ 66 h 95"/>
                <a:gd name="T28" fmla="*/ 63 w 78"/>
                <a:gd name="T29" fmla="*/ 59 h 95"/>
                <a:gd name="T30" fmla="*/ 65 w 78"/>
                <a:gd name="T31" fmla="*/ 54 h 95"/>
                <a:gd name="T32" fmla="*/ 65 w 78"/>
                <a:gd name="T33" fmla="*/ 54 h 95"/>
                <a:gd name="T34" fmla="*/ 58 w 78"/>
                <a:gd name="T35" fmla="*/ 59 h 95"/>
                <a:gd name="T36" fmla="*/ 47 w 78"/>
                <a:gd name="T37" fmla="*/ 61 h 95"/>
                <a:gd name="T38" fmla="*/ 78 w 78"/>
                <a:gd name="T39" fmla="*/ 43 h 95"/>
                <a:gd name="T40" fmla="*/ 47 w 78"/>
                <a:gd name="T41" fmla="*/ 61 h 95"/>
                <a:gd name="T42" fmla="*/ 69 w 78"/>
                <a:gd name="T43" fmla="*/ 63 h 95"/>
                <a:gd name="T44" fmla="*/ 78 w 78"/>
                <a:gd name="T45" fmla="*/ 43 h 95"/>
                <a:gd name="T46" fmla="*/ 22 w 78"/>
                <a:gd name="T4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95">
                  <a:moveTo>
                    <a:pt x="22" y="21"/>
                  </a:moveTo>
                  <a:lnTo>
                    <a:pt x="56" y="0"/>
                  </a:lnTo>
                  <a:lnTo>
                    <a:pt x="31" y="5"/>
                  </a:lnTo>
                  <a:lnTo>
                    <a:pt x="15" y="18"/>
                  </a:lnTo>
                  <a:lnTo>
                    <a:pt x="9" y="32"/>
                  </a:lnTo>
                  <a:lnTo>
                    <a:pt x="6" y="43"/>
                  </a:lnTo>
                  <a:lnTo>
                    <a:pt x="2" y="52"/>
                  </a:lnTo>
                  <a:lnTo>
                    <a:pt x="2" y="61"/>
                  </a:lnTo>
                  <a:lnTo>
                    <a:pt x="0" y="66"/>
                  </a:lnTo>
                  <a:lnTo>
                    <a:pt x="2" y="63"/>
                  </a:lnTo>
                  <a:lnTo>
                    <a:pt x="51" y="95"/>
                  </a:lnTo>
                  <a:lnTo>
                    <a:pt x="58" y="84"/>
                  </a:lnTo>
                  <a:lnTo>
                    <a:pt x="60" y="75"/>
                  </a:lnTo>
                  <a:lnTo>
                    <a:pt x="60" y="66"/>
                  </a:lnTo>
                  <a:lnTo>
                    <a:pt x="63" y="59"/>
                  </a:lnTo>
                  <a:lnTo>
                    <a:pt x="65" y="54"/>
                  </a:lnTo>
                  <a:lnTo>
                    <a:pt x="65" y="54"/>
                  </a:lnTo>
                  <a:lnTo>
                    <a:pt x="58" y="59"/>
                  </a:lnTo>
                  <a:lnTo>
                    <a:pt x="47" y="61"/>
                  </a:lnTo>
                  <a:lnTo>
                    <a:pt x="78" y="43"/>
                  </a:lnTo>
                  <a:lnTo>
                    <a:pt x="47" y="61"/>
                  </a:lnTo>
                  <a:lnTo>
                    <a:pt x="69" y="63"/>
                  </a:lnTo>
                  <a:lnTo>
                    <a:pt x="78" y="43"/>
                  </a:lnTo>
                  <a:lnTo>
                    <a:pt x="22" y="21"/>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29" name="Freeform 711">
              <a:extLst>
                <a:ext uri="{FF2B5EF4-FFF2-40B4-BE49-F238E27FC236}">
                  <a16:creationId xmlns:a16="http://schemas.microsoft.com/office/drawing/2014/main" id="{EC30369E-14DB-C93D-63E0-1996F84B9A1E}"/>
                </a:ext>
              </a:extLst>
            </p:cNvPr>
            <p:cNvSpPr>
              <a:spLocks/>
            </p:cNvSpPr>
            <p:nvPr/>
          </p:nvSpPr>
          <p:spPr bwMode="auto">
            <a:xfrm>
              <a:off x="5104110" y="4832820"/>
              <a:ext cx="182563" cy="100012"/>
            </a:xfrm>
            <a:custGeom>
              <a:avLst/>
              <a:gdLst>
                <a:gd name="T0" fmla="*/ 115 w 115"/>
                <a:gd name="T1" fmla="*/ 2 h 63"/>
                <a:gd name="T2" fmla="*/ 115 w 115"/>
                <a:gd name="T3" fmla="*/ 2 h 63"/>
                <a:gd name="T4" fmla="*/ 99 w 115"/>
                <a:gd name="T5" fmla="*/ 0 h 63"/>
                <a:gd name="T6" fmla="*/ 83 w 115"/>
                <a:gd name="T7" fmla="*/ 0 h 63"/>
                <a:gd name="T8" fmla="*/ 68 w 115"/>
                <a:gd name="T9" fmla="*/ 0 h 63"/>
                <a:gd name="T10" fmla="*/ 54 w 115"/>
                <a:gd name="T11" fmla="*/ 2 h 63"/>
                <a:gd name="T12" fmla="*/ 38 w 115"/>
                <a:gd name="T13" fmla="*/ 7 h 63"/>
                <a:gd name="T14" fmla="*/ 23 w 115"/>
                <a:gd name="T15" fmla="*/ 14 h 63"/>
                <a:gd name="T16" fmla="*/ 11 w 115"/>
                <a:gd name="T17" fmla="*/ 25 h 63"/>
                <a:gd name="T18" fmla="*/ 0 w 115"/>
                <a:gd name="T19" fmla="*/ 41 h 63"/>
                <a:gd name="T20" fmla="*/ 56 w 115"/>
                <a:gd name="T21" fmla="*/ 63 h 63"/>
                <a:gd name="T22" fmla="*/ 56 w 115"/>
                <a:gd name="T23" fmla="*/ 63 h 63"/>
                <a:gd name="T24" fmla="*/ 56 w 115"/>
                <a:gd name="T25" fmla="*/ 63 h 63"/>
                <a:gd name="T26" fmla="*/ 59 w 115"/>
                <a:gd name="T27" fmla="*/ 61 h 63"/>
                <a:gd name="T28" fmla="*/ 65 w 115"/>
                <a:gd name="T29" fmla="*/ 61 h 63"/>
                <a:gd name="T30" fmla="*/ 72 w 115"/>
                <a:gd name="T31" fmla="*/ 59 h 63"/>
                <a:gd name="T32" fmla="*/ 83 w 115"/>
                <a:gd name="T33" fmla="*/ 59 h 63"/>
                <a:gd name="T34" fmla="*/ 95 w 115"/>
                <a:gd name="T35" fmla="*/ 61 h 63"/>
                <a:gd name="T36" fmla="*/ 106 w 115"/>
                <a:gd name="T37" fmla="*/ 61 h 63"/>
                <a:gd name="T38" fmla="*/ 106 w 115"/>
                <a:gd name="T39" fmla="*/ 61 h 63"/>
                <a:gd name="T40" fmla="*/ 115 w 115"/>
                <a:gd name="T41"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63">
                  <a:moveTo>
                    <a:pt x="115" y="2"/>
                  </a:moveTo>
                  <a:lnTo>
                    <a:pt x="115" y="2"/>
                  </a:lnTo>
                  <a:lnTo>
                    <a:pt x="99" y="0"/>
                  </a:lnTo>
                  <a:lnTo>
                    <a:pt x="83" y="0"/>
                  </a:lnTo>
                  <a:lnTo>
                    <a:pt x="68" y="0"/>
                  </a:lnTo>
                  <a:lnTo>
                    <a:pt x="54" y="2"/>
                  </a:lnTo>
                  <a:lnTo>
                    <a:pt x="38" y="7"/>
                  </a:lnTo>
                  <a:lnTo>
                    <a:pt x="23" y="14"/>
                  </a:lnTo>
                  <a:lnTo>
                    <a:pt x="11" y="25"/>
                  </a:lnTo>
                  <a:lnTo>
                    <a:pt x="0" y="41"/>
                  </a:lnTo>
                  <a:lnTo>
                    <a:pt x="56" y="63"/>
                  </a:lnTo>
                  <a:lnTo>
                    <a:pt x="56" y="63"/>
                  </a:lnTo>
                  <a:lnTo>
                    <a:pt x="56" y="63"/>
                  </a:lnTo>
                  <a:lnTo>
                    <a:pt x="59" y="61"/>
                  </a:lnTo>
                  <a:lnTo>
                    <a:pt x="65" y="61"/>
                  </a:lnTo>
                  <a:lnTo>
                    <a:pt x="72" y="59"/>
                  </a:lnTo>
                  <a:lnTo>
                    <a:pt x="83" y="59"/>
                  </a:lnTo>
                  <a:lnTo>
                    <a:pt x="95" y="61"/>
                  </a:lnTo>
                  <a:lnTo>
                    <a:pt x="106" y="61"/>
                  </a:lnTo>
                  <a:lnTo>
                    <a:pt x="106" y="61"/>
                  </a:lnTo>
                  <a:lnTo>
                    <a:pt x="115" y="2"/>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0" name="Freeform 712">
              <a:extLst>
                <a:ext uri="{FF2B5EF4-FFF2-40B4-BE49-F238E27FC236}">
                  <a16:creationId xmlns:a16="http://schemas.microsoft.com/office/drawing/2014/main" id="{10904860-C3A5-ED96-2F57-B4D21EC84A31}"/>
                </a:ext>
              </a:extLst>
            </p:cNvPr>
            <p:cNvSpPr>
              <a:spLocks/>
            </p:cNvSpPr>
            <p:nvPr/>
          </p:nvSpPr>
          <p:spPr bwMode="auto">
            <a:xfrm>
              <a:off x="5272386" y="4835995"/>
              <a:ext cx="196850" cy="139700"/>
            </a:xfrm>
            <a:custGeom>
              <a:avLst/>
              <a:gdLst>
                <a:gd name="T0" fmla="*/ 124 w 124"/>
                <a:gd name="T1" fmla="*/ 30 h 88"/>
                <a:gd name="T2" fmla="*/ 124 w 124"/>
                <a:gd name="T3" fmla="*/ 30 h 88"/>
                <a:gd name="T4" fmla="*/ 112 w 124"/>
                <a:gd name="T5" fmla="*/ 27 h 88"/>
                <a:gd name="T6" fmla="*/ 101 w 124"/>
                <a:gd name="T7" fmla="*/ 23 h 88"/>
                <a:gd name="T8" fmla="*/ 88 w 124"/>
                <a:gd name="T9" fmla="*/ 18 h 88"/>
                <a:gd name="T10" fmla="*/ 72 w 124"/>
                <a:gd name="T11" fmla="*/ 14 h 88"/>
                <a:gd name="T12" fmla="*/ 58 w 124"/>
                <a:gd name="T13" fmla="*/ 12 h 88"/>
                <a:gd name="T14" fmla="*/ 43 w 124"/>
                <a:gd name="T15" fmla="*/ 7 h 88"/>
                <a:gd name="T16" fmla="*/ 25 w 124"/>
                <a:gd name="T17" fmla="*/ 3 h 88"/>
                <a:gd name="T18" fmla="*/ 9 w 124"/>
                <a:gd name="T19" fmla="*/ 0 h 88"/>
                <a:gd name="T20" fmla="*/ 0 w 124"/>
                <a:gd name="T21" fmla="*/ 59 h 88"/>
                <a:gd name="T22" fmla="*/ 13 w 124"/>
                <a:gd name="T23" fmla="*/ 61 h 88"/>
                <a:gd name="T24" fmla="*/ 29 w 124"/>
                <a:gd name="T25" fmla="*/ 66 h 88"/>
                <a:gd name="T26" fmla="*/ 43 w 124"/>
                <a:gd name="T27" fmla="*/ 68 h 88"/>
                <a:gd name="T28" fmla="*/ 56 w 124"/>
                <a:gd name="T29" fmla="*/ 72 h 88"/>
                <a:gd name="T30" fmla="*/ 70 w 124"/>
                <a:gd name="T31" fmla="*/ 77 h 88"/>
                <a:gd name="T32" fmla="*/ 83 w 124"/>
                <a:gd name="T33" fmla="*/ 79 h 88"/>
                <a:gd name="T34" fmla="*/ 94 w 124"/>
                <a:gd name="T35" fmla="*/ 84 h 88"/>
                <a:gd name="T36" fmla="*/ 106 w 124"/>
                <a:gd name="T37" fmla="*/ 88 h 88"/>
                <a:gd name="T38" fmla="*/ 106 w 124"/>
                <a:gd name="T39" fmla="*/ 88 h 88"/>
                <a:gd name="T40" fmla="*/ 124 w 124"/>
                <a:gd name="T41" fmla="*/ 3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88">
                  <a:moveTo>
                    <a:pt x="124" y="30"/>
                  </a:moveTo>
                  <a:lnTo>
                    <a:pt x="124" y="30"/>
                  </a:lnTo>
                  <a:lnTo>
                    <a:pt x="112" y="27"/>
                  </a:lnTo>
                  <a:lnTo>
                    <a:pt x="101" y="23"/>
                  </a:lnTo>
                  <a:lnTo>
                    <a:pt x="88" y="18"/>
                  </a:lnTo>
                  <a:lnTo>
                    <a:pt x="72" y="14"/>
                  </a:lnTo>
                  <a:lnTo>
                    <a:pt x="58" y="12"/>
                  </a:lnTo>
                  <a:lnTo>
                    <a:pt x="43" y="7"/>
                  </a:lnTo>
                  <a:lnTo>
                    <a:pt x="25" y="3"/>
                  </a:lnTo>
                  <a:lnTo>
                    <a:pt x="9" y="0"/>
                  </a:lnTo>
                  <a:lnTo>
                    <a:pt x="0" y="59"/>
                  </a:lnTo>
                  <a:lnTo>
                    <a:pt x="13" y="61"/>
                  </a:lnTo>
                  <a:lnTo>
                    <a:pt x="29" y="66"/>
                  </a:lnTo>
                  <a:lnTo>
                    <a:pt x="43" y="68"/>
                  </a:lnTo>
                  <a:lnTo>
                    <a:pt x="56" y="72"/>
                  </a:lnTo>
                  <a:lnTo>
                    <a:pt x="70" y="77"/>
                  </a:lnTo>
                  <a:lnTo>
                    <a:pt x="83" y="79"/>
                  </a:lnTo>
                  <a:lnTo>
                    <a:pt x="94" y="84"/>
                  </a:lnTo>
                  <a:lnTo>
                    <a:pt x="106" y="88"/>
                  </a:lnTo>
                  <a:lnTo>
                    <a:pt x="106" y="88"/>
                  </a:lnTo>
                  <a:lnTo>
                    <a:pt x="124" y="3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1" name="Freeform 713">
              <a:extLst>
                <a:ext uri="{FF2B5EF4-FFF2-40B4-BE49-F238E27FC236}">
                  <a16:creationId xmlns:a16="http://schemas.microsoft.com/office/drawing/2014/main" id="{5EA824F7-31D9-55D1-79D4-AE2EE05AAED8}"/>
                </a:ext>
              </a:extLst>
            </p:cNvPr>
            <p:cNvSpPr>
              <a:spLocks/>
            </p:cNvSpPr>
            <p:nvPr/>
          </p:nvSpPr>
          <p:spPr bwMode="auto">
            <a:xfrm>
              <a:off x="5440661" y="4883620"/>
              <a:ext cx="146050" cy="114300"/>
            </a:xfrm>
            <a:custGeom>
              <a:avLst/>
              <a:gdLst>
                <a:gd name="T0" fmla="*/ 92 w 92"/>
                <a:gd name="T1" fmla="*/ 11 h 72"/>
                <a:gd name="T2" fmla="*/ 92 w 92"/>
                <a:gd name="T3" fmla="*/ 11 h 72"/>
                <a:gd name="T4" fmla="*/ 83 w 92"/>
                <a:gd name="T5" fmla="*/ 11 h 72"/>
                <a:gd name="T6" fmla="*/ 72 w 92"/>
                <a:gd name="T7" fmla="*/ 9 h 72"/>
                <a:gd name="T8" fmla="*/ 60 w 92"/>
                <a:gd name="T9" fmla="*/ 9 h 72"/>
                <a:gd name="T10" fmla="*/ 51 w 92"/>
                <a:gd name="T11" fmla="*/ 6 h 72"/>
                <a:gd name="T12" fmla="*/ 42 w 92"/>
                <a:gd name="T13" fmla="*/ 6 h 72"/>
                <a:gd name="T14" fmla="*/ 33 w 92"/>
                <a:gd name="T15" fmla="*/ 4 h 72"/>
                <a:gd name="T16" fmla="*/ 24 w 92"/>
                <a:gd name="T17" fmla="*/ 2 h 72"/>
                <a:gd name="T18" fmla="*/ 18 w 92"/>
                <a:gd name="T19" fmla="*/ 0 h 72"/>
                <a:gd name="T20" fmla="*/ 0 w 92"/>
                <a:gd name="T21" fmla="*/ 58 h 72"/>
                <a:gd name="T22" fmla="*/ 11 w 92"/>
                <a:gd name="T23" fmla="*/ 60 h 72"/>
                <a:gd name="T24" fmla="*/ 20 w 92"/>
                <a:gd name="T25" fmla="*/ 63 h 72"/>
                <a:gd name="T26" fmla="*/ 31 w 92"/>
                <a:gd name="T27" fmla="*/ 65 h 72"/>
                <a:gd name="T28" fmla="*/ 42 w 92"/>
                <a:gd name="T29" fmla="*/ 65 h 72"/>
                <a:gd name="T30" fmla="*/ 54 w 92"/>
                <a:gd name="T31" fmla="*/ 67 h 72"/>
                <a:gd name="T32" fmla="*/ 67 w 92"/>
                <a:gd name="T33" fmla="*/ 69 h 72"/>
                <a:gd name="T34" fmla="*/ 78 w 92"/>
                <a:gd name="T35" fmla="*/ 69 h 72"/>
                <a:gd name="T36" fmla="*/ 90 w 92"/>
                <a:gd name="T37" fmla="*/ 72 h 72"/>
                <a:gd name="T38" fmla="*/ 90 w 92"/>
                <a:gd name="T39" fmla="*/ 72 h 72"/>
                <a:gd name="T40" fmla="*/ 92 w 92"/>
                <a:gd name="T41"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72">
                  <a:moveTo>
                    <a:pt x="92" y="11"/>
                  </a:moveTo>
                  <a:lnTo>
                    <a:pt x="92" y="11"/>
                  </a:lnTo>
                  <a:lnTo>
                    <a:pt x="83" y="11"/>
                  </a:lnTo>
                  <a:lnTo>
                    <a:pt x="72" y="9"/>
                  </a:lnTo>
                  <a:lnTo>
                    <a:pt x="60" y="9"/>
                  </a:lnTo>
                  <a:lnTo>
                    <a:pt x="51" y="6"/>
                  </a:lnTo>
                  <a:lnTo>
                    <a:pt x="42" y="6"/>
                  </a:lnTo>
                  <a:lnTo>
                    <a:pt x="33" y="4"/>
                  </a:lnTo>
                  <a:lnTo>
                    <a:pt x="24" y="2"/>
                  </a:lnTo>
                  <a:lnTo>
                    <a:pt x="18" y="0"/>
                  </a:lnTo>
                  <a:lnTo>
                    <a:pt x="0" y="58"/>
                  </a:lnTo>
                  <a:lnTo>
                    <a:pt x="11" y="60"/>
                  </a:lnTo>
                  <a:lnTo>
                    <a:pt x="20" y="63"/>
                  </a:lnTo>
                  <a:lnTo>
                    <a:pt x="31" y="65"/>
                  </a:lnTo>
                  <a:lnTo>
                    <a:pt x="42" y="65"/>
                  </a:lnTo>
                  <a:lnTo>
                    <a:pt x="54" y="67"/>
                  </a:lnTo>
                  <a:lnTo>
                    <a:pt x="67" y="69"/>
                  </a:lnTo>
                  <a:lnTo>
                    <a:pt x="78" y="69"/>
                  </a:lnTo>
                  <a:lnTo>
                    <a:pt x="90" y="72"/>
                  </a:lnTo>
                  <a:lnTo>
                    <a:pt x="90" y="72"/>
                  </a:lnTo>
                  <a:lnTo>
                    <a:pt x="92" y="11"/>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2" name="Freeform 714">
              <a:extLst>
                <a:ext uri="{FF2B5EF4-FFF2-40B4-BE49-F238E27FC236}">
                  <a16:creationId xmlns:a16="http://schemas.microsoft.com/office/drawing/2014/main" id="{83562238-0073-85E7-C56F-9F62486E3089}"/>
                </a:ext>
              </a:extLst>
            </p:cNvPr>
            <p:cNvSpPr>
              <a:spLocks/>
            </p:cNvSpPr>
            <p:nvPr/>
          </p:nvSpPr>
          <p:spPr bwMode="auto">
            <a:xfrm>
              <a:off x="5583536" y="4901083"/>
              <a:ext cx="128588" cy="106362"/>
            </a:xfrm>
            <a:custGeom>
              <a:avLst/>
              <a:gdLst>
                <a:gd name="T0" fmla="*/ 78 w 81"/>
                <a:gd name="T1" fmla="*/ 7 h 67"/>
                <a:gd name="T2" fmla="*/ 81 w 81"/>
                <a:gd name="T3" fmla="*/ 7 h 67"/>
                <a:gd name="T4" fmla="*/ 74 w 81"/>
                <a:gd name="T5" fmla="*/ 7 h 67"/>
                <a:gd name="T6" fmla="*/ 65 w 81"/>
                <a:gd name="T7" fmla="*/ 4 h 67"/>
                <a:gd name="T8" fmla="*/ 56 w 81"/>
                <a:gd name="T9" fmla="*/ 4 h 67"/>
                <a:gd name="T10" fmla="*/ 47 w 81"/>
                <a:gd name="T11" fmla="*/ 2 h 67"/>
                <a:gd name="T12" fmla="*/ 36 w 81"/>
                <a:gd name="T13" fmla="*/ 2 h 67"/>
                <a:gd name="T14" fmla="*/ 27 w 81"/>
                <a:gd name="T15" fmla="*/ 2 h 67"/>
                <a:gd name="T16" fmla="*/ 15 w 81"/>
                <a:gd name="T17" fmla="*/ 0 h 67"/>
                <a:gd name="T18" fmla="*/ 2 w 81"/>
                <a:gd name="T19" fmla="*/ 0 h 67"/>
                <a:gd name="T20" fmla="*/ 0 w 81"/>
                <a:gd name="T21" fmla="*/ 61 h 67"/>
                <a:gd name="T22" fmla="*/ 11 w 81"/>
                <a:gd name="T23" fmla="*/ 61 h 67"/>
                <a:gd name="T24" fmla="*/ 22 w 81"/>
                <a:gd name="T25" fmla="*/ 61 h 67"/>
                <a:gd name="T26" fmla="*/ 31 w 81"/>
                <a:gd name="T27" fmla="*/ 61 h 67"/>
                <a:gd name="T28" fmla="*/ 40 w 81"/>
                <a:gd name="T29" fmla="*/ 63 h 67"/>
                <a:gd name="T30" fmla="*/ 49 w 81"/>
                <a:gd name="T31" fmla="*/ 63 h 67"/>
                <a:gd name="T32" fmla="*/ 58 w 81"/>
                <a:gd name="T33" fmla="*/ 65 h 67"/>
                <a:gd name="T34" fmla="*/ 65 w 81"/>
                <a:gd name="T35" fmla="*/ 65 h 67"/>
                <a:gd name="T36" fmla="*/ 69 w 81"/>
                <a:gd name="T37" fmla="*/ 65 h 67"/>
                <a:gd name="T38" fmla="*/ 72 w 81"/>
                <a:gd name="T39" fmla="*/ 67 h 67"/>
                <a:gd name="T40" fmla="*/ 78 w 81"/>
                <a:gd name="T41"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67">
                  <a:moveTo>
                    <a:pt x="78" y="7"/>
                  </a:moveTo>
                  <a:lnTo>
                    <a:pt x="81" y="7"/>
                  </a:lnTo>
                  <a:lnTo>
                    <a:pt x="74" y="7"/>
                  </a:lnTo>
                  <a:lnTo>
                    <a:pt x="65" y="4"/>
                  </a:lnTo>
                  <a:lnTo>
                    <a:pt x="56" y="4"/>
                  </a:lnTo>
                  <a:lnTo>
                    <a:pt x="47" y="2"/>
                  </a:lnTo>
                  <a:lnTo>
                    <a:pt x="36" y="2"/>
                  </a:lnTo>
                  <a:lnTo>
                    <a:pt x="27" y="2"/>
                  </a:lnTo>
                  <a:lnTo>
                    <a:pt x="15" y="0"/>
                  </a:lnTo>
                  <a:lnTo>
                    <a:pt x="2" y="0"/>
                  </a:lnTo>
                  <a:lnTo>
                    <a:pt x="0" y="61"/>
                  </a:lnTo>
                  <a:lnTo>
                    <a:pt x="11" y="61"/>
                  </a:lnTo>
                  <a:lnTo>
                    <a:pt x="22" y="61"/>
                  </a:lnTo>
                  <a:lnTo>
                    <a:pt x="31" y="61"/>
                  </a:lnTo>
                  <a:lnTo>
                    <a:pt x="40" y="63"/>
                  </a:lnTo>
                  <a:lnTo>
                    <a:pt x="49" y="63"/>
                  </a:lnTo>
                  <a:lnTo>
                    <a:pt x="58" y="65"/>
                  </a:lnTo>
                  <a:lnTo>
                    <a:pt x="65" y="65"/>
                  </a:lnTo>
                  <a:lnTo>
                    <a:pt x="69" y="65"/>
                  </a:lnTo>
                  <a:lnTo>
                    <a:pt x="72" y="67"/>
                  </a:lnTo>
                  <a:lnTo>
                    <a:pt x="78" y="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3" name="Freeform 715">
              <a:extLst>
                <a:ext uri="{FF2B5EF4-FFF2-40B4-BE49-F238E27FC236}">
                  <a16:creationId xmlns:a16="http://schemas.microsoft.com/office/drawing/2014/main" id="{91A2C0BB-EB6E-F97D-8C81-BA010CF9B30B}"/>
                </a:ext>
              </a:extLst>
            </p:cNvPr>
            <p:cNvSpPr>
              <a:spLocks/>
            </p:cNvSpPr>
            <p:nvPr/>
          </p:nvSpPr>
          <p:spPr bwMode="auto">
            <a:xfrm>
              <a:off x="5697836" y="4912195"/>
              <a:ext cx="280988" cy="300037"/>
            </a:xfrm>
            <a:custGeom>
              <a:avLst/>
              <a:gdLst>
                <a:gd name="T0" fmla="*/ 132 w 177"/>
                <a:gd name="T1" fmla="*/ 128 h 189"/>
                <a:gd name="T2" fmla="*/ 162 w 177"/>
                <a:gd name="T3" fmla="*/ 166 h 189"/>
                <a:gd name="T4" fmla="*/ 166 w 177"/>
                <a:gd name="T5" fmla="*/ 150 h 189"/>
                <a:gd name="T6" fmla="*/ 173 w 177"/>
                <a:gd name="T7" fmla="*/ 132 h 189"/>
                <a:gd name="T8" fmla="*/ 175 w 177"/>
                <a:gd name="T9" fmla="*/ 119 h 189"/>
                <a:gd name="T10" fmla="*/ 177 w 177"/>
                <a:gd name="T11" fmla="*/ 105 h 189"/>
                <a:gd name="T12" fmla="*/ 175 w 177"/>
                <a:gd name="T13" fmla="*/ 92 h 189"/>
                <a:gd name="T14" fmla="*/ 171 w 177"/>
                <a:gd name="T15" fmla="*/ 76 h 189"/>
                <a:gd name="T16" fmla="*/ 164 w 177"/>
                <a:gd name="T17" fmla="*/ 60 h 189"/>
                <a:gd name="T18" fmla="*/ 153 w 177"/>
                <a:gd name="T19" fmla="*/ 47 h 189"/>
                <a:gd name="T20" fmla="*/ 137 w 177"/>
                <a:gd name="T21" fmla="*/ 36 h 189"/>
                <a:gd name="T22" fmla="*/ 119 w 177"/>
                <a:gd name="T23" fmla="*/ 24 h 189"/>
                <a:gd name="T24" fmla="*/ 96 w 177"/>
                <a:gd name="T25" fmla="*/ 18 h 189"/>
                <a:gd name="T26" fmla="*/ 72 w 177"/>
                <a:gd name="T27" fmla="*/ 11 h 189"/>
                <a:gd name="T28" fmla="*/ 42 w 177"/>
                <a:gd name="T29" fmla="*/ 4 h 189"/>
                <a:gd name="T30" fmla="*/ 6 w 177"/>
                <a:gd name="T31" fmla="*/ 0 h 189"/>
                <a:gd name="T32" fmla="*/ 0 w 177"/>
                <a:gd name="T33" fmla="*/ 60 h 189"/>
                <a:gd name="T34" fmla="*/ 33 w 177"/>
                <a:gd name="T35" fmla="*/ 63 h 189"/>
                <a:gd name="T36" fmla="*/ 58 w 177"/>
                <a:gd name="T37" fmla="*/ 69 h 189"/>
                <a:gd name="T38" fmla="*/ 78 w 177"/>
                <a:gd name="T39" fmla="*/ 74 h 189"/>
                <a:gd name="T40" fmla="*/ 94 w 177"/>
                <a:gd name="T41" fmla="*/ 81 h 189"/>
                <a:gd name="T42" fmla="*/ 105 w 177"/>
                <a:gd name="T43" fmla="*/ 85 h 189"/>
                <a:gd name="T44" fmla="*/ 110 w 177"/>
                <a:gd name="T45" fmla="*/ 90 h 189"/>
                <a:gd name="T46" fmla="*/ 114 w 177"/>
                <a:gd name="T47" fmla="*/ 94 h 189"/>
                <a:gd name="T48" fmla="*/ 117 w 177"/>
                <a:gd name="T49" fmla="*/ 96 h 189"/>
                <a:gd name="T50" fmla="*/ 117 w 177"/>
                <a:gd name="T51" fmla="*/ 99 h 189"/>
                <a:gd name="T52" fmla="*/ 117 w 177"/>
                <a:gd name="T53" fmla="*/ 103 h 189"/>
                <a:gd name="T54" fmla="*/ 117 w 177"/>
                <a:gd name="T55" fmla="*/ 110 h 189"/>
                <a:gd name="T56" fmla="*/ 114 w 177"/>
                <a:gd name="T57" fmla="*/ 114 h 189"/>
                <a:gd name="T58" fmla="*/ 108 w 177"/>
                <a:gd name="T59" fmla="*/ 132 h 189"/>
                <a:gd name="T60" fmla="*/ 103 w 177"/>
                <a:gd name="T61" fmla="*/ 150 h 189"/>
                <a:gd name="T62" fmla="*/ 132 w 177"/>
                <a:gd name="T63" fmla="*/ 189 h 189"/>
                <a:gd name="T64" fmla="*/ 103 w 177"/>
                <a:gd name="T65" fmla="*/ 150 h 189"/>
                <a:gd name="T66" fmla="*/ 94 w 177"/>
                <a:gd name="T67" fmla="*/ 189 h 189"/>
                <a:gd name="T68" fmla="*/ 132 w 177"/>
                <a:gd name="T69" fmla="*/ 189 h 189"/>
                <a:gd name="T70" fmla="*/ 132 w 177"/>
                <a:gd name="T71" fmla="*/ 12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7" h="189">
                  <a:moveTo>
                    <a:pt x="132" y="128"/>
                  </a:moveTo>
                  <a:lnTo>
                    <a:pt x="162" y="166"/>
                  </a:lnTo>
                  <a:lnTo>
                    <a:pt x="166" y="150"/>
                  </a:lnTo>
                  <a:lnTo>
                    <a:pt x="173" y="132"/>
                  </a:lnTo>
                  <a:lnTo>
                    <a:pt x="175" y="119"/>
                  </a:lnTo>
                  <a:lnTo>
                    <a:pt x="177" y="105"/>
                  </a:lnTo>
                  <a:lnTo>
                    <a:pt x="175" y="92"/>
                  </a:lnTo>
                  <a:lnTo>
                    <a:pt x="171" y="76"/>
                  </a:lnTo>
                  <a:lnTo>
                    <a:pt x="164" y="60"/>
                  </a:lnTo>
                  <a:lnTo>
                    <a:pt x="153" y="47"/>
                  </a:lnTo>
                  <a:lnTo>
                    <a:pt x="137" y="36"/>
                  </a:lnTo>
                  <a:lnTo>
                    <a:pt x="119" y="24"/>
                  </a:lnTo>
                  <a:lnTo>
                    <a:pt x="96" y="18"/>
                  </a:lnTo>
                  <a:lnTo>
                    <a:pt x="72" y="11"/>
                  </a:lnTo>
                  <a:lnTo>
                    <a:pt x="42" y="4"/>
                  </a:lnTo>
                  <a:lnTo>
                    <a:pt x="6" y="0"/>
                  </a:lnTo>
                  <a:lnTo>
                    <a:pt x="0" y="60"/>
                  </a:lnTo>
                  <a:lnTo>
                    <a:pt x="33" y="63"/>
                  </a:lnTo>
                  <a:lnTo>
                    <a:pt x="58" y="69"/>
                  </a:lnTo>
                  <a:lnTo>
                    <a:pt x="78" y="74"/>
                  </a:lnTo>
                  <a:lnTo>
                    <a:pt x="94" y="81"/>
                  </a:lnTo>
                  <a:lnTo>
                    <a:pt x="105" y="85"/>
                  </a:lnTo>
                  <a:lnTo>
                    <a:pt x="110" y="90"/>
                  </a:lnTo>
                  <a:lnTo>
                    <a:pt x="114" y="94"/>
                  </a:lnTo>
                  <a:lnTo>
                    <a:pt x="117" y="96"/>
                  </a:lnTo>
                  <a:lnTo>
                    <a:pt x="117" y="99"/>
                  </a:lnTo>
                  <a:lnTo>
                    <a:pt x="117" y="103"/>
                  </a:lnTo>
                  <a:lnTo>
                    <a:pt x="117" y="110"/>
                  </a:lnTo>
                  <a:lnTo>
                    <a:pt x="114" y="114"/>
                  </a:lnTo>
                  <a:lnTo>
                    <a:pt x="108" y="132"/>
                  </a:lnTo>
                  <a:lnTo>
                    <a:pt x="103" y="150"/>
                  </a:lnTo>
                  <a:lnTo>
                    <a:pt x="132" y="189"/>
                  </a:lnTo>
                  <a:lnTo>
                    <a:pt x="103" y="150"/>
                  </a:lnTo>
                  <a:lnTo>
                    <a:pt x="94" y="189"/>
                  </a:lnTo>
                  <a:lnTo>
                    <a:pt x="132" y="189"/>
                  </a:lnTo>
                  <a:lnTo>
                    <a:pt x="132" y="128"/>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4" name="Freeform 716">
              <a:extLst>
                <a:ext uri="{FF2B5EF4-FFF2-40B4-BE49-F238E27FC236}">
                  <a16:creationId xmlns:a16="http://schemas.microsoft.com/office/drawing/2014/main" id="{490BDFE3-EFF5-5A43-84BA-14E99DA6174E}"/>
                </a:ext>
              </a:extLst>
            </p:cNvPr>
            <p:cNvSpPr>
              <a:spLocks/>
            </p:cNvSpPr>
            <p:nvPr/>
          </p:nvSpPr>
          <p:spPr bwMode="auto">
            <a:xfrm>
              <a:off x="5843886" y="5115395"/>
              <a:ext cx="114300" cy="206375"/>
            </a:xfrm>
            <a:custGeom>
              <a:avLst/>
              <a:gdLst>
                <a:gd name="T0" fmla="*/ 56 w 72"/>
                <a:gd name="T1" fmla="*/ 97 h 130"/>
                <a:gd name="T2" fmla="*/ 61 w 72"/>
                <a:gd name="T3" fmla="*/ 121 h 130"/>
                <a:gd name="T4" fmla="*/ 63 w 72"/>
                <a:gd name="T5" fmla="*/ 106 h 130"/>
                <a:gd name="T6" fmla="*/ 65 w 72"/>
                <a:gd name="T7" fmla="*/ 88 h 130"/>
                <a:gd name="T8" fmla="*/ 67 w 72"/>
                <a:gd name="T9" fmla="*/ 74 h 130"/>
                <a:gd name="T10" fmla="*/ 70 w 72"/>
                <a:gd name="T11" fmla="*/ 61 h 130"/>
                <a:gd name="T12" fmla="*/ 70 w 72"/>
                <a:gd name="T13" fmla="*/ 47 h 130"/>
                <a:gd name="T14" fmla="*/ 72 w 72"/>
                <a:gd name="T15" fmla="*/ 38 h 130"/>
                <a:gd name="T16" fmla="*/ 70 w 72"/>
                <a:gd name="T17" fmla="*/ 29 h 130"/>
                <a:gd name="T18" fmla="*/ 40 w 72"/>
                <a:gd name="T19" fmla="*/ 0 h 130"/>
                <a:gd name="T20" fmla="*/ 40 w 72"/>
                <a:gd name="T21" fmla="*/ 61 h 130"/>
                <a:gd name="T22" fmla="*/ 11 w 72"/>
                <a:gd name="T23" fmla="*/ 36 h 130"/>
                <a:gd name="T24" fmla="*/ 11 w 72"/>
                <a:gd name="T25" fmla="*/ 38 h 130"/>
                <a:gd name="T26" fmla="*/ 11 w 72"/>
                <a:gd name="T27" fmla="*/ 45 h 130"/>
                <a:gd name="T28" fmla="*/ 9 w 72"/>
                <a:gd name="T29" fmla="*/ 54 h 130"/>
                <a:gd name="T30" fmla="*/ 9 w 72"/>
                <a:gd name="T31" fmla="*/ 67 h 130"/>
                <a:gd name="T32" fmla="*/ 7 w 72"/>
                <a:gd name="T33" fmla="*/ 81 h 130"/>
                <a:gd name="T34" fmla="*/ 4 w 72"/>
                <a:gd name="T35" fmla="*/ 94 h 130"/>
                <a:gd name="T36" fmla="*/ 2 w 72"/>
                <a:gd name="T37" fmla="*/ 108 h 130"/>
                <a:gd name="T38" fmla="*/ 7 w 72"/>
                <a:gd name="T39" fmla="*/ 130 h 130"/>
                <a:gd name="T40" fmla="*/ 2 w 72"/>
                <a:gd name="T41" fmla="*/ 108 h 130"/>
                <a:gd name="T42" fmla="*/ 0 w 72"/>
                <a:gd name="T43" fmla="*/ 121 h 130"/>
                <a:gd name="T44" fmla="*/ 7 w 72"/>
                <a:gd name="T45" fmla="*/ 130 h 130"/>
                <a:gd name="T46" fmla="*/ 56 w 72"/>
                <a:gd name="T47" fmla="*/ 9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30">
                  <a:moveTo>
                    <a:pt x="56" y="97"/>
                  </a:moveTo>
                  <a:lnTo>
                    <a:pt x="61" y="121"/>
                  </a:lnTo>
                  <a:lnTo>
                    <a:pt x="63" y="106"/>
                  </a:lnTo>
                  <a:lnTo>
                    <a:pt x="65" y="88"/>
                  </a:lnTo>
                  <a:lnTo>
                    <a:pt x="67" y="74"/>
                  </a:lnTo>
                  <a:lnTo>
                    <a:pt x="70" y="61"/>
                  </a:lnTo>
                  <a:lnTo>
                    <a:pt x="70" y="47"/>
                  </a:lnTo>
                  <a:lnTo>
                    <a:pt x="72" y="38"/>
                  </a:lnTo>
                  <a:lnTo>
                    <a:pt x="70" y="29"/>
                  </a:lnTo>
                  <a:lnTo>
                    <a:pt x="40" y="0"/>
                  </a:lnTo>
                  <a:lnTo>
                    <a:pt x="40" y="61"/>
                  </a:lnTo>
                  <a:lnTo>
                    <a:pt x="11" y="36"/>
                  </a:lnTo>
                  <a:lnTo>
                    <a:pt x="11" y="38"/>
                  </a:lnTo>
                  <a:lnTo>
                    <a:pt x="11" y="45"/>
                  </a:lnTo>
                  <a:lnTo>
                    <a:pt x="9" y="54"/>
                  </a:lnTo>
                  <a:lnTo>
                    <a:pt x="9" y="67"/>
                  </a:lnTo>
                  <a:lnTo>
                    <a:pt x="7" y="81"/>
                  </a:lnTo>
                  <a:lnTo>
                    <a:pt x="4" y="94"/>
                  </a:lnTo>
                  <a:lnTo>
                    <a:pt x="2" y="108"/>
                  </a:lnTo>
                  <a:lnTo>
                    <a:pt x="7" y="130"/>
                  </a:lnTo>
                  <a:lnTo>
                    <a:pt x="2" y="108"/>
                  </a:lnTo>
                  <a:lnTo>
                    <a:pt x="0" y="121"/>
                  </a:lnTo>
                  <a:lnTo>
                    <a:pt x="7" y="130"/>
                  </a:lnTo>
                  <a:lnTo>
                    <a:pt x="56" y="9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5" name="Freeform 717">
              <a:extLst>
                <a:ext uri="{FF2B5EF4-FFF2-40B4-BE49-F238E27FC236}">
                  <a16:creationId xmlns:a16="http://schemas.microsoft.com/office/drawing/2014/main" id="{E95351E6-88CF-D6DD-E0A8-0569CAE27AC0}"/>
                </a:ext>
              </a:extLst>
            </p:cNvPr>
            <p:cNvSpPr>
              <a:spLocks/>
            </p:cNvSpPr>
            <p:nvPr/>
          </p:nvSpPr>
          <p:spPr bwMode="auto">
            <a:xfrm>
              <a:off x="5854998" y="5269383"/>
              <a:ext cx="103188" cy="242887"/>
            </a:xfrm>
            <a:custGeom>
              <a:avLst/>
              <a:gdLst>
                <a:gd name="T0" fmla="*/ 60 w 65"/>
                <a:gd name="T1" fmla="*/ 153 h 153"/>
                <a:gd name="T2" fmla="*/ 60 w 65"/>
                <a:gd name="T3" fmla="*/ 153 h 153"/>
                <a:gd name="T4" fmla="*/ 60 w 65"/>
                <a:gd name="T5" fmla="*/ 146 h 153"/>
                <a:gd name="T6" fmla="*/ 63 w 65"/>
                <a:gd name="T7" fmla="*/ 133 h 153"/>
                <a:gd name="T8" fmla="*/ 65 w 65"/>
                <a:gd name="T9" fmla="*/ 115 h 153"/>
                <a:gd name="T10" fmla="*/ 65 w 65"/>
                <a:gd name="T11" fmla="*/ 92 h 153"/>
                <a:gd name="T12" fmla="*/ 65 w 65"/>
                <a:gd name="T13" fmla="*/ 70 h 153"/>
                <a:gd name="T14" fmla="*/ 63 w 65"/>
                <a:gd name="T15" fmla="*/ 47 h 153"/>
                <a:gd name="T16" fmla="*/ 58 w 65"/>
                <a:gd name="T17" fmla="*/ 22 h 153"/>
                <a:gd name="T18" fmla="*/ 49 w 65"/>
                <a:gd name="T19" fmla="*/ 0 h 153"/>
                <a:gd name="T20" fmla="*/ 0 w 65"/>
                <a:gd name="T21" fmla="*/ 33 h 153"/>
                <a:gd name="T22" fmla="*/ 2 w 65"/>
                <a:gd name="T23" fmla="*/ 40 h 153"/>
                <a:gd name="T24" fmla="*/ 4 w 65"/>
                <a:gd name="T25" fmla="*/ 54 h 153"/>
                <a:gd name="T26" fmla="*/ 6 w 65"/>
                <a:gd name="T27" fmla="*/ 72 h 153"/>
                <a:gd name="T28" fmla="*/ 4 w 65"/>
                <a:gd name="T29" fmla="*/ 90 h 153"/>
                <a:gd name="T30" fmla="*/ 4 w 65"/>
                <a:gd name="T31" fmla="*/ 110 h 153"/>
                <a:gd name="T32" fmla="*/ 2 w 65"/>
                <a:gd name="T33" fmla="*/ 128 h 153"/>
                <a:gd name="T34" fmla="*/ 2 w 65"/>
                <a:gd name="T35" fmla="*/ 142 h 153"/>
                <a:gd name="T36" fmla="*/ 0 w 65"/>
                <a:gd name="T37" fmla="*/ 153 h 153"/>
                <a:gd name="T38" fmla="*/ 0 w 65"/>
                <a:gd name="T39" fmla="*/ 153 h 153"/>
                <a:gd name="T40" fmla="*/ 60 w 65"/>
                <a:gd name="T41"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153">
                  <a:moveTo>
                    <a:pt x="60" y="153"/>
                  </a:moveTo>
                  <a:lnTo>
                    <a:pt x="60" y="153"/>
                  </a:lnTo>
                  <a:lnTo>
                    <a:pt x="60" y="146"/>
                  </a:lnTo>
                  <a:lnTo>
                    <a:pt x="63" y="133"/>
                  </a:lnTo>
                  <a:lnTo>
                    <a:pt x="65" y="115"/>
                  </a:lnTo>
                  <a:lnTo>
                    <a:pt x="65" y="92"/>
                  </a:lnTo>
                  <a:lnTo>
                    <a:pt x="65" y="70"/>
                  </a:lnTo>
                  <a:lnTo>
                    <a:pt x="63" y="47"/>
                  </a:lnTo>
                  <a:lnTo>
                    <a:pt x="58" y="22"/>
                  </a:lnTo>
                  <a:lnTo>
                    <a:pt x="49" y="0"/>
                  </a:lnTo>
                  <a:lnTo>
                    <a:pt x="0" y="33"/>
                  </a:lnTo>
                  <a:lnTo>
                    <a:pt x="2" y="40"/>
                  </a:lnTo>
                  <a:lnTo>
                    <a:pt x="4" y="54"/>
                  </a:lnTo>
                  <a:lnTo>
                    <a:pt x="6" y="72"/>
                  </a:lnTo>
                  <a:lnTo>
                    <a:pt x="4" y="90"/>
                  </a:lnTo>
                  <a:lnTo>
                    <a:pt x="4" y="110"/>
                  </a:lnTo>
                  <a:lnTo>
                    <a:pt x="2" y="128"/>
                  </a:lnTo>
                  <a:lnTo>
                    <a:pt x="2" y="142"/>
                  </a:lnTo>
                  <a:lnTo>
                    <a:pt x="0" y="153"/>
                  </a:lnTo>
                  <a:lnTo>
                    <a:pt x="0" y="153"/>
                  </a:lnTo>
                  <a:lnTo>
                    <a:pt x="60" y="153"/>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6" name="Freeform 718">
              <a:extLst>
                <a:ext uri="{FF2B5EF4-FFF2-40B4-BE49-F238E27FC236}">
                  <a16:creationId xmlns:a16="http://schemas.microsoft.com/office/drawing/2014/main" id="{2A8637B5-73EA-8CD4-85EA-F2CC4D818D46}"/>
                </a:ext>
              </a:extLst>
            </p:cNvPr>
            <p:cNvSpPr>
              <a:spLocks/>
            </p:cNvSpPr>
            <p:nvPr/>
          </p:nvSpPr>
          <p:spPr bwMode="auto">
            <a:xfrm>
              <a:off x="5850236" y="5512270"/>
              <a:ext cx="100013" cy="192087"/>
            </a:xfrm>
            <a:custGeom>
              <a:avLst/>
              <a:gdLst>
                <a:gd name="T0" fmla="*/ 61 w 63"/>
                <a:gd name="T1" fmla="*/ 121 h 121"/>
                <a:gd name="T2" fmla="*/ 61 w 63"/>
                <a:gd name="T3" fmla="*/ 121 h 121"/>
                <a:gd name="T4" fmla="*/ 61 w 63"/>
                <a:gd name="T5" fmla="*/ 106 h 121"/>
                <a:gd name="T6" fmla="*/ 63 w 63"/>
                <a:gd name="T7" fmla="*/ 90 h 121"/>
                <a:gd name="T8" fmla="*/ 63 w 63"/>
                <a:gd name="T9" fmla="*/ 74 h 121"/>
                <a:gd name="T10" fmla="*/ 63 w 63"/>
                <a:gd name="T11" fmla="*/ 58 h 121"/>
                <a:gd name="T12" fmla="*/ 63 w 63"/>
                <a:gd name="T13" fmla="*/ 43 h 121"/>
                <a:gd name="T14" fmla="*/ 63 w 63"/>
                <a:gd name="T15" fmla="*/ 29 h 121"/>
                <a:gd name="T16" fmla="*/ 63 w 63"/>
                <a:gd name="T17" fmla="*/ 13 h 121"/>
                <a:gd name="T18" fmla="*/ 63 w 63"/>
                <a:gd name="T19" fmla="*/ 0 h 121"/>
                <a:gd name="T20" fmla="*/ 3 w 63"/>
                <a:gd name="T21" fmla="*/ 0 h 121"/>
                <a:gd name="T22" fmla="*/ 3 w 63"/>
                <a:gd name="T23" fmla="*/ 13 h 121"/>
                <a:gd name="T24" fmla="*/ 3 w 63"/>
                <a:gd name="T25" fmla="*/ 29 h 121"/>
                <a:gd name="T26" fmla="*/ 3 w 63"/>
                <a:gd name="T27" fmla="*/ 43 h 121"/>
                <a:gd name="T28" fmla="*/ 3 w 63"/>
                <a:gd name="T29" fmla="*/ 58 h 121"/>
                <a:gd name="T30" fmla="*/ 3 w 63"/>
                <a:gd name="T31" fmla="*/ 72 h 121"/>
                <a:gd name="T32" fmla="*/ 3 w 63"/>
                <a:gd name="T33" fmla="*/ 88 h 121"/>
                <a:gd name="T34" fmla="*/ 3 w 63"/>
                <a:gd name="T35" fmla="*/ 103 h 121"/>
                <a:gd name="T36" fmla="*/ 0 w 63"/>
                <a:gd name="T37" fmla="*/ 117 h 121"/>
                <a:gd name="T38" fmla="*/ 0 w 63"/>
                <a:gd name="T39" fmla="*/ 117 h 121"/>
                <a:gd name="T40" fmla="*/ 61 w 63"/>
                <a:gd name="T4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21">
                  <a:moveTo>
                    <a:pt x="61" y="121"/>
                  </a:moveTo>
                  <a:lnTo>
                    <a:pt x="61" y="121"/>
                  </a:lnTo>
                  <a:lnTo>
                    <a:pt x="61" y="106"/>
                  </a:lnTo>
                  <a:lnTo>
                    <a:pt x="63" y="90"/>
                  </a:lnTo>
                  <a:lnTo>
                    <a:pt x="63" y="74"/>
                  </a:lnTo>
                  <a:lnTo>
                    <a:pt x="63" y="58"/>
                  </a:lnTo>
                  <a:lnTo>
                    <a:pt x="63" y="43"/>
                  </a:lnTo>
                  <a:lnTo>
                    <a:pt x="63" y="29"/>
                  </a:lnTo>
                  <a:lnTo>
                    <a:pt x="63" y="13"/>
                  </a:lnTo>
                  <a:lnTo>
                    <a:pt x="63" y="0"/>
                  </a:lnTo>
                  <a:lnTo>
                    <a:pt x="3" y="0"/>
                  </a:lnTo>
                  <a:lnTo>
                    <a:pt x="3" y="13"/>
                  </a:lnTo>
                  <a:lnTo>
                    <a:pt x="3" y="29"/>
                  </a:lnTo>
                  <a:lnTo>
                    <a:pt x="3" y="43"/>
                  </a:lnTo>
                  <a:lnTo>
                    <a:pt x="3" y="58"/>
                  </a:lnTo>
                  <a:lnTo>
                    <a:pt x="3" y="72"/>
                  </a:lnTo>
                  <a:lnTo>
                    <a:pt x="3" y="88"/>
                  </a:lnTo>
                  <a:lnTo>
                    <a:pt x="3" y="103"/>
                  </a:lnTo>
                  <a:lnTo>
                    <a:pt x="0" y="117"/>
                  </a:lnTo>
                  <a:lnTo>
                    <a:pt x="0" y="117"/>
                  </a:lnTo>
                  <a:lnTo>
                    <a:pt x="61" y="121"/>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7" name="Freeform 719">
              <a:extLst>
                <a:ext uri="{FF2B5EF4-FFF2-40B4-BE49-F238E27FC236}">
                  <a16:creationId xmlns:a16="http://schemas.microsoft.com/office/drawing/2014/main" id="{AF74AA03-34BC-93DD-8EA8-AEDE9944D396}"/>
                </a:ext>
              </a:extLst>
            </p:cNvPr>
            <p:cNvSpPr>
              <a:spLocks/>
            </p:cNvSpPr>
            <p:nvPr/>
          </p:nvSpPr>
          <p:spPr bwMode="auto">
            <a:xfrm>
              <a:off x="5769273" y="5698008"/>
              <a:ext cx="177800" cy="182562"/>
            </a:xfrm>
            <a:custGeom>
              <a:avLst/>
              <a:gdLst>
                <a:gd name="T0" fmla="*/ 60 w 112"/>
                <a:gd name="T1" fmla="*/ 115 h 115"/>
                <a:gd name="T2" fmla="*/ 60 w 112"/>
                <a:gd name="T3" fmla="*/ 115 h 115"/>
                <a:gd name="T4" fmla="*/ 60 w 112"/>
                <a:gd name="T5" fmla="*/ 112 h 115"/>
                <a:gd name="T6" fmla="*/ 65 w 112"/>
                <a:gd name="T7" fmla="*/ 103 h 115"/>
                <a:gd name="T8" fmla="*/ 72 w 112"/>
                <a:gd name="T9" fmla="*/ 92 h 115"/>
                <a:gd name="T10" fmla="*/ 81 w 112"/>
                <a:gd name="T11" fmla="*/ 76 h 115"/>
                <a:gd name="T12" fmla="*/ 90 w 112"/>
                <a:gd name="T13" fmla="*/ 61 h 115"/>
                <a:gd name="T14" fmla="*/ 99 w 112"/>
                <a:gd name="T15" fmla="*/ 45 h 115"/>
                <a:gd name="T16" fmla="*/ 108 w 112"/>
                <a:gd name="T17" fmla="*/ 27 h 115"/>
                <a:gd name="T18" fmla="*/ 112 w 112"/>
                <a:gd name="T19" fmla="*/ 4 h 115"/>
                <a:gd name="T20" fmla="*/ 51 w 112"/>
                <a:gd name="T21" fmla="*/ 0 h 115"/>
                <a:gd name="T22" fmla="*/ 49 w 112"/>
                <a:gd name="T23" fmla="*/ 7 h 115"/>
                <a:gd name="T24" fmla="*/ 45 w 112"/>
                <a:gd name="T25" fmla="*/ 18 h 115"/>
                <a:gd name="T26" fmla="*/ 38 w 112"/>
                <a:gd name="T27" fmla="*/ 31 h 115"/>
                <a:gd name="T28" fmla="*/ 29 w 112"/>
                <a:gd name="T29" fmla="*/ 47 h 115"/>
                <a:gd name="T30" fmla="*/ 20 w 112"/>
                <a:gd name="T31" fmla="*/ 61 h 115"/>
                <a:gd name="T32" fmla="*/ 11 w 112"/>
                <a:gd name="T33" fmla="*/ 76 h 115"/>
                <a:gd name="T34" fmla="*/ 4 w 112"/>
                <a:gd name="T35" fmla="*/ 92 h 115"/>
                <a:gd name="T36" fmla="*/ 0 w 112"/>
                <a:gd name="T37" fmla="*/ 112 h 115"/>
                <a:gd name="T38" fmla="*/ 0 w 112"/>
                <a:gd name="T39" fmla="*/ 112 h 115"/>
                <a:gd name="T40" fmla="*/ 60 w 112"/>
                <a:gd name="T4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115">
                  <a:moveTo>
                    <a:pt x="60" y="115"/>
                  </a:moveTo>
                  <a:lnTo>
                    <a:pt x="60" y="115"/>
                  </a:lnTo>
                  <a:lnTo>
                    <a:pt x="60" y="112"/>
                  </a:lnTo>
                  <a:lnTo>
                    <a:pt x="65" y="103"/>
                  </a:lnTo>
                  <a:lnTo>
                    <a:pt x="72" y="92"/>
                  </a:lnTo>
                  <a:lnTo>
                    <a:pt x="81" y="76"/>
                  </a:lnTo>
                  <a:lnTo>
                    <a:pt x="90" y="61"/>
                  </a:lnTo>
                  <a:lnTo>
                    <a:pt x="99" y="45"/>
                  </a:lnTo>
                  <a:lnTo>
                    <a:pt x="108" y="27"/>
                  </a:lnTo>
                  <a:lnTo>
                    <a:pt x="112" y="4"/>
                  </a:lnTo>
                  <a:lnTo>
                    <a:pt x="51" y="0"/>
                  </a:lnTo>
                  <a:lnTo>
                    <a:pt x="49" y="7"/>
                  </a:lnTo>
                  <a:lnTo>
                    <a:pt x="45" y="18"/>
                  </a:lnTo>
                  <a:lnTo>
                    <a:pt x="38" y="31"/>
                  </a:lnTo>
                  <a:lnTo>
                    <a:pt x="29" y="47"/>
                  </a:lnTo>
                  <a:lnTo>
                    <a:pt x="20" y="61"/>
                  </a:lnTo>
                  <a:lnTo>
                    <a:pt x="11" y="76"/>
                  </a:lnTo>
                  <a:lnTo>
                    <a:pt x="4" y="92"/>
                  </a:lnTo>
                  <a:lnTo>
                    <a:pt x="0" y="112"/>
                  </a:lnTo>
                  <a:lnTo>
                    <a:pt x="0" y="112"/>
                  </a:lnTo>
                  <a:lnTo>
                    <a:pt x="60" y="115"/>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8" name="Freeform 720">
              <a:extLst>
                <a:ext uri="{FF2B5EF4-FFF2-40B4-BE49-F238E27FC236}">
                  <a16:creationId xmlns:a16="http://schemas.microsoft.com/office/drawing/2014/main" id="{F17DDBBA-AD14-39A7-D151-482E2B38A3E4}"/>
                </a:ext>
              </a:extLst>
            </p:cNvPr>
            <p:cNvSpPr>
              <a:spLocks/>
            </p:cNvSpPr>
            <p:nvPr/>
          </p:nvSpPr>
          <p:spPr bwMode="auto">
            <a:xfrm>
              <a:off x="5718473" y="5855170"/>
              <a:ext cx="146050" cy="111125"/>
            </a:xfrm>
            <a:custGeom>
              <a:avLst/>
              <a:gdLst>
                <a:gd name="T0" fmla="*/ 36 w 92"/>
                <a:gd name="T1" fmla="*/ 70 h 70"/>
                <a:gd name="T2" fmla="*/ 61 w 92"/>
                <a:gd name="T3" fmla="*/ 40 h 70"/>
                <a:gd name="T4" fmla="*/ 54 w 92"/>
                <a:gd name="T5" fmla="*/ 56 h 70"/>
                <a:gd name="T6" fmla="*/ 50 w 92"/>
                <a:gd name="T7" fmla="*/ 58 h 70"/>
                <a:gd name="T8" fmla="*/ 52 w 92"/>
                <a:gd name="T9" fmla="*/ 58 h 70"/>
                <a:gd name="T10" fmla="*/ 59 w 92"/>
                <a:gd name="T11" fmla="*/ 56 h 70"/>
                <a:gd name="T12" fmla="*/ 65 w 92"/>
                <a:gd name="T13" fmla="*/ 52 h 70"/>
                <a:gd name="T14" fmla="*/ 77 w 92"/>
                <a:gd name="T15" fmla="*/ 45 h 70"/>
                <a:gd name="T16" fmla="*/ 86 w 92"/>
                <a:gd name="T17" fmla="*/ 34 h 70"/>
                <a:gd name="T18" fmla="*/ 92 w 92"/>
                <a:gd name="T19" fmla="*/ 16 h 70"/>
                <a:gd name="T20" fmla="*/ 32 w 92"/>
                <a:gd name="T21" fmla="*/ 13 h 70"/>
                <a:gd name="T22" fmla="*/ 36 w 92"/>
                <a:gd name="T23" fmla="*/ 2 h 70"/>
                <a:gd name="T24" fmla="*/ 38 w 92"/>
                <a:gd name="T25" fmla="*/ 0 h 70"/>
                <a:gd name="T26" fmla="*/ 38 w 92"/>
                <a:gd name="T27" fmla="*/ 0 h 70"/>
                <a:gd name="T28" fmla="*/ 34 w 92"/>
                <a:gd name="T29" fmla="*/ 2 h 70"/>
                <a:gd name="T30" fmla="*/ 27 w 92"/>
                <a:gd name="T31" fmla="*/ 4 h 70"/>
                <a:gd name="T32" fmla="*/ 18 w 92"/>
                <a:gd name="T33" fmla="*/ 9 h 70"/>
                <a:gd name="T34" fmla="*/ 9 w 92"/>
                <a:gd name="T35" fmla="*/ 18 h 70"/>
                <a:gd name="T36" fmla="*/ 0 w 92"/>
                <a:gd name="T37" fmla="*/ 40 h 70"/>
                <a:gd name="T38" fmla="*/ 25 w 92"/>
                <a:gd name="T39" fmla="*/ 11 h 70"/>
                <a:gd name="T40" fmla="*/ 36 w 92"/>
                <a:gd name="T41" fmla="*/ 70 h 70"/>
                <a:gd name="T42" fmla="*/ 61 w 92"/>
                <a:gd name="T43" fmla="*/ 65 h 70"/>
                <a:gd name="T44" fmla="*/ 61 w 92"/>
                <a:gd name="T45" fmla="*/ 40 h 70"/>
                <a:gd name="T46" fmla="*/ 36 w 92"/>
                <a:gd name="T4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70">
                  <a:moveTo>
                    <a:pt x="36" y="70"/>
                  </a:moveTo>
                  <a:lnTo>
                    <a:pt x="61" y="40"/>
                  </a:lnTo>
                  <a:lnTo>
                    <a:pt x="54" y="56"/>
                  </a:lnTo>
                  <a:lnTo>
                    <a:pt x="50" y="58"/>
                  </a:lnTo>
                  <a:lnTo>
                    <a:pt x="52" y="58"/>
                  </a:lnTo>
                  <a:lnTo>
                    <a:pt x="59" y="56"/>
                  </a:lnTo>
                  <a:lnTo>
                    <a:pt x="65" y="52"/>
                  </a:lnTo>
                  <a:lnTo>
                    <a:pt x="77" y="45"/>
                  </a:lnTo>
                  <a:lnTo>
                    <a:pt x="86" y="34"/>
                  </a:lnTo>
                  <a:lnTo>
                    <a:pt x="92" y="16"/>
                  </a:lnTo>
                  <a:lnTo>
                    <a:pt x="32" y="13"/>
                  </a:lnTo>
                  <a:lnTo>
                    <a:pt x="36" y="2"/>
                  </a:lnTo>
                  <a:lnTo>
                    <a:pt x="38" y="0"/>
                  </a:lnTo>
                  <a:lnTo>
                    <a:pt x="38" y="0"/>
                  </a:lnTo>
                  <a:lnTo>
                    <a:pt x="34" y="2"/>
                  </a:lnTo>
                  <a:lnTo>
                    <a:pt x="27" y="4"/>
                  </a:lnTo>
                  <a:lnTo>
                    <a:pt x="18" y="9"/>
                  </a:lnTo>
                  <a:lnTo>
                    <a:pt x="9" y="18"/>
                  </a:lnTo>
                  <a:lnTo>
                    <a:pt x="0" y="40"/>
                  </a:lnTo>
                  <a:lnTo>
                    <a:pt x="25" y="11"/>
                  </a:lnTo>
                  <a:lnTo>
                    <a:pt x="36" y="70"/>
                  </a:lnTo>
                  <a:lnTo>
                    <a:pt x="61" y="65"/>
                  </a:lnTo>
                  <a:lnTo>
                    <a:pt x="61" y="40"/>
                  </a:lnTo>
                  <a:lnTo>
                    <a:pt x="36" y="7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9" name="Freeform 721">
              <a:extLst>
                <a:ext uri="{FF2B5EF4-FFF2-40B4-BE49-F238E27FC236}">
                  <a16:creationId xmlns:a16="http://schemas.microsoft.com/office/drawing/2014/main" id="{B8833B56-6214-6F97-8654-BDDA206B6EDA}"/>
                </a:ext>
              </a:extLst>
            </p:cNvPr>
            <p:cNvSpPr>
              <a:spLocks/>
            </p:cNvSpPr>
            <p:nvPr/>
          </p:nvSpPr>
          <p:spPr bwMode="auto">
            <a:xfrm>
              <a:off x="5654973" y="5872633"/>
              <a:ext cx="120650" cy="117475"/>
            </a:xfrm>
            <a:custGeom>
              <a:avLst/>
              <a:gdLst>
                <a:gd name="T0" fmla="*/ 0 w 76"/>
                <a:gd name="T1" fmla="*/ 74 h 74"/>
                <a:gd name="T2" fmla="*/ 0 w 76"/>
                <a:gd name="T3" fmla="*/ 74 h 74"/>
                <a:gd name="T4" fmla="*/ 11 w 76"/>
                <a:gd name="T5" fmla="*/ 74 h 74"/>
                <a:gd name="T6" fmla="*/ 20 w 76"/>
                <a:gd name="T7" fmla="*/ 72 h 74"/>
                <a:gd name="T8" fmla="*/ 31 w 76"/>
                <a:gd name="T9" fmla="*/ 70 h 74"/>
                <a:gd name="T10" fmla="*/ 42 w 76"/>
                <a:gd name="T11" fmla="*/ 68 h 74"/>
                <a:gd name="T12" fmla="*/ 51 w 76"/>
                <a:gd name="T13" fmla="*/ 63 h 74"/>
                <a:gd name="T14" fmla="*/ 63 w 76"/>
                <a:gd name="T15" fmla="*/ 61 h 74"/>
                <a:gd name="T16" fmla="*/ 72 w 76"/>
                <a:gd name="T17" fmla="*/ 59 h 74"/>
                <a:gd name="T18" fmla="*/ 76 w 76"/>
                <a:gd name="T19" fmla="*/ 59 h 74"/>
                <a:gd name="T20" fmla="*/ 65 w 76"/>
                <a:gd name="T21" fmla="*/ 0 h 74"/>
                <a:gd name="T22" fmla="*/ 56 w 76"/>
                <a:gd name="T23" fmla="*/ 0 h 74"/>
                <a:gd name="T24" fmla="*/ 47 w 76"/>
                <a:gd name="T25" fmla="*/ 2 h 74"/>
                <a:gd name="T26" fmla="*/ 36 w 76"/>
                <a:gd name="T27" fmla="*/ 7 h 74"/>
                <a:gd name="T28" fmla="*/ 27 w 76"/>
                <a:gd name="T29" fmla="*/ 9 h 74"/>
                <a:gd name="T30" fmla="*/ 15 w 76"/>
                <a:gd name="T31" fmla="*/ 11 h 74"/>
                <a:gd name="T32" fmla="*/ 6 w 76"/>
                <a:gd name="T33" fmla="*/ 14 h 74"/>
                <a:gd name="T34" fmla="*/ 0 w 76"/>
                <a:gd name="T35" fmla="*/ 16 h 74"/>
                <a:gd name="T36" fmla="*/ 2 w 76"/>
                <a:gd name="T37" fmla="*/ 16 h 74"/>
                <a:gd name="T38" fmla="*/ 2 w 76"/>
                <a:gd name="T39" fmla="*/ 16 h 74"/>
                <a:gd name="T40" fmla="*/ 0 w 76"/>
                <a:gd name="T4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4">
                  <a:moveTo>
                    <a:pt x="0" y="74"/>
                  </a:moveTo>
                  <a:lnTo>
                    <a:pt x="0" y="74"/>
                  </a:lnTo>
                  <a:lnTo>
                    <a:pt x="11" y="74"/>
                  </a:lnTo>
                  <a:lnTo>
                    <a:pt x="20" y="72"/>
                  </a:lnTo>
                  <a:lnTo>
                    <a:pt x="31" y="70"/>
                  </a:lnTo>
                  <a:lnTo>
                    <a:pt x="42" y="68"/>
                  </a:lnTo>
                  <a:lnTo>
                    <a:pt x="51" y="63"/>
                  </a:lnTo>
                  <a:lnTo>
                    <a:pt x="63" y="61"/>
                  </a:lnTo>
                  <a:lnTo>
                    <a:pt x="72" y="59"/>
                  </a:lnTo>
                  <a:lnTo>
                    <a:pt x="76" y="59"/>
                  </a:lnTo>
                  <a:lnTo>
                    <a:pt x="65" y="0"/>
                  </a:lnTo>
                  <a:lnTo>
                    <a:pt x="56" y="0"/>
                  </a:lnTo>
                  <a:lnTo>
                    <a:pt x="47" y="2"/>
                  </a:lnTo>
                  <a:lnTo>
                    <a:pt x="36" y="7"/>
                  </a:lnTo>
                  <a:lnTo>
                    <a:pt x="27" y="9"/>
                  </a:lnTo>
                  <a:lnTo>
                    <a:pt x="15" y="11"/>
                  </a:lnTo>
                  <a:lnTo>
                    <a:pt x="6" y="14"/>
                  </a:lnTo>
                  <a:lnTo>
                    <a:pt x="0" y="16"/>
                  </a:lnTo>
                  <a:lnTo>
                    <a:pt x="2" y="16"/>
                  </a:lnTo>
                  <a:lnTo>
                    <a:pt x="2" y="16"/>
                  </a:lnTo>
                  <a:lnTo>
                    <a:pt x="0" y="74"/>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40" name="Freeform 722">
              <a:extLst>
                <a:ext uri="{FF2B5EF4-FFF2-40B4-BE49-F238E27FC236}">
                  <a16:creationId xmlns:a16="http://schemas.microsoft.com/office/drawing/2014/main" id="{4FF5633F-9E9F-2670-DE4D-07B5A5297F52}"/>
                </a:ext>
              </a:extLst>
            </p:cNvPr>
            <p:cNvSpPr>
              <a:spLocks/>
            </p:cNvSpPr>
            <p:nvPr/>
          </p:nvSpPr>
          <p:spPr bwMode="auto">
            <a:xfrm>
              <a:off x="5464473" y="5898033"/>
              <a:ext cx="193675" cy="111125"/>
            </a:xfrm>
            <a:custGeom>
              <a:avLst/>
              <a:gdLst>
                <a:gd name="T0" fmla="*/ 0 w 122"/>
                <a:gd name="T1" fmla="*/ 70 h 70"/>
                <a:gd name="T2" fmla="*/ 0 w 122"/>
                <a:gd name="T3" fmla="*/ 70 h 70"/>
                <a:gd name="T4" fmla="*/ 16 w 122"/>
                <a:gd name="T5" fmla="*/ 70 h 70"/>
                <a:gd name="T6" fmla="*/ 34 w 122"/>
                <a:gd name="T7" fmla="*/ 67 h 70"/>
                <a:gd name="T8" fmla="*/ 52 w 122"/>
                <a:gd name="T9" fmla="*/ 65 h 70"/>
                <a:gd name="T10" fmla="*/ 70 w 122"/>
                <a:gd name="T11" fmla="*/ 63 h 70"/>
                <a:gd name="T12" fmla="*/ 88 w 122"/>
                <a:gd name="T13" fmla="*/ 63 h 70"/>
                <a:gd name="T14" fmla="*/ 102 w 122"/>
                <a:gd name="T15" fmla="*/ 61 h 70"/>
                <a:gd name="T16" fmla="*/ 115 w 122"/>
                <a:gd name="T17" fmla="*/ 61 h 70"/>
                <a:gd name="T18" fmla="*/ 120 w 122"/>
                <a:gd name="T19" fmla="*/ 58 h 70"/>
                <a:gd name="T20" fmla="*/ 122 w 122"/>
                <a:gd name="T21" fmla="*/ 0 h 70"/>
                <a:gd name="T22" fmla="*/ 111 w 122"/>
                <a:gd name="T23" fmla="*/ 0 h 70"/>
                <a:gd name="T24" fmla="*/ 97 w 122"/>
                <a:gd name="T25" fmla="*/ 2 h 70"/>
                <a:gd name="T26" fmla="*/ 81 w 122"/>
                <a:gd name="T27" fmla="*/ 2 h 70"/>
                <a:gd name="T28" fmla="*/ 63 w 122"/>
                <a:gd name="T29" fmla="*/ 4 h 70"/>
                <a:gd name="T30" fmla="*/ 45 w 122"/>
                <a:gd name="T31" fmla="*/ 7 h 70"/>
                <a:gd name="T32" fmla="*/ 30 w 122"/>
                <a:gd name="T33" fmla="*/ 9 h 70"/>
                <a:gd name="T34" fmla="*/ 14 w 122"/>
                <a:gd name="T35" fmla="*/ 9 h 70"/>
                <a:gd name="T36" fmla="*/ 3 w 122"/>
                <a:gd name="T37" fmla="*/ 9 h 70"/>
                <a:gd name="T38" fmla="*/ 3 w 122"/>
                <a:gd name="T39" fmla="*/ 9 h 70"/>
                <a:gd name="T40" fmla="*/ 0 w 122"/>
                <a:gd name="T4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70">
                  <a:moveTo>
                    <a:pt x="0" y="70"/>
                  </a:moveTo>
                  <a:lnTo>
                    <a:pt x="0" y="70"/>
                  </a:lnTo>
                  <a:lnTo>
                    <a:pt x="16" y="70"/>
                  </a:lnTo>
                  <a:lnTo>
                    <a:pt x="34" y="67"/>
                  </a:lnTo>
                  <a:lnTo>
                    <a:pt x="52" y="65"/>
                  </a:lnTo>
                  <a:lnTo>
                    <a:pt x="70" y="63"/>
                  </a:lnTo>
                  <a:lnTo>
                    <a:pt x="88" y="63"/>
                  </a:lnTo>
                  <a:lnTo>
                    <a:pt x="102" y="61"/>
                  </a:lnTo>
                  <a:lnTo>
                    <a:pt x="115" y="61"/>
                  </a:lnTo>
                  <a:lnTo>
                    <a:pt x="120" y="58"/>
                  </a:lnTo>
                  <a:lnTo>
                    <a:pt x="122" y="0"/>
                  </a:lnTo>
                  <a:lnTo>
                    <a:pt x="111" y="0"/>
                  </a:lnTo>
                  <a:lnTo>
                    <a:pt x="97" y="2"/>
                  </a:lnTo>
                  <a:lnTo>
                    <a:pt x="81" y="2"/>
                  </a:lnTo>
                  <a:lnTo>
                    <a:pt x="63" y="4"/>
                  </a:lnTo>
                  <a:lnTo>
                    <a:pt x="45" y="7"/>
                  </a:lnTo>
                  <a:lnTo>
                    <a:pt x="30" y="9"/>
                  </a:lnTo>
                  <a:lnTo>
                    <a:pt x="14" y="9"/>
                  </a:lnTo>
                  <a:lnTo>
                    <a:pt x="3" y="9"/>
                  </a:lnTo>
                  <a:lnTo>
                    <a:pt x="3" y="9"/>
                  </a:lnTo>
                  <a:lnTo>
                    <a:pt x="0" y="7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41" name="Freeform 723">
              <a:extLst>
                <a:ext uri="{FF2B5EF4-FFF2-40B4-BE49-F238E27FC236}">
                  <a16:creationId xmlns:a16="http://schemas.microsoft.com/office/drawing/2014/main" id="{3A9DB394-2701-E97A-BC07-AAA2F3C96CC5}"/>
                </a:ext>
              </a:extLst>
            </p:cNvPr>
            <p:cNvSpPr>
              <a:spLocks/>
            </p:cNvSpPr>
            <p:nvPr/>
          </p:nvSpPr>
          <p:spPr bwMode="auto">
            <a:xfrm>
              <a:off x="5261273" y="5901208"/>
              <a:ext cx="207963" cy="107950"/>
            </a:xfrm>
            <a:custGeom>
              <a:avLst/>
              <a:gdLst>
                <a:gd name="T0" fmla="*/ 7 w 131"/>
                <a:gd name="T1" fmla="*/ 59 h 68"/>
                <a:gd name="T2" fmla="*/ 0 w 131"/>
                <a:gd name="T3" fmla="*/ 56 h 68"/>
                <a:gd name="T4" fmla="*/ 11 w 131"/>
                <a:gd name="T5" fmla="*/ 61 h 68"/>
                <a:gd name="T6" fmla="*/ 25 w 131"/>
                <a:gd name="T7" fmla="*/ 63 h 68"/>
                <a:gd name="T8" fmla="*/ 38 w 131"/>
                <a:gd name="T9" fmla="*/ 63 h 68"/>
                <a:gd name="T10" fmla="*/ 54 w 131"/>
                <a:gd name="T11" fmla="*/ 65 h 68"/>
                <a:gd name="T12" fmla="*/ 72 w 131"/>
                <a:gd name="T13" fmla="*/ 65 h 68"/>
                <a:gd name="T14" fmla="*/ 90 w 131"/>
                <a:gd name="T15" fmla="*/ 68 h 68"/>
                <a:gd name="T16" fmla="*/ 110 w 131"/>
                <a:gd name="T17" fmla="*/ 68 h 68"/>
                <a:gd name="T18" fmla="*/ 128 w 131"/>
                <a:gd name="T19" fmla="*/ 68 h 68"/>
                <a:gd name="T20" fmla="*/ 131 w 131"/>
                <a:gd name="T21" fmla="*/ 7 h 68"/>
                <a:gd name="T22" fmla="*/ 110 w 131"/>
                <a:gd name="T23" fmla="*/ 7 h 68"/>
                <a:gd name="T24" fmla="*/ 92 w 131"/>
                <a:gd name="T25" fmla="*/ 7 h 68"/>
                <a:gd name="T26" fmla="*/ 74 w 131"/>
                <a:gd name="T27" fmla="*/ 7 h 68"/>
                <a:gd name="T28" fmla="*/ 59 w 131"/>
                <a:gd name="T29" fmla="*/ 5 h 68"/>
                <a:gd name="T30" fmla="*/ 45 w 131"/>
                <a:gd name="T31" fmla="*/ 5 h 68"/>
                <a:gd name="T32" fmla="*/ 32 w 131"/>
                <a:gd name="T33" fmla="*/ 2 h 68"/>
                <a:gd name="T34" fmla="*/ 25 w 131"/>
                <a:gd name="T35" fmla="*/ 2 h 68"/>
                <a:gd name="T36" fmla="*/ 20 w 131"/>
                <a:gd name="T37" fmla="*/ 2 h 68"/>
                <a:gd name="T38" fmla="*/ 14 w 131"/>
                <a:gd name="T39" fmla="*/ 0 h 68"/>
                <a:gd name="T40" fmla="*/ 7 w 131"/>
                <a:gd name="T41"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68">
                  <a:moveTo>
                    <a:pt x="7" y="59"/>
                  </a:moveTo>
                  <a:lnTo>
                    <a:pt x="0" y="56"/>
                  </a:lnTo>
                  <a:lnTo>
                    <a:pt x="11" y="61"/>
                  </a:lnTo>
                  <a:lnTo>
                    <a:pt x="25" y="63"/>
                  </a:lnTo>
                  <a:lnTo>
                    <a:pt x="38" y="63"/>
                  </a:lnTo>
                  <a:lnTo>
                    <a:pt x="54" y="65"/>
                  </a:lnTo>
                  <a:lnTo>
                    <a:pt x="72" y="65"/>
                  </a:lnTo>
                  <a:lnTo>
                    <a:pt x="90" y="68"/>
                  </a:lnTo>
                  <a:lnTo>
                    <a:pt x="110" y="68"/>
                  </a:lnTo>
                  <a:lnTo>
                    <a:pt x="128" y="68"/>
                  </a:lnTo>
                  <a:lnTo>
                    <a:pt x="131" y="7"/>
                  </a:lnTo>
                  <a:lnTo>
                    <a:pt x="110" y="7"/>
                  </a:lnTo>
                  <a:lnTo>
                    <a:pt x="92" y="7"/>
                  </a:lnTo>
                  <a:lnTo>
                    <a:pt x="74" y="7"/>
                  </a:lnTo>
                  <a:lnTo>
                    <a:pt x="59" y="5"/>
                  </a:lnTo>
                  <a:lnTo>
                    <a:pt x="45" y="5"/>
                  </a:lnTo>
                  <a:lnTo>
                    <a:pt x="32" y="2"/>
                  </a:lnTo>
                  <a:lnTo>
                    <a:pt x="25" y="2"/>
                  </a:lnTo>
                  <a:lnTo>
                    <a:pt x="20" y="2"/>
                  </a:lnTo>
                  <a:lnTo>
                    <a:pt x="14" y="0"/>
                  </a:lnTo>
                  <a:lnTo>
                    <a:pt x="7" y="59"/>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42" name="Freeform 724">
              <a:extLst>
                <a:ext uri="{FF2B5EF4-FFF2-40B4-BE49-F238E27FC236}">
                  <a16:creationId xmlns:a16="http://schemas.microsoft.com/office/drawing/2014/main" id="{C85E1947-1325-4C73-3B62-74F96D2642E1}"/>
                </a:ext>
              </a:extLst>
            </p:cNvPr>
            <p:cNvSpPr>
              <a:spLocks/>
            </p:cNvSpPr>
            <p:nvPr/>
          </p:nvSpPr>
          <p:spPr bwMode="auto">
            <a:xfrm>
              <a:off x="5100935" y="5858345"/>
              <a:ext cx="182563" cy="136525"/>
            </a:xfrm>
            <a:custGeom>
              <a:avLst/>
              <a:gdLst>
                <a:gd name="T0" fmla="*/ 0 w 115"/>
                <a:gd name="T1" fmla="*/ 25 h 86"/>
                <a:gd name="T2" fmla="*/ 13 w 115"/>
                <a:gd name="T3" fmla="*/ 50 h 86"/>
                <a:gd name="T4" fmla="*/ 20 w 115"/>
                <a:gd name="T5" fmla="*/ 54 h 86"/>
                <a:gd name="T6" fmla="*/ 27 w 115"/>
                <a:gd name="T7" fmla="*/ 59 h 86"/>
                <a:gd name="T8" fmla="*/ 36 w 115"/>
                <a:gd name="T9" fmla="*/ 65 h 86"/>
                <a:gd name="T10" fmla="*/ 47 w 115"/>
                <a:gd name="T11" fmla="*/ 70 h 86"/>
                <a:gd name="T12" fmla="*/ 61 w 115"/>
                <a:gd name="T13" fmla="*/ 74 h 86"/>
                <a:gd name="T14" fmla="*/ 74 w 115"/>
                <a:gd name="T15" fmla="*/ 79 h 86"/>
                <a:gd name="T16" fmla="*/ 90 w 115"/>
                <a:gd name="T17" fmla="*/ 83 h 86"/>
                <a:gd name="T18" fmla="*/ 108 w 115"/>
                <a:gd name="T19" fmla="*/ 86 h 86"/>
                <a:gd name="T20" fmla="*/ 115 w 115"/>
                <a:gd name="T21" fmla="*/ 27 h 86"/>
                <a:gd name="T22" fmla="*/ 101 w 115"/>
                <a:gd name="T23" fmla="*/ 25 h 86"/>
                <a:gd name="T24" fmla="*/ 90 w 115"/>
                <a:gd name="T25" fmla="*/ 23 h 86"/>
                <a:gd name="T26" fmla="*/ 81 w 115"/>
                <a:gd name="T27" fmla="*/ 20 h 86"/>
                <a:gd name="T28" fmla="*/ 72 w 115"/>
                <a:gd name="T29" fmla="*/ 16 h 86"/>
                <a:gd name="T30" fmla="*/ 65 w 115"/>
                <a:gd name="T31" fmla="*/ 14 h 86"/>
                <a:gd name="T32" fmla="*/ 61 w 115"/>
                <a:gd name="T33" fmla="*/ 9 h 86"/>
                <a:gd name="T34" fmla="*/ 54 w 115"/>
                <a:gd name="T35" fmla="*/ 5 h 86"/>
                <a:gd name="T36" fmla="*/ 47 w 115"/>
                <a:gd name="T37" fmla="*/ 0 h 86"/>
                <a:gd name="T38" fmla="*/ 61 w 115"/>
                <a:gd name="T39" fmla="*/ 25 h 86"/>
                <a:gd name="T40" fmla="*/ 0 w 115"/>
                <a:gd name="T41" fmla="*/ 25 h 86"/>
                <a:gd name="T42" fmla="*/ 0 w 115"/>
                <a:gd name="T43" fmla="*/ 41 h 86"/>
                <a:gd name="T44" fmla="*/ 13 w 115"/>
                <a:gd name="T45" fmla="*/ 50 h 86"/>
                <a:gd name="T46" fmla="*/ 0 w 115"/>
                <a:gd name="T47" fmla="*/ 2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 h="86">
                  <a:moveTo>
                    <a:pt x="0" y="25"/>
                  </a:moveTo>
                  <a:lnTo>
                    <a:pt x="13" y="50"/>
                  </a:lnTo>
                  <a:lnTo>
                    <a:pt x="20" y="54"/>
                  </a:lnTo>
                  <a:lnTo>
                    <a:pt x="27" y="59"/>
                  </a:lnTo>
                  <a:lnTo>
                    <a:pt x="36" y="65"/>
                  </a:lnTo>
                  <a:lnTo>
                    <a:pt x="47" y="70"/>
                  </a:lnTo>
                  <a:lnTo>
                    <a:pt x="61" y="74"/>
                  </a:lnTo>
                  <a:lnTo>
                    <a:pt x="74" y="79"/>
                  </a:lnTo>
                  <a:lnTo>
                    <a:pt x="90" y="83"/>
                  </a:lnTo>
                  <a:lnTo>
                    <a:pt x="108" y="86"/>
                  </a:lnTo>
                  <a:lnTo>
                    <a:pt x="115" y="27"/>
                  </a:lnTo>
                  <a:lnTo>
                    <a:pt x="101" y="25"/>
                  </a:lnTo>
                  <a:lnTo>
                    <a:pt x="90" y="23"/>
                  </a:lnTo>
                  <a:lnTo>
                    <a:pt x="81" y="20"/>
                  </a:lnTo>
                  <a:lnTo>
                    <a:pt x="72" y="16"/>
                  </a:lnTo>
                  <a:lnTo>
                    <a:pt x="65" y="14"/>
                  </a:lnTo>
                  <a:lnTo>
                    <a:pt x="61" y="9"/>
                  </a:lnTo>
                  <a:lnTo>
                    <a:pt x="54" y="5"/>
                  </a:lnTo>
                  <a:lnTo>
                    <a:pt x="47" y="0"/>
                  </a:lnTo>
                  <a:lnTo>
                    <a:pt x="61" y="25"/>
                  </a:lnTo>
                  <a:lnTo>
                    <a:pt x="0" y="25"/>
                  </a:lnTo>
                  <a:lnTo>
                    <a:pt x="0" y="41"/>
                  </a:lnTo>
                  <a:lnTo>
                    <a:pt x="13" y="50"/>
                  </a:lnTo>
                  <a:lnTo>
                    <a:pt x="0" y="25"/>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43" name="Freeform 725">
              <a:extLst>
                <a:ext uri="{FF2B5EF4-FFF2-40B4-BE49-F238E27FC236}">
                  <a16:creationId xmlns:a16="http://schemas.microsoft.com/office/drawing/2014/main" id="{A0B4E33D-6B56-8EEC-156B-0A39D56C0158}"/>
                </a:ext>
              </a:extLst>
            </p:cNvPr>
            <p:cNvSpPr>
              <a:spLocks/>
            </p:cNvSpPr>
            <p:nvPr/>
          </p:nvSpPr>
          <p:spPr bwMode="auto">
            <a:xfrm>
              <a:off x="5083473" y="5844058"/>
              <a:ext cx="114300" cy="93662"/>
            </a:xfrm>
            <a:custGeom>
              <a:avLst/>
              <a:gdLst>
                <a:gd name="T0" fmla="*/ 0 w 72"/>
                <a:gd name="T1" fmla="*/ 27 h 59"/>
                <a:gd name="T2" fmla="*/ 13 w 72"/>
                <a:gd name="T3" fmla="*/ 52 h 59"/>
                <a:gd name="T4" fmla="*/ 20 w 72"/>
                <a:gd name="T5" fmla="*/ 54 h 59"/>
                <a:gd name="T6" fmla="*/ 27 w 72"/>
                <a:gd name="T7" fmla="*/ 56 h 59"/>
                <a:gd name="T8" fmla="*/ 29 w 72"/>
                <a:gd name="T9" fmla="*/ 59 h 59"/>
                <a:gd name="T10" fmla="*/ 31 w 72"/>
                <a:gd name="T11" fmla="*/ 59 h 59"/>
                <a:gd name="T12" fmla="*/ 24 w 72"/>
                <a:gd name="T13" fmla="*/ 56 h 59"/>
                <a:gd name="T14" fmla="*/ 18 w 72"/>
                <a:gd name="T15" fmla="*/ 50 h 59"/>
                <a:gd name="T16" fmla="*/ 13 w 72"/>
                <a:gd name="T17" fmla="*/ 38 h 59"/>
                <a:gd name="T18" fmla="*/ 11 w 72"/>
                <a:gd name="T19" fmla="*/ 34 h 59"/>
                <a:gd name="T20" fmla="*/ 72 w 72"/>
                <a:gd name="T21" fmla="*/ 34 h 59"/>
                <a:gd name="T22" fmla="*/ 72 w 72"/>
                <a:gd name="T23" fmla="*/ 25 h 59"/>
                <a:gd name="T24" fmla="*/ 65 w 72"/>
                <a:gd name="T25" fmla="*/ 11 h 59"/>
                <a:gd name="T26" fmla="*/ 54 w 72"/>
                <a:gd name="T27" fmla="*/ 5 h 59"/>
                <a:gd name="T28" fmla="*/ 47 w 72"/>
                <a:gd name="T29" fmla="*/ 0 h 59"/>
                <a:gd name="T30" fmla="*/ 42 w 72"/>
                <a:gd name="T31" fmla="*/ 0 h 59"/>
                <a:gd name="T32" fmla="*/ 42 w 72"/>
                <a:gd name="T33" fmla="*/ 0 h 59"/>
                <a:gd name="T34" fmla="*/ 45 w 72"/>
                <a:gd name="T35" fmla="*/ 0 h 59"/>
                <a:gd name="T36" fmla="*/ 45 w 72"/>
                <a:gd name="T37" fmla="*/ 0 h 59"/>
                <a:gd name="T38" fmla="*/ 60 w 72"/>
                <a:gd name="T39" fmla="*/ 27 h 59"/>
                <a:gd name="T40" fmla="*/ 0 w 72"/>
                <a:gd name="T41" fmla="*/ 27 h 59"/>
                <a:gd name="T42" fmla="*/ 0 w 72"/>
                <a:gd name="T43" fmla="*/ 43 h 59"/>
                <a:gd name="T44" fmla="*/ 13 w 72"/>
                <a:gd name="T45" fmla="*/ 52 h 59"/>
                <a:gd name="T46" fmla="*/ 0 w 72"/>
                <a:gd name="T47" fmla="*/ 2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59">
                  <a:moveTo>
                    <a:pt x="0" y="27"/>
                  </a:moveTo>
                  <a:lnTo>
                    <a:pt x="13" y="52"/>
                  </a:lnTo>
                  <a:lnTo>
                    <a:pt x="20" y="54"/>
                  </a:lnTo>
                  <a:lnTo>
                    <a:pt x="27" y="56"/>
                  </a:lnTo>
                  <a:lnTo>
                    <a:pt x="29" y="59"/>
                  </a:lnTo>
                  <a:lnTo>
                    <a:pt x="31" y="59"/>
                  </a:lnTo>
                  <a:lnTo>
                    <a:pt x="24" y="56"/>
                  </a:lnTo>
                  <a:lnTo>
                    <a:pt x="18" y="50"/>
                  </a:lnTo>
                  <a:lnTo>
                    <a:pt x="13" y="38"/>
                  </a:lnTo>
                  <a:lnTo>
                    <a:pt x="11" y="34"/>
                  </a:lnTo>
                  <a:lnTo>
                    <a:pt x="72" y="34"/>
                  </a:lnTo>
                  <a:lnTo>
                    <a:pt x="72" y="25"/>
                  </a:lnTo>
                  <a:lnTo>
                    <a:pt x="65" y="11"/>
                  </a:lnTo>
                  <a:lnTo>
                    <a:pt x="54" y="5"/>
                  </a:lnTo>
                  <a:lnTo>
                    <a:pt x="47" y="0"/>
                  </a:lnTo>
                  <a:lnTo>
                    <a:pt x="42" y="0"/>
                  </a:lnTo>
                  <a:lnTo>
                    <a:pt x="42" y="0"/>
                  </a:lnTo>
                  <a:lnTo>
                    <a:pt x="45" y="0"/>
                  </a:lnTo>
                  <a:lnTo>
                    <a:pt x="45" y="0"/>
                  </a:lnTo>
                  <a:lnTo>
                    <a:pt x="60" y="27"/>
                  </a:lnTo>
                  <a:lnTo>
                    <a:pt x="0" y="27"/>
                  </a:lnTo>
                  <a:lnTo>
                    <a:pt x="0" y="43"/>
                  </a:lnTo>
                  <a:lnTo>
                    <a:pt x="13" y="52"/>
                  </a:lnTo>
                  <a:lnTo>
                    <a:pt x="0" y="2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44" name="Freeform 726">
              <a:extLst>
                <a:ext uri="{FF2B5EF4-FFF2-40B4-BE49-F238E27FC236}">
                  <a16:creationId xmlns:a16="http://schemas.microsoft.com/office/drawing/2014/main" id="{CDCE8DA3-8EF2-FA34-8A97-38B72A0D4617}"/>
                </a:ext>
              </a:extLst>
            </p:cNvPr>
            <p:cNvSpPr>
              <a:spLocks/>
            </p:cNvSpPr>
            <p:nvPr/>
          </p:nvSpPr>
          <p:spPr bwMode="auto">
            <a:xfrm>
              <a:off x="5083473" y="5737695"/>
              <a:ext cx="95250" cy="149225"/>
            </a:xfrm>
            <a:custGeom>
              <a:avLst/>
              <a:gdLst>
                <a:gd name="T0" fmla="*/ 0 w 60"/>
                <a:gd name="T1" fmla="*/ 0 h 94"/>
                <a:gd name="T2" fmla="*/ 0 w 60"/>
                <a:gd name="T3" fmla="*/ 0 h 94"/>
                <a:gd name="T4" fmla="*/ 0 w 60"/>
                <a:gd name="T5" fmla="*/ 11 h 94"/>
                <a:gd name="T6" fmla="*/ 0 w 60"/>
                <a:gd name="T7" fmla="*/ 22 h 94"/>
                <a:gd name="T8" fmla="*/ 0 w 60"/>
                <a:gd name="T9" fmla="*/ 33 h 94"/>
                <a:gd name="T10" fmla="*/ 0 w 60"/>
                <a:gd name="T11" fmla="*/ 45 h 94"/>
                <a:gd name="T12" fmla="*/ 0 w 60"/>
                <a:gd name="T13" fmla="*/ 58 h 94"/>
                <a:gd name="T14" fmla="*/ 0 w 60"/>
                <a:gd name="T15" fmla="*/ 69 h 94"/>
                <a:gd name="T16" fmla="*/ 0 w 60"/>
                <a:gd name="T17" fmla="*/ 81 h 94"/>
                <a:gd name="T18" fmla="*/ 0 w 60"/>
                <a:gd name="T19" fmla="*/ 94 h 94"/>
                <a:gd name="T20" fmla="*/ 60 w 60"/>
                <a:gd name="T21" fmla="*/ 94 h 94"/>
                <a:gd name="T22" fmla="*/ 60 w 60"/>
                <a:gd name="T23" fmla="*/ 81 h 94"/>
                <a:gd name="T24" fmla="*/ 60 w 60"/>
                <a:gd name="T25" fmla="*/ 69 h 94"/>
                <a:gd name="T26" fmla="*/ 60 w 60"/>
                <a:gd name="T27" fmla="*/ 58 h 94"/>
                <a:gd name="T28" fmla="*/ 60 w 60"/>
                <a:gd name="T29" fmla="*/ 47 h 94"/>
                <a:gd name="T30" fmla="*/ 60 w 60"/>
                <a:gd name="T31" fmla="*/ 36 h 94"/>
                <a:gd name="T32" fmla="*/ 60 w 60"/>
                <a:gd name="T33" fmla="*/ 22 h 94"/>
                <a:gd name="T34" fmla="*/ 60 w 60"/>
                <a:gd name="T35" fmla="*/ 11 h 94"/>
                <a:gd name="T36" fmla="*/ 60 w 60"/>
                <a:gd name="T37" fmla="*/ 0 h 94"/>
                <a:gd name="T38" fmla="*/ 60 w 60"/>
                <a:gd name="T39" fmla="*/ 0 h 94"/>
                <a:gd name="T40" fmla="*/ 0 w 60"/>
                <a:gd name="T4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94">
                  <a:moveTo>
                    <a:pt x="0" y="0"/>
                  </a:moveTo>
                  <a:lnTo>
                    <a:pt x="0" y="0"/>
                  </a:lnTo>
                  <a:lnTo>
                    <a:pt x="0" y="11"/>
                  </a:lnTo>
                  <a:lnTo>
                    <a:pt x="0" y="22"/>
                  </a:lnTo>
                  <a:lnTo>
                    <a:pt x="0" y="33"/>
                  </a:lnTo>
                  <a:lnTo>
                    <a:pt x="0" y="45"/>
                  </a:lnTo>
                  <a:lnTo>
                    <a:pt x="0" y="58"/>
                  </a:lnTo>
                  <a:lnTo>
                    <a:pt x="0" y="69"/>
                  </a:lnTo>
                  <a:lnTo>
                    <a:pt x="0" y="81"/>
                  </a:lnTo>
                  <a:lnTo>
                    <a:pt x="0" y="94"/>
                  </a:lnTo>
                  <a:lnTo>
                    <a:pt x="60" y="94"/>
                  </a:lnTo>
                  <a:lnTo>
                    <a:pt x="60" y="81"/>
                  </a:lnTo>
                  <a:lnTo>
                    <a:pt x="60" y="69"/>
                  </a:lnTo>
                  <a:lnTo>
                    <a:pt x="60" y="58"/>
                  </a:lnTo>
                  <a:lnTo>
                    <a:pt x="60" y="47"/>
                  </a:lnTo>
                  <a:lnTo>
                    <a:pt x="60" y="36"/>
                  </a:lnTo>
                  <a:lnTo>
                    <a:pt x="60" y="22"/>
                  </a:lnTo>
                  <a:lnTo>
                    <a:pt x="60" y="11"/>
                  </a:lnTo>
                  <a:lnTo>
                    <a:pt x="60" y="0"/>
                  </a:lnTo>
                  <a:lnTo>
                    <a:pt x="60" y="0"/>
                  </a:lnTo>
                  <a:lnTo>
                    <a:pt x="0"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45" name="Freeform 727">
              <a:extLst>
                <a:ext uri="{FF2B5EF4-FFF2-40B4-BE49-F238E27FC236}">
                  <a16:creationId xmlns:a16="http://schemas.microsoft.com/office/drawing/2014/main" id="{614879E8-BC3C-5A80-32B4-55138AC61C81}"/>
                </a:ext>
              </a:extLst>
            </p:cNvPr>
            <p:cNvSpPr>
              <a:spLocks/>
            </p:cNvSpPr>
            <p:nvPr/>
          </p:nvSpPr>
          <p:spPr bwMode="auto">
            <a:xfrm>
              <a:off x="5218410" y="5532908"/>
              <a:ext cx="257175" cy="314325"/>
            </a:xfrm>
            <a:custGeom>
              <a:avLst/>
              <a:gdLst>
                <a:gd name="T0" fmla="*/ 83 w 162"/>
                <a:gd name="T1" fmla="*/ 0 h 198"/>
                <a:gd name="T2" fmla="*/ 65 w 162"/>
                <a:gd name="T3" fmla="*/ 3 h 198"/>
                <a:gd name="T4" fmla="*/ 52 w 162"/>
                <a:gd name="T5" fmla="*/ 7 h 198"/>
                <a:gd name="T6" fmla="*/ 38 w 162"/>
                <a:gd name="T7" fmla="*/ 16 h 198"/>
                <a:gd name="T8" fmla="*/ 25 w 162"/>
                <a:gd name="T9" fmla="*/ 30 h 198"/>
                <a:gd name="T10" fmla="*/ 16 w 162"/>
                <a:gd name="T11" fmla="*/ 43 h 198"/>
                <a:gd name="T12" fmla="*/ 7 w 162"/>
                <a:gd name="T13" fmla="*/ 61 h 198"/>
                <a:gd name="T14" fmla="*/ 2 w 162"/>
                <a:gd name="T15" fmla="*/ 79 h 198"/>
                <a:gd name="T16" fmla="*/ 0 w 162"/>
                <a:gd name="T17" fmla="*/ 99 h 198"/>
                <a:gd name="T18" fmla="*/ 2 w 162"/>
                <a:gd name="T19" fmla="*/ 117 h 198"/>
                <a:gd name="T20" fmla="*/ 7 w 162"/>
                <a:gd name="T21" fmla="*/ 138 h 198"/>
                <a:gd name="T22" fmla="*/ 14 w 162"/>
                <a:gd name="T23" fmla="*/ 153 h 198"/>
                <a:gd name="T24" fmla="*/ 25 w 162"/>
                <a:gd name="T25" fmla="*/ 169 h 198"/>
                <a:gd name="T26" fmla="*/ 36 w 162"/>
                <a:gd name="T27" fmla="*/ 180 h 198"/>
                <a:gd name="T28" fmla="*/ 50 w 162"/>
                <a:gd name="T29" fmla="*/ 189 h 198"/>
                <a:gd name="T30" fmla="*/ 63 w 162"/>
                <a:gd name="T31" fmla="*/ 196 h 198"/>
                <a:gd name="T32" fmla="*/ 79 w 162"/>
                <a:gd name="T33" fmla="*/ 198 h 198"/>
                <a:gd name="T34" fmla="*/ 97 w 162"/>
                <a:gd name="T35" fmla="*/ 198 h 198"/>
                <a:gd name="T36" fmla="*/ 113 w 162"/>
                <a:gd name="T37" fmla="*/ 192 h 198"/>
                <a:gd name="T38" fmla="*/ 126 w 162"/>
                <a:gd name="T39" fmla="*/ 183 h 198"/>
                <a:gd name="T40" fmla="*/ 137 w 162"/>
                <a:gd name="T41" fmla="*/ 171 h 198"/>
                <a:gd name="T42" fmla="*/ 149 w 162"/>
                <a:gd name="T43" fmla="*/ 158 h 198"/>
                <a:gd name="T44" fmla="*/ 155 w 162"/>
                <a:gd name="T45" fmla="*/ 140 h 198"/>
                <a:gd name="T46" fmla="*/ 160 w 162"/>
                <a:gd name="T47" fmla="*/ 122 h 198"/>
                <a:gd name="T48" fmla="*/ 162 w 162"/>
                <a:gd name="T49" fmla="*/ 102 h 198"/>
                <a:gd name="T50" fmla="*/ 162 w 162"/>
                <a:gd name="T51" fmla="*/ 84 h 198"/>
                <a:gd name="T52" fmla="*/ 158 w 162"/>
                <a:gd name="T53" fmla="*/ 63 h 198"/>
                <a:gd name="T54" fmla="*/ 149 w 162"/>
                <a:gd name="T55" fmla="*/ 48 h 198"/>
                <a:gd name="T56" fmla="*/ 140 w 162"/>
                <a:gd name="T57" fmla="*/ 32 h 198"/>
                <a:gd name="T58" fmla="*/ 128 w 162"/>
                <a:gd name="T59" fmla="*/ 18 h 198"/>
                <a:gd name="T60" fmla="*/ 115 w 162"/>
                <a:gd name="T61" fmla="*/ 9 h 198"/>
                <a:gd name="T62" fmla="*/ 99 w 162"/>
                <a:gd name="T63" fmla="*/ 3 h 198"/>
                <a:gd name="T64" fmla="*/ 83 w 162"/>
                <a:gd name="T6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198">
                  <a:moveTo>
                    <a:pt x="83" y="0"/>
                  </a:moveTo>
                  <a:lnTo>
                    <a:pt x="65" y="3"/>
                  </a:lnTo>
                  <a:lnTo>
                    <a:pt x="52" y="7"/>
                  </a:lnTo>
                  <a:lnTo>
                    <a:pt x="38" y="16"/>
                  </a:lnTo>
                  <a:lnTo>
                    <a:pt x="25" y="30"/>
                  </a:lnTo>
                  <a:lnTo>
                    <a:pt x="16" y="43"/>
                  </a:lnTo>
                  <a:lnTo>
                    <a:pt x="7" y="61"/>
                  </a:lnTo>
                  <a:lnTo>
                    <a:pt x="2" y="79"/>
                  </a:lnTo>
                  <a:lnTo>
                    <a:pt x="0" y="99"/>
                  </a:lnTo>
                  <a:lnTo>
                    <a:pt x="2" y="117"/>
                  </a:lnTo>
                  <a:lnTo>
                    <a:pt x="7" y="138"/>
                  </a:lnTo>
                  <a:lnTo>
                    <a:pt x="14" y="153"/>
                  </a:lnTo>
                  <a:lnTo>
                    <a:pt x="25" y="169"/>
                  </a:lnTo>
                  <a:lnTo>
                    <a:pt x="36" y="180"/>
                  </a:lnTo>
                  <a:lnTo>
                    <a:pt x="50" y="189"/>
                  </a:lnTo>
                  <a:lnTo>
                    <a:pt x="63" y="196"/>
                  </a:lnTo>
                  <a:lnTo>
                    <a:pt x="79" y="198"/>
                  </a:lnTo>
                  <a:lnTo>
                    <a:pt x="97" y="198"/>
                  </a:lnTo>
                  <a:lnTo>
                    <a:pt x="113" y="192"/>
                  </a:lnTo>
                  <a:lnTo>
                    <a:pt x="126" y="183"/>
                  </a:lnTo>
                  <a:lnTo>
                    <a:pt x="137" y="171"/>
                  </a:lnTo>
                  <a:lnTo>
                    <a:pt x="149" y="158"/>
                  </a:lnTo>
                  <a:lnTo>
                    <a:pt x="155" y="140"/>
                  </a:lnTo>
                  <a:lnTo>
                    <a:pt x="160" y="122"/>
                  </a:lnTo>
                  <a:lnTo>
                    <a:pt x="162" y="102"/>
                  </a:lnTo>
                  <a:lnTo>
                    <a:pt x="162" y="84"/>
                  </a:lnTo>
                  <a:lnTo>
                    <a:pt x="158" y="63"/>
                  </a:lnTo>
                  <a:lnTo>
                    <a:pt x="149" y="48"/>
                  </a:lnTo>
                  <a:lnTo>
                    <a:pt x="140" y="32"/>
                  </a:lnTo>
                  <a:lnTo>
                    <a:pt x="128" y="18"/>
                  </a:lnTo>
                  <a:lnTo>
                    <a:pt x="115" y="9"/>
                  </a:lnTo>
                  <a:lnTo>
                    <a:pt x="99" y="3"/>
                  </a:lnTo>
                  <a:lnTo>
                    <a:pt x="83" y="0"/>
                  </a:lnTo>
                  <a:close/>
                </a:path>
              </a:pathLst>
            </a:custGeom>
            <a:solidFill>
              <a:srgbClr val="E0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46" name="Freeform 728">
              <a:extLst>
                <a:ext uri="{FF2B5EF4-FFF2-40B4-BE49-F238E27FC236}">
                  <a16:creationId xmlns:a16="http://schemas.microsoft.com/office/drawing/2014/main" id="{7EB063DA-76C4-5DE3-8213-F65BB400D227}"/>
                </a:ext>
              </a:extLst>
            </p:cNvPr>
            <p:cNvSpPr>
              <a:spLocks/>
            </p:cNvSpPr>
            <p:nvPr/>
          </p:nvSpPr>
          <p:spPr bwMode="auto">
            <a:xfrm>
              <a:off x="5218410" y="5532908"/>
              <a:ext cx="257175" cy="314325"/>
            </a:xfrm>
            <a:custGeom>
              <a:avLst/>
              <a:gdLst>
                <a:gd name="T0" fmla="*/ 83 w 162"/>
                <a:gd name="T1" fmla="*/ 0 h 198"/>
                <a:gd name="T2" fmla="*/ 65 w 162"/>
                <a:gd name="T3" fmla="*/ 3 h 198"/>
                <a:gd name="T4" fmla="*/ 52 w 162"/>
                <a:gd name="T5" fmla="*/ 7 h 198"/>
                <a:gd name="T6" fmla="*/ 38 w 162"/>
                <a:gd name="T7" fmla="*/ 16 h 198"/>
                <a:gd name="T8" fmla="*/ 25 w 162"/>
                <a:gd name="T9" fmla="*/ 30 h 198"/>
                <a:gd name="T10" fmla="*/ 16 w 162"/>
                <a:gd name="T11" fmla="*/ 43 h 198"/>
                <a:gd name="T12" fmla="*/ 7 w 162"/>
                <a:gd name="T13" fmla="*/ 61 h 198"/>
                <a:gd name="T14" fmla="*/ 2 w 162"/>
                <a:gd name="T15" fmla="*/ 79 h 198"/>
                <a:gd name="T16" fmla="*/ 0 w 162"/>
                <a:gd name="T17" fmla="*/ 99 h 198"/>
                <a:gd name="T18" fmla="*/ 2 w 162"/>
                <a:gd name="T19" fmla="*/ 117 h 198"/>
                <a:gd name="T20" fmla="*/ 7 w 162"/>
                <a:gd name="T21" fmla="*/ 138 h 198"/>
                <a:gd name="T22" fmla="*/ 14 w 162"/>
                <a:gd name="T23" fmla="*/ 153 h 198"/>
                <a:gd name="T24" fmla="*/ 25 w 162"/>
                <a:gd name="T25" fmla="*/ 169 h 198"/>
                <a:gd name="T26" fmla="*/ 36 w 162"/>
                <a:gd name="T27" fmla="*/ 180 h 198"/>
                <a:gd name="T28" fmla="*/ 50 w 162"/>
                <a:gd name="T29" fmla="*/ 189 h 198"/>
                <a:gd name="T30" fmla="*/ 63 w 162"/>
                <a:gd name="T31" fmla="*/ 196 h 198"/>
                <a:gd name="T32" fmla="*/ 79 w 162"/>
                <a:gd name="T33" fmla="*/ 198 h 198"/>
                <a:gd name="T34" fmla="*/ 97 w 162"/>
                <a:gd name="T35" fmla="*/ 198 h 198"/>
                <a:gd name="T36" fmla="*/ 113 w 162"/>
                <a:gd name="T37" fmla="*/ 192 h 198"/>
                <a:gd name="T38" fmla="*/ 126 w 162"/>
                <a:gd name="T39" fmla="*/ 183 h 198"/>
                <a:gd name="T40" fmla="*/ 137 w 162"/>
                <a:gd name="T41" fmla="*/ 171 h 198"/>
                <a:gd name="T42" fmla="*/ 149 w 162"/>
                <a:gd name="T43" fmla="*/ 158 h 198"/>
                <a:gd name="T44" fmla="*/ 155 w 162"/>
                <a:gd name="T45" fmla="*/ 140 h 198"/>
                <a:gd name="T46" fmla="*/ 160 w 162"/>
                <a:gd name="T47" fmla="*/ 122 h 198"/>
                <a:gd name="T48" fmla="*/ 162 w 162"/>
                <a:gd name="T49" fmla="*/ 102 h 198"/>
                <a:gd name="T50" fmla="*/ 162 w 162"/>
                <a:gd name="T51" fmla="*/ 84 h 198"/>
                <a:gd name="T52" fmla="*/ 158 w 162"/>
                <a:gd name="T53" fmla="*/ 63 h 198"/>
                <a:gd name="T54" fmla="*/ 149 w 162"/>
                <a:gd name="T55" fmla="*/ 48 h 198"/>
                <a:gd name="T56" fmla="*/ 140 w 162"/>
                <a:gd name="T57" fmla="*/ 32 h 198"/>
                <a:gd name="T58" fmla="*/ 128 w 162"/>
                <a:gd name="T59" fmla="*/ 18 h 198"/>
                <a:gd name="T60" fmla="*/ 115 w 162"/>
                <a:gd name="T61" fmla="*/ 9 h 198"/>
                <a:gd name="T62" fmla="*/ 99 w 162"/>
                <a:gd name="T63" fmla="*/ 3 h 198"/>
                <a:gd name="T64" fmla="*/ 83 w 162"/>
                <a:gd name="T6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198">
                  <a:moveTo>
                    <a:pt x="83" y="0"/>
                  </a:moveTo>
                  <a:lnTo>
                    <a:pt x="65" y="3"/>
                  </a:lnTo>
                  <a:lnTo>
                    <a:pt x="52" y="7"/>
                  </a:lnTo>
                  <a:lnTo>
                    <a:pt x="38" y="16"/>
                  </a:lnTo>
                  <a:lnTo>
                    <a:pt x="25" y="30"/>
                  </a:lnTo>
                  <a:lnTo>
                    <a:pt x="16" y="43"/>
                  </a:lnTo>
                  <a:lnTo>
                    <a:pt x="7" y="61"/>
                  </a:lnTo>
                  <a:lnTo>
                    <a:pt x="2" y="79"/>
                  </a:lnTo>
                  <a:lnTo>
                    <a:pt x="0" y="99"/>
                  </a:lnTo>
                  <a:lnTo>
                    <a:pt x="2" y="117"/>
                  </a:lnTo>
                  <a:lnTo>
                    <a:pt x="7" y="138"/>
                  </a:lnTo>
                  <a:lnTo>
                    <a:pt x="14" y="153"/>
                  </a:lnTo>
                  <a:lnTo>
                    <a:pt x="25" y="169"/>
                  </a:lnTo>
                  <a:lnTo>
                    <a:pt x="36" y="180"/>
                  </a:lnTo>
                  <a:lnTo>
                    <a:pt x="50" y="189"/>
                  </a:lnTo>
                  <a:lnTo>
                    <a:pt x="63" y="196"/>
                  </a:lnTo>
                  <a:lnTo>
                    <a:pt x="79" y="198"/>
                  </a:lnTo>
                  <a:lnTo>
                    <a:pt x="97" y="198"/>
                  </a:lnTo>
                  <a:lnTo>
                    <a:pt x="113" y="192"/>
                  </a:lnTo>
                  <a:lnTo>
                    <a:pt x="126" y="183"/>
                  </a:lnTo>
                  <a:lnTo>
                    <a:pt x="137" y="171"/>
                  </a:lnTo>
                  <a:lnTo>
                    <a:pt x="149" y="158"/>
                  </a:lnTo>
                  <a:lnTo>
                    <a:pt x="155" y="140"/>
                  </a:lnTo>
                  <a:lnTo>
                    <a:pt x="160" y="122"/>
                  </a:lnTo>
                  <a:lnTo>
                    <a:pt x="162" y="102"/>
                  </a:lnTo>
                  <a:lnTo>
                    <a:pt x="162" y="84"/>
                  </a:lnTo>
                  <a:lnTo>
                    <a:pt x="158" y="63"/>
                  </a:lnTo>
                  <a:lnTo>
                    <a:pt x="149" y="48"/>
                  </a:lnTo>
                  <a:lnTo>
                    <a:pt x="140" y="32"/>
                  </a:lnTo>
                  <a:lnTo>
                    <a:pt x="128" y="18"/>
                  </a:lnTo>
                  <a:lnTo>
                    <a:pt x="115" y="9"/>
                  </a:lnTo>
                  <a:lnTo>
                    <a:pt x="99" y="3"/>
                  </a:lnTo>
                  <a:lnTo>
                    <a:pt x="83"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47" name="Freeform 729">
              <a:extLst>
                <a:ext uri="{FF2B5EF4-FFF2-40B4-BE49-F238E27FC236}">
                  <a16:creationId xmlns:a16="http://schemas.microsoft.com/office/drawing/2014/main" id="{5407D871-F135-B3DC-28F6-39CA93F4E92E}"/>
                </a:ext>
              </a:extLst>
            </p:cNvPr>
            <p:cNvSpPr>
              <a:spLocks/>
            </p:cNvSpPr>
            <p:nvPr/>
          </p:nvSpPr>
          <p:spPr bwMode="auto">
            <a:xfrm>
              <a:off x="6226473" y="4972520"/>
              <a:ext cx="885825" cy="1036637"/>
            </a:xfrm>
            <a:custGeom>
              <a:avLst/>
              <a:gdLst>
                <a:gd name="T0" fmla="*/ 40 w 558"/>
                <a:gd name="T1" fmla="*/ 173 h 653"/>
                <a:gd name="T2" fmla="*/ 36 w 558"/>
                <a:gd name="T3" fmla="*/ 250 h 653"/>
                <a:gd name="T4" fmla="*/ 22 w 558"/>
                <a:gd name="T5" fmla="*/ 270 h 653"/>
                <a:gd name="T6" fmla="*/ 20 w 558"/>
                <a:gd name="T7" fmla="*/ 270 h 653"/>
                <a:gd name="T8" fmla="*/ 13 w 558"/>
                <a:gd name="T9" fmla="*/ 277 h 653"/>
                <a:gd name="T10" fmla="*/ 11 w 558"/>
                <a:gd name="T11" fmla="*/ 315 h 653"/>
                <a:gd name="T12" fmla="*/ 22 w 558"/>
                <a:gd name="T13" fmla="*/ 376 h 653"/>
                <a:gd name="T14" fmla="*/ 13 w 558"/>
                <a:gd name="T15" fmla="*/ 394 h 653"/>
                <a:gd name="T16" fmla="*/ 11 w 558"/>
                <a:gd name="T17" fmla="*/ 394 h 653"/>
                <a:gd name="T18" fmla="*/ 6 w 558"/>
                <a:gd name="T19" fmla="*/ 398 h 653"/>
                <a:gd name="T20" fmla="*/ 0 w 558"/>
                <a:gd name="T21" fmla="*/ 439 h 653"/>
                <a:gd name="T22" fmla="*/ 0 w 558"/>
                <a:gd name="T23" fmla="*/ 497 h 653"/>
                <a:gd name="T24" fmla="*/ 2 w 558"/>
                <a:gd name="T25" fmla="*/ 547 h 653"/>
                <a:gd name="T26" fmla="*/ 4 w 558"/>
                <a:gd name="T27" fmla="*/ 565 h 653"/>
                <a:gd name="T28" fmla="*/ 9 w 558"/>
                <a:gd name="T29" fmla="*/ 565 h 653"/>
                <a:gd name="T30" fmla="*/ 13 w 558"/>
                <a:gd name="T31" fmla="*/ 569 h 653"/>
                <a:gd name="T32" fmla="*/ 20 w 558"/>
                <a:gd name="T33" fmla="*/ 599 h 653"/>
                <a:gd name="T34" fmla="*/ 38 w 558"/>
                <a:gd name="T35" fmla="*/ 619 h 653"/>
                <a:gd name="T36" fmla="*/ 76 w 558"/>
                <a:gd name="T37" fmla="*/ 637 h 653"/>
                <a:gd name="T38" fmla="*/ 137 w 558"/>
                <a:gd name="T39" fmla="*/ 646 h 653"/>
                <a:gd name="T40" fmla="*/ 200 w 558"/>
                <a:gd name="T41" fmla="*/ 648 h 653"/>
                <a:gd name="T42" fmla="*/ 247 w 558"/>
                <a:gd name="T43" fmla="*/ 648 h 653"/>
                <a:gd name="T44" fmla="*/ 292 w 558"/>
                <a:gd name="T45" fmla="*/ 650 h 653"/>
                <a:gd name="T46" fmla="*/ 337 w 558"/>
                <a:gd name="T47" fmla="*/ 653 h 653"/>
                <a:gd name="T48" fmla="*/ 380 w 558"/>
                <a:gd name="T49" fmla="*/ 653 h 653"/>
                <a:gd name="T50" fmla="*/ 439 w 558"/>
                <a:gd name="T51" fmla="*/ 650 h 653"/>
                <a:gd name="T52" fmla="*/ 529 w 558"/>
                <a:gd name="T53" fmla="*/ 632 h 653"/>
                <a:gd name="T54" fmla="*/ 558 w 558"/>
                <a:gd name="T55" fmla="*/ 599 h 653"/>
                <a:gd name="T56" fmla="*/ 549 w 558"/>
                <a:gd name="T57" fmla="*/ 551 h 653"/>
                <a:gd name="T58" fmla="*/ 544 w 558"/>
                <a:gd name="T59" fmla="*/ 520 h 653"/>
                <a:gd name="T60" fmla="*/ 540 w 558"/>
                <a:gd name="T61" fmla="*/ 464 h 653"/>
                <a:gd name="T62" fmla="*/ 549 w 558"/>
                <a:gd name="T63" fmla="*/ 396 h 653"/>
                <a:gd name="T64" fmla="*/ 547 w 558"/>
                <a:gd name="T65" fmla="*/ 322 h 653"/>
                <a:gd name="T66" fmla="*/ 547 w 558"/>
                <a:gd name="T67" fmla="*/ 268 h 653"/>
                <a:gd name="T68" fmla="*/ 547 w 558"/>
                <a:gd name="T69" fmla="*/ 207 h 653"/>
                <a:gd name="T70" fmla="*/ 526 w 558"/>
                <a:gd name="T71" fmla="*/ 144 h 653"/>
                <a:gd name="T72" fmla="*/ 495 w 558"/>
                <a:gd name="T73" fmla="*/ 85 h 653"/>
                <a:gd name="T74" fmla="*/ 484 w 558"/>
                <a:gd name="T75" fmla="*/ 61 h 653"/>
                <a:gd name="T76" fmla="*/ 461 w 558"/>
                <a:gd name="T77" fmla="*/ 47 h 653"/>
                <a:gd name="T78" fmla="*/ 434 w 558"/>
                <a:gd name="T79" fmla="*/ 36 h 653"/>
                <a:gd name="T80" fmla="*/ 391 w 558"/>
                <a:gd name="T81" fmla="*/ 25 h 653"/>
                <a:gd name="T82" fmla="*/ 349 w 558"/>
                <a:gd name="T83" fmla="*/ 20 h 653"/>
                <a:gd name="T84" fmla="*/ 277 w 558"/>
                <a:gd name="T85" fmla="*/ 9 h 653"/>
                <a:gd name="T86" fmla="*/ 205 w 558"/>
                <a:gd name="T87" fmla="*/ 2 h 653"/>
                <a:gd name="T88" fmla="*/ 146 w 558"/>
                <a:gd name="T89" fmla="*/ 2 h 653"/>
                <a:gd name="T90" fmla="*/ 92 w 558"/>
                <a:gd name="T91" fmla="*/ 9 h 653"/>
                <a:gd name="T92" fmla="*/ 56 w 558"/>
                <a:gd name="T93" fmla="*/ 22 h 653"/>
                <a:gd name="T94" fmla="*/ 49 w 558"/>
                <a:gd name="T95" fmla="*/ 31 h 653"/>
                <a:gd name="T96" fmla="*/ 40 w 558"/>
                <a:gd name="T97" fmla="*/ 31 h 653"/>
                <a:gd name="T98" fmla="*/ 38 w 558"/>
                <a:gd name="T99" fmla="*/ 67 h 653"/>
                <a:gd name="T100" fmla="*/ 38 w 558"/>
                <a:gd name="T101" fmla="*/ 112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8" h="653">
                  <a:moveTo>
                    <a:pt x="38" y="124"/>
                  </a:moveTo>
                  <a:lnTo>
                    <a:pt x="38" y="135"/>
                  </a:lnTo>
                  <a:lnTo>
                    <a:pt x="40" y="153"/>
                  </a:lnTo>
                  <a:lnTo>
                    <a:pt x="40" y="173"/>
                  </a:lnTo>
                  <a:lnTo>
                    <a:pt x="40" y="196"/>
                  </a:lnTo>
                  <a:lnTo>
                    <a:pt x="40" y="218"/>
                  </a:lnTo>
                  <a:lnTo>
                    <a:pt x="38" y="241"/>
                  </a:lnTo>
                  <a:lnTo>
                    <a:pt x="36" y="250"/>
                  </a:lnTo>
                  <a:lnTo>
                    <a:pt x="31" y="259"/>
                  </a:lnTo>
                  <a:lnTo>
                    <a:pt x="29" y="266"/>
                  </a:lnTo>
                  <a:lnTo>
                    <a:pt x="24" y="270"/>
                  </a:lnTo>
                  <a:lnTo>
                    <a:pt x="22" y="270"/>
                  </a:lnTo>
                  <a:lnTo>
                    <a:pt x="22" y="270"/>
                  </a:lnTo>
                  <a:lnTo>
                    <a:pt x="22" y="270"/>
                  </a:lnTo>
                  <a:lnTo>
                    <a:pt x="20" y="270"/>
                  </a:lnTo>
                  <a:lnTo>
                    <a:pt x="20" y="270"/>
                  </a:lnTo>
                  <a:lnTo>
                    <a:pt x="20" y="270"/>
                  </a:lnTo>
                  <a:lnTo>
                    <a:pt x="18" y="270"/>
                  </a:lnTo>
                  <a:lnTo>
                    <a:pt x="18" y="270"/>
                  </a:lnTo>
                  <a:lnTo>
                    <a:pt x="13" y="277"/>
                  </a:lnTo>
                  <a:lnTo>
                    <a:pt x="11" y="284"/>
                  </a:lnTo>
                  <a:lnTo>
                    <a:pt x="9" y="290"/>
                  </a:lnTo>
                  <a:lnTo>
                    <a:pt x="9" y="297"/>
                  </a:lnTo>
                  <a:lnTo>
                    <a:pt x="11" y="315"/>
                  </a:lnTo>
                  <a:lnTo>
                    <a:pt x="15" y="333"/>
                  </a:lnTo>
                  <a:lnTo>
                    <a:pt x="20" y="351"/>
                  </a:lnTo>
                  <a:lnTo>
                    <a:pt x="22" y="367"/>
                  </a:lnTo>
                  <a:lnTo>
                    <a:pt x="22" y="376"/>
                  </a:lnTo>
                  <a:lnTo>
                    <a:pt x="22" y="383"/>
                  </a:lnTo>
                  <a:lnTo>
                    <a:pt x="20" y="389"/>
                  </a:lnTo>
                  <a:lnTo>
                    <a:pt x="15" y="394"/>
                  </a:lnTo>
                  <a:lnTo>
                    <a:pt x="13" y="394"/>
                  </a:lnTo>
                  <a:lnTo>
                    <a:pt x="13" y="394"/>
                  </a:lnTo>
                  <a:lnTo>
                    <a:pt x="11" y="394"/>
                  </a:lnTo>
                  <a:lnTo>
                    <a:pt x="11" y="394"/>
                  </a:lnTo>
                  <a:lnTo>
                    <a:pt x="11" y="394"/>
                  </a:lnTo>
                  <a:lnTo>
                    <a:pt x="9" y="394"/>
                  </a:lnTo>
                  <a:lnTo>
                    <a:pt x="9" y="394"/>
                  </a:lnTo>
                  <a:lnTo>
                    <a:pt x="9" y="394"/>
                  </a:lnTo>
                  <a:lnTo>
                    <a:pt x="6" y="398"/>
                  </a:lnTo>
                  <a:lnTo>
                    <a:pt x="4" y="405"/>
                  </a:lnTo>
                  <a:lnTo>
                    <a:pt x="2" y="414"/>
                  </a:lnTo>
                  <a:lnTo>
                    <a:pt x="0" y="425"/>
                  </a:lnTo>
                  <a:lnTo>
                    <a:pt x="0" y="439"/>
                  </a:lnTo>
                  <a:lnTo>
                    <a:pt x="0" y="452"/>
                  </a:lnTo>
                  <a:lnTo>
                    <a:pt x="0" y="466"/>
                  </a:lnTo>
                  <a:lnTo>
                    <a:pt x="0" y="482"/>
                  </a:lnTo>
                  <a:lnTo>
                    <a:pt x="0" y="497"/>
                  </a:lnTo>
                  <a:lnTo>
                    <a:pt x="0" y="511"/>
                  </a:lnTo>
                  <a:lnTo>
                    <a:pt x="0" y="524"/>
                  </a:lnTo>
                  <a:lnTo>
                    <a:pt x="0" y="538"/>
                  </a:lnTo>
                  <a:lnTo>
                    <a:pt x="2" y="547"/>
                  </a:lnTo>
                  <a:lnTo>
                    <a:pt x="2" y="556"/>
                  </a:lnTo>
                  <a:lnTo>
                    <a:pt x="4" y="560"/>
                  </a:lnTo>
                  <a:lnTo>
                    <a:pt x="4" y="565"/>
                  </a:lnTo>
                  <a:lnTo>
                    <a:pt x="4" y="565"/>
                  </a:lnTo>
                  <a:lnTo>
                    <a:pt x="6" y="565"/>
                  </a:lnTo>
                  <a:lnTo>
                    <a:pt x="6" y="565"/>
                  </a:lnTo>
                  <a:lnTo>
                    <a:pt x="6" y="565"/>
                  </a:lnTo>
                  <a:lnTo>
                    <a:pt x="9" y="565"/>
                  </a:lnTo>
                  <a:lnTo>
                    <a:pt x="9" y="565"/>
                  </a:lnTo>
                  <a:lnTo>
                    <a:pt x="11" y="565"/>
                  </a:lnTo>
                  <a:lnTo>
                    <a:pt x="11" y="565"/>
                  </a:lnTo>
                  <a:lnTo>
                    <a:pt x="13" y="569"/>
                  </a:lnTo>
                  <a:lnTo>
                    <a:pt x="13" y="574"/>
                  </a:lnTo>
                  <a:lnTo>
                    <a:pt x="15" y="583"/>
                  </a:lnTo>
                  <a:lnTo>
                    <a:pt x="18" y="592"/>
                  </a:lnTo>
                  <a:lnTo>
                    <a:pt x="20" y="599"/>
                  </a:lnTo>
                  <a:lnTo>
                    <a:pt x="22" y="605"/>
                  </a:lnTo>
                  <a:lnTo>
                    <a:pt x="27" y="610"/>
                  </a:lnTo>
                  <a:lnTo>
                    <a:pt x="33" y="612"/>
                  </a:lnTo>
                  <a:lnTo>
                    <a:pt x="38" y="619"/>
                  </a:lnTo>
                  <a:lnTo>
                    <a:pt x="45" y="626"/>
                  </a:lnTo>
                  <a:lnTo>
                    <a:pt x="54" y="630"/>
                  </a:lnTo>
                  <a:lnTo>
                    <a:pt x="65" y="635"/>
                  </a:lnTo>
                  <a:lnTo>
                    <a:pt x="76" y="637"/>
                  </a:lnTo>
                  <a:lnTo>
                    <a:pt x="90" y="641"/>
                  </a:lnTo>
                  <a:lnTo>
                    <a:pt x="105" y="644"/>
                  </a:lnTo>
                  <a:lnTo>
                    <a:pt x="119" y="646"/>
                  </a:lnTo>
                  <a:lnTo>
                    <a:pt x="137" y="646"/>
                  </a:lnTo>
                  <a:lnTo>
                    <a:pt x="153" y="648"/>
                  </a:lnTo>
                  <a:lnTo>
                    <a:pt x="168" y="648"/>
                  </a:lnTo>
                  <a:lnTo>
                    <a:pt x="184" y="648"/>
                  </a:lnTo>
                  <a:lnTo>
                    <a:pt x="200" y="648"/>
                  </a:lnTo>
                  <a:lnTo>
                    <a:pt x="214" y="648"/>
                  </a:lnTo>
                  <a:lnTo>
                    <a:pt x="227" y="648"/>
                  </a:lnTo>
                  <a:lnTo>
                    <a:pt x="238" y="648"/>
                  </a:lnTo>
                  <a:lnTo>
                    <a:pt x="247" y="648"/>
                  </a:lnTo>
                  <a:lnTo>
                    <a:pt x="259" y="648"/>
                  </a:lnTo>
                  <a:lnTo>
                    <a:pt x="270" y="648"/>
                  </a:lnTo>
                  <a:lnTo>
                    <a:pt x="281" y="648"/>
                  </a:lnTo>
                  <a:lnTo>
                    <a:pt x="292" y="650"/>
                  </a:lnTo>
                  <a:lnTo>
                    <a:pt x="304" y="650"/>
                  </a:lnTo>
                  <a:lnTo>
                    <a:pt x="315" y="650"/>
                  </a:lnTo>
                  <a:lnTo>
                    <a:pt x="326" y="650"/>
                  </a:lnTo>
                  <a:lnTo>
                    <a:pt x="337" y="653"/>
                  </a:lnTo>
                  <a:lnTo>
                    <a:pt x="349" y="653"/>
                  </a:lnTo>
                  <a:lnTo>
                    <a:pt x="360" y="653"/>
                  </a:lnTo>
                  <a:lnTo>
                    <a:pt x="371" y="653"/>
                  </a:lnTo>
                  <a:lnTo>
                    <a:pt x="380" y="653"/>
                  </a:lnTo>
                  <a:lnTo>
                    <a:pt x="389" y="653"/>
                  </a:lnTo>
                  <a:lnTo>
                    <a:pt x="396" y="650"/>
                  </a:lnTo>
                  <a:lnTo>
                    <a:pt x="405" y="650"/>
                  </a:lnTo>
                  <a:lnTo>
                    <a:pt x="439" y="650"/>
                  </a:lnTo>
                  <a:lnTo>
                    <a:pt x="470" y="648"/>
                  </a:lnTo>
                  <a:lnTo>
                    <a:pt x="495" y="644"/>
                  </a:lnTo>
                  <a:lnTo>
                    <a:pt x="515" y="639"/>
                  </a:lnTo>
                  <a:lnTo>
                    <a:pt x="529" y="632"/>
                  </a:lnTo>
                  <a:lnTo>
                    <a:pt x="542" y="626"/>
                  </a:lnTo>
                  <a:lnTo>
                    <a:pt x="549" y="617"/>
                  </a:lnTo>
                  <a:lnTo>
                    <a:pt x="556" y="608"/>
                  </a:lnTo>
                  <a:lnTo>
                    <a:pt x="558" y="599"/>
                  </a:lnTo>
                  <a:lnTo>
                    <a:pt x="558" y="590"/>
                  </a:lnTo>
                  <a:lnTo>
                    <a:pt x="558" y="581"/>
                  </a:lnTo>
                  <a:lnTo>
                    <a:pt x="556" y="572"/>
                  </a:lnTo>
                  <a:lnTo>
                    <a:pt x="549" y="551"/>
                  </a:lnTo>
                  <a:lnTo>
                    <a:pt x="544" y="536"/>
                  </a:lnTo>
                  <a:lnTo>
                    <a:pt x="544" y="533"/>
                  </a:lnTo>
                  <a:lnTo>
                    <a:pt x="544" y="527"/>
                  </a:lnTo>
                  <a:lnTo>
                    <a:pt x="544" y="520"/>
                  </a:lnTo>
                  <a:lnTo>
                    <a:pt x="544" y="506"/>
                  </a:lnTo>
                  <a:lnTo>
                    <a:pt x="542" y="495"/>
                  </a:lnTo>
                  <a:lnTo>
                    <a:pt x="542" y="479"/>
                  </a:lnTo>
                  <a:lnTo>
                    <a:pt x="540" y="464"/>
                  </a:lnTo>
                  <a:lnTo>
                    <a:pt x="535" y="448"/>
                  </a:lnTo>
                  <a:lnTo>
                    <a:pt x="542" y="434"/>
                  </a:lnTo>
                  <a:lnTo>
                    <a:pt x="547" y="416"/>
                  </a:lnTo>
                  <a:lnTo>
                    <a:pt x="549" y="396"/>
                  </a:lnTo>
                  <a:lnTo>
                    <a:pt x="549" y="376"/>
                  </a:lnTo>
                  <a:lnTo>
                    <a:pt x="549" y="353"/>
                  </a:lnTo>
                  <a:lnTo>
                    <a:pt x="549" y="335"/>
                  </a:lnTo>
                  <a:lnTo>
                    <a:pt x="547" y="322"/>
                  </a:lnTo>
                  <a:lnTo>
                    <a:pt x="547" y="313"/>
                  </a:lnTo>
                  <a:lnTo>
                    <a:pt x="547" y="299"/>
                  </a:lnTo>
                  <a:lnTo>
                    <a:pt x="547" y="284"/>
                  </a:lnTo>
                  <a:lnTo>
                    <a:pt x="547" y="268"/>
                  </a:lnTo>
                  <a:lnTo>
                    <a:pt x="547" y="254"/>
                  </a:lnTo>
                  <a:lnTo>
                    <a:pt x="547" y="239"/>
                  </a:lnTo>
                  <a:lnTo>
                    <a:pt x="547" y="223"/>
                  </a:lnTo>
                  <a:lnTo>
                    <a:pt x="547" y="207"/>
                  </a:lnTo>
                  <a:lnTo>
                    <a:pt x="544" y="191"/>
                  </a:lnTo>
                  <a:lnTo>
                    <a:pt x="542" y="175"/>
                  </a:lnTo>
                  <a:lnTo>
                    <a:pt x="535" y="160"/>
                  </a:lnTo>
                  <a:lnTo>
                    <a:pt x="526" y="144"/>
                  </a:lnTo>
                  <a:lnTo>
                    <a:pt x="517" y="128"/>
                  </a:lnTo>
                  <a:lnTo>
                    <a:pt x="508" y="112"/>
                  </a:lnTo>
                  <a:lnTo>
                    <a:pt x="502" y="97"/>
                  </a:lnTo>
                  <a:lnTo>
                    <a:pt x="495" y="85"/>
                  </a:lnTo>
                  <a:lnTo>
                    <a:pt x="493" y="74"/>
                  </a:lnTo>
                  <a:lnTo>
                    <a:pt x="493" y="67"/>
                  </a:lnTo>
                  <a:lnTo>
                    <a:pt x="488" y="65"/>
                  </a:lnTo>
                  <a:lnTo>
                    <a:pt x="484" y="61"/>
                  </a:lnTo>
                  <a:lnTo>
                    <a:pt x="477" y="56"/>
                  </a:lnTo>
                  <a:lnTo>
                    <a:pt x="470" y="54"/>
                  </a:lnTo>
                  <a:lnTo>
                    <a:pt x="466" y="52"/>
                  </a:lnTo>
                  <a:lnTo>
                    <a:pt x="461" y="47"/>
                  </a:lnTo>
                  <a:lnTo>
                    <a:pt x="459" y="45"/>
                  </a:lnTo>
                  <a:lnTo>
                    <a:pt x="454" y="43"/>
                  </a:lnTo>
                  <a:lnTo>
                    <a:pt x="443" y="40"/>
                  </a:lnTo>
                  <a:lnTo>
                    <a:pt x="434" y="36"/>
                  </a:lnTo>
                  <a:lnTo>
                    <a:pt x="421" y="34"/>
                  </a:lnTo>
                  <a:lnTo>
                    <a:pt x="409" y="29"/>
                  </a:lnTo>
                  <a:lnTo>
                    <a:pt x="400" y="27"/>
                  </a:lnTo>
                  <a:lnTo>
                    <a:pt x="391" y="25"/>
                  </a:lnTo>
                  <a:lnTo>
                    <a:pt x="387" y="25"/>
                  </a:lnTo>
                  <a:lnTo>
                    <a:pt x="378" y="25"/>
                  </a:lnTo>
                  <a:lnTo>
                    <a:pt x="364" y="22"/>
                  </a:lnTo>
                  <a:lnTo>
                    <a:pt x="349" y="20"/>
                  </a:lnTo>
                  <a:lnTo>
                    <a:pt x="331" y="16"/>
                  </a:lnTo>
                  <a:lnTo>
                    <a:pt x="313" y="13"/>
                  </a:lnTo>
                  <a:lnTo>
                    <a:pt x="292" y="11"/>
                  </a:lnTo>
                  <a:lnTo>
                    <a:pt x="277" y="9"/>
                  </a:lnTo>
                  <a:lnTo>
                    <a:pt x="261" y="7"/>
                  </a:lnTo>
                  <a:lnTo>
                    <a:pt x="243" y="4"/>
                  </a:lnTo>
                  <a:lnTo>
                    <a:pt x="223" y="2"/>
                  </a:lnTo>
                  <a:lnTo>
                    <a:pt x="205" y="2"/>
                  </a:lnTo>
                  <a:lnTo>
                    <a:pt x="186" y="2"/>
                  </a:lnTo>
                  <a:lnTo>
                    <a:pt x="171" y="0"/>
                  </a:lnTo>
                  <a:lnTo>
                    <a:pt x="157" y="2"/>
                  </a:lnTo>
                  <a:lnTo>
                    <a:pt x="146" y="2"/>
                  </a:lnTo>
                  <a:lnTo>
                    <a:pt x="137" y="2"/>
                  </a:lnTo>
                  <a:lnTo>
                    <a:pt x="121" y="4"/>
                  </a:lnTo>
                  <a:lnTo>
                    <a:pt x="105" y="7"/>
                  </a:lnTo>
                  <a:lnTo>
                    <a:pt x="92" y="9"/>
                  </a:lnTo>
                  <a:lnTo>
                    <a:pt x="81" y="11"/>
                  </a:lnTo>
                  <a:lnTo>
                    <a:pt x="72" y="16"/>
                  </a:lnTo>
                  <a:lnTo>
                    <a:pt x="63" y="18"/>
                  </a:lnTo>
                  <a:lnTo>
                    <a:pt x="56" y="22"/>
                  </a:lnTo>
                  <a:lnTo>
                    <a:pt x="51" y="27"/>
                  </a:lnTo>
                  <a:lnTo>
                    <a:pt x="51" y="29"/>
                  </a:lnTo>
                  <a:lnTo>
                    <a:pt x="49" y="29"/>
                  </a:lnTo>
                  <a:lnTo>
                    <a:pt x="49" y="31"/>
                  </a:lnTo>
                  <a:lnTo>
                    <a:pt x="47" y="31"/>
                  </a:lnTo>
                  <a:lnTo>
                    <a:pt x="45" y="31"/>
                  </a:lnTo>
                  <a:lnTo>
                    <a:pt x="42" y="31"/>
                  </a:lnTo>
                  <a:lnTo>
                    <a:pt x="40" y="31"/>
                  </a:lnTo>
                  <a:lnTo>
                    <a:pt x="38" y="34"/>
                  </a:lnTo>
                  <a:lnTo>
                    <a:pt x="38" y="45"/>
                  </a:lnTo>
                  <a:lnTo>
                    <a:pt x="38" y="56"/>
                  </a:lnTo>
                  <a:lnTo>
                    <a:pt x="38" y="67"/>
                  </a:lnTo>
                  <a:lnTo>
                    <a:pt x="38" y="79"/>
                  </a:lnTo>
                  <a:lnTo>
                    <a:pt x="38" y="90"/>
                  </a:lnTo>
                  <a:lnTo>
                    <a:pt x="38" y="101"/>
                  </a:lnTo>
                  <a:lnTo>
                    <a:pt x="38" y="112"/>
                  </a:lnTo>
                  <a:lnTo>
                    <a:pt x="38" y="124"/>
                  </a:lnTo>
                  <a:close/>
                </a:path>
              </a:pathLst>
            </a:custGeom>
            <a:solidFill>
              <a:srgbClr val="F0C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48" name="Freeform 730">
              <a:extLst>
                <a:ext uri="{FF2B5EF4-FFF2-40B4-BE49-F238E27FC236}">
                  <a16:creationId xmlns:a16="http://schemas.microsoft.com/office/drawing/2014/main" id="{D37DAD84-690C-6589-8EF7-D9207D12B786}"/>
                </a:ext>
              </a:extLst>
            </p:cNvPr>
            <p:cNvSpPr>
              <a:spLocks/>
            </p:cNvSpPr>
            <p:nvPr/>
          </p:nvSpPr>
          <p:spPr bwMode="auto">
            <a:xfrm>
              <a:off x="6229648" y="5169370"/>
              <a:ext cx="111125" cy="277812"/>
            </a:xfrm>
            <a:custGeom>
              <a:avLst/>
              <a:gdLst>
                <a:gd name="T0" fmla="*/ 9 w 70"/>
                <a:gd name="T1" fmla="*/ 117 h 175"/>
                <a:gd name="T2" fmla="*/ 0 w 70"/>
                <a:gd name="T3" fmla="*/ 121 h 175"/>
                <a:gd name="T4" fmla="*/ 0 w 70"/>
                <a:gd name="T5" fmla="*/ 124 h 175"/>
                <a:gd name="T6" fmla="*/ 0 w 70"/>
                <a:gd name="T7" fmla="*/ 121 h 175"/>
                <a:gd name="T8" fmla="*/ 2 w 70"/>
                <a:gd name="T9" fmla="*/ 117 h 175"/>
                <a:gd name="T10" fmla="*/ 4 w 70"/>
                <a:gd name="T11" fmla="*/ 112 h 175"/>
                <a:gd name="T12" fmla="*/ 7 w 70"/>
                <a:gd name="T13" fmla="*/ 92 h 175"/>
                <a:gd name="T14" fmla="*/ 7 w 70"/>
                <a:gd name="T15" fmla="*/ 72 h 175"/>
                <a:gd name="T16" fmla="*/ 7 w 70"/>
                <a:gd name="T17" fmla="*/ 51 h 175"/>
                <a:gd name="T18" fmla="*/ 4 w 70"/>
                <a:gd name="T19" fmla="*/ 29 h 175"/>
                <a:gd name="T20" fmla="*/ 4 w 70"/>
                <a:gd name="T21" fmla="*/ 13 h 175"/>
                <a:gd name="T22" fmla="*/ 4 w 70"/>
                <a:gd name="T23" fmla="*/ 0 h 175"/>
                <a:gd name="T24" fmla="*/ 67 w 70"/>
                <a:gd name="T25" fmla="*/ 0 h 175"/>
                <a:gd name="T26" fmla="*/ 67 w 70"/>
                <a:gd name="T27" fmla="*/ 9 h 175"/>
                <a:gd name="T28" fmla="*/ 70 w 70"/>
                <a:gd name="T29" fmla="*/ 27 h 175"/>
                <a:gd name="T30" fmla="*/ 70 w 70"/>
                <a:gd name="T31" fmla="*/ 49 h 175"/>
                <a:gd name="T32" fmla="*/ 70 w 70"/>
                <a:gd name="T33" fmla="*/ 72 h 175"/>
                <a:gd name="T34" fmla="*/ 70 w 70"/>
                <a:gd name="T35" fmla="*/ 99 h 175"/>
                <a:gd name="T36" fmla="*/ 67 w 70"/>
                <a:gd name="T37" fmla="*/ 121 h 175"/>
                <a:gd name="T38" fmla="*/ 63 w 70"/>
                <a:gd name="T39" fmla="*/ 135 h 175"/>
                <a:gd name="T40" fmla="*/ 61 w 70"/>
                <a:gd name="T41" fmla="*/ 146 h 175"/>
                <a:gd name="T42" fmla="*/ 54 w 70"/>
                <a:gd name="T43" fmla="*/ 157 h 175"/>
                <a:gd name="T44" fmla="*/ 43 w 70"/>
                <a:gd name="T45" fmla="*/ 171 h 175"/>
                <a:gd name="T46" fmla="*/ 36 w 70"/>
                <a:gd name="T47" fmla="*/ 175 h 175"/>
                <a:gd name="T48" fmla="*/ 9 w 70"/>
                <a:gd name="T49" fmla="*/ 11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0" h="175">
                  <a:moveTo>
                    <a:pt x="9" y="117"/>
                  </a:moveTo>
                  <a:lnTo>
                    <a:pt x="0" y="121"/>
                  </a:lnTo>
                  <a:lnTo>
                    <a:pt x="0" y="124"/>
                  </a:lnTo>
                  <a:lnTo>
                    <a:pt x="0" y="121"/>
                  </a:lnTo>
                  <a:lnTo>
                    <a:pt x="2" y="117"/>
                  </a:lnTo>
                  <a:lnTo>
                    <a:pt x="4" y="112"/>
                  </a:lnTo>
                  <a:lnTo>
                    <a:pt x="7" y="92"/>
                  </a:lnTo>
                  <a:lnTo>
                    <a:pt x="7" y="72"/>
                  </a:lnTo>
                  <a:lnTo>
                    <a:pt x="7" y="51"/>
                  </a:lnTo>
                  <a:lnTo>
                    <a:pt x="4" y="29"/>
                  </a:lnTo>
                  <a:lnTo>
                    <a:pt x="4" y="13"/>
                  </a:lnTo>
                  <a:lnTo>
                    <a:pt x="4" y="0"/>
                  </a:lnTo>
                  <a:lnTo>
                    <a:pt x="67" y="0"/>
                  </a:lnTo>
                  <a:lnTo>
                    <a:pt x="67" y="9"/>
                  </a:lnTo>
                  <a:lnTo>
                    <a:pt x="70" y="27"/>
                  </a:lnTo>
                  <a:lnTo>
                    <a:pt x="70" y="49"/>
                  </a:lnTo>
                  <a:lnTo>
                    <a:pt x="70" y="72"/>
                  </a:lnTo>
                  <a:lnTo>
                    <a:pt x="70" y="99"/>
                  </a:lnTo>
                  <a:lnTo>
                    <a:pt x="67" y="121"/>
                  </a:lnTo>
                  <a:lnTo>
                    <a:pt x="63" y="135"/>
                  </a:lnTo>
                  <a:lnTo>
                    <a:pt x="61" y="146"/>
                  </a:lnTo>
                  <a:lnTo>
                    <a:pt x="54" y="157"/>
                  </a:lnTo>
                  <a:lnTo>
                    <a:pt x="43" y="171"/>
                  </a:lnTo>
                  <a:lnTo>
                    <a:pt x="36" y="175"/>
                  </a:lnTo>
                  <a:lnTo>
                    <a:pt x="9" y="11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49" name="Freeform 731">
              <a:extLst>
                <a:ext uri="{FF2B5EF4-FFF2-40B4-BE49-F238E27FC236}">
                  <a16:creationId xmlns:a16="http://schemas.microsoft.com/office/drawing/2014/main" id="{D47C75C9-A436-E0CD-5BE4-0805199127E5}"/>
                </a:ext>
              </a:extLst>
            </p:cNvPr>
            <p:cNvSpPr>
              <a:spLocks/>
            </p:cNvSpPr>
            <p:nvPr/>
          </p:nvSpPr>
          <p:spPr bwMode="auto">
            <a:xfrm>
              <a:off x="6218536" y="5347170"/>
              <a:ext cx="71438" cy="107950"/>
            </a:xfrm>
            <a:custGeom>
              <a:avLst/>
              <a:gdLst>
                <a:gd name="T0" fmla="*/ 0 w 45"/>
                <a:gd name="T1" fmla="*/ 12 h 68"/>
                <a:gd name="T2" fmla="*/ 29 w 45"/>
                <a:gd name="T3" fmla="*/ 3 h 68"/>
                <a:gd name="T4" fmla="*/ 29 w 45"/>
                <a:gd name="T5" fmla="*/ 5 h 68"/>
                <a:gd name="T6" fmla="*/ 27 w 45"/>
                <a:gd name="T7" fmla="*/ 3 h 68"/>
                <a:gd name="T8" fmla="*/ 25 w 45"/>
                <a:gd name="T9" fmla="*/ 3 h 68"/>
                <a:gd name="T10" fmla="*/ 23 w 45"/>
                <a:gd name="T11" fmla="*/ 3 h 68"/>
                <a:gd name="T12" fmla="*/ 20 w 45"/>
                <a:gd name="T13" fmla="*/ 5 h 68"/>
                <a:gd name="T14" fmla="*/ 18 w 45"/>
                <a:gd name="T15" fmla="*/ 5 h 68"/>
                <a:gd name="T16" fmla="*/ 16 w 45"/>
                <a:gd name="T17" fmla="*/ 5 h 68"/>
                <a:gd name="T18" fmla="*/ 16 w 45"/>
                <a:gd name="T19" fmla="*/ 5 h 68"/>
                <a:gd name="T20" fmla="*/ 43 w 45"/>
                <a:gd name="T21" fmla="*/ 63 h 68"/>
                <a:gd name="T22" fmla="*/ 41 w 45"/>
                <a:gd name="T23" fmla="*/ 63 h 68"/>
                <a:gd name="T24" fmla="*/ 36 w 45"/>
                <a:gd name="T25" fmla="*/ 66 h 68"/>
                <a:gd name="T26" fmla="*/ 32 w 45"/>
                <a:gd name="T27" fmla="*/ 66 h 68"/>
                <a:gd name="T28" fmla="*/ 27 w 45"/>
                <a:gd name="T29" fmla="*/ 68 h 68"/>
                <a:gd name="T30" fmla="*/ 25 w 45"/>
                <a:gd name="T31" fmla="*/ 68 h 68"/>
                <a:gd name="T32" fmla="*/ 20 w 45"/>
                <a:gd name="T33" fmla="*/ 66 h 68"/>
                <a:gd name="T34" fmla="*/ 18 w 45"/>
                <a:gd name="T35" fmla="*/ 66 h 68"/>
                <a:gd name="T36" fmla="*/ 16 w 45"/>
                <a:gd name="T37" fmla="*/ 66 h 68"/>
                <a:gd name="T38" fmla="*/ 45 w 45"/>
                <a:gd name="T39" fmla="*/ 57 h 68"/>
                <a:gd name="T40" fmla="*/ 0 w 45"/>
                <a:gd name="T41" fmla="*/ 12 h 68"/>
                <a:gd name="T42" fmla="*/ 14 w 45"/>
                <a:gd name="T43" fmla="*/ 0 h 68"/>
                <a:gd name="T44" fmla="*/ 29 w 45"/>
                <a:gd name="T45" fmla="*/ 5 h 68"/>
                <a:gd name="T46" fmla="*/ 0 w 45"/>
                <a:gd name="T47" fmla="*/ 1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68">
                  <a:moveTo>
                    <a:pt x="0" y="12"/>
                  </a:moveTo>
                  <a:lnTo>
                    <a:pt x="29" y="3"/>
                  </a:lnTo>
                  <a:lnTo>
                    <a:pt x="29" y="5"/>
                  </a:lnTo>
                  <a:lnTo>
                    <a:pt x="27" y="3"/>
                  </a:lnTo>
                  <a:lnTo>
                    <a:pt x="25" y="3"/>
                  </a:lnTo>
                  <a:lnTo>
                    <a:pt x="23" y="3"/>
                  </a:lnTo>
                  <a:lnTo>
                    <a:pt x="20" y="5"/>
                  </a:lnTo>
                  <a:lnTo>
                    <a:pt x="18" y="5"/>
                  </a:lnTo>
                  <a:lnTo>
                    <a:pt x="16" y="5"/>
                  </a:lnTo>
                  <a:lnTo>
                    <a:pt x="16" y="5"/>
                  </a:lnTo>
                  <a:lnTo>
                    <a:pt x="43" y="63"/>
                  </a:lnTo>
                  <a:lnTo>
                    <a:pt x="41" y="63"/>
                  </a:lnTo>
                  <a:lnTo>
                    <a:pt x="36" y="66"/>
                  </a:lnTo>
                  <a:lnTo>
                    <a:pt x="32" y="66"/>
                  </a:lnTo>
                  <a:lnTo>
                    <a:pt x="27" y="68"/>
                  </a:lnTo>
                  <a:lnTo>
                    <a:pt x="25" y="68"/>
                  </a:lnTo>
                  <a:lnTo>
                    <a:pt x="20" y="66"/>
                  </a:lnTo>
                  <a:lnTo>
                    <a:pt x="18" y="66"/>
                  </a:lnTo>
                  <a:lnTo>
                    <a:pt x="16" y="66"/>
                  </a:lnTo>
                  <a:lnTo>
                    <a:pt x="45" y="57"/>
                  </a:lnTo>
                  <a:lnTo>
                    <a:pt x="0" y="12"/>
                  </a:lnTo>
                  <a:lnTo>
                    <a:pt x="14" y="0"/>
                  </a:lnTo>
                  <a:lnTo>
                    <a:pt x="29" y="5"/>
                  </a:lnTo>
                  <a:lnTo>
                    <a:pt x="0" y="12"/>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0" name="Freeform 732">
              <a:extLst>
                <a:ext uri="{FF2B5EF4-FFF2-40B4-BE49-F238E27FC236}">
                  <a16:creationId xmlns:a16="http://schemas.microsoft.com/office/drawing/2014/main" id="{2DF0C2C5-157D-AC9D-9781-426D558B7DB8}"/>
                </a:ext>
              </a:extLst>
            </p:cNvPr>
            <p:cNvSpPr>
              <a:spLocks/>
            </p:cNvSpPr>
            <p:nvPr/>
          </p:nvSpPr>
          <p:spPr bwMode="auto">
            <a:xfrm>
              <a:off x="6189961" y="5366220"/>
              <a:ext cx="122238" cy="280987"/>
            </a:xfrm>
            <a:custGeom>
              <a:avLst/>
              <a:gdLst>
                <a:gd name="T0" fmla="*/ 38 w 77"/>
                <a:gd name="T1" fmla="*/ 114 h 177"/>
                <a:gd name="T2" fmla="*/ 14 w 77"/>
                <a:gd name="T3" fmla="*/ 123 h 177"/>
                <a:gd name="T4" fmla="*/ 14 w 77"/>
                <a:gd name="T5" fmla="*/ 126 h 177"/>
                <a:gd name="T6" fmla="*/ 14 w 77"/>
                <a:gd name="T7" fmla="*/ 126 h 177"/>
                <a:gd name="T8" fmla="*/ 14 w 77"/>
                <a:gd name="T9" fmla="*/ 126 h 177"/>
                <a:gd name="T10" fmla="*/ 14 w 77"/>
                <a:gd name="T11" fmla="*/ 123 h 177"/>
                <a:gd name="T12" fmla="*/ 11 w 77"/>
                <a:gd name="T13" fmla="*/ 108 h 177"/>
                <a:gd name="T14" fmla="*/ 7 w 77"/>
                <a:gd name="T15" fmla="*/ 92 h 177"/>
                <a:gd name="T16" fmla="*/ 2 w 77"/>
                <a:gd name="T17" fmla="*/ 72 h 177"/>
                <a:gd name="T18" fmla="*/ 0 w 77"/>
                <a:gd name="T19" fmla="*/ 51 h 177"/>
                <a:gd name="T20" fmla="*/ 0 w 77"/>
                <a:gd name="T21" fmla="*/ 38 h 177"/>
                <a:gd name="T22" fmla="*/ 2 w 77"/>
                <a:gd name="T23" fmla="*/ 27 h 177"/>
                <a:gd name="T24" fmla="*/ 9 w 77"/>
                <a:gd name="T25" fmla="*/ 13 h 177"/>
                <a:gd name="T26" fmla="*/ 18 w 77"/>
                <a:gd name="T27" fmla="*/ 0 h 177"/>
                <a:gd name="T28" fmla="*/ 63 w 77"/>
                <a:gd name="T29" fmla="*/ 45 h 177"/>
                <a:gd name="T30" fmla="*/ 63 w 77"/>
                <a:gd name="T31" fmla="*/ 45 h 177"/>
                <a:gd name="T32" fmla="*/ 63 w 77"/>
                <a:gd name="T33" fmla="*/ 45 h 177"/>
                <a:gd name="T34" fmla="*/ 63 w 77"/>
                <a:gd name="T35" fmla="*/ 45 h 177"/>
                <a:gd name="T36" fmla="*/ 63 w 77"/>
                <a:gd name="T37" fmla="*/ 47 h 177"/>
                <a:gd name="T38" fmla="*/ 65 w 77"/>
                <a:gd name="T39" fmla="*/ 60 h 177"/>
                <a:gd name="T40" fmla="*/ 70 w 77"/>
                <a:gd name="T41" fmla="*/ 76 h 177"/>
                <a:gd name="T42" fmla="*/ 74 w 77"/>
                <a:gd name="T43" fmla="*/ 96 h 177"/>
                <a:gd name="T44" fmla="*/ 77 w 77"/>
                <a:gd name="T45" fmla="*/ 117 h 177"/>
                <a:gd name="T46" fmla="*/ 77 w 77"/>
                <a:gd name="T47" fmla="*/ 130 h 177"/>
                <a:gd name="T48" fmla="*/ 74 w 77"/>
                <a:gd name="T49" fmla="*/ 144 h 177"/>
                <a:gd name="T50" fmla="*/ 70 w 77"/>
                <a:gd name="T51" fmla="*/ 157 h 177"/>
                <a:gd name="T52" fmla="*/ 61 w 77"/>
                <a:gd name="T53" fmla="*/ 168 h 177"/>
                <a:gd name="T54" fmla="*/ 38 w 77"/>
                <a:gd name="T55" fmla="*/ 177 h 177"/>
                <a:gd name="T56" fmla="*/ 61 w 77"/>
                <a:gd name="T57" fmla="*/ 168 h 177"/>
                <a:gd name="T58" fmla="*/ 52 w 77"/>
                <a:gd name="T59" fmla="*/ 177 h 177"/>
                <a:gd name="T60" fmla="*/ 38 w 77"/>
                <a:gd name="T61" fmla="*/ 177 h 177"/>
                <a:gd name="T62" fmla="*/ 38 w 77"/>
                <a:gd name="T63" fmla="*/ 11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177">
                  <a:moveTo>
                    <a:pt x="38" y="114"/>
                  </a:moveTo>
                  <a:lnTo>
                    <a:pt x="14" y="123"/>
                  </a:lnTo>
                  <a:lnTo>
                    <a:pt x="14" y="126"/>
                  </a:lnTo>
                  <a:lnTo>
                    <a:pt x="14" y="126"/>
                  </a:lnTo>
                  <a:lnTo>
                    <a:pt x="14" y="126"/>
                  </a:lnTo>
                  <a:lnTo>
                    <a:pt x="14" y="123"/>
                  </a:lnTo>
                  <a:lnTo>
                    <a:pt x="11" y="108"/>
                  </a:lnTo>
                  <a:lnTo>
                    <a:pt x="7" y="92"/>
                  </a:lnTo>
                  <a:lnTo>
                    <a:pt x="2" y="72"/>
                  </a:lnTo>
                  <a:lnTo>
                    <a:pt x="0" y="51"/>
                  </a:lnTo>
                  <a:lnTo>
                    <a:pt x="0" y="38"/>
                  </a:lnTo>
                  <a:lnTo>
                    <a:pt x="2" y="27"/>
                  </a:lnTo>
                  <a:lnTo>
                    <a:pt x="9" y="13"/>
                  </a:lnTo>
                  <a:lnTo>
                    <a:pt x="18" y="0"/>
                  </a:lnTo>
                  <a:lnTo>
                    <a:pt x="63" y="45"/>
                  </a:lnTo>
                  <a:lnTo>
                    <a:pt x="63" y="45"/>
                  </a:lnTo>
                  <a:lnTo>
                    <a:pt x="63" y="45"/>
                  </a:lnTo>
                  <a:lnTo>
                    <a:pt x="63" y="45"/>
                  </a:lnTo>
                  <a:lnTo>
                    <a:pt x="63" y="47"/>
                  </a:lnTo>
                  <a:lnTo>
                    <a:pt x="65" y="60"/>
                  </a:lnTo>
                  <a:lnTo>
                    <a:pt x="70" y="76"/>
                  </a:lnTo>
                  <a:lnTo>
                    <a:pt x="74" y="96"/>
                  </a:lnTo>
                  <a:lnTo>
                    <a:pt x="77" y="117"/>
                  </a:lnTo>
                  <a:lnTo>
                    <a:pt x="77" y="130"/>
                  </a:lnTo>
                  <a:lnTo>
                    <a:pt x="74" y="144"/>
                  </a:lnTo>
                  <a:lnTo>
                    <a:pt x="70" y="157"/>
                  </a:lnTo>
                  <a:lnTo>
                    <a:pt x="61" y="168"/>
                  </a:lnTo>
                  <a:lnTo>
                    <a:pt x="38" y="177"/>
                  </a:lnTo>
                  <a:lnTo>
                    <a:pt x="61" y="168"/>
                  </a:lnTo>
                  <a:lnTo>
                    <a:pt x="52" y="177"/>
                  </a:lnTo>
                  <a:lnTo>
                    <a:pt x="38" y="177"/>
                  </a:lnTo>
                  <a:lnTo>
                    <a:pt x="38" y="114"/>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1" name="Freeform 733">
              <a:extLst>
                <a:ext uri="{FF2B5EF4-FFF2-40B4-BE49-F238E27FC236}">
                  <a16:creationId xmlns:a16="http://schemas.microsoft.com/office/drawing/2014/main" id="{09143901-3CC0-DFE9-2105-4F1B9DBD9572}"/>
                </a:ext>
              </a:extLst>
            </p:cNvPr>
            <p:cNvSpPr>
              <a:spLocks/>
            </p:cNvSpPr>
            <p:nvPr/>
          </p:nvSpPr>
          <p:spPr bwMode="auto">
            <a:xfrm>
              <a:off x="6207423" y="5547195"/>
              <a:ext cx="65088" cy="100012"/>
            </a:xfrm>
            <a:custGeom>
              <a:avLst/>
              <a:gdLst>
                <a:gd name="T0" fmla="*/ 0 w 41"/>
                <a:gd name="T1" fmla="*/ 7 h 63"/>
                <a:gd name="T2" fmla="*/ 21 w 41"/>
                <a:gd name="T3" fmla="*/ 0 h 63"/>
                <a:gd name="T4" fmla="*/ 21 w 41"/>
                <a:gd name="T5" fmla="*/ 0 h 63"/>
                <a:gd name="T6" fmla="*/ 21 w 41"/>
                <a:gd name="T7" fmla="*/ 0 h 63"/>
                <a:gd name="T8" fmla="*/ 23 w 41"/>
                <a:gd name="T9" fmla="*/ 0 h 63"/>
                <a:gd name="T10" fmla="*/ 23 w 41"/>
                <a:gd name="T11" fmla="*/ 0 h 63"/>
                <a:gd name="T12" fmla="*/ 23 w 41"/>
                <a:gd name="T13" fmla="*/ 0 h 63"/>
                <a:gd name="T14" fmla="*/ 25 w 41"/>
                <a:gd name="T15" fmla="*/ 0 h 63"/>
                <a:gd name="T16" fmla="*/ 25 w 41"/>
                <a:gd name="T17" fmla="*/ 0 h 63"/>
                <a:gd name="T18" fmla="*/ 27 w 41"/>
                <a:gd name="T19" fmla="*/ 0 h 63"/>
                <a:gd name="T20" fmla="*/ 27 w 41"/>
                <a:gd name="T21" fmla="*/ 63 h 63"/>
                <a:gd name="T22" fmla="*/ 25 w 41"/>
                <a:gd name="T23" fmla="*/ 63 h 63"/>
                <a:gd name="T24" fmla="*/ 25 w 41"/>
                <a:gd name="T25" fmla="*/ 63 h 63"/>
                <a:gd name="T26" fmla="*/ 23 w 41"/>
                <a:gd name="T27" fmla="*/ 63 h 63"/>
                <a:gd name="T28" fmla="*/ 23 w 41"/>
                <a:gd name="T29" fmla="*/ 63 h 63"/>
                <a:gd name="T30" fmla="*/ 23 w 41"/>
                <a:gd name="T31" fmla="*/ 63 h 63"/>
                <a:gd name="T32" fmla="*/ 21 w 41"/>
                <a:gd name="T33" fmla="*/ 63 h 63"/>
                <a:gd name="T34" fmla="*/ 21 w 41"/>
                <a:gd name="T35" fmla="*/ 63 h 63"/>
                <a:gd name="T36" fmla="*/ 21 w 41"/>
                <a:gd name="T37" fmla="*/ 63 h 63"/>
                <a:gd name="T38" fmla="*/ 41 w 41"/>
                <a:gd name="T39" fmla="*/ 57 h 63"/>
                <a:gd name="T40" fmla="*/ 0 w 41"/>
                <a:gd name="T4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63">
                  <a:moveTo>
                    <a:pt x="0" y="7"/>
                  </a:moveTo>
                  <a:lnTo>
                    <a:pt x="21" y="0"/>
                  </a:lnTo>
                  <a:lnTo>
                    <a:pt x="21" y="0"/>
                  </a:lnTo>
                  <a:lnTo>
                    <a:pt x="21" y="0"/>
                  </a:lnTo>
                  <a:lnTo>
                    <a:pt x="23" y="0"/>
                  </a:lnTo>
                  <a:lnTo>
                    <a:pt x="23" y="0"/>
                  </a:lnTo>
                  <a:lnTo>
                    <a:pt x="23" y="0"/>
                  </a:lnTo>
                  <a:lnTo>
                    <a:pt x="25" y="0"/>
                  </a:lnTo>
                  <a:lnTo>
                    <a:pt x="25" y="0"/>
                  </a:lnTo>
                  <a:lnTo>
                    <a:pt x="27" y="0"/>
                  </a:lnTo>
                  <a:lnTo>
                    <a:pt x="27" y="63"/>
                  </a:lnTo>
                  <a:lnTo>
                    <a:pt x="25" y="63"/>
                  </a:lnTo>
                  <a:lnTo>
                    <a:pt x="25" y="63"/>
                  </a:lnTo>
                  <a:lnTo>
                    <a:pt x="23" y="63"/>
                  </a:lnTo>
                  <a:lnTo>
                    <a:pt x="23" y="63"/>
                  </a:lnTo>
                  <a:lnTo>
                    <a:pt x="23" y="63"/>
                  </a:lnTo>
                  <a:lnTo>
                    <a:pt x="21" y="63"/>
                  </a:lnTo>
                  <a:lnTo>
                    <a:pt x="21" y="63"/>
                  </a:lnTo>
                  <a:lnTo>
                    <a:pt x="21" y="63"/>
                  </a:lnTo>
                  <a:lnTo>
                    <a:pt x="41" y="57"/>
                  </a:lnTo>
                  <a:lnTo>
                    <a:pt x="0" y="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2" name="Freeform 734">
              <a:extLst>
                <a:ext uri="{FF2B5EF4-FFF2-40B4-BE49-F238E27FC236}">
                  <a16:creationId xmlns:a16="http://schemas.microsoft.com/office/drawing/2014/main" id="{B6511C25-8775-88BC-7591-F595E900F154}"/>
                </a:ext>
              </a:extLst>
            </p:cNvPr>
            <p:cNvSpPr>
              <a:spLocks/>
            </p:cNvSpPr>
            <p:nvPr/>
          </p:nvSpPr>
          <p:spPr bwMode="auto">
            <a:xfrm>
              <a:off x="6172498" y="5558308"/>
              <a:ext cx="111125" cy="182562"/>
            </a:xfrm>
            <a:custGeom>
              <a:avLst/>
              <a:gdLst>
                <a:gd name="T0" fmla="*/ 0 w 70"/>
                <a:gd name="T1" fmla="*/ 115 h 115"/>
                <a:gd name="T2" fmla="*/ 0 w 70"/>
                <a:gd name="T3" fmla="*/ 115 h 115"/>
                <a:gd name="T4" fmla="*/ 0 w 70"/>
                <a:gd name="T5" fmla="*/ 97 h 115"/>
                <a:gd name="T6" fmla="*/ 0 w 70"/>
                <a:gd name="T7" fmla="*/ 81 h 115"/>
                <a:gd name="T8" fmla="*/ 2 w 70"/>
                <a:gd name="T9" fmla="*/ 68 h 115"/>
                <a:gd name="T10" fmla="*/ 2 w 70"/>
                <a:gd name="T11" fmla="*/ 54 h 115"/>
                <a:gd name="T12" fmla="*/ 4 w 70"/>
                <a:gd name="T13" fmla="*/ 41 h 115"/>
                <a:gd name="T14" fmla="*/ 7 w 70"/>
                <a:gd name="T15" fmla="*/ 29 h 115"/>
                <a:gd name="T16" fmla="*/ 11 w 70"/>
                <a:gd name="T17" fmla="*/ 16 h 115"/>
                <a:gd name="T18" fmla="*/ 22 w 70"/>
                <a:gd name="T19" fmla="*/ 0 h 115"/>
                <a:gd name="T20" fmla="*/ 63 w 70"/>
                <a:gd name="T21" fmla="*/ 50 h 115"/>
                <a:gd name="T22" fmla="*/ 70 w 70"/>
                <a:gd name="T23" fmla="*/ 41 h 115"/>
                <a:gd name="T24" fmla="*/ 70 w 70"/>
                <a:gd name="T25" fmla="*/ 43 h 115"/>
                <a:gd name="T26" fmla="*/ 67 w 70"/>
                <a:gd name="T27" fmla="*/ 50 h 115"/>
                <a:gd name="T28" fmla="*/ 67 w 70"/>
                <a:gd name="T29" fmla="*/ 59 h 115"/>
                <a:gd name="T30" fmla="*/ 65 w 70"/>
                <a:gd name="T31" fmla="*/ 70 h 115"/>
                <a:gd name="T32" fmla="*/ 65 w 70"/>
                <a:gd name="T33" fmla="*/ 83 h 115"/>
                <a:gd name="T34" fmla="*/ 65 w 70"/>
                <a:gd name="T35" fmla="*/ 99 h 115"/>
                <a:gd name="T36" fmla="*/ 65 w 70"/>
                <a:gd name="T37" fmla="*/ 113 h 115"/>
                <a:gd name="T38" fmla="*/ 65 w 70"/>
                <a:gd name="T39" fmla="*/ 113 h 115"/>
                <a:gd name="T40" fmla="*/ 0 w 70"/>
                <a:gd name="T4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15">
                  <a:moveTo>
                    <a:pt x="0" y="115"/>
                  </a:moveTo>
                  <a:lnTo>
                    <a:pt x="0" y="115"/>
                  </a:lnTo>
                  <a:lnTo>
                    <a:pt x="0" y="97"/>
                  </a:lnTo>
                  <a:lnTo>
                    <a:pt x="0" y="81"/>
                  </a:lnTo>
                  <a:lnTo>
                    <a:pt x="2" y="68"/>
                  </a:lnTo>
                  <a:lnTo>
                    <a:pt x="2" y="54"/>
                  </a:lnTo>
                  <a:lnTo>
                    <a:pt x="4" y="41"/>
                  </a:lnTo>
                  <a:lnTo>
                    <a:pt x="7" y="29"/>
                  </a:lnTo>
                  <a:lnTo>
                    <a:pt x="11" y="16"/>
                  </a:lnTo>
                  <a:lnTo>
                    <a:pt x="22" y="0"/>
                  </a:lnTo>
                  <a:lnTo>
                    <a:pt x="63" y="50"/>
                  </a:lnTo>
                  <a:lnTo>
                    <a:pt x="70" y="41"/>
                  </a:lnTo>
                  <a:lnTo>
                    <a:pt x="70" y="43"/>
                  </a:lnTo>
                  <a:lnTo>
                    <a:pt x="67" y="50"/>
                  </a:lnTo>
                  <a:lnTo>
                    <a:pt x="67" y="59"/>
                  </a:lnTo>
                  <a:lnTo>
                    <a:pt x="65" y="70"/>
                  </a:lnTo>
                  <a:lnTo>
                    <a:pt x="65" y="83"/>
                  </a:lnTo>
                  <a:lnTo>
                    <a:pt x="65" y="99"/>
                  </a:lnTo>
                  <a:lnTo>
                    <a:pt x="65" y="113"/>
                  </a:lnTo>
                  <a:lnTo>
                    <a:pt x="65" y="113"/>
                  </a:lnTo>
                  <a:lnTo>
                    <a:pt x="0" y="115"/>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3" name="Freeform 735">
              <a:extLst>
                <a:ext uri="{FF2B5EF4-FFF2-40B4-BE49-F238E27FC236}">
                  <a16:creationId xmlns:a16="http://schemas.microsoft.com/office/drawing/2014/main" id="{73C49778-139E-A029-3ED1-9F0E7F7887ED}"/>
                </a:ext>
              </a:extLst>
            </p:cNvPr>
            <p:cNvSpPr>
              <a:spLocks/>
            </p:cNvSpPr>
            <p:nvPr/>
          </p:nvSpPr>
          <p:spPr bwMode="auto">
            <a:xfrm>
              <a:off x="6172498" y="5737695"/>
              <a:ext cx="106363" cy="180975"/>
            </a:xfrm>
            <a:custGeom>
              <a:avLst/>
              <a:gdLst>
                <a:gd name="T0" fmla="*/ 38 w 67"/>
                <a:gd name="T1" fmla="*/ 114 h 114"/>
                <a:gd name="T2" fmla="*/ 16 w 67"/>
                <a:gd name="T3" fmla="*/ 105 h 114"/>
                <a:gd name="T4" fmla="*/ 7 w 67"/>
                <a:gd name="T5" fmla="*/ 87 h 114"/>
                <a:gd name="T6" fmla="*/ 4 w 67"/>
                <a:gd name="T7" fmla="*/ 78 h 114"/>
                <a:gd name="T8" fmla="*/ 4 w 67"/>
                <a:gd name="T9" fmla="*/ 67 h 114"/>
                <a:gd name="T10" fmla="*/ 2 w 67"/>
                <a:gd name="T11" fmla="*/ 58 h 114"/>
                <a:gd name="T12" fmla="*/ 2 w 67"/>
                <a:gd name="T13" fmla="*/ 45 h 114"/>
                <a:gd name="T14" fmla="*/ 2 w 67"/>
                <a:gd name="T15" fmla="*/ 31 h 114"/>
                <a:gd name="T16" fmla="*/ 2 w 67"/>
                <a:gd name="T17" fmla="*/ 15 h 114"/>
                <a:gd name="T18" fmla="*/ 0 w 67"/>
                <a:gd name="T19" fmla="*/ 2 h 114"/>
                <a:gd name="T20" fmla="*/ 65 w 67"/>
                <a:gd name="T21" fmla="*/ 0 h 114"/>
                <a:gd name="T22" fmla="*/ 65 w 67"/>
                <a:gd name="T23" fmla="*/ 15 h 114"/>
                <a:gd name="T24" fmla="*/ 65 w 67"/>
                <a:gd name="T25" fmla="*/ 29 h 114"/>
                <a:gd name="T26" fmla="*/ 65 w 67"/>
                <a:gd name="T27" fmla="*/ 42 h 114"/>
                <a:gd name="T28" fmla="*/ 67 w 67"/>
                <a:gd name="T29" fmla="*/ 54 h 114"/>
                <a:gd name="T30" fmla="*/ 67 w 67"/>
                <a:gd name="T31" fmla="*/ 63 h 114"/>
                <a:gd name="T32" fmla="*/ 67 w 67"/>
                <a:gd name="T33" fmla="*/ 69 h 114"/>
                <a:gd name="T34" fmla="*/ 67 w 67"/>
                <a:gd name="T35" fmla="*/ 72 h 114"/>
                <a:gd name="T36" fmla="*/ 61 w 67"/>
                <a:gd name="T37" fmla="*/ 58 h 114"/>
                <a:gd name="T38" fmla="*/ 38 w 67"/>
                <a:gd name="T39" fmla="*/ 51 h 114"/>
                <a:gd name="T40" fmla="*/ 38 w 67"/>
                <a:gd name="T4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114">
                  <a:moveTo>
                    <a:pt x="38" y="114"/>
                  </a:moveTo>
                  <a:lnTo>
                    <a:pt x="16" y="105"/>
                  </a:lnTo>
                  <a:lnTo>
                    <a:pt x="7" y="87"/>
                  </a:lnTo>
                  <a:lnTo>
                    <a:pt x="4" y="78"/>
                  </a:lnTo>
                  <a:lnTo>
                    <a:pt x="4" y="67"/>
                  </a:lnTo>
                  <a:lnTo>
                    <a:pt x="2" y="58"/>
                  </a:lnTo>
                  <a:lnTo>
                    <a:pt x="2" y="45"/>
                  </a:lnTo>
                  <a:lnTo>
                    <a:pt x="2" y="31"/>
                  </a:lnTo>
                  <a:lnTo>
                    <a:pt x="2" y="15"/>
                  </a:lnTo>
                  <a:lnTo>
                    <a:pt x="0" y="2"/>
                  </a:lnTo>
                  <a:lnTo>
                    <a:pt x="65" y="0"/>
                  </a:lnTo>
                  <a:lnTo>
                    <a:pt x="65" y="15"/>
                  </a:lnTo>
                  <a:lnTo>
                    <a:pt x="65" y="29"/>
                  </a:lnTo>
                  <a:lnTo>
                    <a:pt x="65" y="42"/>
                  </a:lnTo>
                  <a:lnTo>
                    <a:pt x="67" y="54"/>
                  </a:lnTo>
                  <a:lnTo>
                    <a:pt x="67" y="63"/>
                  </a:lnTo>
                  <a:lnTo>
                    <a:pt x="67" y="69"/>
                  </a:lnTo>
                  <a:lnTo>
                    <a:pt x="67" y="72"/>
                  </a:lnTo>
                  <a:lnTo>
                    <a:pt x="61" y="58"/>
                  </a:lnTo>
                  <a:lnTo>
                    <a:pt x="38" y="51"/>
                  </a:lnTo>
                  <a:lnTo>
                    <a:pt x="38" y="114"/>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4" name="Freeform 736">
              <a:extLst>
                <a:ext uri="{FF2B5EF4-FFF2-40B4-BE49-F238E27FC236}">
                  <a16:creationId xmlns:a16="http://schemas.microsoft.com/office/drawing/2014/main" id="{DE01CBC0-0482-AB05-57D7-B22AEEF021EE}"/>
                </a:ext>
              </a:extLst>
            </p:cNvPr>
            <p:cNvSpPr>
              <a:spLocks/>
            </p:cNvSpPr>
            <p:nvPr/>
          </p:nvSpPr>
          <p:spPr bwMode="auto">
            <a:xfrm>
              <a:off x="6197898" y="5818658"/>
              <a:ext cx="92075" cy="100012"/>
            </a:xfrm>
            <a:custGeom>
              <a:avLst/>
              <a:gdLst>
                <a:gd name="T0" fmla="*/ 0 w 58"/>
                <a:gd name="T1" fmla="*/ 45 h 63"/>
                <a:gd name="T2" fmla="*/ 29 w 58"/>
                <a:gd name="T3" fmla="*/ 63 h 63"/>
                <a:gd name="T4" fmla="*/ 29 w 58"/>
                <a:gd name="T5" fmla="*/ 63 h 63"/>
                <a:gd name="T6" fmla="*/ 27 w 58"/>
                <a:gd name="T7" fmla="*/ 63 h 63"/>
                <a:gd name="T8" fmla="*/ 27 w 58"/>
                <a:gd name="T9" fmla="*/ 63 h 63"/>
                <a:gd name="T10" fmla="*/ 24 w 58"/>
                <a:gd name="T11" fmla="*/ 63 h 63"/>
                <a:gd name="T12" fmla="*/ 24 w 58"/>
                <a:gd name="T13" fmla="*/ 63 h 63"/>
                <a:gd name="T14" fmla="*/ 24 w 58"/>
                <a:gd name="T15" fmla="*/ 63 h 63"/>
                <a:gd name="T16" fmla="*/ 22 w 58"/>
                <a:gd name="T17" fmla="*/ 63 h 63"/>
                <a:gd name="T18" fmla="*/ 22 w 58"/>
                <a:gd name="T19" fmla="*/ 63 h 63"/>
                <a:gd name="T20" fmla="*/ 22 w 58"/>
                <a:gd name="T21" fmla="*/ 0 h 63"/>
                <a:gd name="T22" fmla="*/ 22 w 58"/>
                <a:gd name="T23" fmla="*/ 0 h 63"/>
                <a:gd name="T24" fmla="*/ 24 w 58"/>
                <a:gd name="T25" fmla="*/ 0 h 63"/>
                <a:gd name="T26" fmla="*/ 24 w 58"/>
                <a:gd name="T27" fmla="*/ 0 h 63"/>
                <a:gd name="T28" fmla="*/ 24 w 58"/>
                <a:gd name="T29" fmla="*/ 0 h 63"/>
                <a:gd name="T30" fmla="*/ 27 w 58"/>
                <a:gd name="T31" fmla="*/ 0 h 63"/>
                <a:gd name="T32" fmla="*/ 27 w 58"/>
                <a:gd name="T33" fmla="*/ 0 h 63"/>
                <a:gd name="T34" fmla="*/ 29 w 58"/>
                <a:gd name="T35" fmla="*/ 0 h 63"/>
                <a:gd name="T36" fmla="*/ 29 w 58"/>
                <a:gd name="T37" fmla="*/ 0 h 63"/>
                <a:gd name="T38" fmla="*/ 58 w 58"/>
                <a:gd name="T39" fmla="*/ 16 h 63"/>
                <a:gd name="T40" fmla="*/ 29 w 58"/>
                <a:gd name="T41" fmla="*/ 0 h 63"/>
                <a:gd name="T42" fmla="*/ 47 w 58"/>
                <a:gd name="T43" fmla="*/ 0 h 63"/>
                <a:gd name="T44" fmla="*/ 58 w 58"/>
                <a:gd name="T45" fmla="*/ 16 h 63"/>
                <a:gd name="T46" fmla="*/ 0 w 58"/>
                <a:gd name="T47"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3">
                  <a:moveTo>
                    <a:pt x="0" y="45"/>
                  </a:moveTo>
                  <a:lnTo>
                    <a:pt x="29" y="63"/>
                  </a:lnTo>
                  <a:lnTo>
                    <a:pt x="29" y="63"/>
                  </a:lnTo>
                  <a:lnTo>
                    <a:pt x="27" y="63"/>
                  </a:lnTo>
                  <a:lnTo>
                    <a:pt x="27" y="63"/>
                  </a:lnTo>
                  <a:lnTo>
                    <a:pt x="24" y="63"/>
                  </a:lnTo>
                  <a:lnTo>
                    <a:pt x="24" y="63"/>
                  </a:lnTo>
                  <a:lnTo>
                    <a:pt x="24" y="63"/>
                  </a:lnTo>
                  <a:lnTo>
                    <a:pt x="22" y="63"/>
                  </a:lnTo>
                  <a:lnTo>
                    <a:pt x="22" y="63"/>
                  </a:lnTo>
                  <a:lnTo>
                    <a:pt x="22" y="0"/>
                  </a:lnTo>
                  <a:lnTo>
                    <a:pt x="22" y="0"/>
                  </a:lnTo>
                  <a:lnTo>
                    <a:pt x="24" y="0"/>
                  </a:lnTo>
                  <a:lnTo>
                    <a:pt x="24" y="0"/>
                  </a:lnTo>
                  <a:lnTo>
                    <a:pt x="24" y="0"/>
                  </a:lnTo>
                  <a:lnTo>
                    <a:pt x="27" y="0"/>
                  </a:lnTo>
                  <a:lnTo>
                    <a:pt x="27" y="0"/>
                  </a:lnTo>
                  <a:lnTo>
                    <a:pt x="29" y="0"/>
                  </a:lnTo>
                  <a:lnTo>
                    <a:pt x="29" y="0"/>
                  </a:lnTo>
                  <a:lnTo>
                    <a:pt x="58" y="16"/>
                  </a:lnTo>
                  <a:lnTo>
                    <a:pt x="29" y="0"/>
                  </a:lnTo>
                  <a:lnTo>
                    <a:pt x="47" y="0"/>
                  </a:lnTo>
                  <a:lnTo>
                    <a:pt x="58" y="16"/>
                  </a:lnTo>
                  <a:lnTo>
                    <a:pt x="0" y="45"/>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5" name="Freeform 737">
              <a:extLst>
                <a:ext uri="{FF2B5EF4-FFF2-40B4-BE49-F238E27FC236}">
                  <a16:creationId xmlns:a16="http://schemas.microsoft.com/office/drawing/2014/main" id="{61F48C3C-9FD4-B26C-A211-7FC0F894D8B8}"/>
                </a:ext>
              </a:extLst>
            </p:cNvPr>
            <p:cNvSpPr>
              <a:spLocks/>
            </p:cNvSpPr>
            <p:nvPr/>
          </p:nvSpPr>
          <p:spPr bwMode="auto">
            <a:xfrm>
              <a:off x="6197898" y="5844058"/>
              <a:ext cx="128588" cy="150812"/>
            </a:xfrm>
            <a:custGeom>
              <a:avLst/>
              <a:gdLst>
                <a:gd name="T0" fmla="*/ 22 w 81"/>
                <a:gd name="T1" fmla="*/ 74 h 95"/>
                <a:gd name="T2" fmla="*/ 54 w 81"/>
                <a:gd name="T3" fmla="*/ 95 h 95"/>
                <a:gd name="T4" fmla="*/ 31 w 81"/>
                <a:gd name="T5" fmla="*/ 88 h 95"/>
                <a:gd name="T6" fmla="*/ 15 w 81"/>
                <a:gd name="T7" fmla="*/ 74 h 95"/>
                <a:gd name="T8" fmla="*/ 6 w 81"/>
                <a:gd name="T9" fmla="*/ 61 h 95"/>
                <a:gd name="T10" fmla="*/ 4 w 81"/>
                <a:gd name="T11" fmla="*/ 50 h 95"/>
                <a:gd name="T12" fmla="*/ 2 w 81"/>
                <a:gd name="T13" fmla="*/ 41 h 95"/>
                <a:gd name="T14" fmla="*/ 0 w 81"/>
                <a:gd name="T15" fmla="*/ 32 h 95"/>
                <a:gd name="T16" fmla="*/ 0 w 81"/>
                <a:gd name="T17" fmla="*/ 27 h 95"/>
                <a:gd name="T18" fmla="*/ 0 w 81"/>
                <a:gd name="T19" fmla="*/ 29 h 95"/>
                <a:gd name="T20" fmla="*/ 58 w 81"/>
                <a:gd name="T21" fmla="*/ 0 h 95"/>
                <a:gd name="T22" fmla="*/ 60 w 81"/>
                <a:gd name="T23" fmla="*/ 11 h 95"/>
                <a:gd name="T24" fmla="*/ 63 w 81"/>
                <a:gd name="T25" fmla="*/ 20 h 95"/>
                <a:gd name="T26" fmla="*/ 65 w 81"/>
                <a:gd name="T27" fmla="*/ 27 h 95"/>
                <a:gd name="T28" fmla="*/ 65 w 81"/>
                <a:gd name="T29" fmla="*/ 34 h 95"/>
                <a:gd name="T30" fmla="*/ 67 w 81"/>
                <a:gd name="T31" fmla="*/ 38 h 95"/>
                <a:gd name="T32" fmla="*/ 67 w 81"/>
                <a:gd name="T33" fmla="*/ 38 h 95"/>
                <a:gd name="T34" fmla="*/ 60 w 81"/>
                <a:gd name="T35" fmla="*/ 34 h 95"/>
                <a:gd name="T36" fmla="*/ 49 w 81"/>
                <a:gd name="T37" fmla="*/ 29 h 95"/>
                <a:gd name="T38" fmla="*/ 81 w 81"/>
                <a:gd name="T39" fmla="*/ 50 h 95"/>
                <a:gd name="T40" fmla="*/ 49 w 81"/>
                <a:gd name="T41" fmla="*/ 29 h 95"/>
                <a:gd name="T42" fmla="*/ 72 w 81"/>
                <a:gd name="T43" fmla="*/ 29 h 95"/>
                <a:gd name="T44" fmla="*/ 81 w 81"/>
                <a:gd name="T45" fmla="*/ 50 h 95"/>
                <a:gd name="T46" fmla="*/ 22 w 81"/>
                <a:gd name="T47" fmla="*/ 7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95">
                  <a:moveTo>
                    <a:pt x="22" y="74"/>
                  </a:moveTo>
                  <a:lnTo>
                    <a:pt x="54" y="95"/>
                  </a:lnTo>
                  <a:lnTo>
                    <a:pt x="31" y="88"/>
                  </a:lnTo>
                  <a:lnTo>
                    <a:pt x="15" y="74"/>
                  </a:lnTo>
                  <a:lnTo>
                    <a:pt x="6" y="61"/>
                  </a:lnTo>
                  <a:lnTo>
                    <a:pt x="4" y="50"/>
                  </a:lnTo>
                  <a:lnTo>
                    <a:pt x="2" y="41"/>
                  </a:lnTo>
                  <a:lnTo>
                    <a:pt x="0" y="32"/>
                  </a:lnTo>
                  <a:lnTo>
                    <a:pt x="0" y="27"/>
                  </a:lnTo>
                  <a:lnTo>
                    <a:pt x="0" y="29"/>
                  </a:lnTo>
                  <a:lnTo>
                    <a:pt x="58" y="0"/>
                  </a:lnTo>
                  <a:lnTo>
                    <a:pt x="60" y="11"/>
                  </a:lnTo>
                  <a:lnTo>
                    <a:pt x="63" y="20"/>
                  </a:lnTo>
                  <a:lnTo>
                    <a:pt x="65" y="27"/>
                  </a:lnTo>
                  <a:lnTo>
                    <a:pt x="65" y="34"/>
                  </a:lnTo>
                  <a:lnTo>
                    <a:pt x="67" y="38"/>
                  </a:lnTo>
                  <a:lnTo>
                    <a:pt x="67" y="38"/>
                  </a:lnTo>
                  <a:lnTo>
                    <a:pt x="60" y="34"/>
                  </a:lnTo>
                  <a:lnTo>
                    <a:pt x="49" y="29"/>
                  </a:lnTo>
                  <a:lnTo>
                    <a:pt x="81" y="50"/>
                  </a:lnTo>
                  <a:lnTo>
                    <a:pt x="49" y="29"/>
                  </a:lnTo>
                  <a:lnTo>
                    <a:pt x="72" y="29"/>
                  </a:lnTo>
                  <a:lnTo>
                    <a:pt x="81" y="50"/>
                  </a:lnTo>
                  <a:lnTo>
                    <a:pt x="22" y="74"/>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6" name="Freeform 738">
              <a:extLst>
                <a:ext uri="{FF2B5EF4-FFF2-40B4-BE49-F238E27FC236}">
                  <a16:creationId xmlns:a16="http://schemas.microsoft.com/office/drawing/2014/main" id="{63997819-6A29-DD2D-033B-2089DEF17B91}"/>
                </a:ext>
              </a:extLst>
            </p:cNvPr>
            <p:cNvSpPr>
              <a:spLocks/>
            </p:cNvSpPr>
            <p:nvPr/>
          </p:nvSpPr>
          <p:spPr bwMode="auto">
            <a:xfrm>
              <a:off x="6232823" y="5923433"/>
              <a:ext cx="188913" cy="123825"/>
            </a:xfrm>
            <a:custGeom>
              <a:avLst/>
              <a:gdLst>
                <a:gd name="T0" fmla="*/ 113 w 119"/>
                <a:gd name="T1" fmla="*/ 78 h 78"/>
                <a:gd name="T2" fmla="*/ 113 w 119"/>
                <a:gd name="T3" fmla="*/ 78 h 78"/>
                <a:gd name="T4" fmla="*/ 97 w 119"/>
                <a:gd name="T5" fmla="*/ 76 h 78"/>
                <a:gd name="T6" fmla="*/ 81 w 119"/>
                <a:gd name="T7" fmla="*/ 74 h 78"/>
                <a:gd name="T8" fmla="*/ 65 w 119"/>
                <a:gd name="T9" fmla="*/ 69 h 78"/>
                <a:gd name="T10" fmla="*/ 50 w 119"/>
                <a:gd name="T11" fmla="*/ 65 h 78"/>
                <a:gd name="T12" fmla="*/ 36 w 119"/>
                <a:gd name="T13" fmla="*/ 58 h 78"/>
                <a:gd name="T14" fmla="*/ 23 w 119"/>
                <a:gd name="T15" fmla="*/ 51 h 78"/>
                <a:gd name="T16" fmla="*/ 9 w 119"/>
                <a:gd name="T17" fmla="*/ 40 h 78"/>
                <a:gd name="T18" fmla="*/ 0 w 119"/>
                <a:gd name="T19" fmla="*/ 24 h 78"/>
                <a:gd name="T20" fmla="*/ 59 w 119"/>
                <a:gd name="T21" fmla="*/ 0 h 78"/>
                <a:gd name="T22" fmla="*/ 59 w 119"/>
                <a:gd name="T23" fmla="*/ 0 h 78"/>
                <a:gd name="T24" fmla="*/ 61 w 119"/>
                <a:gd name="T25" fmla="*/ 0 h 78"/>
                <a:gd name="T26" fmla="*/ 63 w 119"/>
                <a:gd name="T27" fmla="*/ 2 h 78"/>
                <a:gd name="T28" fmla="*/ 72 w 119"/>
                <a:gd name="T29" fmla="*/ 6 h 78"/>
                <a:gd name="T30" fmla="*/ 81 w 119"/>
                <a:gd name="T31" fmla="*/ 9 h 78"/>
                <a:gd name="T32" fmla="*/ 92 w 119"/>
                <a:gd name="T33" fmla="*/ 11 h 78"/>
                <a:gd name="T34" fmla="*/ 106 w 119"/>
                <a:gd name="T35" fmla="*/ 13 h 78"/>
                <a:gd name="T36" fmla="*/ 119 w 119"/>
                <a:gd name="T37" fmla="*/ 15 h 78"/>
                <a:gd name="T38" fmla="*/ 119 w 119"/>
                <a:gd name="T39" fmla="*/ 15 h 78"/>
                <a:gd name="T40" fmla="*/ 113 w 119"/>
                <a:gd name="T4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78">
                  <a:moveTo>
                    <a:pt x="113" y="78"/>
                  </a:moveTo>
                  <a:lnTo>
                    <a:pt x="113" y="78"/>
                  </a:lnTo>
                  <a:lnTo>
                    <a:pt x="97" y="76"/>
                  </a:lnTo>
                  <a:lnTo>
                    <a:pt x="81" y="74"/>
                  </a:lnTo>
                  <a:lnTo>
                    <a:pt x="65" y="69"/>
                  </a:lnTo>
                  <a:lnTo>
                    <a:pt x="50" y="65"/>
                  </a:lnTo>
                  <a:lnTo>
                    <a:pt x="36" y="58"/>
                  </a:lnTo>
                  <a:lnTo>
                    <a:pt x="23" y="51"/>
                  </a:lnTo>
                  <a:lnTo>
                    <a:pt x="9" y="40"/>
                  </a:lnTo>
                  <a:lnTo>
                    <a:pt x="0" y="24"/>
                  </a:lnTo>
                  <a:lnTo>
                    <a:pt x="59" y="0"/>
                  </a:lnTo>
                  <a:lnTo>
                    <a:pt x="59" y="0"/>
                  </a:lnTo>
                  <a:lnTo>
                    <a:pt x="61" y="0"/>
                  </a:lnTo>
                  <a:lnTo>
                    <a:pt x="63" y="2"/>
                  </a:lnTo>
                  <a:lnTo>
                    <a:pt x="72" y="6"/>
                  </a:lnTo>
                  <a:lnTo>
                    <a:pt x="81" y="9"/>
                  </a:lnTo>
                  <a:lnTo>
                    <a:pt x="92" y="11"/>
                  </a:lnTo>
                  <a:lnTo>
                    <a:pt x="106" y="13"/>
                  </a:lnTo>
                  <a:lnTo>
                    <a:pt x="119" y="15"/>
                  </a:lnTo>
                  <a:lnTo>
                    <a:pt x="119" y="15"/>
                  </a:lnTo>
                  <a:lnTo>
                    <a:pt x="113" y="78"/>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7" name="Freeform 739">
              <a:extLst>
                <a:ext uri="{FF2B5EF4-FFF2-40B4-BE49-F238E27FC236}">
                  <a16:creationId xmlns:a16="http://schemas.microsoft.com/office/drawing/2014/main" id="{7947AEE5-099D-F948-4CB3-8F2EFD20D080}"/>
                </a:ext>
              </a:extLst>
            </p:cNvPr>
            <p:cNvSpPr>
              <a:spLocks/>
            </p:cNvSpPr>
            <p:nvPr/>
          </p:nvSpPr>
          <p:spPr bwMode="auto">
            <a:xfrm>
              <a:off x="6412211" y="5947245"/>
              <a:ext cx="192088" cy="104775"/>
            </a:xfrm>
            <a:custGeom>
              <a:avLst/>
              <a:gdLst>
                <a:gd name="T0" fmla="*/ 121 w 121"/>
                <a:gd name="T1" fmla="*/ 66 h 66"/>
                <a:gd name="T2" fmla="*/ 121 w 121"/>
                <a:gd name="T3" fmla="*/ 66 h 66"/>
                <a:gd name="T4" fmla="*/ 110 w 121"/>
                <a:gd name="T5" fmla="*/ 66 h 66"/>
                <a:gd name="T6" fmla="*/ 97 w 121"/>
                <a:gd name="T7" fmla="*/ 66 h 66"/>
                <a:gd name="T8" fmla="*/ 83 w 121"/>
                <a:gd name="T9" fmla="*/ 66 h 66"/>
                <a:gd name="T10" fmla="*/ 67 w 121"/>
                <a:gd name="T11" fmla="*/ 66 h 66"/>
                <a:gd name="T12" fmla="*/ 51 w 121"/>
                <a:gd name="T13" fmla="*/ 66 h 66"/>
                <a:gd name="T14" fmla="*/ 33 w 121"/>
                <a:gd name="T15" fmla="*/ 66 h 66"/>
                <a:gd name="T16" fmla="*/ 18 w 121"/>
                <a:gd name="T17" fmla="*/ 63 h 66"/>
                <a:gd name="T18" fmla="*/ 0 w 121"/>
                <a:gd name="T19" fmla="*/ 63 h 66"/>
                <a:gd name="T20" fmla="*/ 6 w 121"/>
                <a:gd name="T21" fmla="*/ 0 h 66"/>
                <a:gd name="T22" fmla="*/ 22 w 121"/>
                <a:gd name="T23" fmla="*/ 0 h 66"/>
                <a:gd name="T24" fmla="*/ 38 w 121"/>
                <a:gd name="T25" fmla="*/ 3 h 66"/>
                <a:gd name="T26" fmla="*/ 51 w 121"/>
                <a:gd name="T27" fmla="*/ 3 h 66"/>
                <a:gd name="T28" fmla="*/ 67 w 121"/>
                <a:gd name="T29" fmla="*/ 3 h 66"/>
                <a:gd name="T30" fmla="*/ 83 w 121"/>
                <a:gd name="T31" fmla="*/ 3 h 66"/>
                <a:gd name="T32" fmla="*/ 97 w 121"/>
                <a:gd name="T33" fmla="*/ 3 h 66"/>
                <a:gd name="T34" fmla="*/ 110 w 121"/>
                <a:gd name="T35" fmla="*/ 3 h 66"/>
                <a:gd name="T36" fmla="*/ 121 w 121"/>
                <a:gd name="T37" fmla="*/ 3 h 66"/>
                <a:gd name="T38" fmla="*/ 121 w 121"/>
                <a:gd name="T39" fmla="*/ 3 h 66"/>
                <a:gd name="T40" fmla="*/ 121 w 121"/>
                <a:gd name="T4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66">
                  <a:moveTo>
                    <a:pt x="121" y="66"/>
                  </a:moveTo>
                  <a:lnTo>
                    <a:pt x="121" y="66"/>
                  </a:lnTo>
                  <a:lnTo>
                    <a:pt x="110" y="66"/>
                  </a:lnTo>
                  <a:lnTo>
                    <a:pt x="97" y="66"/>
                  </a:lnTo>
                  <a:lnTo>
                    <a:pt x="83" y="66"/>
                  </a:lnTo>
                  <a:lnTo>
                    <a:pt x="67" y="66"/>
                  </a:lnTo>
                  <a:lnTo>
                    <a:pt x="51" y="66"/>
                  </a:lnTo>
                  <a:lnTo>
                    <a:pt x="33" y="66"/>
                  </a:lnTo>
                  <a:lnTo>
                    <a:pt x="18" y="63"/>
                  </a:lnTo>
                  <a:lnTo>
                    <a:pt x="0" y="63"/>
                  </a:lnTo>
                  <a:lnTo>
                    <a:pt x="6" y="0"/>
                  </a:lnTo>
                  <a:lnTo>
                    <a:pt x="22" y="0"/>
                  </a:lnTo>
                  <a:lnTo>
                    <a:pt x="38" y="3"/>
                  </a:lnTo>
                  <a:lnTo>
                    <a:pt x="51" y="3"/>
                  </a:lnTo>
                  <a:lnTo>
                    <a:pt x="67" y="3"/>
                  </a:lnTo>
                  <a:lnTo>
                    <a:pt x="83" y="3"/>
                  </a:lnTo>
                  <a:lnTo>
                    <a:pt x="97" y="3"/>
                  </a:lnTo>
                  <a:lnTo>
                    <a:pt x="110" y="3"/>
                  </a:lnTo>
                  <a:lnTo>
                    <a:pt x="121" y="3"/>
                  </a:lnTo>
                  <a:lnTo>
                    <a:pt x="121" y="3"/>
                  </a:lnTo>
                  <a:lnTo>
                    <a:pt x="121" y="66"/>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8" name="Freeform 740">
              <a:extLst>
                <a:ext uri="{FF2B5EF4-FFF2-40B4-BE49-F238E27FC236}">
                  <a16:creationId xmlns:a16="http://schemas.microsoft.com/office/drawing/2014/main" id="{0DBAFA5C-541A-37EE-FD90-4E0A48EF4276}"/>
                </a:ext>
              </a:extLst>
            </p:cNvPr>
            <p:cNvSpPr>
              <a:spLocks/>
            </p:cNvSpPr>
            <p:nvPr/>
          </p:nvSpPr>
          <p:spPr bwMode="auto">
            <a:xfrm>
              <a:off x="6604298" y="5952008"/>
              <a:ext cx="142875" cy="106362"/>
            </a:xfrm>
            <a:custGeom>
              <a:avLst/>
              <a:gdLst>
                <a:gd name="T0" fmla="*/ 88 w 90"/>
                <a:gd name="T1" fmla="*/ 67 h 67"/>
                <a:gd name="T2" fmla="*/ 88 w 90"/>
                <a:gd name="T3" fmla="*/ 67 h 67"/>
                <a:gd name="T4" fmla="*/ 75 w 90"/>
                <a:gd name="T5" fmla="*/ 65 h 67"/>
                <a:gd name="T6" fmla="*/ 63 w 90"/>
                <a:gd name="T7" fmla="*/ 65 h 67"/>
                <a:gd name="T8" fmla="*/ 52 w 90"/>
                <a:gd name="T9" fmla="*/ 65 h 67"/>
                <a:gd name="T10" fmla="*/ 41 w 90"/>
                <a:gd name="T11" fmla="*/ 63 h 67"/>
                <a:gd name="T12" fmla="*/ 30 w 90"/>
                <a:gd name="T13" fmla="*/ 63 h 67"/>
                <a:gd name="T14" fmla="*/ 18 w 90"/>
                <a:gd name="T15" fmla="*/ 63 h 67"/>
                <a:gd name="T16" fmla="*/ 9 w 90"/>
                <a:gd name="T17" fmla="*/ 63 h 67"/>
                <a:gd name="T18" fmla="*/ 0 w 90"/>
                <a:gd name="T19" fmla="*/ 63 h 67"/>
                <a:gd name="T20" fmla="*/ 0 w 90"/>
                <a:gd name="T21" fmla="*/ 0 h 67"/>
                <a:gd name="T22" fmla="*/ 9 w 90"/>
                <a:gd name="T23" fmla="*/ 0 h 67"/>
                <a:gd name="T24" fmla="*/ 21 w 90"/>
                <a:gd name="T25" fmla="*/ 0 h 67"/>
                <a:gd name="T26" fmla="*/ 32 w 90"/>
                <a:gd name="T27" fmla="*/ 0 h 67"/>
                <a:gd name="T28" fmla="*/ 43 w 90"/>
                <a:gd name="T29" fmla="*/ 0 h 67"/>
                <a:gd name="T30" fmla="*/ 57 w 90"/>
                <a:gd name="T31" fmla="*/ 2 h 67"/>
                <a:gd name="T32" fmla="*/ 68 w 90"/>
                <a:gd name="T33" fmla="*/ 2 h 67"/>
                <a:gd name="T34" fmla="*/ 79 w 90"/>
                <a:gd name="T35" fmla="*/ 2 h 67"/>
                <a:gd name="T36" fmla="*/ 90 w 90"/>
                <a:gd name="T37" fmla="*/ 2 h 67"/>
                <a:gd name="T38" fmla="*/ 90 w 90"/>
                <a:gd name="T39" fmla="*/ 2 h 67"/>
                <a:gd name="T40" fmla="*/ 88 w 90"/>
                <a:gd name="T4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7">
                  <a:moveTo>
                    <a:pt x="88" y="67"/>
                  </a:moveTo>
                  <a:lnTo>
                    <a:pt x="88" y="67"/>
                  </a:lnTo>
                  <a:lnTo>
                    <a:pt x="75" y="65"/>
                  </a:lnTo>
                  <a:lnTo>
                    <a:pt x="63" y="65"/>
                  </a:lnTo>
                  <a:lnTo>
                    <a:pt x="52" y="65"/>
                  </a:lnTo>
                  <a:lnTo>
                    <a:pt x="41" y="63"/>
                  </a:lnTo>
                  <a:lnTo>
                    <a:pt x="30" y="63"/>
                  </a:lnTo>
                  <a:lnTo>
                    <a:pt x="18" y="63"/>
                  </a:lnTo>
                  <a:lnTo>
                    <a:pt x="9" y="63"/>
                  </a:lnTo>
                  <a:lnTo>
                    <a:pt x="0" y="63"/>
                  </a:lnTo>
                  <a:lnTo>
                    <a:pt x="0" y="0"/>
                  </a:lnTo>
                  <a:lnTo>
                    <a:pt x="9" y="0"/>
                  </a:lnTo>
                  <a:lnTo>
                    <a:pt x="21" y="0"/>
                  </a:lnTo>
                  <a:lnTo>
                    <a:pt x="32" y="0"/>
                  </a:lnTo>
                  <a:lnTo>
                    <a:pt x="43" y="0"/>
                  </a:lnTo>
                  <a:lnTo>
                    <a:pt x="57" y="2"/>
                  </a:lnTo>
                  <a:lnTo>
                    <a:pt x="68" y="2"/>
                  </a:lnTo>
                  <a:lnTo>
                    <a:pt x="79" y="2"/>
                  </a:lnTo>
                  <a:lnTo>
                    <a:pt x="90" y="2"/>
                  </a:lnTo>
                  <a:lnTo>
                    <a:pt x="90" y="2"/>
                  </a:lnTo>
                  <a:lnTo>
                    <a:pt x="88" y="6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9" name="Freeform 741">
              <a:extLst>
                <a:ext uri="{FF2B5EF4-FFF2-40B4-BE49-F238E27FC236}">
                  <a16:creationId xmlns:a16="http://schemas.microsoft.com/office/drawing/2014/main" id="{519F6840-C3AE-EBAD-59BE-6B252FB32315}"/>
                </a:ext>
              </a:extLst>
            </p:cNvPr>
            <p:cNvSpPr>
              <a:spLocks/>
            </p:cNvSpPr>
            <p:nvPr/>
          </p:nvSpPr>
          <p:spPr bwMode="auto">
            <a:xfrm>
              <a:off x="6743998" y="5955183"/>
              <a:ext cx="128588" cy="103187"/>
            </a:xfrm>
            <a:custGeom>
              <a:avLst/>
              <a:gdLst>
                <a:gd name="T0" fmla="*/ 79 w 81"/>
                <a:gd name="T1" fmla="*/ 63 h 65"/>
                <a:gd name="T2" fmla="*/ 81 w 81"/>
                <a:gd name="T3" fmla="*/ 63 h 65"/>
                <a:gd name="T4" fmla="*/ 72 w 81"/>
                <a:gd name="T5" fmla="*/ 63 h 65"/>
                <a:gd name="T6" fmla="*/ 63 w 81"/>
                <a:gd name="T7" fmla="*/ 65 h 65"/>
                <a:gd name="T8" fmla="*/ 54 w 81"/>
                <a:gd name="T9" fmla="*/ 65 h 65"/>
                <a:gd name="T10" fmla="*/ 45 w 81"/>
                <a:gd name="T11" fmla="*/ 65 h 65"/>
                <a:gd name="T12" fmla="*/ 34 w 81"/>
                <a:gd name="T13" fmla="*/ 65 h 65"/>
                <a:gd name="T14" fmla="*/ 23 w 81"/>
                <a:gd name="T15" fmla="*/ 65 h 65"/>
                <a:gd name="T16" fmla="*/ 11 w 81"/>
                <a:gd name="T17" fmla="*/ 65 h 65"/>
                <a:gd name="T18" fmla="*/ 0 w 81"/>
                <a:gd name="T19" fmla="*/ 65 h 65"/>
                <a:gd name="T20" fmla="*/ 2 w 81"/>
                <a:gd name="T21" fmla="*/ 0 h 65"/>
                <a:gd name="T22" fmla="*/ 14 w 81"/>
                <a:gd name="T23" fmla="*/ 0 h 65"/>
                <a:gd name="T24" fmla="*/ 23 w 81"/>
                <a:gd name="T25" fmla="*/ 2 h 65"/>
                <a:gd name="T26" fmla="*/ 34 w 81"/>
                <a:gd name="T27" fmla="*/ 2 h 65"/>
                <a:gd name="T28" fmla="*/ 45 w 81"/>
                <a:gd name="T29" fmla="*/ 2 h 65"/>
                <a:gd name="T30" fmla="*/ 54 w 81"/>
                <a:gd name="T31" fmla="*/ 2 h 65"/>
                <a:gd name="T32" fmla="*/ 61 w 81"/>
                <a:gd name="T33" fmla="*/ 2 h 65"/>
                <a:gd name="T34" fmla="*/ 68 w 81"/>
                <a:gd name="T35" fmla="*/ 0 h 65"/>
                <a:gd name="T36" fmla="*/ 74 w 81"/>
                <a:gd name="T37" fmla="*/ 0 h 65"/>
                <a:gd name="T38" fmla="*/ 79 w 81"/>
                <a:gd name="T39" fmla="*/ 0 h 65"/>
                <a:gd name="T40" fmla="*/ 79 w 81"/>
                <a:gd name="T41"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65">
                  <a:moveTo>
                    <a:pt x="79" y="63"/>
                  </a:moveTo>
                  <a:lnTo>
                    <a:pt x="81" y="63"/>
                  </a:lnTo>
                  <a:lnTo>
                    <a:pt x="72" y="63"/>
                  </a:lnTo>
                  <a:lnTo>
                    <a:pt x="63" y="65"/>
                  </a:lnTo>
                  <a:lnTo>
                    <a:pt x="54" y="65"/>
                  </a:lnTo>
                  <a:lnTo>
                    <a:pt x="45" y="65"/>
                  </a:lnTo>
                  <a:lnTo>
                    <a:pt x="34" y="65"/>
                  </a:lnTo>
                  <a:lnTo>
                    <a:pt x="23" y="65"/>
                  </a:lnTo>
                  <a:lnTo>
                    <a:pt x="11" y="65"/>
                  </a:lnTo>
                  <a:lnTo>
                    <a:pt x="0" y="65"/>
                  </a:lnTo>
                  <a:lnTo>
                    <a:pt x="2" y="0"/>
                  </a:lnTo>
                  <a:lnTo>
                    <a:pt x="14" y="0"/>
                  </a:lnTo>
                  <a:lnTo>
                    <a:pt x="23" y="2"/>
                  </a:lnTo>
                  <a:lnTo>
                    <a:pt x="34" y="2"/>
                  </a:lnTo>
                  <a:lnTo>
                    <a:pt x="45" y="2"/>
                  </a:lnTo>
                  <a:lnTo>
                    <a:pt x="54" y="2"/>
                  </a:lnTo>
                  <a:lnTo>
                    <a:pt x="61" y="2"/>
                  </a:lnTo>
                  <a:lnTo>
                    <a:pt x="68" y="0"/>
                  </a:lnTo>
                  <a:lnTo>
                    <a:pt x="74" y="0"/>
                  </a:lnTo>
                  <a:lnTo>
                    <a:pt x="79" y="0"/>
                  </a:lnTo>
                  <a:lnTo>
                    <a:pt x="79" y="63"/>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60" name="Freeform 742">
              <a:extLst>
                <a:ext uri="{FF2B5EF4-FFF2-40B4-BE49-F238E27FC236}">
                  <a16:creationId xmlns:a16="http://schemas.microsoft.com/office/drawing/2014/main" id="{DC54269D-B793-0868-E6C8-895D80AB180C}"/>
                </a:ext>
              </a:extLst>
            </p:cNvPr>
            <p:cNvSpPr>
              <a:spLocks/>
            </p:cNvSpPr>
            <p:nvPr/>
          </p:nvSpPr>
          <p:spPr bwMode="auto">
            <a:xfrm>
              <a:off x="6869411" y="5755158"/>
              <a:ext cx="292100" cy="300037"/>
            </a:xfrm>
            <a:custGeom>
              <a:avLst/>
              <a:gdLst>
                <a:gd name="T0" fmla="*/ 130 w 184"/>
                <a:gd name="T1" fmla="*/ 72 h 189"/>
                <a:gd name="T2" fmla="*/ 171 w 184"/>
                <a:gd name="T3" fmla="*/ 36 h 189"/>
                <a:gd name="T4" fmla="*/ 175 w 184"/>
                <a:gd name="T5" fmla="*/ 49 h 189"/>
                <a:gd name="T6" fmla="*/ 180 w 184"/>
                <a:gd name="T7" fmla="*/ 70 h 189"/>
                <a:gd name="T8" fmla="*/ 184 w 184"/>
                <a:gd name="T9" fmla="*/ 83 h 189"/>
                <a:gd name="T10" fmla="*/ 184 w 184"/>
                <a:gd name="T11" fmla="*/ 97 h 189"/>
                <a:gd name="T12" fmla="*/ 184 w 184"/>
                <a:gd name="T13" fmla="*/ 112 h 189"/>
                <a:gd name="T14" fmla="*/ 180 w 184"/>
                <a:gd name="T15" fmla="*/ 128 h 189"/>
                <a:gd name="T16" fmla="*/ 169 w 184"/>
                <a:gd name="T17" fmla="*/ 144 h 189"/>
                <a:gd name="T18" fmla="*/ 155 w 184"/>
                <a:gd name="T19" fmla="*/ 157 h 189"/>
                <a:gd name="T20" fmla="*/ 139 w 184"/>
                <a:gd name="T21" fmla="*/ 169 h 189"/>
                <a:gd name="T22" fmla="*/ 119 w 184"/>
                <a:gd name="T23" fmla="*/ 175 h 189"/>
                <a:gd name="T24" fmla="*/ 97 w 184"/>
                <a:gd name="T25" fmla="*/ 182 h 189"/>
                <a:gd name="T26" fmla="*/ 67 w 184"/>
                <a:gd name="T27" fmla="*/ 187 h 189"/>
                <a:gd name="T28" fmla="*/ 36 w 184"/>
                <a:gd name="T29" fmla="*/ 189 h 189"/>
                <a:gd name="T30" fmla="*/ 0 w 184"/>
                <a:gd name="T31" fmla="*/ 189 h 189"/>
                <a:gd name="T32" fmla="*/ 0 w 184"/>
                <a:gd name="T33" fmla="*/ 126 h 189"/>
                <a:gd name="T34" fmla="*/ 34 w 184"/>
                <a:gd name="T35" fmla="*/ 126 h 189"/>
                <a:gd name="T36" fmla="*/ 61 w 184"/>
                <a:gd name="T37" fmla="*/ 124 h 189"/>
                <a:gd name="T38" fmla="*/ 83 w 184"/>
                <a:gd name="T39" fmla="*/ 119 h 189"/>
                <a:gd name="T40" fmla="*/ 99 w 184"/>
                <a:gd name="T41" fmla="*/ 115 h 189"/>
                <a:gd name="T42" fmla="*/ 110 w 184"/>
                <a:gd name="T43" fmla="*/ 110 h 189"/>
                <a:gd name="T44" fmla="*/ 117 w 184"/>
                <a:gd name="T45" fmla="*/ 108 h 189"/>
                <a:gd name="T46" fmla="*/ 119 w 184"/>
                <a:gd name="T47" fmla="*/ 103 h 189"/>
                <a:gd name="T48" fmla="*/ 121 w 184"/>
                <a:gd name="T49" fmla="*/ 103 h 189"/>
                <a:gd name="T50" fmla="*/ 121 w 184"/>
                <a:gd name="T51" fmla="*/ 101 h 189"/>
                <a:gd name="T52" fmla="*/ 121 w 184"/>
                <a:gd name="T53" fmla="*/ 97 h 189"/>
                <a:gd name="T54" fmla="*/ 121 w 184"/>
                <a:gd name="T55" fmla="*/ 92 h 189"/>
                <a:gd name="T56" fmla="*/ 119 w 184"/>
                <a:gd name="T57" fmla="*/ 85 h 189"/>
                <a:gd name="T58" fmla="*/ 112 w 184"/>
                <a:gd name="T59" fmla="*/ 67 h 189"/>
                <a:gd name="T60" fmla="*/ 108 w 184"/>
                <a:gd name="T61" fmla="*/ 49 h 189"/>
                <a:gd name="T62" fmla="*/ 146 w 184"/>
                <a:gd name="T63" fmla="*/ 11 h 189"/>
                <a:gd name="T64" fmla="*/ 108 w 184"/>
                <a:gd name="T65" fmla="*/ 49 h 189"/>
                <a:gd name="T66" fmla="*/ 97 w 184"/>
                <a:gd name="T67" fmla="*/ 0 h 189"/>
                <a:gd name="T68" fmla="*/ 146 w 184"/>
                <a:gd name="T69" fmla="*/ 11 h 189"/>
                <a:gd name="T70" fmla="*/ 130 w 184"/>
                <a:gd name="T71" fmla="*/ 7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189">
                  <a:moveTo>
                    <a:pt x="130" y="72"/>
                  </a:moveTo>
                  <a:lnTo>
                    <a:pt x="171" y="36"/>
                  </a:lnTo>
                  <a:lnTo>
                    <a:pt x="175" y="49"/>
                  </a:lnTo>
                  <a:lnTo>
                    <a:pt x="180" y="70"/>
                  </a:lnTo>
                  <a:lnTo>
                    <a:pt x="184" y="83"/>
                  </a:lnTo>
                  <a:lnTo>
                    <a:pt x="184" y="97"/>
                  </a:lnTo>
                  <a:lnTo>
                    <a:pt x="184" y="112"/>
                  </a:lnTo>
                  <a:lnTo>
                    <a:pt x="180" y="128"/>
                  </a:lnTo>
                  <a:lnTo>
                    <a:pt x="169" y="144"/>
                  </a:lnTo>
                  <a:lnTo>
                    <a:pt x="155" y="157"/>
                  </a:lnTo>
                  <a:lnTo>
                    <a:pt x="139" y="169"/>
                  </a:lnTo>
                  <a:lnTo>
                    <a:pt x="119" y="175"/>
                  </a:lnTo>
                  <a:lnTo>
                    <a:pt x="97" y="182"/>
                  </a:lnTo>
                  <a:lnTo>
                    <a:pt x="67" y="187"/>
                  </a:lnTo>
                  <a:lnTo>
                    <a:pt x="36" y="189"/>
                  </a:lnTo>
                  <a:lnTo>
                    <a:pt x="0" y="189"/>
                  </a:lnTo>
                  <a:lnTo>
                    <a:pt x="0" y="126"/>
                  </a:lnTo>
                  <a:lnTo>
                    <a:pt x="34" y="126"/>
                  </a:lnTo>
                  <a:lnTo>
                    <a:pt x="61" y="124"/>
                  </a:lnTo>
                  <a:lnTo>
                    <a:pt x="83" y="119"/>
                  </a:lnTo>
                  <a:lnTo>
                    <a:pt x="99" y="115"/>
                  </a:lnTo>
                  <a:lnTo>
                    <a:pt x="110" y="110"/>
                  </a:lnTo>
                  <a:lnTo>
                    <a:pt x="117" y="108"/>
                  </a:lnTo>
                  <a:lnTo>
                    <a:pt x="119" y="103"/>
                  </a:lnTo>
                  <a:lnTo>
                    <a:pt x="121" y="103"/>
                  </a:lnTo>
                  <a:lnTo>
                    <a:pt x="121" y="101"/>
                  </a:lnTo>
                  <a:lnTo>
                    <a:pt x="121" y="97"/>
                  </a:lnTo>
                  <a:lnTo>
                    <a:pt x="121" y="92"/>
                  </a:lnTo>
                  <a:lnTo>
                    <a:pt x="119" y="85"/>
                  </a:lnTo>
                  <a:lnTo>
                    <a:pt x="112" y="67"/>
                  </a:lnTo>
                  <a:lnTo>
                    <a:pt x="108" y="49"/>
                  </a:lnTo>
                  <a:lnTo>
                    <a:pt x="146" y="11"/>
                  </a:lnTo>
                  <a:lnTo>
                    <a:pt x="108" y="49"/>
                  </a:lnTo>
                  <a:lnTo>
                    <a:pt x="97" y="0"/>
                  </a:lnTo>
                  <a:lnTo>
                    <a:pt x="146" y="11"/>
                  </a:lnTo>
                  <a:lnTo>
                    <a:pt x="130" y="72"/>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61" name="Freeform 743">
              <a:extLst>
                <a:ext uri="{FF2B5EF4-FFF2-40B4-BE49-F238E27FC236}">
                  <a16:creationId xmlns:a16="http://schemas.microsoft.com/office/drawing/2014/main" id="{D73A2431-8F03-5A03-1BD8-B75FD76179C8}"/>
                </a:ext>
              </a:extLst>
            </p:cNvPr>
            <p:cNvSpPr>
              <a:spLocks/>
            </p:cNvSpPr>
            <p:nvPr/>
          </p:nvSpPr>
          <p:spPr bwMode="auto">
            <a:xfrm>
              <a:off x="7023398" y="5655145"/>
              <a:ext cx="120650" cy="214312"/>
            </a:xfrm>
            <a:custGeom>
              <a:avLst/>
              <a:gdLst>
                <a:gd name="T0" fmla="*/ 58 w 76"/>
                <a:gd name="T1" fmla="*/ 38 h 135"/>
                <a:gd name="T2" fmla="*/ 65 w 76"/>
                <a:gd name="T3" fmla="*/ 11 h 135"/>
                <a:gd name="T4" fmla="*/ 69 w 76"/>
                <a:gd name="T5" fmla="*/ 29 h 135"/>
                <a:gd name="T6" fmla="*/ 72 w 76"/>
                <a:gd name="T7" fmla="*/ 45 h 135"/>
                <a:gd name="T8" fmla="*/ 74 w 76"/>
                <a:gd name="T9" fmla="*/ 61 h 135"/>
                <a:gd name="T10" fmla="*/ 74 w 76"/>
                <a:gd name="T11" fmla="*/ 74 h 135"/>
                <a:gd name="T12" fmla="*/ 74 w 76"/>
                <a:gd name="T13" fmla="*/ 88 h 135"/>
                <a:gd name="T14" fmla="*/ 76 w 76"/>
                <a:gd name="T15" fmla="*/ 99 h 135"/>
                <a:gd name="T16" fmla="*/ 74 w 76"/>
                <a:gd name="T17" fmla="*/ 108 h 135"/>
                <a:gd name="T18" fmla="*/ 33 w 76"/>
                <a:gd name="T19" fmla="*/ 135 h 135"/>
                <a:gd name="T20" fmla="*/ 49 w 76"/>
                <a:gd name="T21" fmla="*/ 74 h 135"/>
                <a:gd name="T22" fmla="*/ 11 w 76"/>
                <a:gd name="T23" fmla="*/ 99 h 135"/>
                <a:gd name="T24" fmla="*/ 11 w 76"/>
                <a:gd name="T25" fmla="*/ 97 h 135"/>
                <a:gd name="T26" fmla="*/ 11 w 76"/>
                <a:gd name="T27" fmla="*/ 90 h 135"/>
                <a:gd name="T28" fmla="*/ 11 w 76"/>
                <a:gd name="T29" fmla="*/ 79 h 135"/>
                <a:gd name="T30" fmla="*/ 9 w 76"/>
                <a:gd name="T31" fmla="*/ 67 h 135"/>
                <a:gd name="T32" fmla="*/ 9 w 76"/>
                <a:gd name="T33" fmla="*/ 54 h 135"/>
                <a:gd name="T34" fmla="*/ 6 w 76"/>
                <a:gd name="T35" fmla="*/ 40 h 135"/>
                <a:gd name="T36" fmla="*/ 2 w 76"/>
                <a:gd name="T37" fmla="*/ 25 h 135"/>
                <a:gd name="T38" fmla="*/ 9 w 76"/>
                <a:gd name="T39" fmla="*/ 0 h 135"/>
                <a:gd name="T40" fmla="*/ 2 w 76"/>
                <a:gd name="T41" fmla="*/ 25 h 135"/>
                <a:gd name="T42" fmla="*/ 0 w 76"/>
                <a:gd name="T43" fmla="*/ 11 h 135"/>
                <a:gd name="T44" fmla="*/ 9 w 76"/>
                <a:gd name="T45" fmla="*/ 0 h 135"/>
                <a:gd name="T46" fmla="*/ 58 w 76"/>
                <a:gd name="T47" fmla="*/ 3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135">
                  <a:moveTo>
                    <a:pt x="58" y="38"/>
                  </a:moveTo>
                  <a:lnTo>
                    <a:pt x="65" y="11"/>
                  </a:lnTo>
                  <a:lnTo>
                    <a:pt x="69" y="29"/>
                  </a:lnTo>
                  <a:lnTo>
                    <a:pt x="72" y="45"/>
                  </a:lnTo>
                  <a:lnTo>
                    <a:pt x="74" y="61"/>
                  </a:lnTo>
                  <a:lnTo>
                    <a:pt x="74" y="74"/>
                  </a:lnTo>
                  <a:lnTo>
                    <a:pt x="74" y="88"/>
                  </a:lnTo>
                  <a:lnTo>
                    <a:pt x="76" y="99"/>
                  </a:lnTo>
                  <a:lnTo>
                    <a:pt x="74" y="108"/>
                  </a:lnTo>
                  <a:lnTo>
                    <a:pt x="33" y="135"/>
                  </a:lnTo>
                  <a:lnTo>
                    <a:pt x="49" y="74"/>
                  </a:lnTo>
                  <a:lnTo>
                    <a:pt x="11" y="99"/>
                  </a:lnTo>
                  <a:lnTo>
                    <a:pt x="11" y="97"/>
                  </a:lnTo>
                  <a:lnTo>
                    <a:pt x="11" y="90"/>
                  </a:lnTo>
                  <a:lnTo>
                    <a:pt x="11" y="79"/>
                  </a:lnTo>
                  <a:lnTo>
                    <a:pt x="9" y="67"/>
                  </a:lnTo>
                  <a:lnTo>
                    <a:pt x="9" y="54"/>
                  </a:lnTo>
                  <a:lnTo>
                    <a:pt x="6" y="40"/>
                  </a:lnTo>
                  <a:lnTo>
                    <a:pt x="2" y="25"/>
                  </a:lnTo>
                  <a:lnTo>
                    <a:pt x="9" y="0"/>
                  </a:lnTo>
                  <a:lnTo>
                    <a:pt x="2" y="25"/>
                  </a:lnTo>
                  <a:lnTo>
                    <a:pt x="0" y="11"/>
                  </a:lnTo>
                  <a:lnTo>
                    <a:pt x="9" y="0"/>
                  </a:lnTo>
                  <a:lnTo>
                    <a:pt x="58" y="38"/>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62" name="Freeform 744">
              <a:extLst>
                <a:ext uri="{FF2B5EF4-FFF2-40B4-BE49-F238E27FC236}">
                  <a16:creationId xmlns:a16="http://schemas.microsoft.com/office/drawing/2014/main" id="{32FCF595-5BD7-F502-C7BB-60624A6DC36B}"/>
                </a:ext>
              </a:extLst>
            </p:cNvPr>
            <p:cNvSpPr>
              <a:spLocks/>
            </p:cNvSpPr>
            <p:nvPr/>
          </p:nvSpPr>
          <p:spPr bwMode="auto">
            <a:xfrm>
              <a:off x="7037686" y="5469408"/>
              <a:ext cx="114300" cy="246062"/>
            </a:xfrm>
            <a:custGeom>
              <a:avLst/>
              <a:gdLst>
                <a:gd name="T0" fmla="*/ 67 w 72"/>
                <a:gd name="T1" fmla="*/ 0 h 155"/>
                <a:gd name="T2" fmla="*/ 67 w 72"/>
                <a:gd name="T3" fmla="*/ 0 h 155"/>
                <a:gd name="T4" fmla="*/ 67 w 72"/>
                <a:gd name="T5" fmla="*/ 7 h 155"/>
                <a:gd name="T6" fmla="*/ 69 w 72"/>
                <a:gd name="T7" fmla="*/ 20 h 155"/>
                <a:gd name="T8" fmla="*/ 69 w 72"/>
                <a:gd name="T9" fmla="*/ 40 h 155"/>
                <a:gd name="T10" fmla="*/ 72 w 72"/>
                <a:gd name="T11" fmla="*/ 63 h 155"/>
                <a:gd name="T12" fmla="*/ 69 w 72"/>
                <a:gd name="T13" fmla="*/ 85 h 155"/>
                <a:gd name="T14" fmla="*/ 67 w 72"/>
                <a:gd name="T15" fmla="*/ 108 h 155"/>
                <a:gd name="T16" fmla="*/ 63 w 72"/>
                <a:gd name="T17" fmla="*/ 133 h 155"/>
                <a:gd name="T18" fmla="*/ 49 w 72"/>
                <a:gd name="T19" fmla="*/ 155 h 155"/>
                <a:gd name="T20" fmla="*/ 0 w 72"/>
                <a:gd name="T21" fmla="*/ 117 h 155"/>
                <a:gd name="T22" fmla="*/ 2 w 72"/>
                <a:gd name="T23" fmla="*/ 110 h 155"/>
                <a:gd name="T24" fmla="*/ 4 w 72"/>
                <a:gd name="T25" fmla="*/ 99 h 155"/>
                <a:gd name="T26" fmla="*/ 6 w 72"/>
                <a:gd name="T27" fmla="*/ 81 h 155"/>
                <a:gd name="T28" fmla="*/ 6 w 72"/>
                <a:gd name="T29" fmla="*/ 63 h 155"/>
                <a:gd name="T30" fmla="*/ 6 w 72"/>
                <a:gd name="T31" fmla="*/ 43 h 155"/>
                <a:gd name="T32" fmla="*/ 4 w 72"/>
                <a:gd name="T33" fmla="*/ 25 h 155"/>
                <a:gd name="T34" fmla="*/ 4 w 72"/>
                <a:gd name="T35" fmla="*/ 11 h 155"/>
                <a:gd name="T36" fmla="*/ 4 w 72"/>
                <a:gd name="T37" fmla="*/ 0 h 155"/>
                <a:gd name="T38" fmla="*/ 4 w 72"/>
                <a:gd name="T39" fmla="*/ 0 h 155"/>
                <a:gd name="T40" fmla="*/ 67 w 72"/>
                <a:gd name="T4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155">
                  <a:moveTo>
                    <a:pt x="67" y="0"/>
                  </a:moveTo>
                  <a:lnTo>
                    <a:pt x="67" y="0"/>
                  </a:lnTo>
                  <a:lnTo>
                    <a:pt x="67" y="7"/>
                  </a:lnTo>
                  <a:lnTo>
                    <a:pt x="69" y="20"/>
                  </a:lnTo>
                  <a:lnTo>
                    <a:pt x="69" y="40"/>
                  </a:lnTo>
                  <a:lnTo>
                    <a:pt x="72" y="63"/>
                  </a:lnTo>
                  <a:lnTo>
                    <a:pt x="69" y="85"/>
                  </a:lnTo>
                  <a:lnTo>
                    <a:pt x="67" y="108"/>
                  </a:lnTo>
                  <a:lnTo>
                    <a:pt x="63" y="133"/>
                  </a:lnTo>
                  <a:lnTo>
                    <a:pt x="49" y="155"/>
                  </a:lnTo>
                  <a:lnTo>
                    <a:pt x="0" y="117"/>
                  </a:lnTo>
                  <a:lnTo>
                    <a:pt x="2" y="110"/>
                  </a:lnTo>
                  <a:lnTo>
                    <a:pt x="4" y="99"/>
                  </a:lnTo>
                  <a:lnTo>
                    <a:pt x="6" y="81"/>
                  </a:lnTo>
                  <a:lnTo>
                    <a:pt x="6" y="63"/>
                  </a:lnTo>
                  <a:lnTo>
                    <a:pt x="6" y="43"/>
                  </a:lnTo>
                  <a:lnTo>
                    <a:pt x="4" y="25"/>
                  </a:lnTo>
                  <a:lnTo>
                    <a:pt x="4" y="11"/>
                  </a:lnTo>
                  <a:lnTo>
                    <a:pt x="4" y="0"/>
                  </a:lnTo>
                  <a:lnTo>
                    <a:pt x="4" y="0"/>
                  </a:lnTo>
                  <a:lnTo>
                    <a:pt x="67"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63" name="Freeform 745">
              <a:extLst>
                <a:ext uri="{FF2B5EF4-FFF2-40B4-BE49-F238E27FC236}">
                  <a16:creationId xmlns:a16="http://schemas.microsoft.com/office/drawing/2014/main" id="{2DD61FA6-34D8-E487-778A-483DAC4342AC}"/>
                </a:ext>
              </a:extLst>
            </p:cNvPr>
            <p:cNvSpPr>
              <a:spLocks/>
            </p:cNvSpPr>
            <p:nvPr/>
          </p:nvSpPr>
          <p:spPr bwMode="auto">
            <a:xfrm>
              <a:off x="7040861" y="5269383"/>
              <a:ext cx="103188" cy="200025"/>
            </a:xfrm>
            <a:custGeom>
              <a:avLst/>
              <a:gdLst>
                <a:gd name="T0" fmla="*/ 65 w 65"/>
                <a:gd name="T1" fmla="*/ 0 h 126"/>
                <a:gd name="T2" fmla="*/ 65 w 65"/>
                <a:gd name="T3" fmla="*/ 0 h 126"/>
                <a:gd name="T4" fmla="*/ 65 w 65"/>
                <a:gd name="T5" fmla="*/ 18 h 126"/>
                <a:gd name="T6" fmla="*/ 65 w 65"/>
                <a:gd name="T7" fmla="*/ 33 h 126"/>
                <a:gd name="T8" fmla="*/ 65 w 65"/>
                <a:gd name="T9" fmla="*/ 52 h 126"/>
                <a:gd name="T10" fmla="*/ 65 w 65"/>
                <a:gd name="T11" fmla="*/ 67 h 126"/>
                <a:gd name="T12" fmla="*/ 65 w 65"/>
                <a:gd name="T13" fmla="*/ 83 h 126"/>
                <a:gd name="T14" fmla="*/ 65 w 65"/>
                <a:gd name="T15" fmla="*/ 97 h 126"/>
                <a:gd name="T16" fmla="*/ 65 w 65"/>
                <a:gd name="T17" fmla="*/ 112 h 126"/>
                <a:gd name="T18" fmla="*/ 65 w 65"/>
                <a:gd name="T19" fmla="*/ 126 h 126"/>
                <a:gd name="T20" fmla="*/ 2 w 65"/>
                <a:gd name="T21" fmla="*/ 126 h 126"/>
                <a:gd name="T22" fmla="*/ 2 w 65"/>
                <a:gd name="T23" fmla="*/ 110 h 126"/>
                <a:gd name="T24" fmla="*/ 2 w 65"/>
                <a:gd name="T25" fmla="*/ 97 h 126"/>
                <a:gd name="T26" fmla="*/ 2 w 65"/>
                <a:gd name="T27" fmla="*/ 81 h 126"/>
                <a:gd name="T28" fmla="*/ 2 w 65"/>
                <a:gd name="T29" fmla="*/ 67 h 126"/>
                <a:gd name="T30" fmla="*/ 2 w 65"/>
                <a:gd name="T31" fmla="*/ 52 h 126"/>
                <a:gd name="T32" fmla="*/ 2 w 65"/>
                <a:gd name="T33" fmla="*/ 36 h 126"/>
                <a:gd name="T34" fmla="*/ 2 w 65"/>
                <a:gd name="T35" fmla="*/ 20 h 126"/>
                <a:gd name="T36" fmla="*/ 0 w 65"/>
                <a:gd name="T37" fmla="*/ 6 h 126"/>
                <a:gd name="T38" fmla="*/ 0 w 65"/>
                <a:gd name="T39" fmla="*/ 6 h 126"/>
                <a:gd name="T40" fmla="*/ 65 w 65"/>
                <a:gd name="T4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126">
                  <a:moveTo>
                    <a:pt x="65" y="0"/>
                  </a:moveTo>
                  <a:lnTo>
                    <a:pt x="65" y="0"/>
                  </a:lnTo>
                  <a:lnTo>
                    <a:pt x="65" y="18"/>
                  </a:lnTo>
                  <a:lnTo>
                    <a:pt x="65" y="33"/>
                  </a:lnTo>
                  <a:lnTo>
                    <a:pt x="65" y="52"/>
                  </a:lnTo>
                  <a:lnTo>
                    <a:pt x="65" y="67"/>
                  </a:lnTo>
                  <a:lnTo>
                    <a:pt x="65" y="83"/>
                  </a:lnTo>
                  <a:lnTo>
                    <a:pt x="65" y="97"/>
                  </a:lnTo>
                  <a:lnTo>
                    <a:pt x="65" y="112"/>
                  </a:lnTo>
                  <a:lnTo>
                    <a:pt x="65" y="126"/>
                  </a:lnTo>
                  <a:lnTo>
                    <a:pt x="2" y="126"/>
                  </a:lnTo>
                  <a:lnTo>
                    <a:pt x="2" y="110"/>
                  </a:lnTo>
                  <a:lnTo>
                    <a:pt x="2" y="97"/>
                  </a:lnTo>
                  <a:lnTo>
                    <a:pt x="2" y="81"/>
                  </a:lnTo>
                  <a:lnTo>
                    <a:pt x="2" y="67"/>
                  </a:lnTo>
                  <a:lnTo>
                    <a:pt x="2" y="52"/>
                  </a:lnTo>
                  <a:lnTo>
                    <a:pt x="2" y="36"/>
                  </a:lnTo>
                  <a:lnTo>
                    <a:pt x="2" y="20"/>
                  </a:lnTo>
                  <a:lnTo>
                    <a:pt x="0" y="6"/>
                  </a:lnTo>
                  <a:lnTo>
                    <a:pt x="0" y="6"/>
                  </a:lnTo>
                  <a:lnTo>
                    <a:pt x="65"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64" name="Freeform 746">
              <a:extLst>
                <a:ext uri="{FF2B5EF4-FFF2-40B4-BE49-F238E27FC236}">
                  <a16:creationId xmlns:a16="http://schemas.microsoft.com/office/drawing/2014/main" id="{662158E4-F98D-9FBD-9AFA-7391B7ACAC00}"/>
                </a:ext>
              </a:extLst>
            </p:cNvPr>
            <p:cNvSpPr>
              <a:spLocks/>
            </p:cNvSpPr>
            <p:nvPr/>
          </p:nvSpPr>
          <p:spPr bwMode="auto">
            <a:xfrm>
              <a:off x="6958311" y="5089995"/>
              <a:ext cx="185738" cy="188912"/>
            </a:xfrm>
            <a:custGeom>
              <a:avLst/>
              <a:gdLst>
                <a:gd name="T0" fmla="*/ 63 w 117"/>
                <a:gd name="T1" fmla="*/ 0 h 119"/>
                <a:gd name="T2" fmla="*/ 63 w 117"/>
                <a:gd name="T3" fmla="*/ 0 h 119"/>
                <a:gd name="T4" fmla="*/ 65 w 117"/>
                <a:gd name="T5" fmla="*/ 0 h 119"/>
                <a:gd name="T6" fmla="*/ 68 w 117"/>
                <a:gd name="T7" fmla="*/ 9 h 119"/>
                <a:gd name="T8" fmla="*/ 77 w 117"/>
                <a:gd name="T9" fmla="*/ 23 h 119"/>
                <a:gd name="T10" fmla="*/ 86 w 117"/>
                <a:gd name="T11" fmla="*/ 38 h 119"/>
                <a:gd name="T12" fmla="*/ 95 w 117"/>
                <a:gd name="T13" fmla="*/ 54 h 119"/>
                <a:gd name="T14" fmla="*/ 104 w 117"/>
                <a:gd name="T15" fmla="*/ 72 h 119"/>
                <a:gd name="T16" fmla="*/ 113 w 117"/>
                <a:gd name="T17" fmla="*/ 92 h 119"/>
                <a:gd name="T18" fmla="*/ 117 w 117"/>
                <a:gd name="T19" fmla="*/ 113 h 119"/>
                <a:gd name="T20" fmla="*/ 52 w 117"/>
                <a:gd name="T21" fmla="*/ 119 h 119"/>
                <a:gd name="T22" fmla="*/ 50 w 117"/>
                <a:gd name="T23" fmla="*/ 110 h 119"/>
                <a:gd name="T24" fmla="*/ 45 w 117"/>
                <a:gd name="T25" fmla="*/ 99 h 119"/>
                <a:gd name="T26" fmla="*/ 38 w 117"/>
                <a:gd name="T27" fmla="*/ 86 h 119"/>
                <a:gd name="T28" fmla="*/ 29 w 117"/>
                <a:gd name="T29" fmla="*/ 70 h 119"/>
                <a:gd name="T30" fmla="*/ 20 w 117"/>
                <a:gd name="T31" fmla="*/ 54 h 119"/>
                <a:gd name="T32" fmla="*/ 11 w 117"/>
                <a:gd name="T33" fmla="*/ 38 h 119"/>
                <a:gd name="T34" fmla="*/ 5 w 117"/>
                <a:gd name="T35" fmla="*/ 20 h 119"/>
                <a:gd name="T36" fmla="*/ 0 w 117"/>
                <a:gd name="T37" fmla="*/ 0 h 119"/>
                <a:gd name="T38" fmla="*/ 0 w 117"/>
                <a:gd name="T39" fmla="*/ 0 h 119"/>
                <a:gd name="T40" fmla="*/ 63 w 117"/>
                <a:gd name="T4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19">
                  <a:moveTo>
                    <a:pt x="63" y="0"/>
                  </a:moveTo>
                  <a:lnTo>
                    <a:pt x="63" y="0"/>
                  </a:lnTo>
                  <a:lnTo>
                    <a:pt x="65" y="0"/>
                  </a:lnTo>
                  <a:lnTo>
                    <a:pt x="68" y="9"/>
                  </a:lnTo>
                  <a:lnTo>
                    <a:pt x="77" y="23"/>
                  </a:lnTo>
                  <a:lnTo>
                    <a:pt x="86" y="38"/>
                  </a:lnTo>
                  <a:lnTo>
                    <a:pt x="95" y="54"/>
                  </a:lnTo>
                  <a:lnTo>
                    <a:pt x="104" y="72"/>
                  </a:lnTo>
                  <a:lnTo>
                    <a:pt x="113" y="92"/>
                  </a:lnTo>
                  <a:lnTo>
                    <a:pt x="117" y="113"/>
                  </a:lnTo>
                  <a:lnTo>
                    <a:pt x="52" y="119"/>
                  </a:lnTo>
                  <a:lnTo>
                    <a:pt x="50" y="110"/>
                  </a:lnTo>
                  <a:lnTo>
                    <a:pt x="45" y="99"/>
                  </a:lnTo>
                  <a:lnTo>
                    <a:pt x="38" y="86"/>
                  </a:lnTo>
                  <a:lnTo>
                    <a:pt x="29" y="70"/>
                  </a:lnTo>
                  <a:lnTo>
                    <a:pt x="20" y="54"/>
                  </a:lnTo>
                  <a:lnTo>
                    <a:pt x="11" y="38"/>
                  </a:lnTo>
                  <a:lnTo>
                    <a:pt x="5" y="20"/>
                  </a:lnTo>
                  <a:lnTo>
                    <a:pt x="0" y="0"/>
                  </a:lnTo>
                  <a:lnTo>
                    <a:pt x="0" y="0"/>
                  </a:lnTo>
                  <a:lnTo>
                    <a:pt x="63"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65" name="Freeform 747">
              <a:extLst>
                <a:ext uri="{FF2B5EF4-FFF2-40B4-BE49-F238E27FC236}">
                  <a16:creationId xmlns:a16="http://schemas.microsoft.com/office/drawing/2014/main" id="{4CE36660-D996-A81A-4C1F-E346EDECA6F6}"/>
                </a:ext>
              </a:extLst>
            </p:cNvPr>
            <p:cNvSpPr>
              <a:spLocks/>
            </p:cNvSpPr>
            <p:nvPr/>
          </p:nvSpPr>
          <p:spPr bwMode="auto">
            <a:xfrm>
              <a:off x="6904336" y="4993158"/>
              <a:ext cx="153988" cy="119062"/>
            </a:xfrm>
            <a:custGeom>
              <a:avLst/>
              <a:gdLst>
                <a:gd name="T0" fmla="*/ 43 w 97"/>
                <a:gd name="T1" fmla="*/ 0 h 75"/>
                <a:gd name="T2" fmla="*/ 66 w 97"/>
                <a:gd name="T3" fmla="*/ 32 h 75"/>
                <a:gd name="T4" fmla="*/ 59 w 97"/>
                <a:gd name="T5" fmla="*/ 14 h 75"/>
                <a:gd name="T6" fmla="*/ 57 w 97"/>
                <a:gd name="T7" fmla="*/ 12 h 75"/>
                <a:gd name="T8" fmla="*/ 59 w 97"/>
                <a:gd name="T9" fmla="*/ 14 h 75"/>
                <a:gd name="T10" fmla="*/ 66 w 97"/>
                <a:gd name="T11" fmla="*/ 16 h 75"/>
                <a:gd name="T12" fmla="*/ 72 w 97"/>
                <a:gd name="T13" fmla="*/ 21 h 75"/>
                <a:gd name="T14" fmla="*/ 81 w 97"/>
                <a:gd name="T15" fmla="*/ 27 h 75"/>
                <a:gd name="T16" fmla="*/ 93 w 97"/>
                <a:gd name="T17" fmla="*/ 39 h 75"/>
                <a:gd name="T18" fmla="*/ 97 w 97"/>
                <a:gd name="T19" fmla="*/ 61 h 75"/>
                <a:gd name="T20" fmla="*/ 34 w 97"/>
                <a:gd name="T21" fmla="*/ 61 h 75"/>
                <a:gd name="T22" fmla="*/ 36 w 97"/>
                <a:gd name="T23" fmla="*/ 70 h 75"/>
                <a:gd name="T24" fmla="*/ 41 w 97"/>
                <a:gd name="T25" fmla="*/ 75 h 75"/>
                <a:gd name="T26" fmla="*/ 39 w 97"/>
                <a:gd name="T27" fmla="*/ 75 h 75"/>
                <a:gd name="T28" fmla="*/ 34 w 97"/>
                <a:gd name="T29" fmla="*/ 72 h 75"/>
                <a:gd name="T30" fmla="*/ 27 w 97"/>
                <a:gd name="T31" fmla="*/ 68 h 75"/>
                <a:gd name="T32" fmla="*/ 21 w 97"/>
                <a:gd name="T33" fmla="*/ 63 h 75"/>
                <a:gd name="T34" fmla="*/ 9 w 97"/>
                <a:gd name="T35" fmla="*/ 54 h 75"/>
                <a:gd name="T36" fmla="*/ 0 w 97"/>
                <a:gd name="T37" fmla="*/ 32 h 75"/>
                <a:gd name="T38" fmla="*/ 23 w 97"/>
                <a:gd name="T39" fmla="*/ 61 h 75"/>
                <a:gd name="T40" fmla="*/ 43 w 97"/>
                <a:gd name="T41" fmla="*/ 0 h 75"/>
                <a:gd name="T42" fmla="*/ 66 w 97"/>
                <a:gd name="T43" fmla="*/ 9 h 75"/>
                <a:gd name="T44" fmla="*/ 66 w 97"/>
                <a:gd name="T45" fmla="*/ 32 h 75"/>
                <a:gd name="T46" fmla="*/ 43 w 97"/>
                <a:gd name="T4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75">
                  <a:moveTo>
                    <a:pt x="43" y="0"/>
                  </a:moveTo>
                  <a:lnTo>
                    <a:pt x="66" y="32"/>
                  </a:lnTo>
                  <a:lnTo>
                    <a:pt x="59" y="14"/>
                  </a:lnTo>
                  <a:lnTo>
                    <a:pt x="57" y="12"/>
                  </a:lnTo>
                  <a:lnTo>
                    <a:pt x="59" y="14"/>
                  </a:lnTo>
                  <a:lnTo>
                    <a:pt x="66" y="16"/>
                  </a:lnTo>
                  <a:lnTo>
                    <a:pt x="72" y="21"/>
                  </a:lnTo>
                  <a:lnTo>
                    <a:pt x="81" y="27"/>
                  </a:lnTo>
                  <a:lnTo>
                    <a:pt x="93" y="39"/>
                  </a:lnTo>
                  <a:lnTo>
                    <a:pt x="97" y="61"/>
                  </a:lnTo>
                  <a:lnTo>
                    <a:pt x="34" y="61"/>
                  </a:lnTo>
                  <a:lnTo>
                    <a:pt x="36" y="70"/>
                  </a:lnTo>
                  <a:lnTo>
                    <a:pt x="41" y="75"/>
                  </a:lnTo>
                  <a:lnTo>
                    <a:pt x="39" y="75"/>
                  </a:lnTo>
                  <a:lnTo>
                    <a:pt x="34" y="72"/>
                  </a:lnTo>
                  <a:lnTo>
                    <a:pt x="27" y="68"/>
                  </a:lnTo>
                  <a:lnTo>
                    <a:pt x="21" y="63"/>
                  </a:lnTo>
                  <a:lnTo>
                    <a:pt x="9" y="54"/>
                  </a:lnTo>
                  <a:lnTo>
                    <a:pt x="0" y="32"/>
                  </a:lnTo>
                  <a:lnTo>
                    <a:pt x="23" y="61"/>
                  </a:lnTo>
                  <a:lnTo>
                    <a:pt x="43" y="0"/>
                  </a:lnTo>
                  <a:lnTo>
                    <a:pt x="66" y="9"/>
                  </a:lnTo>
                  <a:lnTo>
                    <a:pt x="66" y="32"/>
                  </a:lnTo>
                  <a:lnTo>
                    <a:pt x="43"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66" name="Freeform 748">
              <a:extLst>
                <a:ext uri="{FF2B5EF4-FFF2-40B4-BE49-F238E27FC236}">
                  <a16:creationId xmlns:a16="http://schemas.microsoft.com/office/drawing/2014/main" id="{3871E43D-FF9A-F9BD-68A4-A96F6E8B4362}"/>
                </a:ext>
              </a:extLst>
            </p:cNvPr>
            <p:cNvSpPr>
              <a:spLocks/>
            </p:cNvSpPr>
            <p:nvPr/>
          </p:nvSpPr>
          <p:spPr bwMode="auto">
            <a:xfrm>
              <a:off x="6840836" y="4961408"/>
              <a:ext cx="131763" cy="128587"/>
            </a:xfrm>
            <a:custGeom>
              <a:avLst/>
              <a:gdLst>
                <a:gd name="T0" fmla="*/ 0 w 83"/>
                <a:gd name="T1" fmla="*/ 0 h 81"/>
                <a:gd name="T2" fmla="*/ 0 w 83"/>
                <a:gd name="T3" fmla="*/ 0 h 81"/>
                <a:gd name="T4" fmla="*/ 11 w 83"/>
                <a:gd name="T5" fmla="*/ 0 h 81"/>
                <a:gd name="T6" fmla="*/ 20 w 83"/>
                <a:gd name="T7" fmla="*/ 2 h 81"/>
                <a:gd name="T8" fmla="*/ 31 w 83"/>
                <a:gd name="T9" fmla="*/ 7 h 81"/>
                <a:gd name="T10" fmla="*/ 45 w 83"/>
                <a:gd name="T11" fmla="*/ 9 h 81"/>
                <a:gd name="T12" fmla="*/ 56 w 83"/>
                <a:gd name="T13" fmla="*/ 14 h 81"/>
                <a:gd name="T14" fmla="*/ 67 w 83"/>
                <a:gd name="T15" fmla="*/ 16 h 81"/>
                <a:gd name="T16" fmla="*/ 76 w 83"/>
                <a:gd name="T17" fmla="*/ 20 h 81"/>
                <a:gd name="T18" fmla="*/ 83 w 83"/>
                <a:gd name="T19" fmla="*/ 20 h 81"/>
                <a:gd name="T20" fmla="*/ 63 w 83"/>
                <a:gd name="T21" fmla="*/ 81 h 81"/>
                <a:gd name="T22" fmla="*/ 56 w 83"/>
                <a:gd name="T23" fmla="*/ 79 h 81"/>
                <a:gd name="T24" fmla="*/ 47 w 83"/>
                <a:gd name="T25" fmla="*/ 77 h 81"/>
                <a:gd name="T26" fmla="*/ 36 w 83"/>
                <a:gd name="T27" fmla="*/ 74 h 81"/>
                <a:gd name="T28" fmla="*/ 25 w 83"/>
                <a:gd name="T29" fmla="*/ 70 h 81"/>
                <a:gd name="T30" fmla="*/ 16 w 83"/>
                <a:gd name="T31" fmla="*/ 68 h 81"/>
                <a:gd name="T32" fmla="*/ 4 w 83"/>
                <a:gd name="T33" fmla="*/ 65 h 81"/>
                <a:gd name="T34" fmla="*/ 0 w 83"/>
                <a:gd name="T35" fmla="*/ 63 h 81"/>
                <a:gd name="T36" fmla="*/ 0 w 83"/>
                <a:gd name="T37" fmla="*/ 63 h 81"/>
                <a:gd name="T38" fmla="*/ 0 w 83"/>
                <a:gd name="T39" fmla="*/ 63 h 81"/>
                <a:gd name="T40" fmla="*/ 0 w 83"/>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81">
                  <a:moveTo>
                    <a:pt x="0" y="0"/>
                  </a:moveTo>
                  <a:lnTo>
                    <a:pt x="0" y="0"/>
                  </a:lnTo>
                  <a:lnTo>
                    <a:pt x="11" y="0"/>
                  </a:lnTo>
                  <a:lnTo>
                    <a:pt x="20" y="2"/>
                  </a:lnTo>
                  <a:lnTo>
                    <a:pt x="31" y="7"/>
                  </a:lnTo>
                  <a:lnTo>
                    <a:pt x="45" y="9"/>
                  </a:lnTo>
                  <a:lnTo>
                    <a:pt x="56" y="14"/>
                  </a:lnTo>
                  <a:lnTo>
                    <a:pt x="67" y="16"/>
                  </a:lnTo>
                  <a:lnTo>
                    <a:pt x="76" y="20"/>
                  </a:lnTo>
                  <a:lnTo>
                    <a:pt x="83" y="20"/>
                  </a:lnTo>
                  <a:lnTo>
                    <a:pt x="63" y="81"/>
                  </a:lnTo>
                  <a:lnTo>
                    <a:pt x="56" y="79"/>
                  </a:lnTo>
                  <a:lnTo>
                    <a:pt x="47" y="77"/>
                  </a:lnTo>
                  <a:lnTo>
                    <a:pt x="36" y="74"/>
                  </a:lnTo>
                  <a:lnTo>
                    <a:pt x="25" y="70"/>
                  </a:lnTo>
                  <a:lnTo>
                    <a:pt x="16" y="68"/>
                  </a:lnTo>
                  <a:lnTo>
                    <a:pt x="4" y="65"/>
                  </a:lnTo>
                  <a:lnTo>
                    <a:pt x="0" y="63"/>
                  </a:lnTo>
                  <a:lnTo>
                    <a:pt x="0" y="63"/>
                  </a:lnTo>
                  <a:lnTo>
                    <a:pt x="0" y="63"/>
                  </a:lnTo>
                  <a:lnTo>
                    <a:pt x="0"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67" name="Freeform 749">
              <a:extLst>
                <a:ext uri="{FF2B5EF4-FFF2-40B4-BE49-F238E27FC236}">
                  <a16:creationId xmlns:a16="http://schemas.microsoft.com/office/drawing/2014/main" id="{7FCECAD2-5D47-9D86-EF81-0DADFA1DF6BE}"/>
                </a:ext>
              </a:extLst>
            </p:cNvPr>
            <p:cNvSpPr>
              <a:spLocks/>
            </p:cNvSpPr>
            <p:nvPr/>
          </p:nvSpPr>
          <p:spPr bwMode="auto">
            <a:xfrm>
              <a:off x="6637636" y="4932833"/>
              <a:ext cx="203200" cy="128587"/>
            </a:xfrm>
            <a:custGeom>
              <a:avLst/>
              <a:gdLst>
                <a:gd name="T0" fmla="*/ 6 w 128"/>
                <a:gd name="T1" fmla="*/ 0 h 81"/>
                <a:gd name="T2" fmla="*/ 6 w 128"/>
                <a:gd name="T3" fmla="*/ 0 h 81"/>
                <a:gd name="T4" fmla="*/ 22 w 128"/>
                <a:gd name="T5" fmla="*/ 2 h 81"/>
                <a:gd name="T6" fmla="*/ 40 w 128"/>
                <a:gd name="T7" fmla="*/ 5 h 81"/>
                <a:gd name="T8" fmla="*/ 58 w 128"/>
                <a:gd name="T9" fmla="*/ 7 h 81"/>
                <a:gd name="T10" fmla="*/ 76 w 128"/>
                <a:gd name="T11" fmla="*/ 11 h 81"/>
                <a:gd name="T12" fmla="*/ 94 w 128"/>
                <a:gd name="T13" fmla="*/ 14 h 81"/>
                <a:gd name="T14" fmla="*/ 110 w 128"/>
                <a:gd name="T15" fmla="*/ 16 h 81"/>
                <a:gd name="T16" fmla="*/ 121 w 128"/>
                <a:gd name="T17" fmla="*/ 18 h 81"/>
                <a:gd name="T18" fmla="*/ 128 w 128"/>
                <a:gd name="T19" fmla="*/ 18 h 81"/>
                <a:gd name="T20" fmla="*/ 128 w 128"/>
                <a:gd name="T21" fmla="*/ 81 h 81"/>
                <a:gd name="T22" fmla="*/ 117 w 128"/>
                <a:gd name="T23" fmla="*/ 81 h 81"/>
                <a:gd name="T24" fmla="*/ 101 w 128"/>
                <a:gd name="T25" fmla="*/ 79 h 81"/>
                <a:gd name="T26" fmla="*/ 85 w 128"/>
                <a:gd name="T27" fmla="*/ 77 h 81"/>
                <a:gd name="T28" fmla="*/ 67 w 128"/>
                <a:gd name="T29" fmla="*/ 72 h 81"/>
                <a:gd name="T30" fmla="*/ 47 w 128"/>
                <a:gd name="T31" fmla="*/ 70 h 81"/>
                <a:gd name="T32" fmla="*/ 29 w 128"/>
                <a:gd name="T33" fmla="*/ 68 h 81"/>
                <a:gd name="T34" fmla="*/ 13 w 128"/>
                <a:gd name="T35" fmla="*/ 65 h 81"/>
                <a:gd name="T36" fmla="*/ 0 w 128"/>
                <a:gd name="T37" fmla="*/ 63 h 81"/>
                <a:gd name="T38" fmla="*/ 0 w 128"/>
                <a:gd name="T39" fmla="*/ 63 h 81"/>
                <a:gd name="T40" fmla="*/ 6 w 128"/>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1">
                  <a:moveTo>
                    <a:pt x="6" y="0"/>
                  </a:moveTo>
                  <a:lnTo>
                    <a:pt x="6" y="0"/>
                  </a:lnTo>
                  <a:lnTo>
                    <a:pt x="22" y="2"/>
                  </a:lnTo>
                  <a:lnTo>
                    <a:pt x="40" y="5"/>
                  </a:lnTo>
                  <a:lnTo>
                    <a:pt x="58" y="7"/>
                  </a:lnTo>
                  <a:lnTo>
                    <a:pt x="76" y="11"/>
                  </a:lnTo>
                  <a:lnTo>
                    <a:pt x="94" y="14"/>
                  </a:lnTo>
                  <a:lnTo>
                    <a:pt x="110" y="16"/>
                  </a:lnTo>
                  <a:lnTo>
                    <a:pt x="121" y="18"/>
                  </a:lnTo>
                  <a:lnTo>
                    <a:pt x="128" y="18"/>
                  </a:lnTo>
                  <a:lnTo>
                    <a:pt x="128" y="81"/>
                  </a:lnTo>
                  <a:lnTo>
                    <a:pt x="117" y="81"/>
                  </a:lnTo>
                  <a:lnTo>
                    <a:pt x="101" y="79"/>
                  </a:lnTo>
                  <a:lnTo>
                    <a:pt x="85" y="77"/>
                  </a:lnTo>
                  <a:lnTo>
                    <a:pt x="67" y="72"/>
                  </a:lnTo>
                  <a:lnTo>
                    <a:pt x="47" y="70"/>
                  </a:lnTo>
                  <a:lnTo>
                    <a:pt x="29" y="68"/>
                  </a:lnTo>
                  <a:lnTo>
                    <a:pt x="13" y="65"/>
                  </a:lnTo>
                  <a:lnTo>
                    <a:pt x="0" y="63"/>
                  </a:lnTo>
                  <a:lnTo>
                    <a:pt x="0" y="63"/>
                  </a:lnTo>
                  <a:lnTo>
                    <a:pt x="6"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68" name="Freeform 750">
              <a:extLst>
                <a:ext uri="{FF2B5EF4-FFF2-40B4-BE49-F238E27FC236}">
                  <a16:creationId xmlns:a16="http://schemas.microsoft.com/office/drawing/2014/main" id="{E5E6E1B4-27A8-A38E-B5A9-55C4D699957B}"/>
                </a:ext>
              </a:extLst>
            </p:cNvPr>
            <p:cNvSpPr>
              <a:spLocks/>
            </p:cNvSpPr>
            <p:nvPr/>
          </p:nvSpPr>
          <p:spPr bwMode="auto">
            <a:xfrm>
              <a:off x="6432848" y="4921720"/>
              <a:ext cx="214313" cy="111125"/>
            </a:xfrm>
            <a:custGeom>
              <a:avLst/>
              <a:gdLst>
                <a:gd name="T0" fmla="*/ 7 w 135"/>
                <a:gd name="T1" fmla="*/ 3 h 70"/>
                <a:gd name="T2" fmla="*/ 0 w 135"/>
                <a:gd name="T3" fmla="*/ 5 h 70"/>
                <a:gd name="T4" fmla="*/ 11 w 135"/>
                <a:gd name="T5" fmla="*/ 3 h 70"/>
                <a:gd name="T6" fmla="*/ 25 w 135"/>
                <a:gd name="T7" fmla="*/ 3 h 70"/>
                <a:gd name="T8" fmla="*/ 41 w 135"/>
                <a:gd name="T9" fmla="*/ 0 h 70"/>
                <a:gd name="T10" fmla="*/ 56 w 135"/>
                <a:gd name="T11" fmla="*/ 3 h 70"/>
                <a:gd name="T12" fmla="*/ 75 w 135"/>
                <a:gd name="T13" fmla="*/ 3 h 70"/>
                <a:gd name="T14" fmla="*/ 95 w 135"/>
                <a:gd name="T15" fmla="*/ 3 h 70"/>
                <a:gd name="T16" fmla="*/ 115 w 135"/>
                <a:gd name="T17" fmla="*/ 5 h 70"/>
                <a:gd name="T18" fmla="*/ 135 w 135"/>
                <a:gd name="T19" fmla="*/ 7 h 70"/>
                <a:gd name="T20" fmla="*/ 129 w 135"/>
                <a:gd name="T21" fmla="*/ 70 h 70"/>
                <a:gd name="T22" fmla="*/ 108 w 135"/>
                <a:gd name="T23" fmla="*/ 68 h 70"/>
                <a:gd name="T24" fmla="*/ 90 w 135"/>
                <a:gd name="T25" fmla="*/ 68 h 70"/>
                <a:gd name="T26" fmla="*/ 72 w 135"/>
                <a:gd name="T27" fmla="*/ 66 h 70"/>
                <a:gd name="T28" fmla="*/ 54 w 135"/>
                <a:gd name="T29" fmla="*/ 66 h 70"/>
                <a:gd name="T30" fmla="*/ 41 w 135"/>
                <a:gd name="T31" fmla="*/ 66 h 70"/>
                <a:gd name="T32" fmla="*/ 27 w 135"/>
                <a:gd name="T33" fmla="*/ 66 h 70"/>
                <a:gd name="T34" fmla="*/ 18 w 135"/>
                <a:gd name="T35" fmla="*/ 66 h 70"/>
                <a:gd name="T36" fmla="*/ 16 w 135"/>
                <a:gd name="T37" fmla="*/ 66 h 70"/>
                <a:gd name="T38" fmla="*/ 7 w 135"/>
                <a:gd name="T39" fmla="*/ 68 h 70"/>
                <a:gd name="T40" fmla="*/ 7 w 135"/>
                <a:gd name="T41"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70">
                  <a:moveTo>
                    <a:pt x="7" y="3"/>
                  </a:moveTo>
                  <a:lnTo>
                    <a:pt x="0" y="5"/>
                  </a:lnTo>
                  <a:lnTo>
                    <a:pt x="11" y="3"/>
                  </a:lnTo>
                  <a:lnTo>
                    <a:pt x="25" y="3"/>
                  </a:lnTo>
                  <a:lnTo>
                    <a:pt x="41" y="0"/>
                  </a:lnTo>
                  <a:lnTo>
                    <a:pt x="56" y="3"/>
                  </a:lnTo>
                  <a:lnTo>
                    <a:pt x="75" y="3"/>
                  </a:lnTo>
                  <a:lnTo>
                    <a:pt x="95" y="3"/>
                  </a:lnTo>
                  <a:lnTo>
                    <a:pt x="115" y="5"/>
                  </a:lnTo>
                  <a:lnTo>
                    <a:pt x="135" y="7"/>
                  </a:lnTo>
                  <a:lnTo>
                    <a:pt x="129" y="70"/>
                  </a:lnTo>
                  <a:lnTo>
                    <a:pt x="108" y="68"/>
                  </a:lnTo>
                  <a:lnTo>
                    <a:pt x="90" y="68"/>
                  </a:lnTo>
                  <a:lnTo>
                    <a:pt x="72" y="66"/>
                  </a:lnTo>
                  <a:lnTo>
                    <a:pt x="54" y="66"/>
                  </a:lnTo>
                  <a:lnTo>
                    <a:pt x="41" y="66"/>
                  </a:lnTo>
                  <a:lnTo>
                    <a:pt x="27" y="66"/>
                  </a:lnTo>
                  <a:lnTo>
                    <a:pt x="18" y="66"/>
                  </a:lnTo>
                  <a:lnTo>
                    <a:pt x="16" y="66"/>
                  </a:lnTo>
                  <a:lnTo>
                    <a:pt x="7" y="68"/>
                  </a:lnTo>
                  <a:lnTo>
                    <a:pt x="7" y="3"/>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69" name="Freeform 751">
              <a:extLst>
                <a:ext uri="{FF2B5EF4-FFF2-40B4-BE49-F238E27FC236}">
                  <a16:creationId xmlns:a16="http://schemas.microsoft.com/office/drawing/2014/main" id="{691A9AC8-5689-4440-31B5-513EF26A6D9D}"/>
                </a:ext>
              </a:extLst>
            </p:cNvPr>
            <p:cNvSpPr>
              <a:spLocks/>
            </p:cNvSpPr>
            <p:nvPr/>
          </p:nvSpPr>
          <p:spPr bwMode="auto">
            <a:xfrm>
              <a:off x="6255048" y="4926483"/>
              <a:ext cx="188913" cy="131762"/>
            </a:xfrm>
            <a:custGeom>
              <a:avLst/>
              <a:gdLst>
                <a:gd name="T0" fmla="*/ 0 w 119"/>
                <a:gd name="T1" fmla="*/ 56 h 83"/>
                <a:gd name="T2" fmla="*/ 15 w 119"/>
                <a:gd name="T3" fmla="*/ 29 h 83"/>
                <a:gd name="T4" fmla="*/ 22 w 119"/>
                <a:gd name="T5" fmla="*/ 24 h 83"/>
                <a:gd name="T6" fmla="*/ 31 w 119"/>
                <a:gd name="T7" fmla="*/ 20 h 83"/>
                <a:gd name="T8" fmla="*/ 42 w 119"/>
                <a:gd name="T9" fmla="*/ 15 h 83"/>
                <a:gd name="T10" fmla="*/ 54 w 119"/>
                <a:gd name="T11" fmla="*/ 11 h 83"/>
                <a:gd name="T12" fmla="*/ 67 w 119"/>
                <a:gd name="T13" fmla="*/ 6 h 83"/>
                <a:gd name="T14" fmla="*/ 83 w 119"/>
                <a:gd name="T15" fmla="*/ 4 h 83"/>
                <a:gd name="T16" fmla="*/ 99 w 119"/>
                <a:gd name="T17" fmla="*/ 2 h 83"/>
                <a:gd name="T18" fmla="*/ 119 w 119"/>
                <a:gd name="T19" fmla="*/ 0 h 83"/>
                <a:gd name="T20" fmla="*/ 119 w 119"/>
                <a:gd name="T21" fmla="*/ 65 h 83"/>
                <a:gd name="T22" fmla="*/ 105 w 119"/>
                <a:gd name="T23" fmla="*/ 65 h 83"/>
                <a:gd name="T24" fmla="*/ 92 w 119"/>
                <a:gd name="T25" fmla="*/ 67 h 83"/>
                <a:gd name="T26" fmla="*/ 83 w 119"/>
                <a:gd name="T27" fmla="*/ 67 h 83"/>
                <a:gd name="T28" fmla="*/ 74 w 119"/>
                <a:gd name="T29" fmla="*/ 72 h 83"/>
                <a:gd name="T30" fmla="*/ 67 w 119"/>
                <a:gd name="T31" fmla="*/ 74 h 83"/>
                <a:gd name="T32" fmla="*/ 60 w 119"/>
                <a:gd name="T33" fmla="*/ 76 h 83"/>
                <a:gd name="T34" fmla="*/ 54 w 119"/>
                <a:gd name="T35" fmla="*/ 78 h 83"/>
                <a:gd name="T36" fmla="*/ 49 w 119"/>
                <a:gd name="T37" fmla="*/ 83 h 83"/>
                <a:gd name="T38" fmla="*/ 65 w 119"/>
                <a:gd name="T39" fmla="*/ 56 h 83"/>
                <a:gd name="T40" fmla="*/ 0 w 119"/>
                <a:gd name="T41" fmla="*/ 56 h 83"/>
                <a:gd name="T42" fmla="*/ 0 w 119"/>
                <a:gd name="T43" fmla="*/ 38 h 83"/>
                <a:gd name="T44" fmla="*/ 15 w 119"/>
                <a:gd name="T45" fmla="*/ 29 h 83"/>
                <a:gd name="T46" fmla="*/ 0 w 119"/>
                <a:gd name="T47"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83">
                  <a:moveTo>
                    <a:pt x="0" y="56"/>
                  </a:moveTo>
                  <a:lnTo>
                    <a:pt x="15" y="29"/>
                  </a:lnTo>
                  <a:lnTo>
                    <a:pt x="22" y="24"/>
                  </a:lnTo>
                  <a:lnTo>
                    <a:pt x="31" y="20"/>
                  </a:lnTo>
                  <a:lnTo>
                    <a:pt x="42" y="15"/>
                  </a:lnTo>
                  <a:lnTo>
                    <a:pt x="54" y="11"/>
                  </a:lnTo>
                  <a:lnTo>
                    <a:pt x="67" y="6"/>
                  </a:lnTo>
                  <a:lnTo>
                    <a:pt x="83" y="4"/>
                  </a:lnTo>
                  <a:lnTo>
                    <a:pt x="99" y="2"/>
                  </a:lnTo>
                  <a:lnTo>
                    <a:pt x="119" y="0"/>
                  </a:lnTo>
                  <a:lnTo>
                    <a:pt x="119" y="65"/>
                  </a:lnTo>
                  <a:lnTo>
                    <a:pt x="105" y="65"/>
                  </a:lnTo>
                  <a:lnTo>
                    <a:pt x="92" y="67"/>
                  </a:lnTo>
                  <a:lnTo>
                    <a:pt x="83" y="67"/>
                  </a:lnTo>
                  <a:lnTo>
                    <a:pt x="74" y="72"/>
                  </a:lnTo>
                  <a:lnTo>
                    <a:pt x="67" y="74"/>
                  </a:lnTo>
                  <a:lnTo>
                    <a:pt x="60" y="76"/>
                  </a:lnTo>
                  <a:lnTo>
                    <a:pt x="54" y="78"/>
                  </a:lnTo>
                  <a:lnTo>
                    <a:pt x="49" y="83"/>
                  </a:lnTo>
                  <a:lnTo>
                    <a:pt x="65" y="56"/>
                  </a:lnTo>
                  <a:lnTo>
                    <a:pt x="0" y="56"/>
                  </a:lnTo>
                  <a:lnTo>
                    <a:pt x="0" y="38"/>
                  </a:lnTo>
                  <a:lnTo>
                    <a:pt x="15" y="29"/>
                  </a:lnTo>
                  <a:lnTo>
                    <a:pt x="0" y="56"/>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70" name="Freeform 752">
              <a:extLst>
                <a:ext uri="{FF2B5EF4-FFF2-40B4-BE49-F238E27FC236}">
                  <a16:creationId xmlns:a16="http://schemas.microsoft.com/office/drawing/2014/main" id="{053B7E2E-6089-03CF-81F5-11074F447FFC}"/>
                </a:ext>
              </a:extLst>
            </p:cNvPr>
            <p:cNvSpPr>
              <a:spLocks/>
            </p:cNvSpPr>
            <p:nvPr/>
          </p:nvSpPr>
          <p:spPr bwMode="auto">
            <a:xfrm>
              <a:off x="6235998" y="4972520"/>
              <a:ext cx="122238" cy="100012"/>
            </a:xfrm>
            <a:custGeom>
              <a:avLst/>
              <a:gdLst>
                <a:gd name="T0" fmla="*/ 0 w 77"/>
                <a:gd name="T1" fmla="*/ 34 h 63"/>
                <a:gd name="T2" fmla="*/ 18 w 77"/>
                <a:gd name="T3" fmla="*/ 4 h 63"/>
                <a:gd name="T4" fmla="*/ 25 w 77"/>
                <a:gd name="T5" fmla="*/ 2 h 63"/>
                <a:gd name="T6" fmla="*/ 30 w 77"/>
                <a:gd name="T7" fmla="*/ 0 h 63"/>
                <a:gd name="T8" fmla="*/ 34 w 77"/>
                <a:gd name="T9" fmla="*/ 0 h 63"/>
                <a:gd name="T10" fmla="*/ 34 w 77"/>
                <a:gd name="T11" fmla="*/ 0 h 63"/>
                <a:gd name="T12" fmla="*/ 27 w 77"/>
                <a:gd name="T13" fmla="*/ 2 h 63"/>
                <a:gd name="T14" fmla="*/ 18 w 77"/>
                <a:gd name="T15" fmla="*/ 9 h 63"/>
                <a:gd name="T16" fmla="*/ 14 w 77"/>
                <a:gd name="T17" fmla="*/ 20 h 63"/>
                <a:gd name="T18" fmla="*/ 12 w 77"/>
                <a:gd name="T19" fmla="*/ 27 h 63"/>
                <a:gd name="T20" fmla="*/ 77 w 77"/>
                <a:gd name="T21" fmla="*/ 27 h 63"/>
                <a:gd name="T22" fmla="*/ 75 w 77"/>
                <a:gd name="T23" fmla="*/ 36 h 63"/>
                <a:gd name="T24" fmla="*/ 68 w 77"/>
                <a:gd name="T25" fmla="*/ 49 h 63"/>
                <a:gd name="T26" fmla="*/ 57 w 77"/>
                <a:gd name="T27" fmla="*/ 58 h 63"/>
                <a:gd name="T28" fmla="*/ 50 w 77"/>
                <a:gd name="T29" fmla="*/ 61 h 63"/>
                <a:gd name="T30" fmla="*/ 45 w 77"/>
                <a:gd name="T31" fmla="*/ 63 h 63"/>
                <a:gd name="T32" fmla="*/ 43 w 77"/>
                <a:gd name="T33" fmla="*/ 63 h 63"/>
                <a:gd name="T34" fmla="*/ 43 w 77"/>
                <a:gd name="T35" fmla="*/ 63 h 63"/>
                <a:gd name="T36" fmla="*/ 45 w 77"/>
                <a:gd name="T37" fmla="*/ 63 h 63"/>
                <a:gd name="T38" fmla="*/ 63 w 77"/>
                <a:gd name="T39" fmla="*/ 34 h 63"/>
                <a:gd name="T40" fmla="*/ 0 w 77"/>
                <a:gd name="T41" fmla="*/ 34 h 63"/>
                <a:gd name="T42" fmla="*/ 0 w 77"/>
                <a:gd name="T43" fmla="*/ 13 h 63"/>
                <a:gd name="T44" fmla="*/ 18 w 77"/>
                <a:gd name="T45" fmla="*/ 4 h 63"/>
                <a:gd name="T46" fmla="*/ 0 w 77"/>
                <a:gd name="T47"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63">
                  <a:moveTo>
                    <a:pt x="0" y="34"/>
                  </a:moveTo>
                  <a:lnTo>
                    <a:pt x="18" y="4"/>
                  </a:lnTo>
                  <a:lnTo>
                    <a:pt x="25" y="2"/>
                  </a:lnTo>
                  <a:lnTo>
                    <a:pt x="30" y="0"/>
                  </a:lnTo>
                  <a:lnTo>
                    <a:pt x="34" y="0"/>
                  </a:lnTo>
                  <a:lnTo>
                    <a:pt x="34" y="0"/>
                  </a:lnTo>
                  <a:lnTo>
                    <a:pt x="27" y="2"/>
                  </a:lnTo>
                  <a:lnTo>
                    <a:pt x="18" y="9"/>
                  </a:lnTo>
                  <a:lnTo>
                    <a:pt x="14" y="20"/>
                  </a:lnTo>
                  <a:lnTo>
                    <a:pt x="12" y="27"/>
                  </a:lnTo>
                  <a:lnTo>
                    <a:pt x="77" y="27"/>
                  </a:lnTo>
                  <a:lnTo>
                    <a:pt x="75" y="36"/>
                  </a:lnTo>
                  <a:lnTo>
                    <a:pt x="68" y="49"/>
                  </a:lnTo>
                  <a:lnTo>
                    <a:pt x="57" y="58"/>
                  </a:lnTo>
                  <a:lnTo>
                    <a:pt x="50" y="61"/>
                  </a:lnTo>
                  <a:lnTo>
                    <a:pt x="45" y="63"/>
                  </a:lnTo>
                  <a:lnTo>
                    <a:pt x="43" y="63"/>
                  </a:lnTo>
                  <a:lnTo>
                    <a:pt x="43" y="63"/>
                  </a:lnTo>
                  <a:lnTo>
                    <a:pt x="45" y="63"/>
                  </a:lnTo>
                  <a:lnTo>
                    <a:pt x="63" y="34"/>
                  </a:lnTo>
                  <a:lnTo>
                    <a:pt x="0" y="34"/>
                  </a:lnTo>
                  <a:lnTo>
                    <a:pt x="0" y="13"/>
                  </a:lnTo>
                  <a:lnTo>
                    <a:pt x="18" y="4"/>
                  </a:lnTo>
                  <a:lnTo>
                    <a:pt x="0" y="34"/>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71" name="Freeform 753">
              <a:extLst>
                <a:ext uri="{FF2B5EF4-FFF2-40B4-BE49-F238E27FC236}">
                  <a16:creationId xmlns:a16="http://schemas.microsoft.com/office/drawing/2014/main" id="{D54A0CAE-8586-6349-D53A-13058B534601}"/>
                </a:ext>
              </a:extLst>
            </p:cNvPr>
            <p:cNvSpPr>
              <a:spLocks/>
            </p:cNvSpPr>
            <p:nvPr/>
          </p:nvSpPr>
          <p:spPr bwMode="auto">
            <a:xfrm>
              <a:off x="6235998" y="5026495"/>
              <a:ext cx="100013" cy="142875"/>
            </a:xfrm>
            <a:custGeom>
              <a:avLst/>
              <a:gdLst>
                <a:gd name="T0" fmla="*/ 0 w 63"/>
                <a:gd name="T1" fmla="*/ 90 h 90"/>
                <a:gd name="T2" fmla="*/ 0 w 63"/>
                <a:gd name="T3" fmla="*/ 90 h 90"/>
                <a:gd name="T4" fmla="*/ 0 w 63"/>
                <a:gd name="T5" fmla="*/ 78 h 90"/>
                <a:gd name="T6" fmla="*/ 0 w 63"/>
                <a:gd name="T7" fmla="*/ 67 h 90"/>
                <a:gd name="T8" fmla="*/ 0 w 63"/>
                <a:gd name="T9" fmla="*/ 56 h 90"/>
                <a:gd name="T10" fmla="*/ 0 w 63"/>
                <a:gd name="T11" fmla="*/ 45 h 90"/>
                <a:gd name="T12" fmla="*/ 0 w 63"/>
                <a:gd name="T13" fmla="*/ 33 h 90"/>
                <a:gd name="T14" fmla="*/ 0 w 63"/>
                <a:gd name="T15" fmla="*/ 22 h 90"/>
                <a:gd name="T16" fmla="*/ 0 w 63"/>
                <a:gd name="T17" fmla="*/ 11 h 90"/>
                <a:gd name="T18" fmla="*/ 0 w 63"/>
                <a:gd name="T19" fmla="*/ 0 h 90"/>
                <a:gd name="T20" fmla="*/ 63 w 63"/>
                <a:gd name="T21" fmla="*/ 0 h 90"/>
                <a:gd name="T22" fmla="*/ 63 w 63"/>
                <a:gd name="T23" fmla="*/ 11 h 90"/>
                <a:gd name="T24" fmla="*/ 63 w 63"/>
                <a:gd name="T25" fmla="*/ 22 h 90"/>
                <a:gd name="T26" fmla="*/ 63 w 63"/>
                <a:gd name="T27" fmla="*/ 33 h 90"/>
                <a:gd name="T28" fmla="*/ 63 w 63"/>
                <a:gd name="T29" fmla="*/ 45 h 90"/>
                <a:gd name="T30" fmla="*/ 63 w 63"/>
                <a:gd name="T31" fmla="*/ 56 h 90"/>
                <a:gd name="T32" fmla="*/ 63 w 63"/>
                <a:gd name="T33" fmla="*/ 67 h 90"/>
                <a:gd name="T34" fmla="*/ 63 w 63"/>
                <a:gd name="T35" fmla="*/ 78 h 90"/>
                <a:gd name="T36" fmla="*/ 63 w 63"/>
                <a:gd name="T37" fmla="*/ 90 h 90"/>
                <a:gd name="T38" fmla="*/ 63 w 63"/>
                <a:gd name="T39" fmla="*/ 90 h 90"/>
                <a:gd name="T40" fmla="*/ 0 w 63"/>
                <a:gd name="T4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90">
                  <a:moveTo>
                    <a:pt x="0" y="90"/>
                  </a:moveTo>
                  <a:lnTo>
                    <a:pt x="0" y="90"/>
                  </a:lnTo>
                  <a:lnTo>
                    <a:pt x="0" y="78"/>
                  </a:lnTo>
                  <a:lnTo>
                    <a:pt x="0" y="67"/>
                  </a:lnTo>
                  <a:lnTo>
                    <a:pt x="0" y="56"/>
                  </a:lnTo>
                  <a:lnTo>
                    <a:pt x="0" y="45"/>
                  </a:lnTo>
                  <a:lnTo>
                    <a:pt x="0" y="33"/>
                  </a:lnTo>
                  <a:lnTo>
                    <a:pt x="0" y="22"/>
                  </a:lnTo>
                  <a:lnTo>
                    <a:pt x="0" y="11"/>
                  </a:lnTo>
                  <a:lnTo>
                    <a:pt x="0" y="0"/>
                  </a:lnTo>
                  <a:lnTo>
                    <a:pt x="63" y="0"/>
                  </a:lnTo>
                  <a:lnTo>
                    <a:pt x="63" y="11"/>
                  </a:lnTo>
                  <a:lnTo>
                    <a:pt x="63" y="22"/>
                  </a:lnTo>
                  <a:lnTo>
                    <a:pt x="63" y="33"/>
                  </a:lnTo>
                  <a:lnTo>
                    <a:pt x="63" y="45"/>
                  </a:lnTo>
                  <a:lnTo>
                    <a:pt x="63" y="56"/>
                  </a:lnTo>
                  <a:lnTo>
                    <a:pt x="63" y="67"/>
                  </a:lnTo>
                  <a:lnTo>
                    <a:pt x="63" y="78"/>
                  </a:lnTo>
                  <a:lnTo>
                    <a:pt x="63" y="90"/>
                  </a:lnTo>
                  <a:lnTo>
                    <a:pt x="63" y="90"/>
                  </a:lnTo>
                  <a:lnTo>
                    <a:pt x="0" y="9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72" name="Freeform 754">
              <a:extLst>
                <a:ext uri="{FF2B5EF4-FFF2-40B4-BE49-F238E27FC236}">
                  <a16:creationId xmlns:a16="http://schemas.microsoft.com/office/drawing/2014/main" id="{8DAF8CA3-8D17-4832-76B8-5497629F322E}"/>
                </a:ext>
              </a:extLst>
            </p:cNvPr>
            <p:cNvSpPr>
              <a:spLocks/>
            </p:cNvSpPr>
            <p:nvPr/>
          </p:nvSpPr>
          <p:spPr bwMode="auto">
            <a:xfrm>
              <a:off x="6615411" y="5247158"/>
              <a:ext cx="254000" cy="319087"/>
            </a:xfrm>
            <a:custGeom>
              <a:avLst/>
              <a:gdLst>
                <a:gd name="T0" fmla="*/ 79 w 160"/>
                <a:gd name="T1" fmla="*/ 0 h 201"/>
                <a:gd name="T2" fmla="*/ 63 w 160"/>
                <a:gd name="T3" fmla="*/ 2 h 201"/>
                <a:gd name="T4" fmla="*/ 50 w 160"/>
                <a:gd name="T5" fmla="*/ 7 h 201"/>
                <a:gd name="T6" fmla="*/ 36 w 160"/>
                <a:gd name="T7" fmla="*/ 16 h 201"/>
                <a:gd name="T8" fmla="*/ 23 w 160"/>
                <a:gd name="T9" fmla="*/ 27 h 201"/>
                <a:gd name="T10" fmla="*/ 14 w 160"/>
                <a:gd name="T11" fmla="*/ 43 h 201"/>
                <a:gd name="T12" fmla="*/ 7 w 160"/>
                <a:gd name="T13" fmla="*/ 59 h 201"/>
                <a:gd name="T14" fmla="*/ 2 w 160"/>
                <a:gd name="T15" fmla="*/ 77 h 201"/>
                <a:gd name="T16" fmla="*/ 0 w 160"/>
                <a:gd name="T17" fmla="*/ 97 h 201"/>
                <a:gd name="T18" fmla="*/ 0 w 160"/>
                <a:gd name="T19" fmla="*/ 117 h 201"/>
                <a:gd name="T20" fmla="*/ 5 w 160"/>
                <a:gd name="T21" fmla="*/ 135 h 201"/>
                <a:gd name="T22" fmla="*/ 11 w 160"/>
                <a:gd name="T23" fmla="*/ 153 h 201"/>
                <a:gd name="T24" fmla="*/ 23 w 160"/>
                <a:gd name="T25" fmla="*/ 169 h 201"/>
                <a:gd name="T26" fmla="*/ 34 w 160"/>
                <a:gd name="T27" fmla="*/ 180 h 201"/>
                <a:gd name="T28" fmla="*/ 47 w 160"/>
                <a:gd name="T29" fmla="*/ 192 h 201"/>
                <a:gd name="T30" fmla="*/ 61 w 160"/>
                <a:gd name="T31" fmla="*/ 198 h 201"/>
                <a:gd name="T32" fmla="*/ 77 w 160"/>
                <a:gd name="T33" fmla="*/ 201 h 201"/>
                <a:gd name="T34" fmla="*/ 95 w 160"/>
                <a:gd name="T35" fmla="*/ 201 h 201"/>
                <a:gd name="T36" fmla="*/ 108 w 160"/>
                <a:gd name="T37" fmla="*/ 194 h 201"/>
                <a:gd name="T38" fmla="*/ 124 w 160"/>
                <a:gd name="T39" fmla="*/ 187 h 201"/>
                <a:gd name="T40" fmla="*/ 135 w 160"/>
                <a:gd name="T41" fmla="*/ 176 h 201"/>
                <a:gd name="T42" fmla="*/ 146 w 160"/>
                <a:gd name="T43" fmla="*/ 160 h 201"/>
                <a:gd name="T44" fmla="*/ 153 w 160"/>
                <a:gd name="T45" fmla="*/ 144 h 201"/>
                <a:gd name="T46" fmla="*/ 158 w 160"/>
                <a:gd name="T47" fmla="*/ 126 h 201"/>
                <a:gd name="T48" fmla="*/ 160 w 160"/>
                <a:gd name="T49" fmla="*/ 106 h 201"/>
                <a:gd name="T50" fmla="*/ 158 w 160"/>
                <a:gd name="T51" fmla="*/ 86 h 201"/>
                <a:gd name="T52" fmla="*/ 153 w 160"/>
                <a:gd name="T53" fmla="*/ 68 h 201"/>
                <a:gd name="T54" fmla="*/ 146 w 160"/>
                <a:gd name="T55" fmla="*/ 50 h 201"/>
                <a:gd name="T56" fmla="*/ 137 w 160"/>
                <a:gd name="T57" fmla="*/ 34 h 201"/>
                <a:gd name="T58" fmla="*/ 124 w 160"/>
                <a:gd name="T59" fmla="*/ 20 h 201"/>
                <a:gd name="T60" fmla="*/ 110 w 160"/>
                <a:gd name="T61" fmla="*/ 11 h 201"/>
                <a:gd name="T62" fmla="*/ 97 w 160"/>
                <a:gd name="T63" fmla="*/ 5 h 201"/>
                <a:gd name="T64" fmla="*/ 79 w 160"/>
                <a:gd name="T65"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201">
                  <a:moveTo>
                    <a:pt x="79" y="0"/>
                  </a:moveTo>
                  <a:lnTo>
                    <a:pt x="63" y="2"/>
                  </a:lnTo>
                  <a:lnTo>
                    <a:pt x="50" y="7"/>
                  </a:lnTo>
                  <a:lnTo>
                    <a:pt x="36" y="16"/>
                  </a:lnTo>
                  <a:lnTo>
                    <a:pt x="23" y="27"/>
                  </a:lnTo>
                  <a:lnTo>
                    <a:pt x="14" y="43"/>
                  </a:lnTo>
                  <a:lnTo>
                    <a:pt x="7" y="59"/>
                  </a:lnTo>
                  <a:lnTo>
                    <a:pt x="2" y="77"/>
                  </a:lnTo>
                  <a:lnTo>
                    <a:pt x="0" y="97"/>
                  </a:lnTo>
                  <a:lnTo>
                    <a:pt x="0" y="117"/>
                  </a:lnTo>
                  <a:lnTo>
                    <a:pt x="5" y="135"/>
                  </a:lnTo>
                  <a:lnTo>
                    <a:pt x="11" y="153"/>
                  </a:lnTo>
                  <a:lnTo>
                    <a:pt x="23" y="169"/>
                  </a:lnTo>
                  <a:lnTo>
                    <a:pt x="34" y="180"/>
                  </a:lnTo>
                  <a:lnTo>
                    <a:pt x="47" y="192"/>
                  </a:lnTo>
                  <a:lnTo>
                    <a:pt x="61" y="198"/>
                  </a:lnTo>
                  <a:lnTo>
                    <a:pt x="77" y="201"/>
                  </a:lnTo>
                  <a:lnTo>
                    <a:pt x="95" y="201"/>
                  </a:lnTo>
                  <a:lnTo>
                    <a:pt x="108" y="194"/>
                  </a:lnTo>
                  <a:lnTo>
                    <a:pt x="124" y="187"/>
                  </a:lnTo>
                  <a:lnTo>
                    <a:pt x="135" y="176"/>
                  </a:lnTo>
                  <a:lnTo>
                    <a:pt x="146" y="160"/>
                  </a:lnTo>
                  <a:lnTo>
                    <a:pt x="153" y="144"/>
                  </a:lnTo>
                  <a:lnTo>
                    <a:pt x="158" y="126"/>
                  </a:lnTo>
                  <a:lnTo>
                    <a:pt x="160" y="106"/>
                  </a:lnTo>
                  <a:lnTo>
                    <a:pt x="158" y="86"/>
                  </a:lnTo>
                  <a:lnTo>
                    <a:pt x="153" y="68"/>
                  </a:lnTo>
                  <a:lnTo>
                    <a:pt x="146" y="50"/>
                  </a:lnTo>
                  <a:lnTo>
                    <a:pt x="137" y="34"/>
                  </a:lnTo>
                  <a:lnTo>
                    <a:pt x="124" y="20"/>
                  </a:lnTo>
                  <a:lnTo>
                    <a:pt x="110" y="11"/>
                  </a:lnTo>
                  <a:lnTo>
                    <a:pt x="97" y="5"/>
                  </a:lnTo>
                  <a:lnTo>
                    <a:pt x="79" y="0"/>
                  </a:lnTo>
                  <a:close/>
                </a:path>
              </a:pathLst>
            </a:custGeom>
            <a:solidFill>
              <a:srgbClr val="E0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73" name="Freeform 755">
              <a:extLst>
                <a:ext uri="{FF2B5EF4-FFF2-40B4-BE49-F238E27FC236}">
                  <a16:creationId xmlns:a16="http://schemas.microsoft.com/office/drawing/2014/main" id="{24A650DB-8290-ADD2-084B-165A456C3276}"/>
                </a:ext>
              </a:extLst>
            </p:cNvPr>
            <p:cNvSpPr>
              <a:spLocks/>
            </p:cNvSpPr>
            <p:nvPr/>
          </p:nvSpPr>
          <p:spPr bwMode="auto">
            <a:xfrm>
              <a:off x="6615411" y="5247158"/>
              <a:ext cx="254000" cy="319087"/>
            </a:xfrm>
            <a:custGeom>
              <a:avLst/>
              <a:gdLst>
                <a:gd name="T0" fmla="*/ 79 w 160"/>
                <a:gd name="T1" fmla="*/ 0 h 201"/>
                <a:gd name="T2" fmla="*/ 63 w 160"/>
                <a:gd name="T3" fmla="*/ 2 h 201"/>
                <a:gd name="T4" fmla="*/ 50 w 160"/>
                <a:gd name="T5" fmla="*/ 7 h 201"/>
                <a:gd name="T6" fmla="*/ 36 w 160"/>
                <a:gd name="T7" fmla="*/ 16 h 201"/>
                <a:gd name="T8" fmla="*/ 23 w 160"/>
                <a:gd name="T9" fmla="*/ 27 h 201"/>
                <a:gd name="T10" fmla="*/ 14 w 160"/>
                <a:gd name="T11" fmla="*/ 43 h 201"/>
                <a:gd name="T12" fmla="*/ 7 w 160"/>
                <a:gd name="T13" fmla="*/ 59 h 201"/>
                <a:gd name="T14" fmla="*/ 2 w 160"/>
                <a:gd name="T15" fmla="*/ 77 h 201"/>
                <a:gd name="T16" fmla="*/ 0 w 160"/>
                <a:gd name="T17" fmla="*/ 97 h 201"/>
                <a:gd name="T18" fmla="*/ 0 w 160"/>
                <a:gd name="T19" fmla="*/ 117 h 201"/>
                <a:gd name="T20" fmla="*/ 5 w 160"/>
                <a:gd name="T21" fmla="*/ 135 h 201"/>
                <a:gd name="T22" fmla="*/ 11 w 160"/>
                <a:gd name="T23" fmla="*/ 153 h 201"/>
                <a:gd name="T24" fmla="*/ 23 w 160"/>
                <a:gd name="T25" fmla="*/ 169 h 201"/>
                <a:gd name="T26" fmla="*/ 34 w 160"/>
                <a:gd name="T27" fmla="*/ 180 h 201"/>
                <a:gd name="T28" fmla="*/ 47 w 160"/>
                <a:gd name="T29" fmla="*/ 192 h 201"/>
                <a:gd name="T30" fmla="*/ 61 w 160"/>
                <a:gd name="T31" fmla="*/ 198 h 201"/>
                <a:gd name="T32" fmla="*/ 77 w 160"/>
                <a:gd name="T33" fmla="*/ 201 h 201"/>
                <a:gd name="T34" fmla="*/ 95 w 160"/>
                <a:gd name="T35" fmla="*/ 201 h 201"/>
                <a:gd name="T36" fmla="*/ 108 w 160"/>
                <a:gd name="T37" fmla="*/ 194 h 201"/>
                <a:gd name="T38" fmla="*/ 124 w 160"/>
                <a:gd name="T39" fmla="*/ 187 h 201"/>
                <a:gd name="T40" fmla="*/ 135 w 160"/>
                <a:gd name="T41" fmla="*/ 176 h 201"/>
                <a:gd name="T42" fmla="*/ 146 w 160"/>
                <a:gd name="T43" fmla="*/ 160 h 201"/>
                <a:gd name="T44" fmla="*/ 153 w 160"/>
                <a:gd name="T45" fmla="*/ 144 h 201"/>
                <a:gd name="T46" fmla="*/ 158 w 160"/>
                <a:gd name="T47" fmla="*/ 126 h 201"/>
                <a:gd name="T48" fmla="*/ 160 w 160"/>
                <a:gd name="T49" fmla="*/ 106 h 201"/>
                <a:gd name="T50" fmla="*/ 158 w 160"/>
                <a:gd name="T51" fmla="*/ 86 h 201"/>
                <a:gd name="T52" fmla="*/ 153 w 160"/>
                <a:gd name="T53" fmla="*/ 68 h 201"/>
                <a:gd name="T54" fmla="*/ 146 w 160"/>
                <a:gd name="T55" fmla="*/ 50 h 201"/>
                <a:gd name="T56" fmla="*/ 137 w 160"/>
                <a:gd name="T57" fmla="*/ 34 h 201"/>
                <a:gd name="T58" fmla="*/ 124 w 160"/>
                <a:gd name="T59" fmla="*/ 20 h 201"/>
                <a:gd name="T60" fmla="*/ 110 w 160"/>
                <a:gd name="T61" fmla="*/ 11 h 201"/>
                <a:gd name="T62" fmla="*/ 97 w 160"/>
                <a:gd name="T63" fmla="*/ 5 h 201"/>
                <a:gd name="T64" fmla="*/ 79 w 160"/>
                <a:gd name="T65"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201">
                  <a:moveTo>
                    <a:pt x="79" y="0"/>
                  </a:moveTo>
                  <a:lnTo>
                    <a:pt x="63" y="2"/>
                  </a:lnTo>
                  <a:lnTo>
                    <a:pt x="50" y="7"/>
                  </a:lnTo>
                  <a:lnTo>
                    <a:pt x="36" y="16"/>
                  </a:lnTo>
                  <a:lnTo>
                    <a:pt x="23" y="27"/>
                  </a:lnTo>
                  <a:lnTo>
                    <a:pt x="14" y="43"/>
                  </a:lnTo>
                  <a:lnTo>
                    <a:pt x="7" y="59"/>
                  </a:lnTo>
                  <a:lnTo>
                    <a:pt x="2" y="77"/>
                  </a:lnTo>
                  <a:lnTo>
                    <a:pt x="0" y="97"/>
                  </a:lnTo>
                  <a:lnTo>
                    <a:pt x="0" y="117"/>
                  </a:lnTo>
                  <a:lnTo>
                    <a:pt x="5" y="135"/>
                  </a:lnTo>
                  <a:lnTo>
                    <a:pt x="11" y="153"/>
                  </a:lnTo>
                  <a:lnTo>
                    <a:pt x="23" y="169"/>
                  </a:lnTo>
                  <a:lnTo>
                    <a:pt x="34" y="180"/>
                  </a:lnTo>
                  <a:lnTo>
                    <a:pt x="47" y="192"/>
                  </a:lnTo>
                  <a:lnTo>
                    <a:pt x="61" y="198"/>
                  </a:lnTo>
                  <a:lnTo>
                    <a:pt x="77" y="201"/>
                  </a:lnTo>
                  <a:lnTo>
                    <a:pt x="95" y="201"/>
                  </a:lnTo>
                  <a:lnTo>
                    <a:pt x="108" y="194"/>
                  </a:lnTo>
                  <a:lnTo>
                    <a:pt x="124" y="187"/>
                  </a:lnTo>
                  <a:lnTo>
                    <a:pt x="135" y="176"/>
                  </a:lnTo>
                  <a:lnTo>
                    <a:pt x="146" y="160"/>
                  </a:lnTo>
                  <a:lnTo>
                    <a:pt x="153" y="144"/>
                  </a:lnTo>
                  <a:lnTo>
                    <a:pt x="158" y="126"/>
                  </a:lnTo>
                  <a:lnTo>
                    <a:pt x="160" y="106"/>
                  </a:lnTo>
                  <a:lnTo>
                    <a:pt x="158" y="86"/>
                  </a:lnTo>
                  <a:lnTo>
                    <a:pt x="153" y="68"/>
                  </a:lnTo>
                  <a:lnTo>
                    <a:pt x="146" y="50"/>
                  </a:lnTo>
                  <a:lnTo>
                    <a:pt x="137" y="34"/>
                  </a:lnTo>
                  <a:lnTo>
                    <a:pt x="124" y="20"/>
                  </a:lnTo>
                  <a:lnTo>
                    <a:pt x="110" y="11"/>
                  </a:lnTo>
                  <a:lnTo>
                    <a:pt x="97" y="5"/>
                  </a:lnTo>
                  <a:lnTo>
                    <a:pt x="79"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19" name="Freeform 801">
              <a:extLst>
                <a:ext uri="{FF2B5EF4-FFF2-40B4-BE49-F238E27FC236}">
                  <a16:creationId xmlns:a16="http://schemas.microsoft.com/office/drawing/2014/main" id="{4A3B6E46-2F00-CEAD-7AD6-E60F3532D956}"/>
                </a:ext>
              </a:extLst>
            </p:cNvPr>
            <p:cNvSpPr>
              <a:spLocks/>
            </p:cNvSpPr>
            <p:nvPr/>
          </p:nvSpPr>
          <p:spPr bwMode="auto">
            <a:xfrm>
              <a:off x="1913235" y="4186708"/>
              <a:ext cx="153988" cy="263525"/>
            </a:xfrm>
            <a:custGeom>
              <a:avLst/>
              <a:gdLst>
                <a:gd name="T0" fmla="*/ 0 w 97"/>
                <a:gd name="T1" fmla="*/ 108 h 166"/>
                <a:gd name="T2" fmla="*/ 0 w 97"/>
                <a:gd name="T3" fmla="*/ 90 h 166"/>
                <a:gd name="T4" fmla="*/ 3 w 97"/>
                <a:gd name="T5" fmla="*/ 74 h 166"/>
                <a:gd name="T6" fmla="*/ 5 w 97"/>
                <a:gd name="T7" fmla="*/ 58 h 166"/>
                <a:gd name="T8" fmla="*/ 9 w 97"/>
                <a:gd name="T9" fmla="*/ 42 h 166"/>
                <a:gd name="T10" fmla="*/ 16 w 97"/>
                <a:gd name="T11" fmla="*/ 29 h 166"/>
                <a:gd name="T12" fmla="*/ 23 w 97"/>
                <a:gd name="T13" fmla="*/ 18 h 166"/>
                <a:gd name="T14" fmla="*/ 32 w 97"/>
                <a:gd name="T15" fmla="*/ 9 h 166"/>
                <a:gd name="T16" fmla="*/ 41 w 97"/>
                <a:gd name="T17" fmla="*/ 2 h 166"/>
                <a:gd name="T18" fmla="*/ 52 w 97"/>
                <a:gd name="T19" fmla="*/ 0 h 166"/>
                <a:gd name="T20" fmla="*/ 61 w 97"/>
                <a:gd name="T21" fmla="*/ 0 h 166"/>
                <a:gd name="T22" fmla="*/ 70 w 97"/>
                <a:gd name="T23" fmla="*/ 2 h 166"/>
                <a:gd name="T24" fmla="*/ 77 w 97"/>
                <a:gd name="T25" fmla="*/ 9 h 166"/>
                <a:gd name="T26" fmla="*/ 84 w 97"/>
                <a:gd name="T27" fmla="*/ 18 h 166"/>
                <a:gd name="T28" fmla="*/ 90 w 97"/>
                <a:gd name="T29" fmla="*/ 29 h 166"/>
                <a:gd name="T30" fmla="*/ 95 w 97"/>
                <a:gd name="T31" fmla="*/ 42 h 166"/>
                <a:gd name="T32" fmla="*/ 97 w 97"/>
                <a:gd name="T33" fmla="*/ 58 h 166"/>
                <a:gd name="T34" fmla="*/ 97 w 97"/>
                <a:gd name="T35" fmla="*/ 74 h 166"/>
                <a:gd name="T36" fmla="*/ 97 w 97"/>
                <a:gd name="T37" fmla="*/ 92 h 166"/>
                <a:gd name="T38" fmla="*/ 93 w 97"/>
                <a:gd name="T39" fmla="*/ 108 h 166"/>
                <a:gd name="T40" fmla="*/ 88 w 97"/>
                <a:gd name="T41" fmla="*/ 121 h 166"/>
                <a:gd name="T42" fmla="*/ 81 w 97"/>
                <a:gd name="T43" fmla="*/ 135 h 166"/>
                <a:gd name="T44" fmla="*/ 75 w 97"/>
                <a:gd name="T45" fmla="*/ 146 h 166"/>
                <a:gd name="T46" fmla="*/ 66 w 97"/>
                <a:gd name="T47" fmla="*/ 157 h 166"/>
                <a:gd name="T48" fmla="*/ 57 w 97"/>
                <a:gd name="T49" fmla="*/ 162 h 166"/>
                <a:gd name="T50" fmla="*/ 48 w 97"/>
                <a:gd name="T51" fmla="*/ 166 h 166"/>
                <a:gd name="T52" fmla="*/ 36 w 97"/>
                <a:gd name="T53" fmla="*/ 166 h 166"/>
                <a:gd name="T54" fmla="*/ 27 w 97"/>
                <a:gd name="T55" fmla="*/ 162 h 166"/>
                <a:gd name="T56" fmla="*/ 21 w 97"/>
                <a:gd name="T57" fmla="*/ 155 h 166"/>
                <a:gd name="T58" fmla="*/ 14 w 97"/>
                <a:gd name="T59" fmla="*/ 146 h 166"/>
                <a:gd name="T60" fmla="*/ 7 w 97"/>
                <a:gd name="T61" fmla="*/ 135 h 166"/>
                <a:gd name="T62" fmla="*/ 3 w 97"/>
                <a:gd name="T63" fmla="*/ 121 h 166"/>
                <a:gd name="T64" fmla="*/ 0 w 97"/>
                <a:gd name="T65" fmla="*/ 10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166">
                  <a:moveTo>
                    <a:pt x="0" y="108"/>
                  </a:moveTo>
                  <a:lnTo>
                    <a:pt x="0" y="90"/>
                  </a:lnTo>
                  <a:lnTo>
                    <a:pt x="3" y="74"/>
                  </a:lnTo>
                  <a:lnTo>
                    <a:pt x="5" y="58"/>
                  </a:lnTo>
                  <a:lnTo>
                    <a:pt x="9" y="42"/>
                  </a:lnTo>
                  <a:lnTo>
                    <a:pt x="16" y="29"/>
                  </a:lnTo>
                  <a:lnTo>
                    <a:pt x="23" y="18"/>
                  </a:lnTo>
                  <a:lnTo>
                    <a:pt x="32" y="9"/>
                  </a:lnTo>
                  <a:lnTo>
                    <a:pt x="41" y="2"/>
                  </a:lnTo>
                  <a:lnTo>
                    <a:pt x="52" y="0"/>
                  </a:lnTo>
                  <a:lnTo>
                    <a:pt x="61" y="0"/>
                  </a:lnTo>
                  <a:lnTo>
                    <a:pt x="70" y="2"/>
                  </a:lnTo>
                  <a:lnTo>
                    <a:pt x="77" y="9"/>
                  </a:lnTo>
                  <a:lnTo>
                    <a:pt x="84" y="18"/>
                  </a:lnTo>
                  <a:lnTo>
                    <a:pt x="90" y="29"/>
                  </a:lnTo>
                  <a:lnTo>
                    <a:pt x="95" y="42"/>
                  </a:lnTo>
                  <a:lnTo>
                    <a:pt x="97" y="58"/>
                  </a:lnTo>
                  <a:lnTo>
                    <a:pt x="97" y="74"/>
                  </a:lnTo>
                  <a:lnTo>
                    <a:pt x="97" y="92"/>
                  </a:lnTo>
                  <a:lnTo>
                    <a:pt x="93" y="108"/>
                  </a:lnTo>
                  <a:lnTo>
                    <a:pt x="88" y="121"/>
                  </a:lnTo>
                  <a:lnTo>
                    <a:pt x="81" y="135"/>
                  </a:lnTo>
                  <a:lnTo>
                    <a:pt x="75" y="146"/>
                  </a:lnTo>
                  <a:lnTo>
                    <a:pt x="66" y="157"/>
                  </a:lnTo>
                  <a:lnTo>
                    <a:pt x="57" y="162"/>
                  </a:lnTo>
                  <a:lnTo>
                    <a:pt x="48" y="166"/>
                  </a:lnTo>
                  <a:lnTo>
                    <a:pt x="36" y="166"/>
                  </a:lnTo>
                  <a:lnTo>
                    <a:pt x="27" y="162"/>
                  </a:lnTo>
                  <a:lnTo>
                    <a:pt x="21" y="155"/>
                  </a:lnTo>
                  <a:lnTo>
                    <a:pt x="14" y="146"/>
                  </a:lnTo>
                  <a:lnTo>
                    <a:pt x="7" y="135"/>
                  </a:lnTo>
                  <a:lnTo>
                    <a:pt x="3" y="121"/>
                  </a:lnTo>
                  <a:lnTo>
                    <a:pt x="0" y="108"/>
                  </a:lnTo>
                  <a:close/>
                </a:path>
              </a:pathLst>
            </a:custGeom>
            <a:solidFill>
              <a:srgbClr val="E0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20" name="Freeform 802">
              <a:extLst>
                <a:ext uri="{FF2B5EF4-FFF2-40B4-BE49-F238E27FC236}">
                  <a16:creationId xmlns:a16="http://schemas.microsoft.com/office/drawing/2014/main" id="{302A8F4F-92C6-AD94-FEF3-F633B6C459CD}"/>
                </a:ext>
              </a:extLst>
            </p:cNvPr>
            <p:cNvSpPr>
              <a:spLocks/>
            </p:cNvSpPr>
            <p:nvPr/>
          </p:nvSpPr>
          <p:spPr bwMode="auto">
            <a:xfrm>
              <a:off x="1913235" y="4186708"/>
              <a:ext cx="153988" cy="263525"/>
            </a:xfrm>
            <a:custGeom>
              <a:avLst/>
              <a:gdLst>
                <a:gd name="T0" fmla="*/ 0 w 97"/>
                <a:gd name="T1" fmla="*/ 108 h 166"/>
                <a:gd name="T2" fmla="*/ 0 w 97"/>
                <a:gd name="T3" fmla="*/ 90 h 166"/>
                <a:gd name="T4" fmla="*/ 3 w 97"/>
                <a:gd name="T5" fmla="*/ 74 h 166"/>
                <a:gd name="T6" fmla="*/ 5 w 97"/>
                <a:gd name="T7" fmla="*/ 58 h 166"/>
                <a:gd name="T8" fmla="*/ 9 w 97"/>
                <a:gd name="T9" fmla="*/ 42 h 166"/>
                <a:gd name="T10" fmla="*/ 16 w 97"/>
                <a:gd name="T11" fmla="*/ 29 h 166"/>
                <a:gd name="T12" fmla="*/ 23 w 97"/>
                <a:gd name="T13" fmla="*/ 18 h 166"/>
                <a:gd name="T14" fmla="*/ 32 w 97"/>
                <a:gd name="T15" fmla="*/ 9 h 166"/>
                <a:gd name="T16" fmla="*/ 41 w 97"/>
                <a:gd name="T17" fmla="*/ 2 h 166"/>
                <a:gd name="T18" fmla="*/ 52 w 97"/>
                <a:gd name="T19" fmla="*/ 0 h 166"/>
                <a:gd name="T20" fmla="*/ 61 w 97"/>
                <a:gd name="T21" fmla="*/ 0 h 166"/>
                <a:gd name="T22" fmla="*/ 70 w 97"/>
                <a:gd name="T23" fmla="*/ 2 h 166"/>
                <a:gd name="T24" fmla="*/ 77 w 97"/>
                <a:gd name="T25" fmla="*/ 9 h 166"/>
                <a:gd name="T26" fmla="*/ 84 w 97"/>
                <a:gd name="T27" fmla="*/ 18 h 166"/>
                <a:gd name="T28" fmla="*/ 90 w 97"/>
                <a:gd name="T29" fmla="*/ 29 h 166"/>
                <a:gd name="T30" fmla="*/ 95 w 97"/>
                <a:gd name="T31" fmla="*/ 42 h 166"/>
                <a:gd name="T32" fmla="*/ 97 w 97"/>
                <a:gd name="T33" fmla="*/ 58 h 166"/>
                <a:gd name="T34" fmla="*/ 97 w 97"/>
                <a:gd name="T35" fmla="*/ 74 h 166"/>
                <a:gd name="T36" fmla="*/ 97 w 97"/>
                <a:gd name="T37" fmla="*/ 92 h 166"/>
                <a:gd name="T38" fmla="*/ 93 w 97"/>
                <a:gd name="T39" fmla="*/ 108 h 166"/>
                <a:gd name="T40" fmla="*/ 88 w 97"/>
                <a:gd name="T41" fmla="*/ 121 h 166"/>
                <a:gd name="T42" fmla="*/ 81 w 97"/>
                <a:gd name="T43" fmla="*/ 135 h 166"/>
                <a:gd name="T44" fmla="*/ 75 w 97"/>
                <a:gd name="T45" fmla="*/ 146 h 166"/>
                <a:gd name="T46" fmla="*/ 66 w 97"/>
                <a:gd name="T47" fmla="*/ 157 h 166"/>
                <a:gd name="T48" fmla="*/ 57 w 97"/>
                <a:gd name="T49" fmla="*/ 162 h 166"/>
                <a:gd name="T50" fmla="*/ 48 w 97"/>
                <a:gd name="T51" fmla="*/ 166 h 166"/>
                <a:gd name="T52" fmla="*/ 36 w 97"/>
                <a:gd name="T53" fmla="*/ 166 h 166"/>
                <a:gd name="T54" fmla="*/ 27 w 97"/>
                <a:gd name="T55" fmla="*/ 162 h 166"/>
                <a:gd name="T56" fmla="*/ 21 w 97"/>
                <a:gd name="T57" fmla="*/ 155 h 166"/>
                <a:gd name="T58" fmla="*/ 14 w 97"/>
                <a:gd name="T59" fmla="*/ 146 h 166"/>
                <a:gd name="T60" fmla="*/ 7 w 97"/>
                <a:gd name="T61" fmla="*/ 135 h 166"/>
                <a:gd name="T62" fmla="*/ 3 w 97"/>
                <a:gd name="T63" fmla="*/ 121 h 166"/>
                <a:gd name="T64" fmla="*/ 0 w 97"/>
                <a:gd name="T65" fmla="*/ 10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166">
                  <a:moveTo>
                    <a:pt x="0" y="108"/>
                  </a:moveTo>
                  <a:lnTo>
                    <a:pt x="0" y="90"/>
                  </a:lnTo>
                  <a:lnTo>
                    <a:pt x="3" y="74"/>
                  </a:lnTo>
                  <a:lnTo>
                    <a:pt x="5" y="58"/>
                  </a:lnTo>
                  <a:lnTo>
                    <a:pt x="9" y="42"/>
                  </a:lnTo>
                  <a:lnTo>
                    <a:pt x="16" y="29"/>
                  </a:lnTo>
                  <a:lnTo>
                    <a:pt x="23" y="18"/>
                  </a:lnTo>
                  <a:lnTo>
                    <a:pt x="32" y="9"/>
                  </a:lnTo>
                  <a:lnTo>
                    <a:pt x="41" y="2"/>
                  </a:lnTo>
                  <a:lnTo>
                    <a:pt x="52" y="0"/>
                  </a:lnTo>
                  <a:lnTo>
                    <a:pt x="61" y="0"/>
                  </a:lnTo>
                  <a:lnTo>
                    <a:pt x="70" y="2"/>
                  </a:lnTo>
                  <a:lnTo>
                    <a:pt x="77" y="9"/>
                  </a:lnTo>
                  <a:lnTo>
                    <a:pt x="84" y="18"/>
                  </a:lnTo>
                  <a:lnTo>
                    <a:pt x="90" y="29"/>
                  </a:lnTo>
                  <a:lnTo>
                    <a:pt x="95" y="42"/>
                  </a:lnTo>
                  <a:lnTo>
                    <a:pt x="97" y="58"/>
                  </a:lnTo>
                  <a:lnTo>
                    <a:pt x="97" y="74"/>
                  </a:lnTo>
                  <a:lnTo>
                    <a:pt x="97" y="92"/>
                  </a:lnTo>
                  <a:lnTo>
                    <a:pt x="93" y="108"/>
                  </a:lnTo>
                  <a:lnTo>
                    <a:pt x="88" y="121"/>
                  </a:lnTo>
                  <a:lnTo>
                    <a:pt x="81" y="135"/>
                  </a:lnTo>
                  <a:lnTo>
                    <a:pt x="75" y="146"/>
                  </a:lnTo>
                  <a:lnTo>
                    <a:pt x="66" y="157"/>
                  </a:lnTo>
                  <a:lnTo>
                    <a:pt x="57" y="162"/>
                  </a:lnTo>
                  <a:lnTo>
                    <a:pt x="48" y="166"/>
                  </a:lnTo>
                  <a:lnTo>
                    <a:pt x="36" y="166"/>
                  </a:lnTo>
                  <a:lnTo>
                    <a:pt x="27" y="162"/>
                  </a:lnTo>
                  <a:lnTo>
                    <a:pt x="21" y="155"/>
                  </a:lnTo>
                  <a:lnTo>
                    <a:pt x="14" y="146"/>
                  </a:lnTo>
                  <a:lnTo>
                    <a:pt x="7" y="135"/>
                  </a:lnTo>
                  <a:lnTo>
                    <a:pt x="3" y="121"/>
                  </a:lnTo>
                  <a:lnTo>
                    <a:pt x="0" y="108"/>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0" name="Freeform 842">
              <a:extLst>
                <a:ext uri="{FF2B5EF4-FFF2-40B4-BE49-F238E27FC236}">
                  <a16:creationId xmlns:a16="http://schemas.microsoft.com/office/drawing/2014/main" id="{48409803-938C-BE16-8C15-D8C1EE414A30}"/>
                </a:ext>
              </a:extLst>
            </p:cNvPr>
            <p:cNvSpPr>
              <a:spLocks/>
            </p:cNvSpPr>
            <p:nvPr/>
          </p:nvSpPr>
          <p:spPr bwMode="auto">
            <a:xfrm>
              <a:off x="1403647" y="4950295"/>
              <a:ext cx="838200" cy="1044575"/>
            </a:xfrm>
            <a:custGeom>
              <a:avLst/>
              <a:gdLst>
                <a:gd name="T0" fmla="*/ 479 w 528"/>
                <a:gd name="T1" fmla="*/ 464 h 658"/>
                <a:gd name="T2" fmla="*/ 486 w 528"/>
                <a:gd name="T3" fmla="*/ 388 h 658"/>
                <a:gd name="T4" fmla="*/ 499 w 528"/>
                <a:gd name="T5" fmla="*/ 365 h 658"/>
                <a:gd name="T6" fmla="*/ 501 w 528"/>
                <a:gd name="T7" fmla="*/ 365 h 658"/>
                <a:gd name="T8" fmla="*/ 508 w 528"/>
                <a:gd name="T9" fmla="*/ 358 h 658"/>
                <a:gd name="T10" fmla="*/ 510 w 528"/>
                <a:gd name="T11" fmla="*/ 320 h 658"/>
                <a:gd name="T12" fmla="*/ 501 w 528"/>
                <a:gd name="T13" fmla="*/ 262 h 658"/>
                <a:gd name="T14" fmla="*/ 513 w 528"/>
                <a:gd name="T15" fmla="*/ 239 h 658"/>
                <a:gd name="T16" fmla="*/ 515 w 528"/>
                <a:gd name="T17" fmla="*/ 239 h 658"/>
                <a:gd name="T18" fmla="*/ 519 w 528"/>
                <a:gd name="T19" fmla="*/ 234 h 658"/>
                <a:gd name="T20" fmla="*/ 526 w 528"/>
                <a:gd name="T21" fmla="*/ 194 h 658"/>
                <a:gd name="T22" fmla="*/ 528 w 528"/>
                <a:gd name="T23" fmla="*/ 135 h 658"/>
                <a:gd name="T24" fmla="*/ 526 w 528"/>
                <a:gd name="T25" fmla="*/ 86 h 658"/>
                <a:gd name="T26" fmla="*/ 524 w 528"/>
                <a:gd name="T27" fmla="*/ 70 h 658"/>
                <a:gd name="T28" fmla="*/ 522 w 528"/>
                <a:gd name="T29" fmla="*/ 70 h 658"/>
                <a:gd name="T30" fmla="*/ 519 w 528"/>
                <a:gd name="T31" fmla="*/ 66 h 658"/>
                <a:gd name="T32" fmla="*/ 513 w 528"/>
                <a:gd name="T33" fmla="*/ 36 h 658"/>
                <a:gd name="T34" fmla="*/ 495 w 528"/>
                <a:gd name="T35" fmla="*/ 18 h 658"/>
                <a:gd name="T36" fmla="*/ 459 w 528"/>
                <a:gd name="T37" fmla="*/ 3 h 658"/>
                <a:gd name="T38" fmla="*/ 402 w 528"/>
                <a:gd name="T39" fmla="*/ 0 h 658"/>
                <a:gd name="T40" fmla="*/ 344 w 528"/>
                <a:gd name="T41" fmla="*/ 5 h 658"/>
                <a:gd name="T42" fmla="*/ 299 w 528"/>
                <a:gd name="T43" fmla="*/ 12 h 658"/>
                <a:gd name="T44" fmla="*/ 258 w 528"/>
                <a:gd name="T45" fmla="*/ 14 h 658"/>
                <a:gd name="T46" fmla="*/ 213 w 528"/>
                <a:gd name="T47" fmla="*/ 18 h 658"/>
                <a:gd name="T48" fmla="*/ 175 w 528"/>
                <a:gd name="T49" fmla="*/ 23 h 658"/>
                <a:gd name="T50" fmla="*/ 117 w 528"/>
                <a:gd name="T51" fmla="*/ 32 h 658"/>
                <a:gd name="T52" fmla="*/ 31 w 528"/>
                <a:gd name="T53" fmla="*/ 61 h 658"/>
                <a:gd name="T54" fmla="*/ 4 w 528"/>
                <a:gd name="T55" fmla="*/ 99 h 658"/>
                <a:gd name="T56" fmla="*/ 11 w 528"/>
                <a:gd name="T57" fmla="*/ 144 h 658"/>
                <a:gd name="T58" fmla="*/ 13 w 528"/>
                <a:gd name="T59" fmla="*/ 178 h 658"/>
                <a:gd name="T60" fmla="*/ 18 w 528"/>
                <a:gd name="T61" fmla="*/ 232 h 658"/>
                <a:gd name="T62" fmla="*/ 4 w 528"/>
                <a:gd name="T63" fmla="*/ 302 h 658"/>
                <a:gd name="T64" fmla="*/ 4 w 528"/>
                <a:gd name="T65" fmla="*/ 376 h 658"/>
                <a:gd name="T66" fmla="*/ 2 w 528"/>
                <a:gd name="T67" fmla="*/ 430 h 658"/>
                <a:gd name="T68" fmla="*/ 0 w 528"/>
                <a:gd name="T69" fmla="*/ 491 h 658"/>
                <a:gd name="T70" fmla="*/ 15 w 528"/>
                <a:gd name="T71" fmla="*/ 552 h 658"/>
                <a:gd name="T72" fmla="*/ 45 w 528"/>
                <a:gd name="T73" fmla="*/ 606 h 658"/>
                <a:gd name="T74" fmla="*/ 56 w 528"/>
                <a:gd name="T75" fmla="*/ 628 h 658"/>
                <a:gd name="T76" fmla="*/ 76 w 528"/>
                <a:gd name="T77" fmla="*/ 637 h 658"/>
                <a:gd name="T78" fmla="*/ 101 w 528"/>
                <a:gd name="T79" fmla="*/ 646 h 658"/>
                <a:gd name="T80" fmla="*/ 139 w 528"/>
                <a:gd name="T81" fmla="*/ 651 h 658"/>
                <a:gd name="T82" fmla="*/ 182 w 528"/>
                <a:gd name="T83" fmla="*/ 653 h 658"/>
                <a:gd name="T84" fmla="*/ 249 w 528"/>
                <a:gd name="T85" fmla="*/ 658 h 658"/>
                <a:gd name="T86" fmla="*/ 319 w 528"/>
                <a:gd name="T87" fmla="*/ 653 h 658"/>
                <a:gd name="T88" fmla="*/ 373 w 528"/>
                <a:gd name="T89" fmla="*/ 649 h 658"/>
                <a:gd name="T90" fmla="*/ 423 w 528"/>
                <a:gd name="T91" fmla="*/ 635 h 658"/>
                <a:gd name="T92" fmla="*/ 459 w 528"/>
                <a:gd name="T93" fmla="*/ 617 h 658"/>
                <a:gd name="T94" fmla="*/ 468 w 528"/>
                <a:gd name="T95" fmla="*/ 608 h 658"/>
                <a:gd name="T96" fmla="*/ 474 w 528"/>
                <a:gd name="T97" fmla="*/ 606 h 658"/>
                <a:gd name="T98" fmla="*/ 477 w 528"/>
                <a:gd name="T99" fmla="*/ 570 h 658"/>
                <a:gd name="T100" fmla="*/ 479 w 528"/>
                <a:gd name="T101" fmla="*/ 527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8" h="658">
                  <a:moveTo>
                    <a:pt x="479" y="516"/>
                  </a:moveTo>
                  <a:lnTo>
                    <a:pt x="479" y="502"/>
                  </a:lnTo>
                  <a:lnTo>
                    <a:pt x="479" y="484"/>
                  </a:lnTo>
                  <a:lnTo>
                    <a:pt x="479" y="464"/>
                  </a:lnTo>
                  <a:lnTo>
                    <a:pt x="479" y="442"/>
                  </a:lnTo>
                  <a:lnTo>
                    <a:pt x="481" y="419"/>
                  </a:lnTo>
                  <a:lnTo>
                    <a:pt x="483" y="397"/>
                  </a:lnTo>
                  <a:lnTo>
                    <a:pt x="486" y="388"/>
                  </a:lnTo>
                  <a:lnTo>
                    <a:pt x="490" y="379"/>
                  </a:lnTo>
                  <a:lnTo>
                    <a:pt x="492" y="372"/>
                  </a:lnTo>
                  <a:lnTo>
                    <a:pt x="497" y="365"/>
                  </a:lnTo>
                  <a:lnTo>
                    <a:pt x="499" y="365"/>
                  </a:lnTo>
                  <a:lnTo>
                    <a:pt x="499" y="365"/>
                  </a:lnTo>
                  <a:lnTo>
                    <a:pt x="499" y="365"/>
                  </a:lnTo>
                  <a:lnTo>
                    <a:pt x="501" y="365"/>
                  </a:lnTo>
                  <a:lnTo>
                    <a:pt x="501" y="365"/>
                  </a:lnTo>
                  <a:lnTo>
                    <a:pt x="501" y="365"/>
                  </a:lnTo>
                  <a:lnTo>
                    <a:pt x="504" y="365"/>
                  </a:lnTo>
                  <a:lnTo>
                    <a:pt x="504" y="365"/>
                  </a:lnTo>
                  <a:lnTo>
                    <a:pt x="508" y="358"/>
                  </a:lnTo>
                  <a:lnTo>
                    <a:pt x="510" y="352"/>
                  </a:lnTo>
                  <a:lnTo>
                    <a:pt x="513" y="345"/>
                  </a:lnTo>
                  <a:lnTo>
                    <a:pt x="513" y="338"/>
                  </a:lnTo>
                  <a:lnTo>
                    <a:pt x="510" y="320"/>
                  </a:lnTo>
                  <a:lnTo>
                    <a:pt x="506" y="302"/>
                  </a:lnTo>
                  <a:lnTo>
                    <a:pt x="504" y="286"/>
                  </a:lnTo>
                  <a:lnTo>
                    <a:pt x="501" y="268"/>
                  </a:lnTo>
                  <a:lnTo>
                    <a:pt x="501" y="262"/>
                  </a:lnTo>
                  <a:lnTo>
                    <a:pt x="504" y="253"/>
                  </a:lnTo>
                  <a:lnTo>
                    <a:pt x="506" y="246"/>
                  </a:lnTo>
                  <a:lnTo>
                    <a:pt x="510" y="239"/>
                  </a:lnTo>
                  <a:lnTo>
                    <a:pt x="513" y="239"/>
                  </a:lnTo>
                  <a:lnTo>
                    <a:pt x="513" y="239"/>
                  </a:lnTo>
                  <a:lnTo>
                    <a:pt x="513" y="239"/>
                  </a:lnTo>
                  <a:lnTo>
                    <a:pt x="515" y="239"/>
                  </a:lnTo>
                  <a:lnTo>
                    <a:pt x="515" y="239"/>
                  </a:lnTo>
                  <a:lnTo>
                    <a:pt x="515" y="239"/>
                  </a:lnTo>
                  <a:lnTo>
                    <a:pt x="517" y="239"/>
                  </a:lnTo>
                  <a:lnTo>
                    <a:pt x="517" y="239"/>
                  </a:lnTo>
                  <a:lnTo>
                    <a:pt x="519" y="234"/>
                  </a:lnTo>
                  <a:lnTo>
                    <a:pt x="522" y="228"/>
                  </a:lnTo>
                  <a:lnTo>
                    <a:pt x="524" y="219"/>
                  </a:lnTo>
                  <a:lnTo>
                    <a:pt x="524" y="207"/>
                  </a:lnTo>
                  <a:lnTo>
                    <a:pt x="526" y="194"/>
                  </a:lnTo>
                  <a:lnTo>
                    <a:pt x="526" y="180"/>
                  </a:lnTo>
                  <a:lnTo>
                    <a:pt x="526" y="167"/>
                  </a:lnTo>
                  <a:lnTo>
                    <a:pt x="528" y="151"/>
                  </a:lnTo>
                  <a:lnTo>
                    <a:pt x="528" y="135"/>
                  </a:lnTo>
                  <a:lnTo>
                    <a:pt x="528" y="122"/>
                  </a:lnTo>
                  <a:lnTo>
                    <a:pt x="528" y="108"/>
                  </a:lnTo>
                  <a:lnTo>
                    <a:pt x="528" y="95"/>
                  </a:lnTo>
                  <a:lnTo>
                    <a:pt x="526" y="86"/>
                  </a:lnTo>
                  <a:lnTo>
                    <a:pt x="526" y="77"/>
                  </a:lnTo>
                  <a:lnTo>
                    <a:pt x="526" y="72"/>
                  </a:lnTo>
                  <a:lnTo>
                    <a:pt x="524" y="70"/>
                  </a:lnTo>
                  <a:lnTo>
                    <a:pt x="524" y="70"/>
                  </a:lnTo>
                  <a:lnTo>
                    <a:pt x="524" y="70"/>
                  </a:lnTo>
                  <a:lnTo>
                    <a:pt x="524" y="70"/>
                  </a:lnTo>
                  <a:lnTo>
                    <a:pt x="522" y="70"/>
                  </a:lnTo>
                  <a:lnTo>
                    <a:pt x="522" y="70"/>
                  </a:lnTo>
                  <a:lnTo>
                    <a:pt x="522" y="70"/>
                  </a:lnTo>
                  <a:lnTo>
                    <a:pt x="519" y="70"/>
                  </a:lnTo>
                  <a:lnTo>
                    <a:pt x="519" y="70"/>
                  </a:lnTo>
                  <a:lnTo>
                    <a:pt x="519" y="66"/>
                  </a:lnTo>
                  <a:lnTo>
                    <a:pt x="517" y="59"/>
                  </a:lnTo>
                  <a:lnTo>
                    <a:pt x="517" y="52"/>
                  </a:lnTo>
                  <a:lnTo>
                    <a:pt x="515" y="43"/>
                  </a:lnTo>
                  <a:lnTo>
                    <a:pt x="513" y="36"/>
                  </a:lnTo>
                  <a:lnTo>
                    <a:pt x="508" y="30"/>
                  </a:lnTo>
                  <a:lnTo>
                    <a:pt x="504" y="27"/>
                  </a:lnTo>
                  <a:lnTo>
                    <a:pt x="499" y="25"/>
                  </a:lnTo>
                  <a:lnTo>
                    <a:pt x="495" y="18"/>
                  </a:lnTo>
                  <a:lnTo>
                    <a:pt x="488" y="12"/>
                  </a:lnTo>
                  <a:lnTo>
                    <a:pt x="481" y="7"/>
                  </a:lnTo>
                  <a:lnTo>
                    <a:pt x="470" y="5"/>
                  </a:lnTo>
                  <a:lnTo>
                    <a:pt x="459" y="3"/>
                  </a:lnTo>
                  <a:lnTo>
                    <a:pt x="445" y="0"/>
                  </a:lnTo>
                  <a:lnTo>
                    <a:pt x="432" y="0"/>
                  </a:lnTo>
                  <a:lnTo>
                    <a:pt x="418" y="0"/>
                  </a:lnTo>
                  <a:lnTo>
                    <a:pt x="402" y="0"/>
                  </a:lnTo>
                  <a:lnTo>
                    <a:pt x="387" y="3"/>
                  </a:lnTo>
                  <a:lnTo>
                    <a:pt x="373" y="3"/>
                  </a:lnTo>
                  <a:lnTo>
                    <a:pt x="357" y="5"/>
                  </a:lnTo>
                  <a:lnTo>
                    <a:pt x="344" y="5"/>
                  </a:lnTo>
                  <a:lnTo>
                    <a:pt x="330" y="7"/>
                  </a:lnTo>
                  <a:lnTo>
                    <a:pt x="317" y="9"/>
                  </a:lnTo>
                  <a:lnTo>
                    <a:pt x="306" y="9"/>
                  </a:lnTo>
                  <a:lnTo>
                    <a:pt x="299" y="12"/>
                  </a:lnTo>
                  <a:lnTo>
                    <a:pt x="290" y="12"/>
                  </a:lnTo>
                  <a:lnTo>
                    <a:pt x="279" y="12"/>
                  </a:lnTo>
                  <a:lnTo>
                    <a:pt x="270" y="14"/>
                  </a:lnTo>
                  <a:lnTo>
                    <a:pt x="258" y="14"/>
                  </a:lnTo>
                  <a:lnTo>
                    <a:pt x="247" y="16"/>
                  </a:lnTo>
                  <a:lnTo>
                    <a:pt x="236" y="16"/>
                  </a:lnTo>
                  <a:lnTo>
                    <a:pt x="225" y="16"/>
                  </a:lnTo>
                  <a:lnTo>
                    <a:pt x="213" y="18"/>
                  </a:lnTo>
                  <a:lnTo>
                    <a:pt x="204" y="18"/>
                  </a:lnTo>
                  <a:lnTo>
                    <a:pt x="193" y="21"/>
                  </a:lnTo>
                  <a:lnTo>
                    <a:pt x="184" y="21"/>
                  </a:lnTo>
                  <a:lnTo>
                    <a:pt x="175" y="23"/>
                  </a:lnTo>
                  <a:lnTo>
                    <a:pt x="166" y="23"/>
                  </a:lnTo>
                  <a:lnTo>
                    <a:pt x="157" y="25"/>
                  </a:lnTo>
                  <a:lnTo>
                    <a:pt x="150" y="25"/>
                  </a:lnTo>
                  <a:lnTo>
                    <a:pt x="117" y="32"/>
                  </a:lnTo>
                  <a:lnTo>
                    <a:pt x="90" y="39"/>
                  </a:lnTo>
                  <a:lnTo>
                    <a:pt x="65" y="45"/>
                  </a:lnTo>
                  <a:lnTo>
                    <a:pt x="47" y="54"/>
                  </a:lnTo>
                  <a:lnTo>
                    <a:pt x="31" y="61"/>
                  </a:lnTo>
                  <a:lnTo>
                    <a:pt x="20" y="70"/>
                  </a:lnTo>
                  <a:lnTo>
                    <a:pt x="13" y="79"/>
                  </a:lnTo>
                  <a:lnTo>
                    <a:pt x="6" y="90"/>
                  </a:lnTo>
                  <a:lnTo>
                    <a:pt x="4" y="99"/>
                  </a:lnTo>
                  <a:lnTo>
                    <a:pt x="2" y="108"/>
                  </a:lnTo>
                  <a:lnTo>
                    <a:pt x="4" y="117"/>
                  </a:lnTo>
                  <a:lnTo>
                    <a:pt x="4" y="126"/>
                  </a:lnTo>
                  <a:lnTo>
                    <a:pt x="11" y="144"/>
                  </a:lnTo>
                  <a:lnTo>
                    <a:pt x="13" y="162"/>
                  </a:lnTo>
                  <a:lnTo>
                    <a:pt x="13" y="162"/>
                  </a:lnTo>
                  <a:lnTo>
                    <a:pt x="13" y="169"/>
                  </a:lnTo>
                  <a:lnTo>
                    <a:pt x="13" y="178"/>
                  </a:lnTo>
                  <a:lnTo>
                    <a:pt x="13" y="189"/>
                  </a:lnTo>
                  <a:lnTo>
                    <a:pt x="13" y="203"/>
                  </a:lnTo>
                  <a:lnTo>
                    <a:pt x="15" y="216"/>
                  </a:lnTo>
                  <a:lnTo>
                    <a:pt x="18" y="232"/>
                  </a:lnTo>
                  <a:lnTo>
                    <a:pt x="20" y="246"/>
                  </a:lnTo>
                  <a:lnTo>
                    <a:pt x="11" y="262"/>
                  </a:lnTo>
                  <a:lnTo>
                    <a:pt x="6" y="280"/>
                  </a:lnTo>
                  <a:lnTo>
                    <a:pt x="4" y="302"/>
                  </a:lnTo>
                  <a:lnTo>
                    <a:pt x="4" y="322"/>
                  </a:lnTo>
                  <a:lnTo>
                    <a:pt x="4" y="345"/>
                  </a:lnTo>
                  <a:lnTo>
                    <a:pt x="4" y="363"/>
                  </a:lnTo>
                  <a:lnTo>
                    <a:pt x="4" y="376"/>
                  </a:lnTo>
                  <a:lnTo>
                    <a:pt x="4" y="385"/>
                  </a:lnTo>
                  <a:lnTo>
                    <a:pt x="4" y="401"/>
                  </a:lnTo>
                  <a:lnTo>
                    <a:pt x="2" y="415"/>
                  </a:lnTo>
                  <a:lnTo>
                    <a:pt x="2" y="430"/>
                  </a:lnTo>
                  <a:lnTo>
                    <a:pt x="2" y="444"/>
                  </a:lnTo>
                  <a:lnTo>
                    <a:pt x="0" y="460"/>
                  </a:lnTo>
                  <a:lnTo>
                    <a:pt x="0" y="475"/>
                  </a:lnTo>
                  <a:lnTo>
                    <a:pt x="0" y="491"/>
                  </a:lnTo>
                  <a:lnTo>
                    <a:pt x="0" y="509"/>
                  </a:lnTo>
                  <a:lnTo>
                    <a:pt x="2" y="523"/>
                  </a:lnTo>
                  <a:lnTo>
                    <a:pt x="9" y="536"/>
                  </a:lnTo>
                  <a:lnTo>
                    <a:pt x="15" y="552"/>
                  </a:lnTo>
                  <a:lnTo>
                    <a:pt x="24" y="565"/>
                  </a:lnTo>
                  <a:lnTo>
                    <a:pt x="33" y="581"/>
                  </a:lnTo>
                  <a:lnTo>
                    <a:pt x="40" y="595"/>
                  </a:lnTo>
                  <a:lnTo>
                    <a:pt x="45" y="606"/>
                  </a:lnTo>
                  <a:lnTo>
                    <a:pt x="45" y="617"/>
                  </a:lnTo>
                  <a:lnTo>
                    <a:pt x="47" y="622"/>
                  </a:lnTo>
                  <a:lnTo>
                    <a:pt x="49" y="626"/>
                  </a:lnTo>
                  <a:lnTo>
                    <a:pt x="56" y="628"/>
                  </a:lnTo>
                  <a:lnTo>
                    <a:pt x="60" y="631"/>
                  </a:lnTo>
                  <a:lnTo>
                    <a:pt x="67" y="633"/>
                  </a:lnTo>
                  <a:lnTo>
                    <a:pt x="72" y="635"/>
                  </a:lnTo>
                  <a:lnTo>
                    <a:pt x="76" y="637"/>
                  </a:lnTo>
                  <a:lnTo>
                    <a:pt x="76" y="640"/>
                  </a:lnTo>
                  <a:lnTo>
                    <a:pt x="83" y="642"/>
                  </a:lnTo>
                  <a:lnTo>
                    <a:pt x="92" y="644"/>
                  </a:lnTo>
                  <a:lnTo>
                    <a:pt x="101" y="646"/>
                  </a:lnTo>
                  <a:lnTo>
                    <a:pt x="112" y="646"/>
                  </a:lnTo>
                  <a:lnTo>
                    <a:pt x="121" y="649"/>
                  </a:lnTo>
                  <a:lnTo>
                    <a:pt x="132" y="651"/>
                  </a:lnTo>
                  <a:lnTo>
                    <a:pt x="139" y="651"/>
                  </a:lnTo>
                  <a:lnTo>
                    <a:pt x="144" y="653"/>
                  </a:lnTo>
                  <a:lnTo>
                    <a:pt x="153" y="651"/>
                  </a:lnTo>
                  <a:lnTo>
                    <a:pt x="166" y="653"/>
                  </a:lnTo>
                  <a:lnTo>
                    <a:pt x="182" y="653"/>
                  </a:lnTo>
                  <a:lnTo>
                    <a:pt x="198" y="655"/>
                  </a:lnTo>
                  <a:lnTo>
                    <a:pt x="216" y="655"/>
                  </a:lnTo>
                  <a:lnTo>
                    <a:pt x="234" y="655"/>
                  </a:lnTo>
                  <a:lnTo>
                    <a:pt x="249" y="658"/>
                  </a:lnTo>
                  <a:lnTo>
                    <a:pt x="263" y="658"/>
                  </a:lnTo>
                  <a:lnTo>
                    <a:pt x="283" y="655"/>
                  </a:lnTo>
                  <a:lnTo>
                    <a:pt x="301" y="655"/>
                  </a:lnTo>
                  <a:lnTo>
                    <a:pt x="319" y="653"/>
                  </a:lnTo>
                  <a:lnTo>
                    <a:pt x="335" y="653"/>
                  </a:lnTo>
                  <a:lnTo>
                    <a:pt x="351" y="651"/>
                  </a:lnTo>
                  <a:lnTo>
                    <a:pt x="364" y="651"/>
                  </a:lnTo>
                  <a:lnTo>
                    <a:pt x="373" y="649"/>
                  </a:lnTo>
                  <a:lnTo>
                    <a:pt x="380" y="646"/>
                  </a:lnTo>
                  <a:lnTo>
                    <a:pt x="398" y="642"/>
                  </a:lnTo>
                  <a:lnTo>
                    <a:pt x="411" y="640"/>
                  </a:lnTo>
                  <a:lnTo>
                    <a:pt x="423" y="635"/>
                  </a:lnTo>
                  <a:lnTo>
                    <a:pt x="434" y="631"/>
                  </a:lnTo>
                  <a:lnTo>
                    <a:pt x="443" y="626"/>
                  </a:lnTo>
                  <a:lnTo>
                    <a:pt x="452" y="622"/>
                  </a:lnTo>
                  <a:lnTo>
                    <a:pt x="459" y="617"/>
                  </a:lnTo>
                  <a:lnTo>
                    <a:pt x="465" y="613"/>
                  </a:lnTo>
                  <a:lnTo>
                    <a:pt x="465" y="610"/>
                  </a:lnTo>
                  <a:lnTo>
                    <a:pt x="465" y="608"/>
                  </a:lnTo>
                  <a:lnTo>
                    <a:pt x="468" y="608"/>
                  </a:lnTo>
                  <a:lnTo>
                    <a:pt x="468" y="608"/>
                  </a:lnTo>
                  <a:lnTo>
                    <a:pt x="470" y="606"/>
                  </a:lnTo>
                  <a:lnTo>
                    <a:pt x="472" y="606"/>
                  </a:lnTo>
                  <a:lnTo>
                    <a:pt x="474" y="606"/>
                  </a:lnTo>
                  <a:lnTo>
                    <a:pt x="477" y="604"/>
                  </a:lnTo>
                  <a:lnTo>
                    <a:pt x="477" y="592"/>
                  </a:lnTo>
                  <a:lnTo>
                    <a:pt x="477" y="581"/>
                  </a:lnTo>
                  <a:lnTo>
                    <a:pt x="477" y="570"/>
                  </a:lnTo>
                  <a:lnTo>
                    <a:pt x="479" y="559"/>
                  </a:lnTo>
                  <a:lnTo>
                    <a:pt x="479" y="547"/>
                  </a:lnTo>
                  <a:lnTo>
                    <a:pt x="479" y="536"/>
                  </a:lnTo>
                  <a:lnTo>
                    <a:pt x="479" y="527"/>
                  </a:lnTo>
                  <a:lnTo>
                    <a:pt x="479" y="516"/>
                  </a:lnTo>
                  <a:close/>
                </a:path>
              </a:pathLst>
            </a:custGeom>
            <a:solidFill>
              <a:srgbClr val="F0C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1" name="Freeform 843">
              <a:extLst>
                <a:ext uri="{FF2B5EF4-FFF2-40B4-BE49-F238E27FC236}">
                  <a16:creationId xmlns:a16="http://schemas.microsoft.com/office/drawing/2014/main" id="{0017E873-CA1B-2720-1663-A50AFE2E990F}"/>
                </a:ext>
              </a:extLst>
            </p:cNvPr>
            <p:cNvSpPr>
              <a:spLocks/>
            </p:cNvSpPr>
            <p:nvPr/>
          </p:nvSpPr>
          <p:spPr bwMode="auto">
            <a:xfrm>
              <a:off x="2113260" y="5483695"/>
              <a:ext cx="114300" cy="288925"/>
            </a:xfrm>
            <a:custGeom>
              <a:avLst/>
              <a:gdLst>
                <a:gd name="T0" fmla="*/ 57 w 72"/>
                <a:gd name="T1" fmla="*/ 58 h 182"/>
                <a:gd name="T2" fmla="*/ 72 w 72"/>
                <a:gd name="T3" fmla="*/ 52 h 182"/>
                <a:gd name="T4" fmla="*/ 70 w 72"/>
                <a:gd name="T5" fmla="*/ 52 h 182"/>
                <a:gd name="T6" fmla="*/ 70 w 72"/>
                <a:gd name="T7" fmla="*/ 54 h 182"/>
                <a:gd name="T8" fmla="*/ 68 w 72"/>
                <a:gd name="T9" fmla="*/ 61 h 182"/>
                <a:gd name="T10" fmla="*/ 66 w 72"/>
                <a:gd name="T11" fmla="*/ 65 h 182"/>
                <a:gd name="T12" fmla="*/ 63 w 72"/>
                <a:gd name="T13" fmla="*/ 85 h 182"/>
                <a:gd name="T14" fmla="*/ 61 w 72"/>
                <a:gd name="T15" fmla="*/ 106 h 182"/>
                <a:gd name="T16" fmla="*/ 61 w 72"/>
                <a:gd name="T17" fmla="*/ 128 h 182"/>
                <a:gd name="T18" fmla="*/ 61 w 72"/>
                <a:gd name="T19" fmla="*/ 148 h 182"/>
                <a:gd name="T20" fmla="*/ 61 w 72"/>
                <a:gd name="T21" fmla="*/ 166 h 182"/>
                <a:gd name="T22" fmla="*/ 61 w 72"/>
                <a:gd name="T23" fmla="*/ 182 h 182"/>
                <a:gd name="T24" fmla="*/ 0 w 72"/>
                <a:gd name="T25" fmla="*/ 175 h 182"/>
                <a:gd name="T26" fmla="*/ 3 w 72"/>
                <a:gd name="T27" fmla="*/ 166 h 182"/>
                <a:gd name="T28" fmla="*/ 3 w 72"/>
                <a:gd name="T29" fmla="*/ 148 h 182"/>
                <a:gd name="T30" fmla="*/ 0 w 72"/>
                <a:gd name="T31" fmla="*/ 128 h 182"/>
                <a:gd name="T32" fmla="*/ 3 w 72"/>
                <a:gd name="T33" fmla="*/ 103 h 182"/>
                <a:gd name="T34" fmla="*/ 3 w 72"/>
                <a:gd name="T35" fmla="*/ 79 h 182"/>
                <a:gd name="T36" fmla="*/ 7 w 72"/>
                <a:gd name="T37" fmla="*/ 56 h 182"/>
                <a:gd name="T38" fmla="*/ 9 w 72"/>
                <a:gd name="T39" fmla="*/ 43 h 182"/>
                <a:gd name="T40" fmla="*/ 14 w 72"/>
                <a:gd name="T41" fmla="*/ 31 h 182"/>
                <a:gd name="T42" fmla="*/ 21 w 72"/>
                <a:gd name="T43" fmla="*/ 20 h 182"/>
                <a:gd name="T44" fmla="*/ 30 w 72"/>
                <a:gd name="T45" fmla="*/ 9 h 182"/>
                <a:gd name="T46" fmla="*/ 43 w 72"/>
                <a:gd name="T47" fmla="*/ 0 h 182"/>
                <a:gd name="T48" fmla="*/ 57 w 72"/>
                <a:gd name="T49" fmla="*/ 5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182">
                  <a:moveTo>
                    <a:pt x="57" y="58"/>
                  </a:moveTo>
                  <a:lnTo>
                    <a:pt x="72" y="52"/>
                  </a:lnTo>
                  <a:lnTo>
                    <a:pt x="70" y="52"/>
                  </a:lnTo>
                  <a:lnTo>
                    <a:pt x="70" y="54"/>
                  </a:lnTo>
                  <a:lnTo>
                    <a:pt x="68" y="61"/>
                  </a:lnTo>
                  <a:lnTo>
                    <a:pt x="66" y="65"/>
                  </a:lnTo>
                  <a:lnTo>
                    <a:pt x="63" y="85"/>
                  </a:lnTo>
                  <a:lnTo>
                    <a:pt x="61" y="106"/>
                  </a:lnTo>
                  <a:lnTo>
                    <a:pt x="61" y="128"/>
                  </a:lnTo>
                  <a:lnTo>
                    <a:pt x="61" y="148"/>
                  </a:lnTo>
                  <a:lnTo>
                    <a:pt x="61" y="166"/>
                  </a:lnTo>
                  <a:lnTo>
                    <a:pt x="61" y="182"/>
                  </a:lnTo>
                  <a:lnTo>
                    <a:pt x="0" y="175"/>
                  </a:lnTo>
                  <a:lnTo>
                    <a:pt x="3" y="166"/>
                  </a:lnTo>
                  <a:lnTo>
                    <a:pt x="3" y="148"/>
                  </a:lnTo>
                  <a:lnTo>
                    <a:pt x="0" y="128"/>
                  </a:lnTo>
                  <a:lnTo>
                    <a:pt x="3" y="103"/>
                  </a:lnTo>
                  <a:lnTo>
                    <a:pt x="3" y="79"/>
                  </a:lnTo>
                  <a:lnTo>
                    <a:pt x="7" y="56"/>
                  </a:lnTo>
                  <a:lnTo>
                    <a:pt x="9" y="43"/>
                  </a:lnTo>
                  <a:lnTo>
                    <a:pt x="14" y="31"/>
                  </a:lnTo>
                  <a:lnTo>
                    <a:pt x="21" y="20"/>
                  </a:lnTo>
                  <a:lnTo>
                    <a:pt x="30" y="9"/>
                  </a:lnTo>
                  <a:lnTo>
                    <a:pt x="43" y="0"/>
                  </a:lnTo>
                  <a:lnTo>
                    <a:pt x="57" y="58"/>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2" name="Freeform 844">
              <a:extLst>
                <a:ext uri="{FF2B5EF4-FFF2-40B4-BE49-F238E27FC236}">
                  <a16:creationId xmlns:a16="http://schemas.microsoft.com/office/drawing/2014/main" id="{EE3FBD2A-BCBF-4133-BD60-B5B2D4374E1A}"/>
                </a:ext>
              </a:extLst>
            </p:cNvPr>
            <p:cNvSpPr>
              <a:spLocks/>
            </p:cNvSpPr>
            <p:nvPr/>
          </p:nvSpPr>
          <p:spPr bwMode="auto">
            <a:xfrm>
              <a:off x="2167235" y="5483695"/>
              <a:ext cx="71438" cy="92075"/>
            </a:xfrm>
            <a:custGeom>
              <a:avLst/>
              <a:gdLst>
                <a:gd name="T0" fmla="*/ 45 w 45"/>
                <a:gd name="T1" fmla="*/ 49 h 58"/>
                <a:gd name="T2" fmla="*/ 23 w 45"/>
                <a:gd name="T3" fmla="*/ 58 h 58"/>
                <a:gd name="T4" fmla="*/ 23 w 45"/>
                <a:gd name="T5" fmla="*/ 58 h 58"/>
                <a:gd name="T6" fmla="*/ 20 w 45"/>
                <a:gd name="T7" fmla="*/ 58 h 58"/>
                <a:gd name="T8" fmla="*/ 20 w 45"/>
                <a:gd name="T9" fmla="*/ 58 h 58"/>
                <a:gd name="T10" fmla="*/ 23 w 45"/>
                <a:gd name="T11" fmla="*/ 58 h 58"/>
                <a:gd name="T12" fmla="*/ 23 w 45"/>
                <a:gd name="T13" fmla="*/ 58 h 58"/>
                <a:gd name="T14" fmla="*/ 23 w 45"/>
                <a:gd name="T15" fmla="*/ 58 h 58"/>
                <a:gd name="T16" fmla="*/ 23 w 45"/>
                <a:gd name="T17" fmla="*/ 58 h 58"/>
                <a:gd name="T18" fmla="*/ 23 w 45"/>
                <a:gd name="T19" fmla="*/ 58 h 58"/>
                <a:gd name="T20" fmla="*/ 9 w 45"/>
                <a:gd name="T21" fmla="*/ 0 h 58"/>
                <a:gd name="T22" fmla="*/ 11 w 45"/>
                <a:gd name="T23" fmla="*/ 0 h 58"/>
                <a:gd name="T24" fmla="*/ 14 w 45"/>
                <a:gd name="T25" fmla="*/ 0 h 58"/>
                <a:gd name="T26" fmla="*/ 16 w 45"/>
                <a:gd name="T27" fmla="*/ 0 h 58"/>
                <a:gd name="T28" fmla="*/ 18 w 45"/>
                <a:gd name="T29" fmla="*/ 0 h 58"/>
                <a:gd name="T30" fmla="*/ 18 w 45"/>
                <a:gd name="T31" fmla="*/ 0 h 58"/>
                <a:gd name="T32" fmla="*/ 20 w 45"/>
                <a:gd name="T33" fmla="*/ 0 h 58"/>
                <a:gd name="T34" fmla="*/ 23 w 45"/>
                <a:gd name="T35" fmla="*/ 0 h 58"/>
                <a:gd name="T36" fmla="*/ 23 w 45"/>
                <a:gd name="T37" fmla="*/ 0 h 58"/>
                <a:gd name="T38" fmla="*/ 0 w 45"/>
                <a:gd name="T39" fmla="*/ 9 h 58"/>
                <a:gd name="T40" fmla="*/ 45 w 45"/>
                <a:gd name="T41" fmla="*/ 49 h 58"/>
                <a:gd name="T42" fmla="*/ 36 w 45"/>
                <a:gd name="T43" fmla="*/ 58 h 58"/>
                <a:gd name="T44" fmla="*/ 23 w 45"/>
                <a:gd name="T45" fmla="*/ 58 h 58"/>
                <a:gd name="T46" fmla="*/ 45 w 45"/>
                <a:gd name="T47"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58">
                  <a:moveTo>
                    <a:pt x="45" y="49"/>
                  </a:moveTo>
                  <a:lnTo>
                    <a:pt x="23" y="58"/>
                  </a:lnTo>
                  <a:lnTo>
                    <a:pt x="23" y="58"/>
                  </a:lnTo>
                  <a:lnTo>
                    <a:pt x="20" y="58"/>
                  </a:lnTo>
                  <a:lnTo>
                    <a:pt x="20" y="58"/>
                  </a:lnTo>
                  <a:lnTo>
                    <a:pt x="23" y="58"/>
                  </a:lnTo>
                  <a:lnTo>
                    <a:pt x="23" y="58"/>
                  </a:lnTo>
                  <a:lnTo>
                    <a:pt x="23" y="58"/>
                  </a:lnTo>
                  <a:lnTo>
                    <a:pt x="23" y="58"/>
                  </a:lnTo>
                  <a:lnTo>
                    <a:pt x="23" y="58"/>
                  </a:lnTo>
                  <a:lnTo>
                    <a:pt x="9" y="0"/>
                  </a:lnTo>
                  <a:lnTo>
                    <a:pt x="11" y="0"/>
                  </a:lnTo>
                  <a:lnTo>
                    <a:pt x="14" y="0"/>
                  </a:lnTo>
                  <a:lnTo>
                    <a:pt x="16" y="0"/>
                  </a:lnTo>
                  <a:lnTo>
                    <a:pt x="18" y="0"/>
                  </a:lnTo>
                  <a:lnTo>
                    <a:pt x="18" y="0"/>
                  </a:lnTo>
                  <a:lnTo>
                    <a:pt x="20" y="0"/>
                  </a:lnTo>
                  <a:lnTo>
                    <a:pt x="23" y="0"/>
                  </a:lnTo>
                  <a:lnTo>
                    <a:pt x="23" y="0"/>
                  </a:lnTo>
                  <a:lnTo>
                    <a:pt x="0" y="9"/>
                  </a:lnTo>
                  <a:lnTo>
                    <a:pt x="45" y="49"/>
                  </a:lnTo>
                  <a:lnTo>
                    <a:pt x="36" y="58"/>
                  </a:lnTo>
                  <a:lnTo>
                    <a:pt x="23" y="58"/>
                  </a:lnTo>
                  <a:lnTo>
                    <a:pt x="45" y="49"/>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3" name="Freeform 845">
              <a:extLst>
                <a:ext uri="{FF2B5EF4-FFF2-40B4-BE49-F238E27FC236}">
                  <a16:creationId xmlns:a16="http://schemas.microsoft.com/office/drawing/2014/main" id="{E43ABBFE-9919-F8F5-F4F8-5B7B267362C8}"/>
                </a:ext>
              </a:extLst>
            </p:cNvPr>
            <p:cNvSpPr>
              <a:spLocks/>
            </p:cNvSpPr>
            <p:nvPr/>
          </p:nvSpPr>
          <p:spPr bwMode="auto">
            <a:xfrm>
              <a:off x="2152947" y="5283670"/>
              <a:ext cx="111125" cy="277812"/>
            </a:xfrm>
            <a:custGeom>
              <a:avLst/>
              <a:gdLst>
                <a:gd name="T0" fmla="*/ 38 w 70"/>
                <a:gd name="T1" fmla="*/ 61 h 175"/>
                <a:gd name="T2" fmla="*/ 61 w 70"/>
                <a:gd name="T3" fmla="*/ 49 h 175"/>
                <a:gd name="T4" fmla="*/ 61 w 70"/>
                <a:gd name="T5" fmla="*/ 49 h 175"/>
                <a:gd name="T6" fmla="*/ 61 w 70"/>
                <a:gd name="T7" fmla="*/ 52 h 175"/>
                <a:gd name="T8" fmla="*/ 61 w 70"/>
                <a:gd name="T9" fmla="*/ 54 h 175"/>
                <a:gd name="T10" fmla="*/ 61 w 70"/>
                <a:gd name="T11" fmla="*/ 56 h 175"/>
                <a:gd name="T12" fmla="*/ 61 w 70"/>
                <a:gd name="T13" fmla="*/ 72 h 175"/>
                <a:gd name="T14" fmla="*/ 65 w 70"/>
                <a:gd name="T15" fmla="*/ 88 h 175"/>
                <a:gd name="T16" fmla="*/ 68 w 70"/>
                <a:gd name="T17" fmla="*/ 106 h 175"/>
                <a:gd name="T18" fmla="*/ 70 w 70"/>
                <a:gd name="T19" fmla="*/ 126 h 175"/>
                <a:gd name="T20" fmla="*/ 70 w 70"/>
                <a:gd name="T21" fmla="*/ 139 h 175"/>
                <a:gd name="T22" fmla="*/ 68 w 70"/>
                <a:gd name="T23" fmla="*/ 151 h 175"/>
                <a:gd name="T24" fmla="*/ 63 w 70"/>
                <a:gd name="T25" fmla="*/ 164 h 175"/>
                <a:gd name="T26" fmla="*/ 54 w 70"/>
                <a:gd name="T27" fmla="*/ 175 h 175"/>
                <a:gd name="T28" fmla="*/ 9 w 70"/>
                <a:gd name="T29" fmla="*/ 135 h 175"/>
                <a:gd name="T30" fmla="*/ 9 w 70"/>
                <a:gd name="T31" fmla="*/ 135 h 175"/>
                <a:gd name="T32" fmla="*/ 9 w 70"/>
                <a:gd name="T33" fmla="*/ 135 h 175"/>
                <a:gd name="T34" fmla="*/ 9 w 70"/>
                <a:gd name="T35" fmla="*/ 133 h 175"/>
                <a:gd name="T36" fmla="*/ 9 w 70"/>
                <a:gd name="T37" fmla="*/ 128 h 175"/>
                <a:gd name="T38" fmla="*/ 9 w 70"/>
                <a:gd name="T39" fmla="*/ 115 h 175"/>
                <a:gd name="T40" fmla="*/ 5 w 70"/>
                <a:gd name="T41" fmla="*/ 99 h 175"/>
                <a:gd name="T42" fmla="*/ 2 w 70"/>
                <a:gd name="T43" fmla="*/ 79 h 175"/>
                <a:gd name="T44" fmla="*/ 0 w 70"/>
                <a:gd name="T45" fmla="*/ 61 h 175"/>
                <a:gd name="T46" fmla="*/ 0 w 70"/>
                <a:gd name="T47" fmla="*/ 47 h 175"/>
                <a:gd name="T48" fmla="*/ 2 w 70"/>
                <a:gd name="T49" fmla="*/ 33 h 175"/>
                <a:gd name="T50" fmla="*/ 9 w 70"/>
                <a:gd name="T51" fmla="*/ 22 h 175"/>
                <a:gd name="T52" fmla="*/ 16 w 70"/>
                <a:gd name="T53" fmla="*/ 11 h 175"/>
                <a:gd name="T54" fmla="*/ 38 w 70"/>
                <a:gd name="T55" fmla="*/ 0 h 175"/>
                <a:gd name="T56" fmla="*/ 16 w 70"/>
                <a:gd name="T57" fmla="*/ 11 h 175"/>
                <a:gd name="T58" fmla="*/ 25 w 70"/>
                <a:gd name="T59" fmla="*/ 0 h 175"/>
                <a:gd name="T60" fmla="*/ 38 w 70"/>
                <a:gd name="T61" fmla="*/ 0 h 175"/>
                <a:gd name="T62" fmla="*/ 38 w 70"/>
                <a:gd name="T63" fmla="*/ 6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175">
                  <a:moveTo>
                    <a:pt x="38" y="61"/>
                  </a:moveTo>
                  <a:lnTo>
                    <a:pt x="61" y="49"/>
                  </a:lnTo>
                  <a:lnTo>
                    <a:pt x="61" y="49"/>
                  </a:lnTo>
                  <a:lnTo>
                    <a:pt x="61" y="52"/>
                  </a:lnTo>
                  <a:lnTo>
                    <a:pt x="61" y="54"/>
                  </a:lnTo>
                  <a:lnTo>
                    <a:pt x="61" y="56"/>
                  </a:lnTo>
                  <a:lnTo>
                    <a:pt x="61" y="72"/>
                  </a:lnTo>
                  <a:lnTo>
                    <a:pt x="65" y="88"/>
                  </a:lnTo>
                  <a:lnTo>
                    <a:pt x="68" y="106"/>
                  </a:lnTo>
                  <a:lnTo>
                    <a:pt x="70" y="126"/>
                  </a:lnTo>
                  <a:lnTo>
                    <a:pt x="70" y="139"/>
                  </a:lnTo>
                  <a:lnTo>
                    <a:pt x="68" y="151"/>
                  </a:lnTo>
                  <a:lnTo>
                    <a:pt x="63" y="164"/>
                  </a:lnTo>
                  <a:lnTo>
                    <a:pt x="54" y="175"/>
                  </a:lnTo>
                  <a:lnTo>
                    <a:pt x="9" y="135"/>
                  </a:lnTo>
                  <a:lnTo>
                    <a:pt x="9" y="135"/>
                  </a:lnTo>
                  <a:lnTo>
                    <a:pt x="9" y="135"/>
                  </a:lnTo>
                  <a:lnTo>
                    <a:pt x="9" y="133"/>
                  </a:lnTo>
                  <a:lnTo>
                    <a:pt x="9" y="128"/>
                  </a:lnTo>
                  <a:lnTo>
                    <a:pt x="9" y="115"/>
                  </a:lnTo>
                  <a:lnTo>
                    <a:pt x="5" y="99"/>
                  </a:lnTo>
                  <a:lnTo>
                    <a:pt x="2" y="79"/>
                  </a:lnTo>
                  <a:lnTo>
                    <a:pt x="0" y="61"/>
                  </a:lnTo>
                  <a:lnTo>
                    <a:pt x="0" y="47"/>
                  </a:lnTo>
                  <a:lnTo>
                    <a:pt x="2" y="33"/>
                  </a:lnTo>
                  <a:lnTo>
                    <a:pt x="9" y="22"/>
                  </a:lnTo>
                  <a:lnTo>
                    <a:pt x="16" y="11"/>
                  </a:lnTo>
                  <a:lnTo>
                    <a:pt x="38" y="0"/>
                  </a:lnTo>
                  <a:lnTo>
                    <a:pt x="16" y="11"/>
                  </a:lnTo>
                  <a:lnTo>
                    <a:pt x="25" y="0"/>
                  </a:lnTo>
                  <a:lnTo>
                    <a:pt x="38" y="0"/>
                  </a:lnTo>
                  <a:lnTo>
                    <a:pt x="38" y="61"/>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4" name="Freeform 846">
              <a:extLst>
                <a:ext uri="{FF2B5EF4-FFF2-40B4-BE49-F238E27FC236}">
                  <a16:creationId xmlns:a16="http://schemas.microsoft.com/office/drawing/2014/main" id="{D1768F23-7155-43F3-A932-0F0EB4F57D0A}"/>
                </a:ext>
              </a:extLst>
            </p:cNvPr>
            <p:cNvSpPr>
              <a:spLocks/>
            </p:cNvSpPr>
            <p:nvPr/>
          </p:nvSpPr>
          <p:spPr bwMode="auto">
            <a:xfrm>
              <a:off x="2192635" y="5283670"/>
              <a:ext cx="63500" cy="96837"/>
            </a:xfrm>
            <a:custGeom>
              <a:avLst/>
              <a:gdLst>
                <a:gd name="T0" fmla="*/ 40 w 40"/>
                <a:gd name="T1" fmla="*/ 52 h 61"/>
                <a:gd name="T2" fmla="*/ 34 w 40"/>
                <a:gd name="T3" fmla="*/ 56 h 61"/>
                <a:gd name="T4" fmla="*/ 29 w 40"/>
                <a:gd name="T5" fmla="*/ 58 h 61"/>
                <a:gd name="T6" fmla="*/ 25 w 40"/>
                <a:gd name="T7" fmla="*/ 58 h 61"/>
                <a:gd name="T8" fmla="*/ 20 w 40"/>
                <a:gd name="T9" fmla="*/ 61 h 61"/>
                <a:gd name="T10" fmla="*/ 18 w 40"/>
                <a:gd name="T11" fmla="*/ 61 h 61"/>
                <a:gd name="T12" fmla="*/ 16 w 40"/>
                <a:gd name="T13" fmla="*/ 61 h 61"/>
                <a:gd name="T14" fmla="*/ 13 w 40"/>
                <a:gd name="T15" fmla="*/ 61 h 61"/>
                <a:gd name="T16" fmla="*/ 13 w 40"/>
                <a:gd name="T17" fmla="*/ 61 h 61"/>
                <a:gd name="T18" fmla="*/ 13 w 40"/>
                <a:gd name="T19" fmla="*/ 61 h 61"/>
                <a:gd name="T20" fmla="*/ 13 w 40"/>
                <a:gd name="T21" fmla="*/ 0 h 61"/>
                <a:gd name="T22" fmla="*/ 16 w 40"/>
                <a:gd name="T23" fmla="*/ 0 h 61"/>
                <a:gd name="T24" fmla="*/ 18 w 40"/>
                <a:gd name="T25" fmla="*/ 0 h 61"/>
                <a:gd name="T26" fmla="*/ 18 w 40"/>
                <a:gd name="T27" fmla="*/ 0 h 61"/>
                <a:gd name="T28" fmla="*/ 18 w 40"/>
                <a:gd name="T29" fmla="*/ 0 h 61"/>
                <a:gd name="T30" fmla="*/ 16 w 40"/>
                <a:gd name="T31" fmla="*/ 0 h 61"/>
                <a:gd name="T32" fmla="*/ 13 w 40"/>
                <a:gd name="T33" fmla="*/ 0 h 61"/>
                <a:gd name="T34" fmla="*/ 9 w 40"/>
                <a:gd name="T35" fmla="*/ 2 h 61"/>
                <a:gd name="T36" fmla="*/ 7 w 40"/>
                <a:gd name="T37" fmla="*/ 2 h 61"/>
                <a:gd name="T38" fmla="*/ 0 w 40"/>
                <a:gd name="T39" fmla="*/ 6 h 61"/>
                <a:gd name="T40" fmla="*/ 40 w 40"/>
                <a:gd name="T41"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61">
                  <a:moveTo>
                    <a:pt x="40" y="52"/>
                  </a:moveTo>
                  <a:lnTo>
                    <a:pt x="34" y="56"/>
                  </a:lnTo>
                  <a:lnTo>
                    <a:pt x="29" y="58"/>
                  </a:lnTo>
                  <a:lnTo>
                    <a:pt x="25" y="58"/>
                  </a:lnTo>
                  <a:lnTo>
                    <a:pt x="20" y="61"/>
                  </a:lnTo>
                  <a:lnTo>
                    <a:pt x="18" y="61"/>
                  </a:lnTo>
                  <a:lnTo>
                    <a:pt x="16" y="61"/>
                  </a:lnTo>
                  <a:lnTo>
                    <a:pt x="13" y="61"/>
                  </a:lnTo>
                  <a:lnTo>
                    <a:pt x="13" y="61"/>
                  </a:lnTo>
                  <a:lnTo>
                    <a:pt x="13" y="61"/>
                  </a:lnTo>
                  <a:lnTo>
                    <a:pt x="13" y="0"/>
                  </a:lnTo>
                  <a:lnTo>
                    <a:pt x="16" y="0"/>
                  </a:lnTo>
                  <a:lnTo>
                    <a:pt x="18" y="0"/>
                  </a:lnTo>
                  <a:lnTo>
                    <a:pt x="18" y="0"/>
                  </a:lnTo>
                  <a:lnTo>
                    <a:pt x="18" y="0"/>
                  </a:lnTo>
                  <a:lnTo>
                    <a:pt x="16" y="0"/>
                  </a:lnTo>
                  <a:lnTo>
                    <a:pt x="13" y="0"/>
                  </a:lnTo>
                  <a:lnTo>
                    <a:pt x="9" y="2"/>
                  </a:lnTo>
                  <a:lnTo>
                    <a:pt x="7" y="2"/>
                  </a:lnTo>
                  <a:lnTo>
                    <a:pt x="0" y="6"/>
                  </a:lnTo>
                  <a:lnTo>
                    <a:pt x="40" y="52"/>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5" name="Freeform 847">
              <a:extLst>
                <a:ext uri="{FF2B5EF4-FFF2-40B4-BE49-F238E27FC236}">
                  <a16:creationId xmlns:a16="http://schemas.microsoft.com/office/drawing/2014/main" id="{1A8BE1F2-0CD1-5B96-C9A2-8E350764ADB7}"/>
                </a:ext>
              </a:extLst>
            </p:cNvPr>
            <p:cNvSpPr>
              <a:spLocks/>
            </p:cNvSpPr>
            <p:nvPr/>
          </p:nvSpPr>
          <p:spPr bwMode="auto">
            <a:xfrm>
              <a:off x="2184697" y="5190008"/>
              <a:ext cx="104775" cy="176212"/>
            </a:xfrm>
            <a:custGeom>
              <a:avLst/>
              <a:gdLst>
                <a:gd name="T0" fmla="*/ 66 w 66"/>
                <a:gd name="T1" fmla="*/ 0 h 111"/>
                <a:gd name="T2" fmla="*/ 66 w 66"/>
                <a:gd name="T3" fmla="*/ 0 h 111"/>
                <a:gd name="T4" fmla="*/ 66 w 66"/>
                <a:gd name="T5" fmla="*/ 16 h 111"/>
                <a:gd name="T6" fmla="*/ 63 w 66"/>
                <a:gd name="T7" fmla="*/ 32 h 111"/>
                <a:gd name="T8" fmla="*/ 63 w 66"/>
                <a:gd name="T9" fmla="*/ 45 h 111"/>
                <a:gd name="T10" fmla="*/ 63 w 66"/>
                <a:gd name="T11" fmla="*/ 61 h 111"/>
                <a:gd name="T12" fmla="*/ 61 w 66"/>
                <a:gd name="T13" fmla="*/ 72 h 111"/>
                <a:gd name="T14" fmla="*/ 59 w 66"/>
                <a:gd name="T15" fmla="*/ 83 h 111"/>
                <a:gd name="T16" fmla="*/ 57 w 66"/>
                <a:gd name="T17" fmla="*/ 95 h 111"/>
                <a:gd name="T18" fmla="*/ 45 w 66"/>
                <a:gd name="T19" fmla="*/ 111 h 111"/>
                <a:gd name="T20" fmla="*/ 5 w 66"/>
                <a:gd name="T21" fmla="*/ 65 h 111"/>
                <a:gd name="T22" fmla="*/ 0 w 66"/>
                <a:gd name="T23" fmla="*/ 74 h 111"/>
                <a:gd name="T24" fmla="*/ 0 w 66"/>
                <a:gd name="T25" fmla="*/ 70 h 111"/>
                <a:gd name="T26" fmla="*/ 0 w 66"/>
                <a:gd name="T27" fmla="*/ 63 h 111"/>
                <a:gd name="T28" fmla="*/ 3 w 66"/>
                <a:gd name="T29" fmla="*/ 54 h 111"/>
                <a:gd name="T30" fmla="*/ 3 w 66"/>
                <a:gd name="T31" fmla="*/ 43 h 111"/>
                <a:gd name="T32" fmla="*/ 5 w 66"/>
                <a:gd name="T33" fmla="*/ 29 h 111"/>
                <a:gd name="T34" fmla="*/ 5 w 66"/>
                <a:gd name="T35" fmla="*/ 14 h 111"/>
                <a:gd name="T36" fmla="*/ 5 w 66"/>
                <a:gd name="T37" fmla="*/ 0 h 111"/>
                <a:gd name="T38" fmla="*/ 5 w 66"/>
                <a:gd name="T39" fmla="*/ 0 h 111"/>
                <a:gd name="T40" fmla="*/ 66 w 66"/>
                <a:gd name="T4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0"/>
                  </a:moveTo>
                  <a:lnTo>
                    <a:pt x="66" y="0"/>
                  </a:lnTo>
                  <a:lnTo>
                    <a:pt x="66" y="16"/>
                  </a:lnTo>
                  <a:lnTo>
                    <a:pt x="63" y="32"/>
                  </a:lnTo>
                  <a:lnTo>
                    <a:pt x="63" y="45"/>
                  </a:lnTo>
                  <a:lnTo>
                    <a:pt x="63" y="61"/>
                  </a:lnTo>
                  <a:lnTo>
                    <a:pt x="61" y="72"/>
                  </a:lnTo>
                  <a:lnTo>
                    <a:pt x="59" y="83"/>
                  </a:lnTo>
                  <a:lnTo>
                    <a:pt x="57" y="95"/>
                  </a:lnTo>
                  <a:lnTo>
                    <a:pt x="45" y="111"/>
                  </a:lnTo>
                  <a:lnTo>
                    <a:pt x="5" y="65"/>
                  </a:lnTo>
                  <a:lnTo>
                    <a:pt x="0" y="74"/>
                  </a:lnTo>
                  <a:lnTo>
                    <a:pt x="0" y="70"/>
                  </a:lnTo>
                  <a:lnTo>
                    <a:pt x="0" y="63"/>
                  </a:lnTo>
                  <a:lnTo>
                    <a:pt x="3" y="54"/>
                  </a:lnTo>
                  <a:lnTo>
                    <a:pt x="3" y="43"/>
                  </a:lnTo>
                  <a:lnTo>
                    <a:pt x="5" y="29"/>
                  </a:lnTo>
                  <a:lnTo>
                    <a:pt x="5" y="14"/>
                  </a:lnTo>
                  <a:lnTo>
                    <a:pt x="5" y="0"/>
                  </a:lnTo>
                  <a:lnTo>
                    <a:pt x="5" y="0"/>
                  </a:lnTo>
                  <a:lnTo>
                    <a:pt x="66"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6" name="Freeform 848">
              <a:extLst>
                <a:ext uri="{FF2B5EF4-FFF2-40B4-BE49-F238E27FC236}">
                  <a16:creationId xmlns:a16="http://schemas.microsoft.com/office/drawing/2014/main" id="{E25B4FEF-CA9D-7AB3-51A4-4B801CC7C739}"/>
                </a:ext>
              </a:extLst>
            </p:cNvPr>
            <p:cNvSpPr>
              <a:spLocks/>
            </p:cNvSpPr>
            <p:nvPr/>
          </p:nvSpPr>
          <p:spPr bwMode="auto">
            <a:xfrm>
              <a:off x="2192635" y="5015383"/>
              <a:ext cx="96838" cy="174625"/>
            </a:xfrm>
            <a:custGeom>
              <a:avLst/>
              <a:gdLst>
                <a:gd name="T0" fmla="*/ 27 w 61"/>
                <a:gd name="T1" fmla="*/ 0 h 110"/>
                <a:gd name="T2" fmla="*/ 40 w 61"/>
                <a:gd name="T3" fmla="*/ 2 h 110"/>
                <a:gd name="T4" fmla="*/ 58 w 61"/>
                <a:gd name="T5" fmla="*/ 25 h 110"/>
                <a:gd name="T6" fmla="*/ 58 w 61"/>
                <a:gd name="T7" fmla="*/ 34 h 110"/>
                <a:gd name="T8" fmla="*/ 61 w 61"/>
                <a:gd name="T9" fmla="*/ 43 h 110"/>
                <a:gd name="T10" fmla="*/ 61 w 61"/>
                <a:gd name="T11" fmla="*/ 54 h 110"/>
                <a:gd name="T12" fmla="*/ 61 w 61"/>
                <a:gd name="T13" fmla="*/ 67 h 110"/>
                <a:gd name="T14" fmla="*/ 61 w 61"/>
                <a:gd name="T15" fmla="*/ 81 h 110"/>
                <a:gd name="T16" fmla="*/ 61 w 61"/>
                <a:gd name="T17" fmla="*/ 94 h 110"/>
                <a:gd name="T18" fmla="*/ 61 w 61"/>
                <a:gd name="T19" fmla="*/ 110 h 110"/>
                <a:gd name="T20" fmla="*/ 0 w 61"/>
                <a:gd name="T21" fmla="*/ 110 h 110"/>
                <a:gd name="T22" fmla="*/ 0 w 61"/>
                <a:gd name="T23" fmla="*/ 94 h 110"/>
                <a:gd name="T24" fmla="*/ 0 w 61"/>
                <a:gd name="T25" fmla="*/ 81 h 110"/>
                <a:gd name="T26" fmla="*/ 0 w 61"/>
                <a:gd name="T27" fmla="*/ 67 h 110"/>
                <a:gd name="T28" fmla="*/ 0 w 61"/>
                <a:gd name="T29" fmla="*/ 56 h 110"/>
                <a:gd name="T30" fmla="*/ 0 w 61"/>
                <a:gd name="T31" fmla="*/ 45 h 110"/>
                <a:gd name="T32" fmla="*/ 0 w 61"/>
                <a:gd name="T33" fmla="*/ 38 h 110"/>
                <a:gd name="T34" fmla="*/ 0 w 61"/>
                <a:gd name="T35" fmla="*/ 36 h 110"/>
                <a:gd name="T36" fmla="*/ 16 w 61"/>
                <a:gd name="T37" fmla="*/ 56 h 110"/>
                <a:gd name="T38" fmla="*/ 27 w 61"/>
                <a:gd name="T39" fmla="*/ 58 h 110"/>
                <a:gd name="T40" fmla="*/ 27 w 61"/>
                <a:gd name="T4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110">
                  <a:moveTo>
                    <a:pt x="27" y="0"/>
                  </a:moveTo>
                  <a:lnTo>
                    <a:pt x="40" y="2"/>
                  </a:lnTo>
                  <a:lnTo>
                    <a:pt x="58" y="25"/>
                  </a:lnTo>
                  <a:lnTo>
                    <a:pt x="58" y="34"/>
                  </a:lnTo>
                  <a:lnTo>
                    <a:pt x="61" y="43"/>
                  </a:lnTo>
                  <a:lnTo>
                    <a:pt x="61" y="54"/>
                  </a:lnTo>
                  <a:lnTo>
                    <a:pt x="61" y="67"/>
                  </a:lnTo>
                  <a:lnTo>
                    <a:pt x="61" y="81"/>
                  </a:lnTo>
                  <a:lnTo>
                    <a:pt x="61" y="94"/>
                  </a:lnTo>
                  <a:lnTo>
                    <a:pt x="61" y="110"/>
                  </a:lnTo>
                  <a:lnTo>
                    <a:pt x="0" y="110"/>
                  </a:lnTo>
                  <a:lnTo>
                    <a:pt x="0" y="94"/>
                  </a:lnTo>
                  <a:lnTo>
                    <a:pt x="0" y="81"/>
                  </a:lnTo>
                  <a:lnTo>
                    <a:pt x="0" y="67"/>
                  </a:lnTo>
                  <a:lnTo>
                    <a:pt x="0" y="56"/>
                  </a:lnTo>
                  <a:lnTo>
                    <a:pt x="0" y="45"/>
                  </a:lnTo>
                  <a:lnTo>
                    <a:pt x="0" y="38"/>
                  </a:lnTo>
                  <a:lnTo>
                    <a:pt x="0" y="36"/>
                  </a:lnTo>
                  <a:lnTo>
                    <a:pt x="16" y="56"/>
                  </a:lnTo>
                  <a:lnTo>
                    <a:pt x="27" y="58"/>
                  </a:lnTo>
                  <a:lnTo>
                    <a:pt x="27"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7" name="Freeform 849">
              <a:extLst>
                <a:ext uri="{FF2B5EF4-FFF2-40B4-BE49-F238E27FC236}">
                  <a16:creationId xmlns:a16="http://schemas.microsoft.com/office/drawing/2014/main" id="{CEA42813-6482-9E64-B1A0-CD30721C9068}"/>
                </a:ext>
              </a:extLst>
            </p:cNvPr>
            <p:cNvSpPr>
              <a:spLocks/>
            </p:cNvSpPr>
            <p:nvPr/>
          </p:nvSpPr>
          <p:spPr bwMode="auto">
            <a:xfrm>
              <a:off x="2184697" y="5015383"/>
              <a:ext cx="85725" cy="92075"/>
            </a:xfrm>
            <a:custGeom>
              <a:avLst/>
              <a:gdLst>
                <a:gd name="T0" fmla="*/ 54 w 54"/>
                <a:gd name="T1" fmla="*/ 16 h 58"/>
                <a:gd name="T2" fmla="*/ 41 w 54"/>
                <a:gd name="T3" fmla="*/ 2 h 58"/>
                <a:gd name="T4" fmla="*/ 34 w 54"/>
                <a:gd name="T5" fmla="*/ 0 h 58"/>
                <a:gd name="T6" fmla="*/ 32 w 54"/>
                <a:gd name="T7" fmla="*/ 0 h 58"/>
                <a:gd name="T8" fmla="*/ 30 w 54"/>
                <a:gd name="T9" fmla="*/ 0 h 58"/>
                <a:gd name="T10" fmla="*/ 27 w 54"/>
                <a:gd name="T11" fmla="*/ 0 h 58"/>
                <a:gd name="T12" fmla="*/ 27 w 54"/>
                <a:gd name="T13" fmla="*/ 0 h 58"/>
                <a:gd name="T14" fmla="*/ 30 w 54"/>
                <a:gd name="T15" fmla="*/ 0 h 58"/>
                <a:gd name="T16" fmla="*/ 30 w 54"/>
                <a:gd name="T17" fmla="*/ 0 h 58"/>
                <a:gd name="T18" fmla="*/ 32 w 54"/>
                <a:gd name="T19" fmla="*/ 0 h 58"/>
                <a:gd name="T20" fmla="*/ 32 w 54"/>
                <a:gd name="T21" fmla="*/ 58 h 58"/>
                <a:gd name="T22" fmla="*/ 34 w 54"/>
                <a:gd name="T23" fmla="*/ 58 h 58"/>
                <a:gd name="T24" fmla="*/ 34 w 54"/>
                <a:gd name="T25" fmla="*/ 58 h 58"/>
                <a:gd name="T26" fmla="*/ 34 w 54"/>
                <a:gd name="T27" fmla="*/ 58 h 58"/>
                <a:gd name="T28" fmla="*/ 32 w 54"/>
                <a:gd name="T29" fmla="*/ 58 h 58"/>
                <a:gd name="T30" fmla="*/ 30 w 54"/>
                <a:gd name="T31" fmla="*/ 58 h 58"/>
                <a:gd name="T32" fmla="*/ 27 w 54"/>
                <a:gd name="T33" fmla="*/ 58 h 58"/>
                <a:gd name="T34" fmla="*/ 23 w 54"/>
                <a:gd name="T35" fmla="*/ 58 h 58"/>
                <a:gd name="T36" fmla="*/ 16 w 54"/>
                <a:gd name="T37" fmla="*/ 56 h 58"/>
                <a:gd name="T38" fmla="*/ 0 w 54"/>
                <a:gd name="T39" fmla="*/ 43 h 58"/>
                <a:gd name="T40" fmla="*/ 54 w 54"/>
                <a:gd name="T41" fmla="*/ 1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8">
                  <a:moveTo>
                    <a:pt x="54" y="16"/>
                  </a:moveTo>
                  <a:lnTo>
                    <a:pt x="41" y="2"/>
                  </a:lnTo>
                  <a:lnTo>
                    <a:pt x="34" y="0"/>
                  </a:lnTo>
                  <a:lnTo>
                    <a:pt x="32" y="0"/>
                  </a:lnTo>
                  <a:lnTo>
                    <a:pt x="30" y="0"/>
                  </a:lnTo>
                  <a:lnTo>
                    <a:pt x="27" y="0"/>
                  </a:lnTo>
                  <a:lnTo>
                    <a:pt x="27" y="0"/>
                  </a:lnTo>
                  <a:lnTo>
                    <a:pt x="30" y="0"/>
                  </a:lnTo>
                  <a:lnTo>
                    <a:pt x="30" y="0"/>
                  </a:lnTo>
                  <a:lnTo>
                    <a:pt x="32" y="0"/>
                  </a:lnTo>
                  <a:lnTo>
                    <a:pt x="32" y="58"/>
                  </a:lnTo>
                  <a:lnTo>
                    <a:pt x="34" y="58"/>
                  </a:lnTo>
                  <a:lnTo>
                    <a:pt x="34" y="58"/>
                  </a:lnTo>
                  <a:lnTo>
                    <a:pt x="34" y="58"/>
                  </a:lnTo>
                  <a:lnTo>
                    <a:pt x="32" y="58"/>
                  </a:lnTo>
                  <a:lnTo>
                    <a:pt x="30" y="58"/>
                  </a:lnTo>
                  <a:lnTo>
                    <a:pt x="27" y="58"/>
                  </a:lnTo>
                  <a:lnTo>
                    <a:pt x="23" y="58"/>
                  </a:lnTo>
                  <a:lnTo>
                    <a:pt x="16" y="56"/>
                  </a:lnTo>
                  <a:lnTo>
                    <a:pt x="0" y="43"/>
                  </a:lnTo>
                  <a:lnTo>
                    <a:pt x="54" y="16"/>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8" name="Freeform 850">
              <a:extLst>
                <a:ext uri="{FF2B5EF4-FFF2-40B4-BE49-F238E27FC236}">
                  <a16:creationId xmlns:a16="http://schemas.microsoft.com/office/drawing/2014/main" id="{410BE787-4D56-27FB-2B03-D9461848E871}"/>
                </a:ext>
              </a:extLst>
            </p:cNvPr>
            <p:cNvSpPr>
              <a:spLocks/>
            </p:cNvSpPr>
            <p:nvPr/>
          </p:nvSpPr>
          <p:spPr bwMode="auto">
            <a:xfrm>
              <a:off x="2149772" y="4943945"/>
              <a:ext cx="125413" cy="139700"/>
            </a:xfrm>
            <a:custGeom>
              <a:avLst/>
              <a:gdLst>
                <a:gd name="T0" fmla="*/ 56 w 79"/>
                <a:gd name="T1" fmla="*/ 20 h 88"/>
                <a:gd name="T2" fmla="*/ 25 w 79"/>
                <a:gd name="T3" fmla="*/ 0 h 88"/>
                <a:gd name="T4" fmla="*/ 47 w 79"/>
                <a:gd name="T5" fmla="*/ 2 h 88"/>
                <a:gd name="T6" fmla="*/ 63 w 79"/>
                <a:gd name="T7" fmla="*/ 16 h 88"/>
                <a:gd name="T8" fmla="*/ 70 w 79"/>
                <a:gd name="T9" fmla="*/ 29 h 88"/>
                <a:gd name="T10" fmla="*/ 74 w 79"/>
                <a:gd name="T11" fmla="*/ 40 h 88"/>
                <a:gd name="T12" fmla="*/ 76 w 79"/>
                <a:gd name="T13" fmla="*/ 49 h 88"/>
                <a:gd name="T14" fmla="*/ 76 w 79"/>
                <a:gd name="T15" fmla="*/ 58 h 88"/>
                <a:gd name="T16" fmla="*/ 79 w 79"/>
                <a:gd name="T17" fmla="*/ 63 h 88"/>
                <a:gd name="T18" fmla="*/ 76 w 79"/>
                <a:gd name="T19" fmla="*/ 61 h 88"/>
                <a:gd name="T20" fmla="*/ 22 w 79"/>
                <a:gd name="T21" fmla="*/ 88 h 88"/>
                <a:gd name="T22" fmla="*/ 20 w 79"/>
                <a:gd name="T23" fmla="*/ 76 h 88"/>
                <a:gd name="T24" fmla="*/ 18 w 79"/>
                <a:gd name="T25" fmla="*/ 70 h 88"/>
                <a:gd name="T26" fmla="*/ 16 w 79"/>
                <a:gd name="T27" fmla="*/ 61 h 88"/>
                <a:gd name="T28" fmla="*/ 16 w 79"/>
                <a:gd name="T29" fmla="*/ 56 h 88"/>
                <a:gd name="T30" fmla="*/ 13 w 79"/>
                <a:gd name="T31" fmla="*/ 52 h 88"/>
                <a:gd name="T32" fmla="*/ 16 w 79"/>
                <a:gd name="T33" fmla="*/ 52 h 88"/>
                <a:gd name="T34" fmla="*/ 22 w 79"/>
                <a:gd name="T35" fmla="*/ 58 h 88"/>
                <a:gd name="T36" fmla="*/ 34 w 79"/>
                <a:gd name="T37" fmla="*/ 58 h 88"/>
                <a:gd name="T38" fmla="*/ 0 w 79"/>
                <a:gd name="T39" fmla="*/ 40 h 88"/>
                <a:gd name="T40" fmla="*/ 34 w 79"/>
                <a:gd name="T41" fmla="*/ 58 h 88"/>
                <a:gd name="T42" fmla="*/ 9 w 79"/>
                <a:gd name="T43" fmla="*/ 63 h 88"/>
                <a:gd name="T44" fmla="*/ 0 w 79"/>
                <a:gd name="T45" fmla="*/ 40 h 88"/>
                <a:gd name="T46" fmla="*/ 56 w 79"/>
                <a:gd name="T47" fmla="*/ 2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88">
                  <a:moveTo>
                    <a:pt x="56" y="20"/>
                  </a:moveTo>
                  <a:lnTo>
                    <a:pt x="25" y="0"/>
                  </a:lnTo>
                  <a:lnTo>
                    <a:pt x="47" y="2"/>
                  </a:lnTo>
                  <a:lnTo>
                    <a:pt x="63" y="16"/>
                  </a:lnTo>
                  <a:lnTo>
                    <a:pt x="70" y="29"/>
                  </a:lnTo>
                  <a:lnTo>
                    <a:pt x="74" y="40"/>
                  </a:lnTo>
                  <a:lnTo>
                    <a:pt x="76" y="49"/>
                  </a:lnTo>
                  <a:lnTo>
                    <a:pt x="76" y="58"/>
                  </a:lnTo>
                  <a:lnTo>
                    <a:pt x="79" y="63"/>
                  </a:lnTo>
                  <a:lnTo>
                    <a:pt x="76" y="61"/>
                  </a:lnTo>
                  <a:lnTo>
                    <a:pt x="22" y="88"/>
                  </a:lnTo>
                  <a:lnTo>
                    <a:pt x="20" y="76"/>
                  </a:lnTo>
                  <a:lnTo>
                    <a:pt x="18" y="70"/>
                  </a:lnTo>
                  <a:lnTo>
                    <a:pt x="16" y="61"/>
                  </a:lnTo>
                  <a:lnTo>
                    <a:pt x="16" y="56"/>
                  </a:lnTo>
                  <a:lnTo>
                    <a:pt x="13" y="52"/>
                  </a:lnTo>
                  <a:lnTo>
                    <a:pt x="16" y="52"/>
                  </a:lnTo>
                  <a:lnTo>
                    <a:pt x="22" y="58"/>
                  </a:lnTo>
                  <a:lnTo>
                    <a:pt x="34" y="58"/>
                  </a:lnTo>
                  <a:lnTo>
                    <a:pt x="0" y="40"/>
                  </a:lnTo>
                  <a:lnTo>
                    <a:pt x="34" y="58"/>
                  </a:lnTo>
                  <a:lnTo>
                    <a:pt x="9" y="63"/>
                  </a:lnTo>
                  <a:lnTo>
                    <a:pt x="0" y="40"/>
                  </a:lnTo>
                  <a:lnTo>
                    <a:pt x="56" y="2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9" name="Freeform 851">
              <a:extLst>
                <a:ext uri="{FF2B5EF4-FFF2-40B4-BE49-F238E27FC236}">
                  <a16:creationId xmlns:a16="http://schemas.microsoft.com/office/drawing/2014/main" id="{1B10555B-8B9F-9DB8-B711-7F4AB7F67D8F}"/>
                </a:ext>
              </a:extLst>
            </p:cNvPr>
            <p:cNvSpPr>
              <a:spLocks/>
            </p:cNvSpPr>
            <p:nvPr/>
          </p:nvSpPr>
          <p:spPr bwMode="auto">
            <a:xfrm>
              <a:off x="2067222" y="4904258"/>
              <a:ext cx="171450" cy="103187"/>
            </a:xfrm>
            <a:custGeom>
              <a:avLst/>
              <a:gdLst>
                <a:gd name="T0" fmla="*/ 0 w 108"/>
                <a:gd name="T1" fmla="*/ 0 h 65"/>
                <a:gd name="T2" fmla="*/ 0 w 108"/>
                <a:gd name="T3" fmla="*/ 0 h 65"/>
                <a:gd name="T4" fmla="*/ 16 w 108"/>
                <a:gd name="T5" fmla="*/ 0 h 65"/>
                <a:gd name="T6" fmla="*/ 29 w 108"/>
                <a:gd name="T7" fmla="*/ 0 h 65"/>
                <a:gd name="T8" fmla="*/ 45 w 108"/>
                <a:gd name="T9" fmla="*/ 2 h 65"/>
                <a:gd name="T10" fmla="*/ 59 w 108"/>
                <a:gd name="T11" fmla="*/ 5 h 65"/>
                <a:gd name="T12" fmla="*/ 74 w 108"/>
                <a:gd name="T13" fmla="*/ 9 h 65"/>
                <a:gd name="T14" fmla="*/ 88 w 108"/>
                <a:gd name="T15" fmla="*/ 18 h 65"/>
                <a:gd name="T16" fmla="*/ 99 w 108"/>
                <a:gd name="T17" fmla="*/ 29 h 65"/>
                <a:gd name="T18" fmla="*/ 108 w 108"/>
                <a:gd name="T19" fmla="*/ 45 h 65"/>
                <a:gd name="T20" fmla="*/ 52 w 108"/>
                <a:gd name="T21" fmla="*/ 65 h 65"/>
                <a:gd name="T22" fmla="*/ 52 w 108"/>
                <a:gd name="T23" fmla="*/ 65 h 65"/>
                <a:gd name="T24" fmla="*/ 52 w 108"/>
                <a:gd name="T25" fmla="*/ 65 h 65"/>
                <a:gd name="T26" fmla="*/ 50 w 108"/>
                <a:gd name="T27" fmla="*/ 65 h 65"/>
                <a:gd name="T28" fmla="*/ 45 w 108"/>
                <a:gd name="T29" fmla="*/ 63 h 65"/>
                <a:gd name="T30" fmla="*/ 36 w 108"/>
                <a:gd name="T31" fmla="*/ 61 h 65"/>
                <a:gd name="T32" fmla="*/ 25 w 108"/>
                <a:gd name="T33" fmla="*/ 61 h 65"/>
                <a:gd name="T34" fmla="*/ 14 w 108"/>
                <a:gd name="T35" fmla="*/ 59 h 65"/>
                <a:gd name="T36" fmla="*/ 0 w 108"/>
                <a:gd name="T37" fmla="*/ 59 h 65"/>
                <a:gd name="T38" fmla="*/ 0 w 108"/>
                <a:gd name="T39" fmla="*/ 59 h 65"/>
                <a:gd name="T40" fmla="*/ 0 w 108"/>
                <a:gd name="T4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65">
                  <a:moveTo>
                    <a:pt x="0" y="0"/>
                  </a:moveTo>
                  <a:lnTo>
                    <a:pt x="0" y="0"/>
                  </a:lnTo>
                  <a:lnTo>
                    <a:pt x="16" y="0"/>
                  </a:lnTo>
                  <a:lnTo>
                    <a:pt x="29" y="0"/>
                  </a:lnTo>
                  <a:lnTo>
                    <a:pt x="45" y="2"/>
                  </a:lnTo>
                  <a:lnTo>
                    <a:pt x="59" y="5"/>
                  </a:lnTo>
                  <a:lnTo>
                    <a:pt x="74" y="9"/>
                  </a:lnTo>
                  <a:lnTo>
                    <a:pt x="88" y="18"/>
                  </a:lnTo>
                  <a:lnTo>
                    <a:pt x="99" y="29"/>
                  </a:lnTo>
                  <a:lnTo>
                    <a:pt x="108" y="45"/>
                  </a:lnTo>
                  <a:lnTo>
                    <a:pt x="52" y="65"/>
                  </a:lnTo>
                  <a:lnTo>
                    <a:pt x="52" y="65"/>
                  </a:lnTo>
                  <a:lnTo>
                    <a:pt x="52" y="65"/>
                  </a:lnTo>
                  <a:lnTo>
                    <a:pt x="50" y="65"/>
                  </a:lnTo>
                  <a:lnTo>
                    <a:pt x="45" y="63"/>
                  </a:lnTo>
                  <a:lnTo>
                    <a:pt x="36" y="61"/>
                  </a:lnTo>
                  <a:lnTo>
                    <a:pt x="25" y="61"/>
                  </a:lnTo>
                  <a:lnTo>
                    <a:pt x="14" y="59"/>
                  </a:lnTo>
                  <a:lnTo>
                    <a:pt x="0" y="59"/>
                  </a:lnTo>
                  <a:lnTo>
                    <a:pt x="0" y="59"/>
                  </a:lnTo>
                  <a:lnTo>
                    <a:pt x="0" y="0"/>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70" name="Freeform 852">
              <a:extLst>
                <a:ext uri="{FF2B5EF4-FFF2-40B4-BE49-F238E27FC236}">
                  <a16:creationId xmlns:a16="http://schemas.microsoft.com/office/drawing/2014/main" id="{E8F2A56B-4712-6E5C-06A7-0B4CAA97D4EE}"/>
                </a:ext>
              </a:extLst>
            </p:cNvPr>
            <p:cNvSpPr>
              <a:spLocks/>
            </p:cNvSpPr>
            <p:nvPr/>
          </p:nvSpPr>
          <p:spPr bwMode="auto">
            <a:xfrm>
              <a:off x="1884660" y="4904258"/>
              <a:ext cx="182563" cy="107950"/>
            </a:xfrm>
            <a:custGeom>
              <a:avLst/>
              <a:gdLst>
                <a:gd name="T0" fmla="*/ 0 w 115"/>
                <a:gd name="T1" fmla="*/ 9 h 68"/>
                <a:gd name="T2" fmla="*/ 0 w 115"/>
                <a:gd name="T3" fmla="*/ 9 h 68"/>
                <a:gd name="T4" fmla="*/ 12 w 115"/>
                <a:gd name="T5" fmla="*/ 7 h 68"/>
                <a:gd name="T6" fmla="*/ 23 w 115"/>
                <a:gd name="T7" fmla="*/ 7 h 68"/>
                <a:gd name="T8" fmla="*/ 36 w 115"/>
                <a:gd name="T9" fmla="*/ 5 h 68"/>
                <a:gd name="T10" fmla="*/ 52 w 115"/>
                <a:gd name="T11" fmla="*/ 2 h 68"/>
                <a:gd name="T12" fmla="*/ 68 w 115"/>
                <a:gd name="T13" fmla="*/ 2 h 68"/>
                <a:gd name="T14" fmla="*/ 84 w 115"/>
                <a:gd name="T15" fmla="*/ 0 h 68"/>
                <a:gd name="T16" fmla="*/ 99 w 115"/>
                <a:gd name="T17" fmla="*/ 0 h 68"/>
                <a:gd name="T18" fmla="*/ 115 w 115"/>
                <a:gd name="T19" fmla="*/ 0 h 68"/>
                <a:gd name="T20" fmla="*/ 115 w 115"/>
                <a:gd name="T21" fmla="*/ 59 h 68"/>
                <a:gd name="T22" fmla="*/ 102 w 115"/>
                <a:gd name="T23" fmla="*/ 59 h 68"/>
                <a:gd name="T24" fmla="*/ 86 w 115"/>
                <a:gd name="T25" fmla="*/ 61 h 68"/>
                <a:gd name="T26" fmla="*/ 72 w 115"/>
                <a:gd name="T27" fmla="*/ 61 h 68"/>
                <a:gd name="T28" fmla="*/ 57 w 115"/>
                <a:gd name="T29" fmla="*/ 63 h 68"/>
                <a:gd name="T30" fmla="*/ 43 w 115"/>
                <a:gd name="T31" fmla="*/ 65 h 68"/>
                <a:gd name="T32" fmla="*/ 30 w 115"/>
                <a:gd name="T33" fmla="*/ 65 h 68"/>
                <a:gd name="T34" fmla="*/ 18 w 115"/>
                <a:gd name="T35" fmla="*/ 68 h 68"/>
                <a:gd name="T36" fmla="*/ 7 w 115"/>
                <a:gd name="T37" fmla="*/ 68 h 68"/>
                <a:gd name="T38" fmla="*/ 7 w 115"/>
                <a:gd name="T39" fmla="*/ 68 h 68"/>
                <a:gd name="T40" fmla="*/ 0 w 115"/>
                <a:gd name="T41"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68">
                  <a:moveTo>
                    <a:pt x="0" y="9"/>
                  </a:moveTo>
                  <a:lnTo>
                    <a:pt x="0" y="9"/>
                  </a:lnTo>
                  <a:lnTo>
                    <a:pt x="12" y="7"/>
                  </a:lnTo>
                  <a:lnTo>
                    <a:pt x="23" y="7"/>
                  </a:lnTo>
                  <a:lnTo>
                    <a:pt x="36" y="5"/>
                  </a:lnTo>
                  <a:lnTo>
                    <a:pt x="52" y="2"/>
                  </a:lnTo>
                  <a:lnTo>
                    <a:pt x="68" y="2"/>
                  </a:lnTo>
                  <a:lnTo>
                    <a:pt x="84" y="0"/>
                  </a:lnTo>
                  <a:lnTo>
                    <a:pt x="99" y="0"/>
                  </a:lnTo>
                  <a:lnTo>
                    <a:pt x="115" y="0"/>
                  </a:lnTo>
                  <a:lnTo>
                    <a:pt x="115" y="59"/>
                  </a:lnTo>
                  <a:lnTo>
                    <a:pt x="102" y="59"/>
                  </a:lnTo>
                  <a:lnTo>
                    <a:pt x="86" y="61"/>
                  </a:lnTo>
                  <a:lnTo>
                    <a:pt x="72" y="61"/>
                  </a:lnTo>
                  <a:lnTo>
                    <a:pt x="57" y="63"/>
                  </a:lnTo>
                  <a:lnTo>
                    <a:pt x="43" y="65"/>
                  </a:lnTo>
                  <a:lnTo>
                    <a:pt x="30" y="65"/>
                  </a:lnTo>
                  <a:lnTo>
                    <a:pt x="18" y="68"/>
                  </a:lnTo>
                  <a:lnTo>
                    <a:pt x="7" y="68"/>
                  </a:lnTo>
                  <a:lnTo>
                    <a:pt x="7" y="68"/>
                  </a:lnTo>
                  <a:lnTo>
                    <a:pt x="0" y="9"/>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71" name="Freeform 853">
              <a:extLst>
                <a:ext uri="{FF2B5EF4-FFF2-40B4-BE49-F238E27FC236}">
                  <a16:creationId xmlns:a16="http://schemas.microsoft.com/office/drawing/2014/main" id="{EC563327-53D3-84D3-CAD1-47F1DB680928}"/>
                </a:ext>
              </a:extLst>
            </p:cNvPr>
            <p:cNvSpPr>
              <a:spLocks/>
            </p:cNvSpPr>
            <p:nvPr/>
          </p:nvSpPr>
          <p:spPr bwMode="auto">
            <a:xfrm>
              <a:off x="1756072" y="4918545"/>
              <a:ext cx="139700" cy="107950"/>
            </a:xfrm>
            <a:custGeom>
              <a:avLst/>
              <a:gdLst>
                <a:gd name="T0" fmla="*/ 0 w 88"/>
                <a:gd name="T1" fmla="*/ 7 h 68"/>
                <a:gd name="T2" fmla="*/ 0 w 88"/>
                <a:gd name="T3" fmla="*/ 7 h 68"/>
                <a:gd name="T4" fmla="*/ 12 w 88"/>
                <a:gd name="T5" fmla="*/ 7 h 68"/>
                <a:gd name="T6" fmla="*/ 23 w 88"/>
                <a:gd name="T7" fmla="*/ 5 h 68"/>
                <a:gd name="T8" fmla="*/ 34 w 88"/>
                <a:gd name="T9" fmla="*/ 5 h 68"/>
                <a:gd name="T10" fmla="*/ 45 w 88"/>
                <a:gd name="T11" fmla="*/ 5 h 68"/>
                <a:gd name="T12" fmla="*/ 54 w 88"/>
                <a:gd name="T13" fmla="*/ 2 h 68"/>
                <a:gd name="T14" fmla="*/ 63 w 88"/>
                <a:gd name="T15" fmla="*/ 2 h 68"/>
                <a:gd name="T16" fmla="*/ 72 w 88"/>
                <a:gd name="T17" fmla="*/ 0 h 68"/>
                <a:gd name="T18" fmla="*/ 81 w 88"/>
                <a:gd name="T19" fmla="*/ 0 h 68"/>
                <a:gd name="T20" fmla="*/ 88 w 88"/>
                <a:gd name="T21" fmla="*/ 59 h 68"/>
                <a:gd name="T22" fmla="*/ 79 w 88"/>
                <a:gd name="T23" fmla="*/ 61 h 68"/>
                <a:gd name="T24" fmla="*/ 70 w 88"/>
                <a:gd name="T25" fmla="*/ 61 h 68"/>
                <a:gd name="T26" fmla="*/ 59 w 88"/>
                <a:gd name="T27" fmla="*/ 63 h 68"/>
                <a:gd name="T28" fmla="*/ 50 w 88"/>
                <a:gd name="T29" fmla="*/ 63 h 68"/>
                <a:gd name="T30" fmla="*/ 39 w 88"/>
                <a:gd name="T31" fmla="*/ 63 h 68"/>
                <a:gd name="T32" fmla="*/ 27 w 88"/>
                <a:gd name="T33" fmla="*/ 65 h 68"/>
                <a:gd name="T34" fmla="*/ 16 w 88"/>
                <a:gd name="T35" fmla="*/ 65 h 68"/>
                <a:gd name="T36" fmla="*/ 5 w 88"/>
                <a:gd name="T37" fmla="*/ 68 h 68"/>
                <a:gd name="T38" fmla="*/ 5 w 88"/>
                <a:gd name="T39" fmla="*/ 68 h 68"/>
                <a:gd name="T40" fmla="*/ 0 w 88"/>
                <a:gd name="T41"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68">
                  <a:moveTo>
                    <a:pt x="0" y="7"/>
                  </a:moveTo>
                  <a:lnTo>
                    <a:pt x="0" y="7"/>
                  </a:lnTo>
                  <a:lnTo>
                    <a:pt x="12" y="7"/>
                  </a:lnTo>
                  <a:lnTo>
                    <a:pt x="23" y="5"/>
                  </a:lnTo>
                  <a:lnTo>
                    <a:pt x="34" y="5"/>
                  </a:lnTo>
                  <a:lnTo>
                    <a:pt x="45" y="5"/>
                  </a:lnTo>
                  <a:lnTo>
                    <a:pt x="54" y="2"/>
                  </a:lnTo>
                  <a:lnTo>
                    <a:pt x="63" y="2"/>
                  </a:lnTo>
                  <a:lnTo>
                    <a:pt x="72" y="0"/>
                  </a:lnTo>
                  <a:lnTo>
                    <a:pt x="81" y="0"/>
                  </a:lnTo>
                  <a:lnTo>
                    <a:pt x="88" y="59"/>
                  </a:lnTo>
                  <a:lnTo>
                    <a:pt x="79" y="61"/>
                  </a:lnTo>
                  <a:lnTo>
                    <a:pt x="70" y="61"/>
                  </a:lnTo>
                  <a:lnTo>
                    <a:pt x="59" y="63"/>
                  </a:lnTo>
                  <a:lnTo>
                    <a:pt x="50" y="63"/>
                  </a:lnTo>
                  <a:lnTo>
                    <a:pt x="39" y="63"/>
                  </a:lnTo>
                  <a:lnTo>
                    <a:pt x="27" y="65"/>
                  </a:lnTo>
                  <a:lnTo>
                    <a:pt x="16" y="65"/>
                  </a:lnTo>
                  <a:lnTo>
                    <a:pt x="5" y="68"/>
                  </a:lnTo>
                  <a:lnTo>
                    <a:pt x="5" y="68"/>
                  </a:lnTo>
                  <a:lnTo>
                    <a:pt x="0" y="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72" name="Freeform 854">
              <a:extLst>
                <a:ext uri="{FF2B5EF4-FFF2-40B4-BE49-F238E27FC236}">
                  <a16:creationId xmlns:a16="http://schemas.microsoft.com/office/drawing/2014/main" id="{79B33946-74D2-D56C-CA1F-0ADD6135A1D6}"/>
                </a:ext>
              </a:extLst>
            </p:cNvPr>
            <p:cNvSpPr>
              <a:spLocks/>
            </p:cNvSpPr>
            <p:nvPr/>
          </p:nvSpPr>
          <p:spPr bwMode="auto">
            <a:xfrm>
              <a:off x="1635422" y="4929658"/>
              <a:ext cx="128588" cy="106362"/>
            </a:xfrm>
            <a:custGeom>
              <a:avLst/>
              <a:gdLst>
                <a:gd name="T0" fmla="*/ 0 w 81"/>
                <a:gd name="T1" fmla="*/ 9 h 67"/>
                <a:gd name="T2" fmla="*/ 0 w 81"/>
                <a:gd name="T3" fmla="*/ 9 h 67"/>
                <a:gd name="T4" fmla="*/ 7 w 81"/>
                <a:gd name="T5" fmla="*/ 9 h 67"/>
                <a:gd name="T6" fmla="*/ 16 w 81"/>
                <a:gd name="T7" fmla="*/ 7 h 67"/>
                <a:gd name="T8" fmla="*/ 25 w 81"/>
                <a:gd name="T9" fmla="*/ 4 h 67"/>
                <a:gd name="T10" fmla="*/ 34 w 81"/>
                <a:gd name="T11" fmla="*/ 4 h 67"/>
                <a:gd name="T12" fmla="*/ 45 w 81"/>
                <a:gd name="T13" fmla="*/ 2 h 67"/>
                <a:gd name="T14" fmla="*/ 54 w 81"/>
                <a:gd name="T15" fmla="*/ 2 h 67"/>
                <a:gd name="T16" fmla="*/ 65 w 81"/>
                <a:gd name="T17" fmla="*/ 0 h 67"/>
                <a:gd name="T18" fmla="*/ 76 w 81"/>
                <a:gd name="T19" fmla="*/ 0 h 67"/>
                <a:gd name="T20" fmla="*/ 81 w 81"/>
                <a:gd name="T21" fmla="*/ 61 h 67"/>
                <a:gd name="T22" fmla="*/ 70 w 81"/>
                <a:gd name="T23" fmla="*/ 61 h 67"/>
                <a:gd name="T24" fmla="*/ 61 w 81"/>
                <a:gd name="T25" fmla="*/ 61 h 67"/>
                <a:gd name="T26" fmla="*/ 52 w 81"/>
                <a:gd name="T27" fmla="*/ 63 h 67"/>
                <a:gd name="T28" fmla="*/ 40 w 81"/>
                <a:gd name="T29" fmla="*/ 63 h 67"/>
                <a:gd name="T30" fmla="*/ 31 w 81"/>
                <a:gd name="T31" fmla="*/ 65 h 67"/>
                <a:gd name="T32" fmla="*/ 25 w 81"/>
                <a:gd name="T33" fmla="*/ 65 h 67"/>
                <a:gd name="T34" fmla="*/ 18 w 81"/>
                <a:gd name="T35" fmla="*/ 67 h 67"/>
                <a:gd name="T36" fmla="*/ 11 w 81"/>
                <a:gd name="T37" fmla="*/ 67 h 67"/>
                <a:gd name="T38" fmla="*/ 9 w 81"/>
                <a:gd name="T39" fmla="*/ 67 h 67"/>
                <a:gd name="T40" fmla="*/ 0 w 81"/>
                <a:gd name="T41" fmla="*/ 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67">
                  <a:moveTo>
                    <a:pt x="0" y="9"/>
                  </a:moveTo>
                  <a:lnTo>
                    <a:pt x="0" y="9"/>
                  </a:lnTo>
                  <a:lnTo>
                    <a:pt x="7" y="9"/>
                  </a:lnTo>
                  <a:lnTo>
                    <a:pt x="16" y="7"/>
                  </a:lnTo>
                  <a:lnTo>
                    <a:pt x="25" y="4"/>
                  </a:lnTo>
                  <a:lnTo>
                    <a:pt x="34" y="4"/>
                  </a:lnTo>
                  <a:lnTo>
                    <a:pt x="45" y="2"/>
                  </a:lnTo>
                  <a:lnTo>
                    <a:pt x="54" y="2"/>
                  </a:lnTo>
                  <a:lnTo>
                    <a:pt x="65" y="0"/>
                  </a:lnTo>
                  <a:lnTo>
                    <a:pt x="76" y="0"/>
                  </a:lnTo>
                  <a:lnTo>
                    <a:pt x="81" y="61"/>
                  </a:lnTo>
                  <a:lnTo>
                    <a:pt x="70" y="61"/>
                  </a:lnTo>
                  <a:lnTo>
                    <a:pt x="61" y="61"/>
                  </a:lnTo>
                  <a:lnTo>
                    <a:pt x="52" y="63"/>
                  </a:lnTo>
                  <a:lnTo>
                    <a:pt x="40" y="63"/>
                  </a:lnTo>
                  <a:lnTo>
                    <a:pt x="31" y="65"/>
                  </a:lnTo>
                  <a:lnTo>
                    <a:pt x="25" y="65"/>
                  </a:lnTo>
                  <a:lnTo>
                    <a:pt x="18" y="67"/>
                  </a:lnTo>
                  <a:lnTo>
                    <a:pt x="11" y="67"/>
                  </a:lnTo>
                  <a:lnTo>
                    <a:pt x="9" y="67"/>
                  </a:lnTo>
                  <a:lnTo>
                    <a:pt x="0" y="9"/>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73" name="Freeform 855">
              <a:extLst>
                <a:ext uri="{FF2B5EF4-FFF2-40B4-BE49-F238E27FC236}">
                  <a16:creationId xmlns:a16="http://schemas.microsoft.com/office/drawing/2014/main" id="{D9138266-C578-E39E-FD44-03DEC1028C0A}"/>
                </a:ext>
              </a:extLst>
            </p:cNvPr>
            <p:cNvSpPr>
              <a:spLocks/>
            </p:cNvSpPr>
            <p:nvPr/>
          </p:nvSpPr>
          <p:spPr bwMode="auto">
            <a:xfrm>
              <a:off x="1360785" y="4943945"/>
              <a:ext cx="288925" cy="311150"/>
            </a:xfrm>
            <a:custGeom>
              <a:avLst/>
              <a:gdLst>
                <a:gd name="T0" fmla="*/ 40 w 182"/>
                <a:gd name="T1" fmla="*/ 135 h 196"/>
                <a:gd name="T2" fmla="*/ 11 w 182"/>
                <a:gd name="T3" fmla="*/ 171 h 196"/>
                <a:gd name="T4" fmla="*/ 9 w 182"/>
                <a:gd name="T5" fmla="*/ 157 h 196"/>
                <a:gd name="T6" fmla="*/ 2 w 182"/>
                <a:gd name="T7" fmla="*/ 137 h 196"/>
                <a:gd name="T8" fmla="*/ 0 w 182"/>
                <a:gd name="T9" fmla="*/ 126 h 196"/>
                <a:gd name="T10" fmla="*/ 0 w 182"/>
                <a:gd name="T11" fmla="*/ 112 h 196"/>
                <a:gd name="T12" fmla="*/ 2 w 182"/>
                <a:gd name="T13" fmla="*/ 97 h 196"/>
                <a:gd name="T14" fmla="*/ 6 w 182"/>
                <a:gd name="T15" fmla="*/ 81 h 196"/>
                <a:gd name="T16" fmla="*/ 15 w 182"/>
                <a:gd name="T17" fmla="*/ 67 h 196"/>
                <a:gd name="T18" fmla="*/ 27 w 182"/>
                <a:gd name="T19" fmla="*/ 54 h 196"/>
                <a:gd name="T20" fmla="*/ 42 w 182"/>
                <a:gd name="T21" fmla="*/ 40 h 196"/>
                <a:gd name="T22" fmla="*/ 60 w 182"/>
                <a:gd name="T23" fmla="*/ 31 h 196"/>
                <a:gd name="T24" fmla="*/ 83 w 182"/>
                <a:gd name="T25" fmla="*/ 22 h 196"/>
                <a:gd name="T26" fmla="*/ 108 w 182"/>
                <a:gd name="T27" fmla="*/ 13 h 196"/>
                <a:gd name="T28" fmla="*/ 139 w 182"/>
                <a:gd name="T29" fmla="*/ 7 h 196"/>
                <a:gd name="T30" fmla="*/ 173 w 182"/>
                <a:gd name="T31" fmla="*/ 0 h 196"/>
                <a:gd name="T32" fmla="*/ 182 w 182"/>
                <a:gd name="T33" fmla="*/ 58 h 196"/>
                <a:gd name="T34" fmla="*/ 150 w 182"/>
                <a:gd name="T35" fmla="*/ 65 h 196"/>
                <a:gd name="T36" fmla="*/ 123 w 182"/>
                <a:gd name="T37" fmla="*/ 72 h 196"/>
                <a:gd name="T38" fmla="*/ 103 w 182"/>
                <a:gd name="T39" fmla="*/ 79 h 196"/>
                <a:gd name="T40" fmla="*/ 87 w 182"/>
                <a:gd name="T41" fmla="*/ 85 h 196"/>
                <a:gd name="T42" fmla="*/ 76 w 182"/>
                <a:gd name="T43" fmla="*/ 90 h 196"/>
                <a:gd name="T44" fmla="*/ 67 w 182"/>
                <a:gd name="T45" fmla="*/ 97 h 196"/>
                <a:gd name="T46" fmla="*/ 63 w 182"/>
                <a:gd name="T47" fmla="*/ 101 h 196"/>
                <a:gd name="T48" fmla="*/ 60 w 182"/>
                <a:gd name="T49" fmla="*/ 106 h 196"/>
                <a:gd name="T50" fmla="*/ 60 w 182"/>
                <a:gd name="T51" fmla="*/ 108 h 196"/>
                <a:gd name="T52" fmla="*/ 60 w 182"/>
                <a:gd name="T53" fmla="*/ 112 h 196"/>
                <a:gd name="T54" fmla="*/ 60 w 182"/>
                <a:gd name="T55" fmla="*/ 119 h 196"/>
                <a:gd name="T56" fmla="*/ 60 w 182"/>
                <a:gd name="T57" fmla="*/ 124 h 196"/>
                <a:gd name="T58" fmla="*/ 65 w 182"/>
                <a:gd name="T59" fmla="*/ 142 h 196"/>
                <a:gd name="T60" fmla="*/ 72 w 182"/>
                <a:gd name="T61" fmla="*/ 160 h 196"/>
                <a:gd name="T62" fmla="*/ 40 w 182"/>
                <a:gd name="T63" fmla="*/ 196 h 196"/>
                <a:gd name="T64" fmla="*/ 72 w 182"/>
                <a:gd name="T65" fmla="*/ 160 h 196"/>
                <a:gd name="T66" fmla="*/ 76 w 182"/>
                <a:gd name="T67" fmla="*/ 196 h 196"/>
                <a:gd name="T68" fmla="*/ 40 w 182"/>
                <a:gd name="T69" fmla="*/ 196 h 196"/>
                <a:gd name="T70" fmla="*/ 40 w 182"/>
                <a:gd name="T71" fmla="*/ 13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196">
                  <a:moveTo>
                    <a:pt x="40" y="135"/>
                  </a:moveTo>
                  <a:lnTo>
                    <a:pt x="11" y="171"/>
                  </a:lnTo>
                  <a:lnTo>
                    <a:pt x="9" y="157"/>
                  </a:lnTo>
                  <a:lnTo>
                    <a:pt x="2" y="137"/>
                  </a:lnTo>
                  <a:lnTo>
                    <a:pt x="0" y="126"/>
                  </a:lnTo>
                  <a:lnTo>
                    <a:pt x="0" y="112"/>
                  </a:lnTo>
                  <a:lnTo>
                    <a:pt x="2" y="97"/>
                  </a:lnTo>
                  <a:lnTo>
                    <a:pt x="6" y="81"/>
                  </a:lnTo>
                  <a:lnTo>
                    <a:pt x="15" y="67"/>
                  </a:lnTo>
                  <a:lnTo>
                    <a:pt x="27" y="54"/>
                  </a:lnTo>
                  <a:lnTo>
                    <a:pt x="42" y="40"/>
                  </a:lnTo>
                  <a:lnTo>
                    <a:pt x="60" y="31"/>
                  </a:lnTo>
                  <a:lnTo>
                    <a:pt x="83" y="22"/>
                  </a:lnTo>
                  <a:lnTo>
                    <a:pt x="108" y="13"/>
                  </a:lnTo>
                  <a:lnTo>
                    <a:pt x="139" y="7"/>
                  </a:lnTo>
                  <a:lnTo>
                    <a:pt x="173" y="0"/>
                  </a:lnTo>
                  <a:lnTo>
                    <a:pt x="182" y="58"/>
                  </a:lnTo>
                  <a:lnTo>
                    <a:pt x="150" y="65"/>
                  </a:lnTo>
                  <a:lnTo>
                    <a:pt x="123" y="72"/>
                  </a:lnTo>
                  <a:lnTo>
                    <a:pt x="103" y="79"/>
                  </a:lnTo>
                  <a:lnTo>
                    <a:pt x="87" y="85"/>
                  </a:lnTo>
                  <a:lnTo>
                    <a:pt x="76" y="90"/>
                  </a:lnTo>
                  <a:lnTo>
                    <a:pt x="67" y="97"/>
                  </a:lnTo>
                  <a:lnTo>
                    <a:pt x="63" y="101"/>
                  </a:lnTo>
                  <a:lnTo>
                    <a:pt x="60" y="106"/>
                  </a:lnTo>
                  <a:lnTo>
                    <a:pt x="60" y="108"/>
                  </a:lnTo>
                  <a:lnTo>
                    <a:pt x="60" y="112"/>
                  </a:lnTo>
                  <a:lnTo>
                    <a:pt x="60" y="119"/>
                  </a:lnTo>
                  <a:lnTo>
                    <a:pt x="60" y="124"/>
                  </a:lnTo>
                  <a:lnTo>
                    <a:pt x="65" y="142"/>
                  </a:lnTo>
                  <a:lnTo>
                    <a:pt x="72" y="160"/>
                  </a:lnTo>
                  <a:lnTo>
                    <a:pt x="40" y="196"/>
                  </a:lnTo>
                  <a:lnTo>
                    <a:pt x="72" y="160"/>
                  </a:lnTo>
                  <a:lnTo>
                    <a:pt x="76" y="196"/>
                  </a:lnTo>
                  <a:lnTo>
                    <a:pt x="40" y="196"/>
                  </a:lnTo>
                  <a:lnTo>
                    <a:pt x="40" y="135"/>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74" name="Freeform 856">
              <a:extLst>
                <a:ext uri="{FF2B5EF4-FFF2-40B4-BE49-F238E27FC236}">
                  <a16:creationId xmlns:a16="http://schemas.microsoft.com/office/drawing/2014/main" id="{5A8CB875-6BAE-3B7E-96B5-1424356103E1}"/>
                </a:ext>
              </a:extLst>
            </p:cNvPr>
            <p:cNvSpPr>
              <a:spLocks/>
            </p:cNvSpPr>
            <p:nvPr/>
          </p:nvSpPr>
          <p:spPr bwMode="auto">
            <a:xfrm>
              <a:off x="1378247" y="5158258"/>
              <a:ext cx="103188" cy="211137"/>
            </a:xfrm>
            <a:custGeom>
              <a:avLst/>
              <a:gdLst>
                <a:gd name="T0" fmla="*/ 11 w 65"/>
                <a:gd name="T1" fmla="*/ 99 h 133"/>
                <a:gd name="T2" fmla="*/ 7 w 65"/>
                <a:gd name="T3" fmla="*/ 122 h 133"/>
                <a:gd name="T4" fmla="*/ 2 w 65"/>
                <a:gd name="T5" fmla="*/ 103 h 133"/>
                <a:gd name="T6" fmla="*/ 2 w 65"/>
                <a:gd name="T7" fmla="*/ 88 h 133"/>
                <a:gd name="T8" fmla="*/ 0 w 65"/>
                <a:gd name="T9" fmla="*/ 72 h 133"/>
                <a:gd name="T10" fmla="*/ 0 w 65"/>
                <a:gd name="T11" fmla="*/ 58 h 133"/>
                <a:gd name="T12" fmla="*/ 0 w 65"/>
                <a:gd name="T13" fmla="*/ 47 h 133"/>
                <a:gd name="T14" fmla="*/ 0 w 65"/>
                <a:gd name="T15" fmla="*/ 38 h 133"/>
                <a:gd name="T16" fmla="*/ 0 w 65"/>
                <a:gd name="T17" fmla="*/ 29 h 133"/>
                <a:gd name="T18" fmla="*/ 29 w 65"/>
                <a:gd name="T19" fmla="*/ 0 h 133"/>
                <a:gd name="T20" fmla="*/ 29 w 65"/>
                <a:gd name="T21" fmla="*/ 61 h 133"/>
                <a:gd name="T22" fmla="*/ 61 w 65"/>
                <a:gd name="T23" fmla="*/ 36 h 133"/>
                <a:gd name="T24" fmla="*/ 58 w 65"/>
                <a:gd name="T25" fmla="*/ 38 h 133"/>
                <a:gd name="T26" fmla="*/ 58 w 65"/>
                <a:gd name="T27" fmla="*/ 47 h 133"/>
                <a:gd name="T28" fmla="*/ 58 w 65"/>
                <a:gd name="T29" fmla="*/ 58 h 133"/>
                <a:gd name="T30" fmla="*/ 61 w 65"/>
                <a:gd name="T31" fmla="*/ 70 h 133"/>
                <a:gd name="T32" fmla="*/ 61 w 65"/>
                <a:gd name="T33" fmla="*/ 83 h 133"/>
                <a:gd name="T34" fmla="*/ 63 w 65"/>
                <a:gd name="T35" fmla="*/ 97 h 133"/>
                <a:gd name="T36" fmla="*/ 65 w 65"/>
                <a:gd name="T37" fmla="*/ 110 h 133"/>
                <a:gd name="T38" fmla="*/ 61 w 65"/>
                <a:gd name="T39" fmla="*/ 133 h 133"/>
                <a:gd name="T40" fmla="*/ 11 w 65"/>
                <a:gd name="T41" fmla="*/ 9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133">
                  <a:moveTo>
                    <a:pt x="11" y="99"/>
                  </a:moveTo>
                  <a:lnTo>
                    <a:pt x="7" y="122"/>
                  </a:lnTo>
                  <a:lnTo>
                    <a:pt x="2" y="103"/>
                  </a:lnTo>
                  <a:lnTo>
                    <a:pt x="2" y="88"/>
                  </a:lnTo>
                  <a:lnTo>
                    <a:pt x="0" y="72"/>
                  </a:lnTo>
                  <a:lnTo>
                    <a:pt x="0" y="58"/>
                  </a:lnTo>
                  <a:lnTo>
                    <a:pt x="0" y="47"/>
                  </a:lnTo>
                  <a:lnTo>
                    <a:pt x="0" y="38"/>
                  </a:lnTo>
                  <a:lnTo>
                    <a:pt x="0" y="29"/>
                  </a:lnTo>
                  <a:lnTo>
                    <a:pt x="29" y="0"/>
                  </a:lnTo>
                  <a:lnTo>
                    <a:pt x="29" y="61"/>
                  </a:lnTo>
                  <a:lnTo>
                    <a:pt x="61" y="36"/>
                  </a:lnTo>
                  <a:lnTo>
                    <a:pt x="58" y="38"/>
                  </a:lnTo>
                  <a:lnTo>
                    <a:pt x="58" y="47"/>
                  </a:lnTo>
                  <a:lnTo>
                    <a:pt x="58" y="58"/>
                  </a:lnTo>
                  <a:lnTo>
                    <a:pt x="61" y="70"/>
                  </a:lnTo>
                  <a:lnTo>
                    <a:pt x="61" y="83"/>
                  </a:lnTo>
                  <a:lnTo>
                    <a:pt x="63" y="97"/>
                  </a:lnTo>
                  <a:lnTo>
                    <a:pt x="65" y="110"/>
                  </a:lnTo>
                  <a:lnTo>
                    <a:pt x="61" y="133"/>
                  </a:lnTo>
                  <a:lnTo>
                    <a:pt x="11" y="99"/>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75" name="Freeform 857">
              <a:extLst>
                <a:ext uri="{FF2B5EF4-FFF2-40B4-BE49-F238E27FC236}">
                  <a16:creationId xmlns:a16="http://schemas.microsoft.com/office/drawing/2014/main" id="{DC56C501-F01E-DB68-EC88-82547C253114}"/>
                </a:ext>
              </a:extLst>
            </p:cNvPr>
            <p:cNvSpPr>
              <a:spLocks/>
            </p:cNvSpPr>
            <p:nvPr/>
          </p:nvSpPr>
          <p:spPr bwMode="auto">
            <a:xfrm>
              <a:off x="1360785" y="5315420"/>
              <a:ext cx="114300" cy="250825"/>
            </a:xfrm>
            <a:custGeom>
              <a:avLst/>
              <a:gdLst>
                <a:gd name="T0" fmla="*/ 2 w 72"/>
                <a:gd name="T1" fmla="*/ 155 h 158"/>
                <a:gd name="T2" fmla="*/ 2 w 72"/>
                <a:gd name="T3" fmla="*/ 155 h 158"/>
                <a:gd name="T4" fmla="*/ 2 w 72"/>
                <a:gd name="T5" fmla="*/ 149 h 158"/>
                <a:gd name="T6" fmla="*/ 0 w 72"/>
                <a:gd name="T7" fmla="*/ 133 h 158"/>
                <a:gd name="T8" fmla="*/ 0 w 72"/>
                <a:gd name="T9" fmla="*/ 115 h 158"/>
                <a:gd name="T10" fmla="*/ 0 w 72"/>
                <a:gd name="T11" fmla="*/ 92 h 158"/>
                <a:gd name="T12" fmla="*/ 2 w 72"/>
                <a:gd name="T13" fmla="*/ 68 h 158"/>
                <a:gd name="T14" fmla="*/ 4 w 72"/>
                <a:gd name="T15" fmla="*/ 45 h 158"/>
                <a:gd name="T16" fmla="*/ 11 w 72"/>
                <a:gd name="T17" fmla="*/ 23 h 158"/>
                <a:gd name="T18" fmla="*/ 22 w 72"/>
                <a:gd name="T19" fmla="*/ 0 h 158"/>
                <a:gd name="T20" fmla="*/ 72 w 72"/>
                <a:gd name="T21" fmla="*/ 34 h 158"/>
                <a:gd name="T22" fmla="*/ 67 w 72"/>
                <a:gd name="T23" fmla="*/ 41 h 158"/>
                <a:gd name="T24" fmla="*/ 65 w 72"/>
                <a:gd name="T25" fmla="*/ 56 h 158"/>
                <a:gd name="T26" fmla="*/ 60 w 72"/>
                <a:gd name="T27" fmla="*/ 74 h 158"/>
                <a:gd name="T28" fmla="*/ 60 w 72"/>
                <a:gd name="T29" fmla="*/ 95 h 158"/>
                <a:gd name="T30" fmla="*/ 60 w 72"/>
                <a:gd name="T31" fmla="*/ 115 h 158"/>
                <a:gd name="T32" fmla="*/ 60 w 72"/>
                <a:gd name="T33" fmla="*/ 133 h 158"/>
                <a:gd name="T34" fmla="*/ 60 w 72"/>
                <a:gd name="T35" fmla="*/ 146 h 158"/>
                <a:gd name="T36" fmla="*/ 60 w 72"/>
                <a:gd name="T37" fmla="*/ 158 h 158"/>
                <a:gd name="T38" fmla="*/ 60 w 72"/>
                <a:gd name="T39" fmla="*/ 158 h 158"/>
                <a:gd name="T40" fmla="*/ 2 w 72"/>
                <a:gd name="T41" fmla="*/ 15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158">
                  <a:moveTo>
                    <a:pt x="2" y="155"/>
                  </a:moveTo>
                  <a:lnTo>
                    <a:pt x="2" y="155"/>
                  </a:lnTo>
                  <a:lnTo>
                    <a:pt x="2" y="149"/>
                  </a:lnTo>
                  <a:lnTo>
                    <a:pt x="0" y="133"/>
                  </a:lnTo>
                  <a:lnTo>
                    <a:pt x="0" y="115"/>
                  </a:lnTo>
                  <a:lnTo>
                    <a:pt x="0" y="92"/>
                  </a:lnTo>
                  <a:lnTo>
                    <a:pt x="2" y="68"/>
                  </a:lnTo>
                  <a:lnTo>
                    <a:pt x="4" y="45"/>
                  </a:lnTo>
                  <a:lnTo>
                    <a:pt x="11" y="23"/>
                  </a:lnTo>
                  <a:lnTo>
                    <a:pt x="22" y="0"/>
                  </a:lnTo>
                  <a:lnTo>
                    <a:pt x="72" y="34"/>
                  </a:lnTo>
                  <a:lnTo>
                    <a:pt x="67" y="41"/>
                  </a:lnTo>
                  <a:lnTo>
                    <a:pt x="65" y="56"/>
                  </a:lnTo>
                  <a:lnTo>
                    <a:pt x="60" y="74"/>
                  </a:lnTo>
                  <a:lnTo>
                    <a:pt x="60" y="95"/>
                  </a:lnTo>
                  <a:lnTo>
                    <a:pt x="60" y="115"/>
                  </a:lnTo>
                  <a:lnTo>
                    <a:pt x="60" y="133"/>
                  </a:lnTo>
                  <a:lnTo>
                    <a:pt x="60" y="146"/>
                  </a:lnTo>
                  <a:lnTo>
                    <a:pt x="60" y="158"/>
                  </a:lnTo>
                  <a:lnTo>
                    <a:pt x="60" y="158"/>
                  </a:lnTo>
                  <a:lnTo>
                    <a:pt x="2" y="155"/>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76" name="Freeform 858">
              <a:extLst>
                <a:ext uri="{FF2B5EF4-FFF2-40B4-BE49-F238E27FC236}">
                  <a16:creationId xmlns:a16="http://schemas.microsoft.com/office/drawing/2014/main" id="{15E797FD-0FA4-61F7-CB0D-054ACC98AC2A}"/>
                </a:ext>
              </a:extLst>
            </p:cNvPr>
            <p:cNvSpPr>
              <a:spLocks/>
            </p:cNvSpPr>
            <p:nvPr/>
          </p:nvSpPr>
          <p:spPr bwMode="auto">
            <a:xfrm>
              <a:off x="1356022" y="5561483"/>
              <a:ext cx="100013" cy="196850"/>
            </a:xfrm>
            <a:custGeom>
              <a:avLst/>
              <a:gdLst>
                <a:gd name="T0" fmla="*/ 0 w 63"/>
                <a:gd name="T1" fmla="*/ 124 h 124"/>
                <a:gd name="T2" fmla="*/ 0 w 63"/>
                <a:gd name="T3" fmla="*/ 124 h 124"/>
                <a:gd name="T4" fmla="*/ 0 w 63"/>
                <a:gd name="T5" fmla="*/ 108 h 124"/>
                <a:gd name="T6" fmla="*/ 0 w 63"/>
                <a:gd name="T7" fmla="*/ 90 h 124"/>
                <a:gd name="T8" fmla="*/ 0 w 63"/>
                <a:gd name="T9" fmla="*/ 75 h 124"/>
                <a:gd name="T10" fmla="*/ 0 w 63"/>
                <a:gd name="T11" fmla="*/ 59 h 124"/>
                <a:gd name="T12" fmla="*/ 3 w 63"/>
                <a:gd name="T13" fmla="*/ 43 h 124"/>
                <a:gd name="T14" fmla="*/ 3 w 63"/>
                <a:gd name="T15" fmla="*/ 27 h 124"/>
                <a:gd name="T16" fmla="*/ 3 w 63"/>
                <a:gd name="T17" fmla="*/ 14 h 124"/>
                <a:gd name="T18" fmla="*/ 5 w 63"/>
                <a:gd name="T19" fmla="*/ 0 h 124"/>
                <a:gd name="T20" fmla="*/ 63 w 63"/>
                <a:gd name="T21" fmla="*/ 3 h 124"/>
                <a:gd name="T22" fmla="*/ 63 w 63"/>
                <a:gd name="T23" fmla="*/ 16 h 124"/>
                <a:gd name="T24" fmla="*/ 63 w 63"/>
                <a:gd name="T25" fmla="*/ 32 h 124"/>
                <a:gd name="T26" fmla="*/ 61 w 63"/>
                <a:gd name="T27" fmla="*/ 45 h 124"/>
                <a:gd name="T28" fmla="*/ 61 w 63"/>
                <a:gd name="T29" fmla="*/ 61 h 124"/>
                <a:gd name="T30" fmla="*/ 61 w 63"/>
                <a:gd name="T31" fmla="*/ 77 h 124"/>
                <a:gd name="T32" fmla="*/ 59 w 63"/>
                <a:gd name="T33" fmla="*/ 93 h 124"/>
                <a:gd name="T34" fmla="*/ 59 w 63"/>
                <a:gd name="T35" fmla="*/ 106 h 124"/>
                <a:gd name="T36" fmla="*/ 61 w 63"/>
                <a:gd name="T37" fmla="*/ 122 h 124"/>
                <a:gd name="T38" fmla="*/ 61 w 63"/>
                <a:gd name="T39" fmla="*/ 122 h 124"/>
                <a:gd name="T40" fmla="*/ 0 w 63"/>
                <a:gd name="T41"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24">
                  <a:moveTo>
                    <a:pt x="0" y="124"/>
                  </a:moveTo>
                  <a:lnTo>
                    <a:pt x="0" y="124"/>
                  </a:lnTo>
                  <a:lnTo>
                    <a:pt x="0" y="108"/>
                  </a:lnTo>
                  <a:lnTo>
                    <a:pt x="0" y="90"/>
                  </a:lnTo>
                  <a:lnTo>
                    <a:pt x="0" y="75"/>
                  </a:lnTo>
                  <a:lnTo>
                    <a:pt x="0" y="59"/>
                  </a:lnTo>
                  <a:lnTo>
                    <a:pt x="3" y="43"/>
                  </a:lnTo>
                  <a:lnTo>
                    <a:pt x="3" y="27"/>
                  </a:lnTo>
                  <a:lnTo>
                    <a:pt x="3" y="14"/>
                  </a:lnTo>
                  <a:lnTo>
                    <a:pt x="5" y="0"/>
                  </a:lnTo>
                  <a:lnTo>
                    <a:pt x="63" y="3"/>
                  </a:lnTo>
                  <a:lnTo>
                    <a:pt x="63" y="16"/>
                  </a:lnTo>
                  <a:lnTo>
                    <a:pt x="63" y="32"/>
                  </a:lnTo>
                  <a:lnTo>
                    <a:pt x="61" y="45"/>
                  </a:lnTo>
                  <a:lnTo>
                    <a:pt x="61" y="61"/>
                  </a:lnTo>
                  <a:lnTo>
                    <a:pt x="61" y="77"/>
                  </a:lnTo>
                  <a:lnTo>
                    <a:pt x="59" y="93"/>
                  </a:lnTo>
                  <a:lnTo>
                    <a:pt x="59" y="106"/>
                  </a:lnTo>
                  <a:lnTo>
                    <a:pt x="61" y="122"/>
                  </a:lnTo>
                  <a:lnTo>
                    <a:pt x="61" y="122"/>
                  </a:lnTo>
                  <a:lnTo>
                    <a:pt x="0" y="124"/>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77" name="Freeform 859">
              <a:extLst>
                <a:ext uri="{FF2B5EF4-FFF2-40B4-BE49-F238E27FC236}">
                  <a16:creationId xmlns:a16="http://schemas.microsoft.com/office/drawing/2014/main" id="{6397B509-3DA2-2252-F19E-8AF52E6CCEB9}"/>
                </a:ext>
              </a:extLst>
            </p:cNvPr>
            <p:cNvSpPr>
              <a:spLocks/>
            </p:cNvSpPr>
            <p:nvPr/>
          </p:nvSpPr>
          <p:spPr bwMode="auto">
            <a:xfrm>
              <a:off x="1356022" y="5755158"/>
              <a:ext cx="168275" cy="177800"/>
            </a:xfrm>
            <a:custGeom>
              <a:avLst/>
              <a:gdLst>
                <a:gd name="T0" fmla="*/ 45 w 106"/>
                <a:gd name="T1" fmla="*/ 108 h 112"/>
                <a:gd name="T2" fmla="*/ 45 w 106"/>
                <a:gd name="T3" fmla="*/ 108 h 112"/>
                <a:gd name="T4" fmla="*/ 45 w 106"/>
                <a:gd name="T5" fmla="*/ 108 h 112"/>
                <a:gd name="T6" fmla="*/ 41 w 106"/>
                <a:gd name="T7" fmla="*/ 99 h 112"/>
                <a:gd name="T8" fmla="*/ 36 w 106"/>
                <a:gd name="T9" fmla="*/ 88 h 112"/>
                <a:gd name="T10" fmla="*/ 27 w 106"/>
                <a:gd name="T11" fmla="*/ 74 h 112"/>
                <a:gd name="T12" fmla="*/ 18 w 106"/>
                <a:gd name="T13" fmla="*/ 58 h 112"/>
                <a:gd name="T14" fmla="*/ 12 w 106"/>
                <a:gd name="T15" fmla="*/ 43 h 112"/>
                <a:gd name="T16" fmla="*/ 5 w 106"/>
                <a:gd name="T17" fmla="*/ 22 h 112"/>
                <a:gd name="T18" fmla="*/ 0 w 106"/>
                <a:gd name="T19" fmla="*/ 2 h 112"/>
                <a:gd name="T20" fmla="*/ 61 w 106"/>
                <a:gd name="T21" fmla="*/ 0 h 112"/>
                <a:gd name="T22" fmla="*/ 61 w 106"/>
                <a:gd name="T23" fmla="*/ 7 h 112"/>
                <a:gd name="T24" fmla="*/ 66 w 106"/>
                <a:gd name="T25" fmla="*/ 18 h 112"/>
                <a:gd name="T26" fmla="*/ 72 w 106"/>
                <a:gd name="T27" fmla="*/ 31 h 112"/>
                <a:gd name="T28" fmla="*/ 81 w 106"/>
                <a:gd name="T29" fmla="*/ 45 h 112"/>
                <a:gd name="T30" fmla="*/ 88 w 106"/>
                <a:gd name="T31" fmla="*/ 58 h 112"/>
                <a:gd name="T32" fmla="*/ 97 w 106"/>
                <a:gd name="T33" fmla="*/ 74 h 112"/>
                <a:gd name="T34" fmla="*/ 104 w 106"/>
                <a:gd name="T35" fmla="*/ 92 h 112"/>
                <a:gd name="T36" fmla="*/ 106 w 106"/>
                <a:gd name="T37" fmla="*/ 112 h 112"/>
                <a:gd name="T38" fmla="*/ 106 w 106"/>
                <a:gd name="T39" fmla="*/ 112 h 112"/>
                <a:gd name="T40" fmla="*/ 45 w 106"/>
                <a:gd name="T41" fmla="*/ 10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 h="112">
                  <a:moveTo>
                    <a:pt x="45" y="108"/>
                  </a:moveTo>
                  <a:lnTo>
                    <a:pt x="45" y="108"/>
                  </a:lnTo>
                  <a:lnTo>
                    <a:pt x="45" y="108"/>
                  </a:lnTo>
                  <a:lnTo>
                    <a:pt x="41" y="99"/>
                  </a:lnTo>
                  <a:lnTo>
                    <a:pt x="36" y="88"/>
                  </a:lnTo>
                  <a:lnTo>
                    <a:pt x="27" y="74"/>
                  </a:lnTo>
                  <a:lnTo>
                    <a:pt x="18" y="58"/>
                  </a:lnTo>
                  <a:lnTo>
                    <a:pt x="12" y="43"/>
                  </a:lnTo>
                  <a:lnTo>
                    <a:pt x="5" y="22"/>
                  </a:lnTo>
                  <a:lnTo>
                    <a:pt x="0" y="2"/>
                  </a:lnTo>
                  <a:lnTo>
                    <a:pt x="61" y="0"/>
                  </a:lnTo>
                  <a:lnTo>
                    <a:pt x="61" y="7"/>
                  </a:lnTo>
                  <a:lnTo>
                    <a:pt x="66" y="18"/>
                  </a:lnTo>
                  <a:lnTo>
                    <a:pt x="72" y="31"/>
                  </a:lnTo>
                  <a:lnTo>
                    <a:pt x="81" y="45"/>
                  </a:lnTo>
                  <a:lnTo>
                    <a:pt x="88" y="58"/>
                  </a:lnTo>
                  <a:lnTo>
                    <a:pt x="97" y="74"/>
                  </a:lnTo>
                  <a:lnTo>
                    <a:pt x="104" y="92"/>
                  </a:lnTo>
                  <a:lnTo>
                    <a:pt x="106" y="112"/>
                  </a:lnTo>
                  <a:lnTo>
                    <a:pt x="106" y="112"/>
                  </a:lnTo>
                  <a:lnTo>
                    <a:pt x="45" y="108"/>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78" name="Freeform 860">
              <a:extLst>
                <a:ext uri="{FF2B5EF4-FFF2-40B4-BE49-F238E27FC236}">
                  <a16:creationId xmlns:a16="http://schemas.microsoft.com/office/drawing/2014/main" id="{D0C1B3BB-C306-34B5-82C6-FF4CC78FF2F2}"/>
                </a:ext>
              </a:extLst>
            </p:cNvPr>
            <p:cNvSpPr>
              <a:spLocks/>
            </p:cNvSpPr>
            <p:nvPr/>
          </p:nvSpPr>
          <p:spPr bwMode="auto">
            <a:xfrm>
              <a:off x="1427460" y="5904383"/>
              <a:ext cx="147638" cy="107950"/>
            </a:xfrm>
            <a:custGeom>
              <a:avLst/>
              <a:gdLst>
                <a:gd name="T0" fmla="*/ 57 w 93"/>
                <a:gd name="T1" fmla="*/ 68 h 68"/>
                <a:gd name="T2" fmla="*/ 32 w 93"/>
                <a:gd name="T3" fmla="*/ 39 h 68"/>
                <a:gd name="T4" fmla="*/ 39 w 93"/>
                <a:gd name="T5" fmla="*/ 59 h 68"/>
                <a:gd name="T6" fmla="*/ 43 w 93"/>
                <a:gd name="T7" fmla="*/ 61 h 68"/>
                <a:gd name="T8" fmla="*/ 41 w 93"/>
                <a:gd name="T9" fmla="*/ 61 h 68"/>
                <a:gd name="T10" fmla="*/ 34 w 93"/>
                <a:gd name="T11" fmla="*/ 59 h 68"/>
                <a:gd name="T12" fmla="*/ 27 w 93"/>
                <a:gd name="T13" fmla="*/ 54 h 68"/>
                <a:gd name="T14" fmla="*/ 16 w 93"/>
                <a:gd name="T15" fmla="*/ 48 h 68"/>
                <a:gd name="T16" fmla="*/ 5 w 93"/>
                <a:gd name="T17" fmla="*/ 36 h 68"/>
                <a:gd name="T18" fmla="*/ 0 w 93"/>
                <a:gd name="T19" fmla="*/ 14 h 68"/>
                <a:gd name="T20" fmla="*/ 61 w 93"/>
                <a:gd name="T21" fmla="*/ 18 h 68"/>
                <a:gd name="T22" fmla="*/ 59 w 93"/>
                <a:gd name="T23" fmla="*/ 7 h 68"/>
                <a:gd name="T24" fmla="*/ 54 w 93"/>
                <a:gd name="T25" fmla="*/ 0 h 68"/>
                <a:gd name="T26" fmla="*/ 54 w 93"/>
                <a:gd name="T27" fmla="*/ 0 h 68"/>
                <a:gd name="T28" fmla="*/ 57 w 93"/>
                <a:gd name="T29" fmla="*/ 3 h 68"/>
                <a:gd name="T30" fmla="*/ 63 w 93"/>
                <a:gd name="T31" fmla="*/ 5 h 68"/>
                <a:gd name="T32" fmla="*/ 70 w 93"/>
                <a:gd name="T33" fmla="*/ 7 h 68"/>
                <a:gd name="T34" fmla="*/ 81 w 93"/>
                <a:gd name="T35" fmla="*/ 16 h 68"/>
                <a:gd name="T36" fmla="*/ 93 w 93"/>
                <a:gd name="T37" fmla="*/ 39 h 68"/>
                <a:gd name="T38" fmla="*/ 68 w 93"/>
                <a:gd name="T39" fmla="*/ 9 h 68"/>
                <a:gd name="T40" fmla="*/ 57 w 93"/>
                <a:gd name="T41" fmla="*/ 68 h 68"/>
                <a:gd name="T42" fmla="*/ 32 w 93"/>
                <a:gd name="T43" fmla="*/ 63 h 68"/>
                <a:gd name="T44" fmla="*/ 32 w 93"/>
                <a:gd name="T45" fmla="*/ 39 h 68"/>
                <a:gd name="T46" fmla="*/ 57 w 93"/>
                <a:gd name="T4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68">
                  <a:moveTo>
                    <a:pt x="57" y="68"/>
                  </a:moveTo>
                  <a:lnTo>
                    <a:pt x="32" y="39"/>
                  </a:lnTo>
                  <a:lnTo>
                    <a:pt x="39" y="59"/>
                  </a:lnTo>
                  <a:lnTo>
                    <a:pt x="43" y="61"/>
                  </a:lnTo>
                  <a:lnTo>
                    <a:pt x="41" y="61"/>
                  </a:lnTo>
                  <a:lnTo>
                    <a:pt x="34" y="59"/>
                  </a:lnTo>
                  <a:lnTo>
                    <a:pt x="27" y="54"/>
                  </a:lnTo>
                  <a:lnTo>
                    <a:pt x="16" y="48"/>
                  </a:lnTo>
                  <a:lnTo>
                    <a:pt x="5" y="36"/>
                  </a:lnTo>
                  <a:lnTo>
                    <a:pt x="0" y="14"/>
                  </a:lnTo>
                  <a:lnTo>
                    <a:pt x="61" y="18"/>
                  </a:lnTo>
                  <a:lnTo>
                    <a:pt x="59" y="7"/>
                  </a:lnTo>
                  <a:lnTo>
                    <a:pt x="54" y="0"/>
                  </a:lnTo>
                  <a:lnTo>
                    <a:pt x="54" y="0"/>
                  </a:lnTo>
                  <a:lnTo>
                    <a:pt x="57" y="3"/>
                  </a:lnTo>
                  <a:lnTo>
                    <a:pt x="63" y="5"/>
                  </a:lnTo>
                  <a:lnTo>
                    <a:pt x="70" y="7"/>
                  </a:lnTo>
                  <a:lnTo>
                    <a:pt x="81" y="16"/>
                  </a:lnTo>
                  <a:lnTo>
                    <a:pt x="93" y="39"/>
                  </a:lnTo>
                  <a:lnTo>
                    <a:pt x="68" y="9"/>
                  </a:lnTo>
                  <a:lnTo>
                    <a:pt x="57" y="68"/>
                  </a:lnTo>
                  <a:lnTo>
                    <a:pt x="32" y="63"/>
                  </a:lnTo>
                  <a:lnTo>
                    <a:pt x="32" y="39"/>
                  </a:lnTo>
                  <a:lnTo>
                    <a:pt x="57" y="68"/>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79" name="Freeform 861">
              <a:extLst>
                <a:ext uri="{FF2B5EF4-FFF2-40B4-BE49-F238E27FC236}">
                  <a16:creationId xmlns:a16="http://schemas.microsoft.com/office/drawing/2014/main" id="{D02B1D40-D3DF-3AAF-3A3C-6283DCB610F1}"/>
                </a:ext>
              </a:extLst>
            </p:cNvPr>
            <p:cNvSpPr>
              <a:spLocks/>
            </p:cNvSpPr>
            <p:nvPr/>
          </p:nvSpPr>
          <p:spPr bwMode="auto">
            <a:xfrm>
              <a:off x="1517947" y="5918670"/>
              <a:ext cx="117475" cy="114300"/>
            </a:xfrm>
            <a:custGeom>
              <a:avLst/>
              <a:gdLst>
                <a:gd name="T0" fmla="*/ 74 w 74"/>
                <a:gd name="T1" fmla="*/ 72 h 72"/>
                <a:gd name="T2" fmla="*/ 74 w 74"/>
                <a:gd name="T3" fmla="*/ 72 h 72"/>
                <a:gd name="T4" fmla="*/ 65 w 74"/>
                <a:gd name="T5" fmla="*/ 72 h 72"/>
                <a:gd name="T6" fmla="*/ 56 w 74"/>
                <a:gd name="T7" fmla="*/ 70 h 72"/>
                <a:gd name="T8" fmla="*/ 45 w 74"/>
                <a:gd name="T9" fmla="*/ 68 h 72"/>
                <a:gd name="T10" fmla="*/ 33 w 74"/>
                <a:gd name="T11" fmla="*/ 66 h 72"/>
                <a:gd name="T12" fmla="*/ 24 w 74"/>
                <a:gd name="T13" fmla="*/ 66 h 72"/>
                <a:gd name="T14" fmla="*/ 13 w 74"/>
                <a:gd name="T15" fmla="*/ 63 h 72"/>
                <a:gd name="T16" fmla="*/ 4 w 74"/>
                <a:gd name="T17" fmla="*/ 61 h 72"/>
                <a:gd name="T18" fmla="*/ 0 w 74"/>
                <a:gd name="T19" fmla="*/ 59 h 72"/>
                <a:gd name="T20" fmla="*/ 11 w 74"/>
                <a:gd name="T21" fmla="*/ 0 h 72"/>
                <a:gd name="T22" fmla="*/ 18 w 74"/>
                <a:gd name="T23" fmla="*/ 3 h 72"/>
                <a:gd name="T24" fmla="*/ 24 w 74"/>
                <a:gd name="T25" fmla="*/ 5 h 72"/>
                <a:gd name="T26" fmla="*/ 36 w 74"/>
                <a:gd name="T27" fmla="*/ 5 h 72"/>
                <a:gd name="T28" fmla="*/ 45 w 74"/>
                <a:gd name="T29" fmla="*/ 7 h 72"/>
                <a:gd name="T30" fmla="*/ 56 w 74"/>
                <a:gd name="T31" fmla="*/ 9 h 72"/>
                <a:gd name="T32" fmla="*/ 65 w 74"/>
                <a:gd name="T33" fmla="*/ 12 h 72"/>
                <a:gd name="T34" fmla="*/ 69 w 74"/>
                <a:gd name="T35" fmla="*/ 12 h 72"/>
                <a:gd name="T36" fmla="*/ 72 w 74"/>
                <a:gd name="T37" fmla="*/ 12 h 72"/>
                <a:gd name="T38" fmla="*/ 72 w 74"/>
                <a:gd name="T39" fmla="*/ 12 h 72"/>
                <a:gd name="T40" fmla="*/ 74 w 74"/>
                <a:gd name="T4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2">
                  <a:moveTo>
                    <a:pt x="74" y="72"/>
                  </a:moveTo>
                  <a:lnTo>
                    <a:pt x="74" y="72"/>
                  </a:lnTo>
                  <a:lnTo>
                    <a:pt x="65" y="72"/>
                  </a:lnTo>
                  <a:lnTo>
                    <a:pt x="56" y="70"/>
                  </a:lnTo>
                  <a:lnTo>
                    <a:pt x="45" y="68"/>
                  </a:lnTo>
                  <a:lnTo>
                    <a:pt x="33" y="66"/>
                  </a:lnTo>
                  <a:lnTo>
                    <a:pt x="24" y="66"/>
                  </a:lnTo>
                  <a:lnTo>
                    <a:pt x="13" y="63"/>
                  </a:lnTo>
                  <a:lnTo>
                    <a:pt x="4" y="61"/>
                  </a:lnTo>
                  <a:lnTo>
                    <a:pt x="0" y="59"/>
                  </a:lnTo>
                  <a:lnTo>
                    <a:pt x="11" y="0"/>
                  </a:lnTo>
                  <a:lnTo>
                    <a:pt x="18" y="3"/>
                  </a:lnTo>
                  <a:lnTo>
                    <a:pt x="24" y="5"/>
                  </a:lnTo>
                  <a:lnTo>
                    <a:pt x="36" y="5"/>
                  </a:lnTo>
                  <a:lnTo>
                    <a:pt x="45" y="7"/>
                  </a:lnTo>
                  <a:lnTo>
                    <a:pt x="56" y="9"/>
                  </a:lnTo>
                  <a:lnTo>
                    <a:pt x="65" y="12"/>
                  </a:lnTo>
                  <a:lnTo>
                    <a:pt x="69" y="12"/>
                  </a:lnTo>
                  <a:lnTo>
                    <a:pt x="72" y="12"/>
                  </a:lnTo>
                  <a:lnTo>
                    <a:pt x="72" y="12"/>
                  </a:lnTo>
                  <a:lnTo>
                    <a:pt x="74" y="72"/>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80" name="Freeform 862">
              <a:extLst>
                <a:ext uri="{FF2B5EF4-FFF2-40B4-BE49-F238E27FC236}">
                  <a16:creationId xmlns:a16="http://schemas.microsoft.com/office/drawing/2014/main" id="{9225E230-ED88-9199-77A7-FC9F940DC5E7}"/>
                </a:ext>
              </a:extLst>
            </p:cNvPr>
            <p:cNvSpPr>
              <a:spLocks/>
            </p:cNvSpPr>
            <p:nvPr/>
          </p:nvSpPr>
          <p:spPr bwMode="auto">
            <a:xfrm>
              <a:off x="1632247" y="5937720"/>
              <a:ext cx="192088" cy="103187"/>
            </a:xfrm>
            <a:custGeom>
              <a:avLst/>
              <a:gdLst>
                <a:gd name="T0" fmla="*/ 121 w 121"/>
                <a:gd name="T1" fmla="*/ 65 h 65"/>
                <a:gd name="T2" fmla="*/ 121 w 121"/>
                <a:gd name="T3" fmla="*/ 65 h 65"/>
                <a:gd name="T4" fmla="*/ 105 w 121"/>
                <a:gd name="T5" fmla="*/ 65 h 65"/>
                <a:gd name="T6" fmla="*/ 90 w 121"/>
                <a:gd name="T7" fmla="*/ 65 h 65"/>
                <a:gd name="T8" fmla="*/ 72 w 121"/>
                <a:gd name="T9" fmla="*/ 63 h 65"/>
                <a:gd name="T10" fmla="*/ 51 w 121"/>
                <a:gd name="T11" fmla="*/ 63 h 65"/>
                <a:gd name="T12" fmla="*/ 36 w 121"/>
                <a:gd name="T13" fmla="*/ 60 h 65"/>
                <a:gd name="T14" fmla="*/ 20 w 121"/>
                <a:gd name="T15" fmla="*/ 60 h 65"/>
                <a:gd name="T16" fmla="*/ 9 w 121"/>
                <a:gd name="T17" fmla="*/ 60 h 65"/>
                <a:gd name="T18" fmla="*/ 2 w 121"/>
                <a:gd name="T19" fmla="*/ 60 h 65"/>
                <a:gd name="T20" fmla="*/ 0 w 121"/>
                <a:gd name="T21" fmla="*/ 0 h 65"/>
                <a:gd name="T22" fmla="*/ 9 w 121"/>
                <a:gd name="T23" fmla="*/ 0 h 65"/>
                <a:gd name="T24" fmla="*/ 22 w 121"/>
                <a:gd name="T25" fmla="*/ 0 h 65"/>
                <a:gd name="T26" fmla="*/ 38 w 121"/>
                <a:gd name="T27" fmla="*/ 2 h 65"/>
                <a:gd name="T28" fmla="*/ 56 w 121"/>
                <a:gd name="T29" fmla="*/ 2 h 65"/>
                <a:gd name="T30" fmla="*/ 74 w 121"/>
                <a:gd name="T31" fmla="*/ 4 h 65"/>
                <a:gd name="T32" fmla="*/ 92 w 121"/>
                <a:gd name="T33" fmla="*/ 4 h 65"/>
                <a:gd name="T34" fmla="*/ 105 w 121"/>
                <a:gd name="T35" fmla="*/ 4 h 65"/>
                <a:gd name="T36" fmla="*/ 119 w 121"/>
                <a:gd name="T37" fmla="*/ 4 h 65"/>
                <a:gd name="T38" fmla="*/ 119 w 121"/>
                <a:gd name="T39" fmla="*/ 4 h 65"/>
                <a:gd name="T40" fmla="*/ 121 w 121"/>
                <a:gd name="T4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65">
                  <a:moveTo>
                    <a:pt x="121" y="65"/>
                  </a:moveTo>
                  <a:lnTo>
                    <a:pt x="121" y="65"/>
                  </a:lnTo>
                  <a:lnTo>
                    <a:pt x="105" y="65"/>
                  </a:lnTo>
                  <a:lnTo>
                    <a:pt x="90" y="65"/>
                  </a:lnTo>
                  <a:lnTo>
                    <a:pt x="72" y="63"/>
                  </a:lnTo>
                  <a:lnTo>
                    <a:pt x="51" y="63"/>
                  </a:lnTo>
                  <a:lnTo>
                    <a:pt x="36" y="60"/>
                  </a:lnTo>
                  <a:lnTo>
                    <a:pt x="20" y="60"/>
                  </a:lnTo>
                  <a:lnTo>
                    <a:pt x="9" y="60"/>
                  </a:lnTo>
                  <a:lnTo>
                    <a:pt x="2" y="60"/>
                  </a:lnTo>
                  <a:lnTo>
                    <a:pt x="0" y="0"/>
                  </a:lnTo>
                  <a:lnTo>
                    <a:pt x="9" y="0"/>
                  </a:lnTo>
                  <a:lnTo>
                    <a:pt x="22" y="0"/>
                  </a:lnTo>
                  <a:lnTo>
                    <a:pt x="38" y="2"/>
                  </a:lnTo>
                  <a:lnTo>
                    <a:pt x="56" y="2"/>
                  </a:lnTo>
                  <a:lnTo>
                    <a:pt x="74" y="4"/>
                  </a:lnTo>
                  <a:lnTo>
                    <a:pt x="92" y="4"/>
                  </a:lnTo>
                  <a:lnTo>
                    <a:pt x="105" y="4"/>
                  </a:lnTo>
                  <a:lnTo>
                    <a:pt x="119" y="4"/>
                  </a:lnTo>
                  <a:lnTo>
                    <a:pt x="119" y="4"/>
                  </a:lnTo>
                  <a:lnTo>
                    <a:pt x="121" y="65"/>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81" name="Freeform 863">
              <a:extLst>
                <a:ext uri="{FF2B5EF4-FFF2-40B4-BE49-F238E27FC236}">
                  <a16:creationId xmlns:a16="http://schemas.microsoft.com/office/drawing/2014/main" id="{F51B785B-E8B3-0C19-8FF0-082FD8725F92}"/>
                </a:ext>
              </a:extLst>
            </p:cNvPr>
            <p:cNvSpPr>
              <a:spLocks/>
            </p:cNvSpPr>
            <p:nvPr/>
          </p:nvSpPr>
          <p:spPr bwMode="auto">
            <a:xfrm>
              <a:off x="1821160" y="5929783"/>
              <a:ext cx="206375" cy="111125"/>
            </a:xfrm>
            <a:custGeom>
              <a:avLst/>
              <a:gdLst>
                <a:gd name="T0" fmla="*/ 121 w 130"/>
                <a:gd name="T1" fmla="*/ 59 h 70"/>
                <a:gd name="T2" fmla="*/ 130 w 130"/>
                <a:gd name="T3" fmla="*/ 56 h 70"/>
                <a:gd name="T4" fmla="*/ 117 w 130"/>
                <a:gd name="T5" fmla="*/ 61 h 70"/>
                <a:gd name="T6" fmla="*/ 106 w 130"/>
                <a:gd name="T7" fmla="*/ 63 h 70"/>
                <a:gd name="T8" fmla="*/ 90 w 130"/>
                <a:gd name="T9" fmla="*/ 65 h 70"/>
                <a:gd name="T10" fmla="*/ 74 w 130"/>
                <a:gd name="T11" fmla="*/ 65 h 70"/>
                <a:gd name="T12" fmla="*/ 58 w 130"/>
                <a:gd name="T13" fmla="*/ 68 h 70"/>
                <a:gd name="T14" fmla="*/ 40 w 130"/>
                <a:gd name="T15" fmla="*/ 68 h 70"/>
                <a:gd name="T16" fmla="*/ 20 w 130"/>
                <a:gd name="T17" fmla="*/ 68 h 70"/>
                <a:gd name="T18" fmla="*/ 2 w 130"/>
                <a:gd name="T19" fmla="*/ 70 h 70"/>
                <a:gd name="T20" fmla="*/ 0 w 130"/>
                <a:gd name="T21" fmla="*/ 9 h 70"/>
                <a:gd name="T22" fmla="*/ 18 w 130"/>
                <a:gd name="T23" fmla="*/ 9 h 70"/>
                <a:gd name="T24" fmla="*/ 36 w 130"/>
                <a:gd name="T25" fmla="*/ 9 h 70"/>
                <a:gd name="T26" fmla="*/ 54 w 130"/>
                <a:gd name="T27" fmla="*/ 7 h 70"/>
                <a:gd name="T28" fmla="*/ 70 w 130"/>
                <a:gd name="T29" fmla="*/ 7 h 70"/>
                <a:gd name="T30" fmla="*/ 83 w 130"/>
                <a:gd name="T31" fmla="*/ 5 h 70"/>
                <a:gd name="T32" fmla="*/ 94 w 130"/>
                <a:gd name="T33" fmla="*/ 5 h 70"/>
                <a:gd name="T34" fmla="*/ 103 w 130"/>
                <a:gd name="T35" fmla="*/ 2 h 70"/>
                <a:gd name="T36" fmla="*/ 106 w 130"/>
                <a:gd name="T37" fmla="*/ 2 h 70"/>
                <a:gd name="T38" fmla="*/ 112 w 130"/>
                <a:gd name="T39" fmla="*/ 0 h 70"/>
                <a:gd name="T40" fmla="*/ 121 w 130"/>
                <a:gd name="T41" fmla="*/ 5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70">
                  <a:moveTo>
                    <a:pt x="121" y="59"/>
                  </a:moveTo>
                  <a:lnTo>
                    <a:pt x="130" y="56"/>
                  </a:lnTo>
                  <a:lnTo>
                    <a:pt x="117" y="61"/>
                  </a:lnTo>
                  <a:lnTo>
                    <a:pt x="106" y="63"/>
                  </a:lnTo>
                  <a:lnTo>
                    <a:pt x="90" y="65"/>
                  </a:lnTo>
                  <a:lnTo>
                    <a:pt x="74" y="65"/>
                  </a:lnTo>
                  <a:lnTo>
                    <a:pt x="58" y="68"/>
                  </a:lnTo>
                  <a:lnTo>
                    <a:pt x="40" y="68"/>
                  </a:lnTo>
                  <a:lnTo>
                    <a:pt x="20" y="68"/>
                  </a:lnTo>
                  <a:lnTo>
                    <a:pt x="2" y="70"/>
                  </a:lnTo>
                  <a:lnTo>
                    <a:pt x="0" y="9"/>
                  </a:lnTo>
                  <a:lnTo>
                    <a:pt x="18" y="9"/>
                  </a:lnTo>
                  <a:lnTo>
                    <a:pt x="36" y="9"/>
                  </a:lnTo>
                  <a:lnTo>
                    <a:pt x="54" y="7"/>
                  </a:lnTo>
                  <a:lnTo>
                    <a:pt x="70" y="7"/>
                  </a:lnTo>
                  <a:lnTo>
                    <a:pt x="83" y="5"/>
                  </a:lnTo>
                  <a:lnTo>
                    <a:pt x="94" y="5"/>
                  </a:lnTo>
                  <a:lnTo>
                    <a:pt x="103" y="2"/>
                  </a:lnTo>
                  <a:lnTo>
                    <a:pt x="106" y="2"/>
                  </a:lnTo>
                  <a:lnTo>
                    <a:pt x="112" y="0"/>
                  </a:lnTo>
                  <a:lnTo>
                    <a:pt x="121" y="59"/>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82" name="Freeform 864">
              <a:extLst>
                <a:ext uri="{FF2B5EF4-FFF2-40B4-BE49-F238E27FC236}">
                  <a16:creationId xmlns:a16="http://schemas.microsoft.com/office/drawing/2014/main" id="{4F8FF612-9C03-A407-17D5-804441A7EFB9}"/>
                </a:ext>
              </a:extLst>
            </p:cNvPr>
            <p:cNvSpPr>
              <a:spLocks/>
            </p:cNvSpPr>
            <p:nvPr/>
          </p:nvSpPr>
          <p:spPr bwMode="auto">
            <a:xfrm>
              <a:off x="1998960" y="5883745"/>
              <a:ext cx="190500" cy="139700"/>
            </a:xfrm>
            <a:custGeom>
              <a:avLst/>
              <a:gdLst>
                <a:gd name="T0" fmla="*/ 120 w 120"/>
                <a:gd name="T1" fmla="*/ 25 h 88"/>
                <a:gd name="T2" fmla="*/ 106 w 120"/>
                <a:gd name="T3" fmla="*/ 49 h 88"/>
                <a:gd name="T4" fmla="*/ 99 w 120"/>
                <a:gd name="T5" fmla="*/ 54 h 88"/>
                <a:gd name="T6" fmla="*/ 93 w 120"/>
                <a:gd name="T7" fmla="*/ 58 h 88"/>
                <a:gd name="T8" fmla="*/ 81 w 120"/>
                <a:gd name="T9" fmla="*/ 63 h 88"/>
                <a:gd name="T10" fmla="*/ 72 w 120"/>
                <a:gd name="T11" fmla="*/ 70 h 88"/>
                <a:gd name="T12" fmla="*/ 59 w 120"/>
                <a:gd name="T13" fmla="*/ 74 h 88"/>
                <a:gd name="T14" fmla="*/ 45 w 120"/>
                <a:gd name="T15" fmla="*/ 79 h 88"/>
                <a:gd name="T16" fmla="*/ 27 w 120"/>
                <a:gd name="T17" fmla="*/ 83 h 88"/>
                <a:gd name="T18" fmla="*/ 9 w 120"/>
                <a:gd name="T19" fmla="*/ 88 h 88"/>
                <a:gd name="T20" fmla="*/ 0 w 120"/>
                <a:gd name="T21" fmla="*/ 29 h 88"/>
                <a:gd name="T22" fmla="*/ 16 w 120"/>
                <a:gd name="T23" fmla="*/ 25 h 88"/>
                <a:gd name="T24" fmla="*/ 27 w 120"/>
                <a:gd name="T25" fmla="*/ 22 h 88"/>
                <a:gd name="T26" fmla="*/ 39 w 120"/>
                <a:gd name="T27" fmla="*/ 18 h 88"/>
                <a:gd name="T28" fmla="*/ 45 w 120"/>
                <a:gd name="T29" fmla="*/ 16 h 88"/>
                <a:gd name="T30" fmla="*/ 54 w 120"/>
                <a:gd name="T31" fmla="*/ 11 h 88"/>
                <a:gd name="T32" fmla="*/ 61 w 120"/>
                <a:gd name="T33" fmla="*/ 7 h 88"/>
                <a:gd name="T34" fmla="*/ 68 w 120"/>
                <a:gd name="T35" fmla="*/ 4 h 88"/>
                <a:gd name="T36" fmla="*/ 72 w 120"/>
                <a:gd name="T37" fmla="*/ 0 h 88"/>
                <a:gd name="T38" fmla="*/ 59 w 120"/>
                <a:gd name="T39" fmla="*/ 25 h 88"/>
                <a:gd name="T40" fmla="*/ 120 w 120"/>
                <a:gd name="T41" fmla="*/ 25 h 88"/>
                <a:gd name="T42" fmla="*/ 120 w 120"/>
                <a:gd name="T43" fmla="*/ 40 h 88"/>
                <a:gd name="T44" fmla="*/ 106 w 120"/>
                <a:gd name="T45" fmla="*/ 49 h 88"/>
                <a:gd name="T46" fmla="*/ 120 w 120"/>
                <a:gd name="T47" fmla="*/ 2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88">
                  <a:moveTo>
                    <a:pt x="120" y="25"/>
                  </a:moveTo>
                  <a:lnTo>
                    <a:pt x="106" y="49"/>
                  </a:lnTo>
                  <a:lnTo>
                    <a:pt x="99" y="54"/>
                  </a:lnTo>
                  <a:lnTo>
                    <a:pt x="93" y="58"/>
                  </a:lnTo>
                  <a:lnTo>
                    <a:pt x="81" y="63"/>
                  </a:lnTo>
                  <a:lnTo>
                    <a:pt x="72" y="70"/>
                  </a:lnTo>
                  <a:lnTo>
                    <a:pt x="59" y="74"/>
                  </a:lnTo>
                  <a:lnTo>
                    <a:pt x="45" y="79"/>
                  </a:lnTo>
                  <a:lnTo>
                    <a:pt x="27" y="83"/>
                  </a:lnTo>
                  <a:lnTo>
                    <a:pt x="9" y="88"/>
                  </a:lnTo>
                  <a:lnTo>
                    <a:pt x="0" y="29"/>
                  </a:lnTo>
                  <a:lnTo>
                    <a:pt x="16" y="25"/>
                  </a:lnTo>
                  <a:lnTo>
                    <a:pt x="27" y="22"/>
                  </a:lnTo>
                  <a:lnTo>
                    <a:pt x="39" y="18"/>
                  </a:lnTo>
                  <a:lnTo>
                    <a:pt x="45" y="16"/>
                  </a:lnTo>
                  <a:lnTo>
                    <a:pt x="54" y="11"/>
                  </a:lnTo>
                  <a:lnTo>
                    <a:pt x="61" y="7"/>
                  </a:lnTo>
                  <a:lnTo>
                    <a:pt x="68" y="4"/>
                  </a:lnTo>
                  <a:lnTo>
                    <a:pt x="72" y="0"/>
                  </a:lnTo>
                  <a:lnTo>
                    <a:pt x="59" y="25"/>
                  </a:lnTo>
                  <a:lnTo>
                    <a:pt x="120" y="25"/>
                  </a:lnTo>
                  <a:lnTo>
                    <a:pt x="120" y="40"/>
                  </a:lnTo>
                  <a:lnTo>
                    <a:pt x="106" y="49"/>
                  </a:lnTo>
                  <a:lnTo>
                    <a:pt x="120" y="25"/>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83" name="Freeform 865">
              <a:extLst>
                <a:ext uri="{FF2B5EF4-FFF2-40B4-BE49-F238E27FC236}">
                  <a16:creationId xmlns:a16="http://schemas.microsoft.com/office/drawing/2014/main" id="{3513C4F1-B413-571E-F2C6-494594813FD5}"/>
                </a:ext>
              </a:extLst>
            </p:cNvPr>
            <p:cNvSpPr>
              <a:spLocks/>
            </p:cNvSpPr>
            <p:nvPr/>
          </p:nvSpPr>
          <p:spPr bwMode="auto">
            <a:xfrm>
              <a:off x="2092622" y="5869458"/>
              <a:ext cx="117475" cy="88900"/>
            </a:xfrm>
            <a:custGeom>
              <a:avLst/>
              <a:gdLst>
                <a:gd name="T0" fmla="*/ 74 w 74"/>
                <a:gd name="T1" fmla="*/ 25 h 56"/>
                <a:gd name="T2" fmla="*/ 61 w 74"/>
                <a:gd name="T3" fmla="*/ 47 h 56"/>
                <a:gd name="T4" fmla="*/ 56 w 74"/>
                <a:gd name="T5" fmla="*/ 52 h 56"/>
                <a:gd name="T6" fmla="*/ 49 w 74"/>
                <a:gd name="T7" fmla="*/ 54 h 56"/>
                <a:gd name="T8" fmla="*/ 45 w 74"/>
                <a:gd name="T9" fmla="*/ 56 h 56"/>
                <a:gd name="T10" fmla="*/ 45 w 74"/>
                <a:gd name="T11" fmla="*/ 56 h 56"/>
                <a:gd name="T12" fmla="*/ 47 w 74"/>
                <a:gd name="T13" fmla="*/ 54 h 56"/>
                <a:gd name="T14" fmla="*/ 56 w 74"/>
                <a:gd name="T15" fmla="*/ 47 h 56"/>
                <a:gd name="T16" fmla="*/ 61 w 74"/>
                <a:gd name="T17" fmla="*/ 38 h 56"/>
                <a:gd name="T18" fmla="*/ 61 w 74"/>
                <a:gd name="T19" fmla="*/ 34 h 56"/>
                <a:gd name="T20" fmla="*/ 0 w 74"/>
                <a:gd name="T21" fmla="*/ 34 h 56"/>
                <a:gd name="T22" fmla="*/ 2 w 74"/>
                <a:gd name="T23" fmla="*/ 25 h 56"/>
                <a:gd name="T24" fmla="*/ 7 w 74"/>
                <a:gd name="T25" fmla="*/ 11 h 56"/>
                <a:gd name="T26" fmla="*/ 18 w 74"/>
                <a:gd name="T27" fmla="*/ 2 h 56"/>
                <a:gd name="T28" fmla="*/ 25 w 74"/>
                <a:gd name="T29" fmla="*/ 0 h 56"/>
                <a:gd name="T30" fmla="*/ 27 w 74"/>
                <a:gd name="T31" fmla="*/ 0 h 56"/>
                <a:gd name="T32" fmla="*/ 27 w 74"/>
                <a:gd name="T33" fmla="*/ 0 h 56"/>
                <a:gd name="T34" fmla="*/ 25 w 74"/>
                <a:gd name="T35" fmla="*/ 0 h 56"/>
                <a:gd name="T36" fmla="*/ 25 w 74"/>
                <a:gd name="T37" fmla="*/ 0 h 56"/>
                <a:gd name="T38" fmla="*/ 13 w 74"/>
                <a:gd name="T39" fmla="*/ 25 h 56"/>
                <a:gd name="T40" fmla="*/ 74 w 74"/>
                <a:gd name="T41" fmla="*/ 25 h 56"/>
                <a:gd name="T42" fmla="*/ 74 w 74"/>
                <a:gd name="T43" fmla="*/ 38 h 56"/>
                <a:gd name="T44" fmla="*/ 61 w 74"/>
                <a:gd name="T45" fmla="*/ 47 h 56"/>
                <a:gd name="T46" fmla="*/ 74 w 74"/>
                <a:gd name="T4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56">
                  <a:moveTo>
                    <a:pt x="74" y="25"/>
                  </a:moveTo>
                  <a:lnTo>
                    <a:pt x="61" y="47"/>
                  </a:lnTo>
                  <a:lnTo>
                    <a:pt x="56" y="52"/>
                  </a:lnTo>
                  <a:lnTo>
                    <a:pt x="49" y="54"/>
                  </a:lnTo>
                  <a:lnTo>
                    <a:pt x="45" y="56"/>
                  </a:lnTo>
                  <a:lnTo>
                    <a:pt x="45" y="56"/>
                  </a:lnTo>
                  <a:lnTo>
                    <a:pt x="47" y="54"/>
                  </a:lnTo>
                  <a:lnTo>
                    <a:pt x="56" y="47"/>
                  </a:lnTo>
                  <a:lnTo>
                    <a:pt x="61" y="38"/>
                  </a:lnTo>
                  <a:lnTo>
                    <a:pt x="61" y="34"/>
                  </a:lnTo>
                  <a:lnTo>
                    <a:pt x="0" y="34"/>
                  </a:lnTo>
                  <a:lnTo>
                    <a:pt x="2" y="25"/>
                  </a:lnTo>
                  <a:lnTo>
                    <a:pt x="7" y="11"/>
                  </a:lnTo>
                  <a:lnTo>
                    <a:pt x="18" y="2"/>
                  </a:lnTo>
                  <a:lnTo>
                    <a:pt x="25" y="0"/>
                  </a:lnTo>
                  <a:lnTo>
                    <a:pt x="27" y="0"/>
                  </a:lnTo>
                  <a:lnTo>
                    <a:pt x="27" y="0"/>
                  </a:lnTo>
                  <a:lnTo>
                    <a:pt x="25" y="0"/>
                  </a:lnTo>
                  <a:lnTo>
                    <a:pt x="25" y="0"/>
                  </a:lnTo>
                  <a:lnTo>
                    <a:pt x="13" y="25"/>
                  </a:lnTo>
                  <a:lnTo>
                    <a:pt x="74" y="25"/>
                  </a:lnTo>
                  <a:lnTo>
                    <a:pt x="74" y="38"/>
                  </a:lnTo>
                  <a:lnTo>
                    <a:pt x="61" y="47"/>
                  </a:lnTo>
                  <a:lnTo>
                    <a:pt x="74" y="25"/>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84" name="Freeform 866">
              <a:extLst>
                <a:ext uri="{FF2B5EF4-FFF2-40B4-BE49-F238E27FC236}">
                  <a16:creationId xmlns:a16="http://schemas.microsoft.com/office/drawing/2014/main" id="{F4DCA3FF-7CFB-48A7-DAF6-B35958BE7D71}"/>
                </a:ext>
              </a:extLst>
            </p:cNvPr>
            <p:cNvSpPr>
              <a:spLocks/>
            </p:cNvSpPr>
            <p:nvPr/>
          </p:nvSpPr>
          <p:spPr bwMode="auto">
            <a:xfrm>
              <a:off x="2113260" y="5761508"/>
              <a:ext cx="96838" cy="147637"/>
            </a:xfrm>
            <a:custGeom>
              <a:avLst/>
              <a:gdLst>
                <a:gd name="T0" fmla="*/ 61 w 61"/>
                <a:gd name="T1" fmla="*/ 7 h 93"/>
                <a:gd name="T2" fmla="*/ 61 w 61"/>
                <a:gd name="T3" fmla="*/ 5 h 93"/>
                <a:gd name="T4" fmla="*/ 61 w 61"/>
                <a:gd name="T5" fmla="*/ 16 h 93"/>
                <a:gd name="T6" fmla="*/ 61 w 61"/>
                <a:gd name="T7" fmla="*/ 27 h 93"/>
                <a:gd name="T8" fmla="*/ 61 w 61"/>
                <a:gd name="T9" fmla="*/ 39 h 93"/>
                <a:gd name="T10" fmla="*/ 61 w 61"/>
                <a:gd name="T11" fmla="*/ 50 h 93"/>
                <a:gd name="T12" fmla="*/ 61 w 61"/>
                <a:gd name="T13" fmla="*/ 59 h 93"/>
                <a:gd name="T14" fmla="*/ 61 w 61"/>
                <a:gd name="T15" fmla="*/ 70 h 93"/>
                <a:gd name="T16" fmla="*/ 61 w 61"/>
                <a:gd name="T17" fmla="*/ 81 h 93"/>
                <a:gd name="T18" fmla="*/ 61 w 61"/>
                <a:gd name="T19" fmla="*/ 93 h 93"/>
                <a:gd name="T20" fmla="*/ 0 w 61"/>
                <a:gd name="T21" fmla="*/ 93 h 93"/>
                <a:gd name="T22" fmla="*/ 0 w 61"/>
                <a:gd name="T23" fmla="*/ 81 h 93"/>
                <a:gd name="T24" fmla="*/ 0 w 61"/>
                <a:gd name="T25" fmla="*/ 70 h 93"/>
                <a:gd name="T26" fmla="*/ 0 w 61"/>
                <a:gd name="T27" fmla="*/ 59 h 93"/>
                <a:gd name="T28" fmla="*/ 0 w 61"/>
                <a:gd name="T29" fmla="*/ 48 h 93"/>
                <a:gd name="T30" fmla="*/ 0 w 61"/>
                <a:gd name="T31" fmla="*/ 36 h 93"/>
                <a:gd name="T32" fmla="*/ 0 w 61"/>
                <a:gd name="T33" fmla="*/ 25 h 93"/>
                <a:gd name="T34" fmla="*/ 0 w 61"/>
                <a:gd name="T35" fmla="*/ 14 h 93"/>
                <a:gd name="T36" fmla="*/ 0 w 61"/>
                <a:gd name="T37" fmla="*/ 5 h 93"/>
                <a:gd name="T38" fmla="*/ 0 w 61"/>
                <a:gd name="T39" fmla="*/ 0 h 93"/>
                <a:gd name="T40" fmla="*/ 61 w 61"/>
                <a:gd name="T41" fmla="*/ 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93">
                  <a:moveTo>
                    <a:pt x="61" y="7"/>
                  </a:moveTo>
                  <a:lnTo>
                    <a:pt x="61" y="5"/>
                  </a:lnTo>
                  <a:lnTo>
                    <a:pt x="61" y="16"/>
                  </a:lnTo>
                  <a:lnTo>
                    <a:pt x="61" y="27"/>
                  </a:lnTo>
                  <a:lnTo>
                    <a:pt x="61" y="39"/>
                  </a:lnTo>
                  <a:lnTo>
                    <a:pt x="61" y="50"/>
                  </a:lnTo>
                  <a:lnTo>
                    <a:pt x="61" y="59"/>
                  </a:lnTo>
                  <a:lnTo>
                    <a:pt x="61" y="70"/>
                  </a:lnTo>
                  <a:lnTo>
                    <a:pt x="61" y="81"/>
                  </a:lnTo>
                  <a:lnTo>
                    <a:pt x="61" y="93"/>
                  </a:lnTo>
                  <a:lnTo>
                    <a:pt x="0" y="93"/>
                  </a:lnTo>
                  <a:lnTo>
                    <a:pt x="0" y="81"/>
                  </a:lnTo>
                  <a:lnTo>
                    <a:pt x="0" y="70"/>
                  </a:lnTo>
                  <a:lnTo>
                    <a:pt x="0" y="59"/>
                  </a:lnTo>
                  <a:lnTo>
                    <a:pt x="0" y="48"/>
                  </a:lnTo>
                  <a:lnTo>
                    <a:pt x="0" y="36"/>
                  </a:lnTo>
                  <a:lnTo>
                    <a:pt x="0" y="25"/>
                  </a:lnTo>
                  <a:lnTo>
                    <a:pt x="0" y="14"/>
                  </a:lnTo>
                  <a:lnTo>
                    <a:pt x="0" y="5"/>
                  </a:lnTo>
                  <a:lnTo>
                    <a:pt x="0" y="0"/>
                  </a:lnTo>
                  <a:lnTo>
                    <a:pt x="61" y="7"/>
                  </a:lnTo>
                  <a:close/>
                </a:path>
              </a:pathLst>
            </a:custGeom>
            <a:solidFill>
              <a:srgbClr val="EE9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85" name="Freeform 867">
              <a:extLst>
                <a:ext uri="{FF2B5EF4-FFF2-40B4-BE49-F238E27FC236}">
                  <a16:creationId xmlns:a16="http://schemas.microsoft.com/office/drawing/2014/main" id="{5AFB3F09-5364-7A10-2FA4-FD8997AB135B}"/>
                </a:ext>
              </a:extLst>
            </p:cNvPr>
            <p:cNvSpPr>
              <a:spLocks/>
            </p:cNvSpPr>
            <p:nvPr/>
          </p:nvSpPr>
          <p:spPr bwMode="auto">
            <a:xfrm>
              <a:off x="1610022" y="5429720"/>
              <a:ext cx="254000" cy="317500"/>
            </a:xfrm>
            <a:custGeom>
              <a:avLst/>
              <a:gdLst>
                <a:gd name="T0" fmla="*/ 83 w 160"/>
                <a:gd name="T1" fmla="*/ 0 h 200"/>
                <a:gd name="T2" fmla="*/ 65 w 160"/>
                <a:gd name="T3" fmla="*/ 5 h 200"/>
                <a:gd name="T4" fmla="*/ 52 w 160"/>
                <a:gd name="T5" fmla="*/ 11 h 200"/>
                <a:gd name="T6" fmla="*/ 36 w 160"/>
                <a:gd name="T7" fmla="*/ 20 h 200"/>
                <a:gd name="T8" fmla="*/ 25 w 160"/>
                <a:gd name="T9" fmla="*/ 34 h 200"/>
                <a:gd name="T10" fmla="*/ 16 w 160"/>
                <a:gd name="T11" fmla="*/ 50 h 200"/>
                <a:gd name="T12" fmla="*/ 7 w 160"/>
                <a:gd name="T13" fmla="*/ 68 h 200"/>
                <a:gd name="T14" fmla="*/ 2 w 160"/>
                <a:gd name="T15" fmla="*/ 86 h 200"/>
                <a:gd name="T16" fmla="*/ 0 w 160"/>
                <a:gd name="T17" fmla="*/ 106 h 200"/>
                <a:gd name="T18" fmla="*/ 2 w 160"/>
                <a:gd name="T19" fmla="*/ 126 h 200"/>
                <a:gd name="T20" fmla="*/ 7 w 160"/>
                <a:gd name="T21" fmla="*/ 144 h 200"/>
                <a:gd name="T22" fmla="*/ 14 w 160"/>
                <a:gd name="T23" fmla="*/ 162 h 200"/>
                <a:gd name="T24" fmla="*/ 23 w 160"/>
                <a:gd name="T25" fmla="*/ 176 h 200"/>
                <a:gd name="T26" fmla="*/ 34 w 160"/>
                <a:gd name="T27" fmla="*/ 187 h 200"/>
                <a:gd name="T28" fmla="*/ 47 w 160"/>
                <a:gd name="T29" fmla="*/ 196 h 200"/>
                <a:gd name="T30" fmla="*/ 63 w 160"/>
                <a:gd name="T31" fmla="*/ 200 h 200"/>
                <a:gd name="T32" fmla="*/ 79 w 160"/>
                <a:gd name="T33" fmla="*/ 200 h 200"/>
                <a:gd name="T34" fmla="*/ 95 w 160"/>
                <a:gd name="T35" fmla="*/ 198 h 200"/>
                <a:gd name="T36" fmla="*/ 110 w 160"/>
                <a:gd name="T37" fmla="*/ 191 h 200"/>
                <a:gd name="T38" fmla="*/ 124 w 160"/>
                <a:gd name="T39" fmla="*/ 180 h 200"/>
                <a:gd name="T40" fmla="*/ 137 w 160"/>
                <a:gd name="T41" fmla="*/ 167 h 200"/>
                <a:gd name="T42" fmla="*/ 146 w 160"/>
                <a:gd name="T43" fmla="*/ 153 h 200"/>
                <a:gd name="T44" fmla="*/ 153 w 160"/>
                <a:gd name="T45" fmla="*/ 135 h 200"/>
                <a:gd name="T46" fmla="*/ 158 w 160"/>
                <a:gd name="T47" fmla="*/ 115 h 200"/>
                <a:gd name="T48" fmla="*/ 160 w 160"/>
                <a:gd name="T49" fmla="*/ 95 h 200"/>
                <a:gd name="T50" fmla="*/ 160 w 160"/>
                <a:gd name="T51" fmla="*/ 74 h 200"/>
                <a:gd name="T52" fmla="*/ 155 w 160"/>
                <a:gd name="T53" fmla="*/ 56 h 200"/>
                <a:gd name="T54" fmla="*/ 149 w 160"/>
                <a:gd name="T55" fmla="*/ 41 h 200"/>
                <a:gd name="T56" fmla="*/ 137 w 160"/>
                <a:gd name="T57" fmla="*/ 27 h 200"/>
                <a:gd name="T58" fmla="*/ 126 w 160"/>
                <a:gd name="T59" fmla="*/ 16 h 200"/>
                <a:gd name="T60" fmla="*/ 113 w 160"/>
                <a:gd name="T61" fmla="*/ 7 h 200"/>
                <a:gd name="T62" fmla="*/ 99 w 160"/>
                <a:gd name="T63" fmla="*/ 2 h 200"/>
                <a:gd name="T64" fmla="*/ 83 w 160"/>
                <a:gd name="T6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200">
                  <a:moveTo>
                    <a:pt x="83" y="0"/>
                  </a:moveTo>
                  <a:lnTo>
                    <a:pt x="65" y="5"/>
                  </a:lnTo>
                  <a:lnTo>
                    <a:pt x="52" y="11"/>
                  </a:lnTo>
                  <a:lnTo>
                    <a:pt x="36" y="20"/>
                  </a:lnTo>
                  <a:lnTo>
                    <a:pt x="25" y="34"/>
                  </a:lnTo>
                  <a:lnTo>
                    <a:pt x="16" y="50"/>
                  </a:lnTo>
                  <a:lnTo>
                    <a:pt x="7" y="68"/>
                  </a:lnTo>
                  <a:lnTo>
                    <a:pt x="2" y="86"/>
                  </a:lnTo>
                  <a:lnTo>
                    <a:pt x="0" y="106"/>
                  </a:lnTo>
                  <a:lnTo>
                    <a:pt x="2" y="126"/>
                  </a:lnTo>
                  <a:lnTo>
                    <a:pt x="7" y="144"/>
                  </a:lnTo>
                  <a:lnTo>
                    <a:pt x="14" y="162"/>
                  </a:lnTo>
                  <a:lnTo>
                    <a:pt x="23" y="176"/>
                  </a:lnTo>
                  <a:lnTo>
                    <a:pt x="34" y="187"/>
                  </a:lnTo>
                  <a:lnTo>
                    <a:pt x="47" y="196"/>
                  </a:lnTo>
                  <a:lnTo>
                    <a:pt x="63" y="200"/>
                  </a:lnTo>
                  <a:lnTo>
                    <a:pt x="79" y="200"/>
                  </a:lnTo>
                  <a:lnTo>
                    <a:pt x="95" y="198"/>
                  </a:lnTo>
                  <a:lnTo>
                    <a:pt x="110" y="191"/>
                  </a:lnTo>
                  <a:lnTo>
                    <a:pt x="124" y="180"/>
                  </a:lnTo>
                  <a:lnTo>
                    <a:pt x="137" y="167"/>
                  </a:lnTo>
                  <a:lnTo>
                    <a:pt x="146" y="153"/>
                  </a:lnTo>
                  <a:lnTo>
                    <a:pt x="153" y="135"/>
                  </a:lnTo>
                  <a:lnTo>
                    <a:pt x="158" y="115"/>
                  </a:lnTo>
                  <a:lnTo>
                    <a:pt x="160" y="95"/>
                  </a:lnTo>
                  <a:lnTo>
                    <a:pt x="160" y="74"/>
                  </a:lnTo>
                  <a:lnTo>
                    <a:pt x="155" y="56"/>
                  </a:lnTo>
                  <a:lnTo>
                    <a:pt x="149" y="41"/>
                  </a:lnTo>
                  <a:lnTo>
                    <a:pt x="137" y="27"/>
                  </a:lnTo>
                  <a:lnTo>
                    <a:pt x="126" y="16"/>
                  </a:lnTo>
                  <a:lnTo>
                    <a:pt x="113" y="7"/>
                  </a:lnTo>
                  <a:lnTo>
                    <a:pt x="99" y="2"/>
                  </a:lnTo>
                  <a:lnTo>
                    <a:pt x="83" y="0"/>
                  </a:lnTo>
                  <a:close/>
                </a:path>
              </a:pathLst>
            </a:custGeom>
            <a:solidFill>
              <a:srgbClr val="E0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86" name="Freeform 868">
              <a:extLst>
                <a:ext uri="{FF2B5EF4-FFF2-40B4-BE49-F238E27FC236}">
                  <a16:creationId xmlns:a16="http://schemas.microsoft.com/office/drawing/2014/main" id="{2B20E3A7-0333-5EA9-5B7E-CCB5FA4668E0}"/>
                </a:ext>
              </a:extLst>
            </p:cNvPr>
            <p:cNvSpPr>
              <a:spLocks/>
            </p:cNvSpPr>
            <p:nvPr/>
          </p:nvSpPr>
          <p:spPr bwMode="auto">
            <a:xfrm>
              <a:off x="1610022" y="5429720"/>
              <a:ext cx="254000" cy="317500"/>
            </a:xfrm>
            <a:custGeom>
              <a:avLst/>
              <a:gdLst>
                <a:gd name="T0" fmla="*/ 83 w 160"/>
                <a:gd name="T1" fmla="*/ 0 h 200"/>
                <a:gd name="T2" fmla="*/ 65 w 160"/>
                <a:gd name="T3" fmla="*/ 5 h 200"/>
                <a:gd name="T4" fmla="*/ 52 w 160"/>
                <a:gd name="T5" fmla="*/ 11 h 200"/>
                <a:gd name="T6" fmla="*/ 36 w 160"/>
                <a:gd name="T7" fmla="*/ 20 h 200"/>
                <a:gd name="T8" fmla="*/ 25 w 160"/>
                <a:gd name="T9" fmla="*/ 34 h 200"/>
                <a:gd name="T10" fmla="*/ 16 w 160"/>
                <a:gd name="T11" fmla="*/ 50 h 200"/>
                <a:gd name="T12" fmla="*/ 7 w 160"/>
                <a:gd name="T13" fmla="*/ 68 h 200"/>
                <a:gd name="T14" fmla="*/ 2 w 160"/>
                <a:gd name="T15" fmla="*/ 86 h 200"/>
                <a:gd name="T16" fmla="*/ 0 w 160"/>
                <a:gd name="T17" fmla="*/ 106 h 200"/>
                <a:gd name="T18" fmla="*/ 2 w 160"/>
                <a:gd name="T19" fmla="*/ 126 h 200"/>
                <a:gd name="T20" fmla="*/ 7 w 160"/>
                <a:gd name="T21" fmla="*/ 144 h 200"/>
                <a:gd name="T22" fmla="*/ 14 w 160"/>
                <a:gd name="T23" fmla="*/ 162 h 200"/>
                <a:gd name="T24" fmla="*/ 23 w 160"/>
                <a:gd name="T25" fmla="*/ 176 h 200"/>
                <a:gd name="T26" fmla="*/ 34 w 160"/>
                <a:gd name="T27" fmla="*/ 187 h 200"/>
                <a:gd name="T28" fmla="*/ 47 w 160"/>
                <a:gd name="T29" fmla="*/ 196 h 200"/>
                <a:gd name="T30" fmla="*/ 63 w 160"/>
                <a:gd name="T31" fmla="*/ 200 h 200"/>
                <a:gd name="T32" fmla="*/ 79 w 160"/>
                <a:gd name="T33" fmla="*/ 200 h 200"/>
                <a:gd name="T34" fmla="*/ 95 w 160"/>
                <a:gd name="T35" fmla="*/ 198 h 200"/>
                <a:gd name="T36" fmla="*/ 110 w 160"/>
                <a:gd name="T37" fmla="*/ 191 h 200"/>
                <a:gd name="T38" fmla="*/ 124 w 160"/>
                <a:gd name="T39" fmla="*/ 180 h 200"/>
                <a:gd name="T40" fmla="*/ 137 w 160"/>
                <a:gd name="T41" fmla="*/ 167 h 200"/>
                <a:gd name="T42" fmla="*/ 146 w 160"/>
                <a:gd name="T43" fmla="*/ 153 h 200"/>
                <a:gd name="T44" fmla="*/ 153 w 160"/>
                <a:gd name="T45" fmla="*/ 135 h 200"/>
                <a:gd name="T46" fmla="*/ 158 w 160"/>
                <a:gd name="T47" fmla="*/ 115 h 200"/>
                <a:gd name="T48" fmla="*/ 160 w 160"/>
                <a:gd name="T49" fmla="*/ 95 h 200"/>
                <a:gd name="T50" fmla="*/ 160 w 160"/>
                <a:gd name="T51" fmla="*/ 74 h 200"/>
                <a:gd name="T52" fmla="*/ 155 w 160"/>
                <a:gd name="T53" fmla="*/ 56 h 200"/>
                <a:gd name="T54" fmla="*/ 149 w 160"/>
                <a:gd name="T55" fmla="*/ 41 h 200"/>
                <a:gd name="T56" fmla="*/ 137 w 160"/>
                <a:gd name="T57" fmla="*/ 27 h 200"/>
                <a:gd name="T58" fmla="*/ 126 w 160"/>
                <a:gd name="T59" fmla="*/ 16 h 200"/>
                <a:gd name="T60" fmla="*/ 113 w 160"/>
                <a:gd name="T61" fmla="*/ 7 h 200"/>
                <a:gd name="T62" fmla="*/ 99 w 160"/>
                <a:gd name="T63" fmla="*/ 2 h 200"/>
                <a:gd name="T64" fmla="*/ 83 w 160"/>
                <a:gd name="T6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200">
                  <a:moveTo>
                    <a:pt x="83" y="0"/>
                  </a:moveTo>
                  <a:lnTo>
                    <a:pt x="65" y="5"/>
                  </a:lnTo>
                  <a:lnTo>
                    <a:pt x="52" y="11"/>
                  </a:lnTo>
                  <a:lnTo>
                    <a:pt x="36" y="20"/>
                  </a:lnTo>
                  <a:lnTo>
                    <a:pt x="25" y="34"/>
                  </a:lnTo>
                  <a:lnTo>
                    <a:pt x="16" y="50"/>
                  </a:lnTo>
                  <a:lnTo>
                    <a:pt x="7" y="68"/>
                  </a:lnTo>
                  <a:lnTo>
                    <a:pt x="2" y="86"/>
                  </a:lnTo>
                  <a:lnTo>
                    <a:pt x="0" y="106"/>
                  </a:lnTo>
                  <a:lnTo>
                    <a:pt x="2" y="126"/>
                  </a:lnTo>
                  <a:lnTo>
                    <a:pt x="7" y="144"/>
                  </a:lnTo>
                  <a:lnTo>
                    <a:pt x="14" y="162"/>
                  </a:lnTo>
                  <a:lnTo>
                    <a:pt x="23" y="176"/>
                  </a:lnTo>
                  <a:lnTo>
                    <a:pt x="34" y="187"/>
                  </a:lnTo>
                  <a:lnTo>
                    <a:pt x="47" y="196"/>
                  </a:lnTo>
                  <a:lnTo>
                    <a:pt x="63" y="200"/>
                  </a:lnTo>
                  <a:lnTo>
                    <a:pt x="79" y="200"/>
                  </a:lnTo>
                  <a:lnTo>
                    <a:pt x="95" y="198"/>
                  </a:lnTo>
                  <a:lnTo>
                    <a:pt x="110" y="191"/>
                  </a:lnTo>
                  <a:lnTo>
                    <a:pt x="124" y="180"/>
                  </a:lnTo>
                  <a:lnTo>
                    <a:pt x="137" y="167"/>
                  </a:lnTo>
                  <a:lnTo>
                    <a:pt x="146" y="153"/>
                  </a:lnTo>
                  <a:lnTo>
                    <a:pt x="153" y="135"/>
                  </a:lnTo>
                  <a:lnTo>
                    <a:pt x="158" y="115"/>
                  </a:lnTo>
                  <a:lnTo>
                    <a:pt x="160" y="95"/>
                  </a:lnTo>
                  <a:lnTo>
                    <a:pt x="160" y="74"/>
                  </a:lnTo>
                  <a:lnTo>
                    <a:pt x="155" y="56"/>
                  </a:lnTo>
                  <a:lnTo>
                    <a:pt x="149" y="41"/>
                  </a:lnTo>
                  <a:lnTo>
                    <a:pt x="137" y="27"/>
                  </a:lnTo>
                  <a:lnTo>
                    <a:pt x="126" y="16"/>
                  </a:lnTo>
                  <a:lnTo>
                    <a:pt x="113" y="7"/>
                  </a:lnTo>
                  <a:lnTo>
                    <a:pt x="99" y="2"/>
                  </a:lnTo>
                  <a:lnTo>
                    <a:pt x="83"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nvGrpSpPr>
            <p:cNvPr id="1161" name="Gruppo 1160">
              <a:extLst>
                <a:ext uri="{FF2B5EF4-FFF2-40B4-BE49-F238E27FC236}">
                  <a16:creationId xmlns:a16="http://schemas.microsoft.com/office/drawing/2014/main" id="{193D8140-3658-7E98-A0A0-EFF982B0BE55}"/>
                </a:ext>
              </a:extLst>
            </p:cNvPr>
            <p:cNvGrpSpPr/>
            <p:nvPr/>
          </p:nvGrpSpPr>
          <p:grpSpPr>
            <a:xfrm>
              <a:off x="4655840" y="3789040"/>
              <a:ext cx="1332000" cy="972000"/>
              <a:chOff x="6837602" y="1859013"/>
              <a:chExt cx="1492250" cy="1033463"/>
            </a:xfrm>
          </p:grpSpPr>
          <p:sp>
            <p:nvSpPr>
              <p:cNvPr id="959" name="Freeform 504">
                <a:extLst>
                  <a:ext uri="{FF2B5EF4-FFF2-40B4-BE49-F238E27FC236}">
                    <a16:creationId xmlns:a16="http://schemas.microsoft.com/office/drawing/2014/main" id="{765C4397-A86F-005B-9961-DB0FB27C76E4}"/>
                  </a:ext>
                </a:extLst>
              </p:cNvPr>
              <p:cNvSpPr>
                <a:spLocks/>
              </p:cNvSpPr>
              <p:nvPr/>
            </p:nvSpPr>
            <p:spPr bwMode="auto">
              <a:xfrm>
                <a:off x="8172689" y="2084438"/>
                <a:ext cx="107950" cy="71437"/>
              </a:xfrm>
              <a:custGeom>
                <a:avLst/>
                <a:gdLst>
                  <a:gd name="T0" fmla="*/ 0 w 68"/>
                  <a:gd name="T1" fmla="*/ 45 h 45"/>
                  <a:gd name="T2" fmla="*/ 0 w 68"/>
                  <a:gd name="T3" fmla="*/ 45 h 45"/>
                  <a:gd name="T4" fmla="*/ 9 w 68"/>
                  <a:gd name="T5" fmla="*/ 45 h 45"/>
                  <a:gd name="T6" fmla="*/ 21 w 68"/>
                  <a:gd name="T7" fmla="*/ 43 h 45"/>
                  <a:gd name="T8" fmla="*/ 32 w 68"/>
                  <a:gd name="T9" fmla="*/ 41 h 45"/>
                  <a:gd name="T10" fmla="*/ 41 w 68"/>
                  <a:gd name="T11" fmla="*/ 36 h 45"/>
                  <a:gd name="T12" fmla="*/ 50 w 68"/>
                  <a:gd name="T13" fmla="*/ 32 h 45"/>
                  <a:gd name="T14" fmla="*/ 57 w 68"/>
                  <a:gd name="T15" fmla="*/ 25 h 45"/>
                  <a:gd name="T16" fmla="*/ 63 w 68"/>
                  <a:gd name="T17" fmla="*/ 16 h 45"/>
                  <a:gd name="T18" fmla="*/ 68 w 68"/>
                  <a:gd name="T19" fmla="*/ 7 h 45"/>
                  <a:gd name="T20" fmla="*/ 36 w 68"/>
                  <a:gd name="T21" fmla="*/ 0 h 45"/>
                  <a:gd name="T22" fmla="*/ 36 w 68"/>
                  <a:gd name="T23" fmla="*/ 0 h 45"/>
                  <a:gd name="T24" fmla="*/ 34 w 68"/>
                  <a:gd name="T25" fmla="*/ 2 h 45"/>
                  <a:gd name="T26" fmla="*/ 32 w 68"/>
                  <a:gd name="T27" fmla="*/ 5 h 45"/>
                  <a:gd name="T28" fmla="*/ 27 w 68"/>
                  <a:gd name="T29" fmla="*/ 9 h 45"/>
                  <a:gd name="T30" fmla="*/ 21 w 68"/>
                  <a:gd name="T31" fmla="*/ 9 h 45"/>
                  <a:gd name="T32" fmla="*/ 16 w 68"/>
                  <a:gd name="T33" fmla="*/ 11 h 45"/>
                  <a:gd name="T34" fmla="*/ 9 w 68"/>
                  <a:gd name="T35" fmla="*/ 14 h 45"/>
                  <a:gd name="T36" fmla="*/ 0 w 68"/>
                  <a:gd name="T37" fmla="*/ 14 h 45"/>
                  <a:gd name="T38" fmla="*/ 0 w 68"/>
                  <a:gd name="T39" fmla="*/ 14 h 45"/>
                  <a:gd name="T40" fmla="*/ 0 w 68"/>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45">
                    <a:moveTo>
                      <a:pt x="0" y="45"/>
                    </a:moveTo>
                    <a:lnTo>
                      <a:pt x="0" y="45"/>
                    </a:lnTo>
                    <a:lnTo>
                      <a:pt x="9" y="45"/>
                    </a:lnTo>
                    <a:lnTo>
                      <a:pt x="21" y="43"/>
                    </a:lnTo>
                    <a:lnTo>
                      <a:pt x="32" y="41"/>
                    </a:lnTo>
                    <a:lnTo>
                      <a:pt x="41" y="36"/>
                    </a:lnTo>
                    <a:lnTo>
                      <a:pt x="50" y="32"/>
                    </a:lnTo>
                    <a:lnTo>
                      <a:pt x="57" y="25"/>
                    </a:lnTo>
                    <a:lnTo>
                      <a:pt x="63" y="16"/>
                    </a:lnTo>
                    <a:lnTo>
                      <a:pt x="68" y="7"/>
                    </a:lnTo>
                    <a:lnTo>
                      <a:pt x="36" y="0"/>
                    </a:lnTo>
                    <a:lnTo>
                      <a:pt x="36" y="0"/>
                    </a:lnTo>
                    <a:lnTo>
                      <a:pt x="34" y="2"/>
                    </a:lnTo>
                    <a:lnTo>
                      <a:pt x="32" y="5"/>
                    </a:lnTo>
                    <a:lnTo>
                      <a:pt x="27" y="9"/>
                    </a:lnTo>
                    <a:lnTo>
                      <a:pt x="21" y="9"/>
                    </a:lnTo>
                    <a:lnTo>
                      <a:pt x="16" y="11"/>
                    </a:lnTo>
                    <a:lnTo>
                      <a:pt x="9" y="14"/>
                    </a:lnTo>
                    <a:lnTo>
                      <a:pt x="0" y="14"/>
                    </a:lnTo>
                    <a:lnTo>
                      <a:pt x="0" y="14"/>
                    </a:lnTo>
                    <a:lnTo>
                      <a:pt x="0" y="45"/>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4" name="Freeform 599">
                <a:extLst>
                  <a:ext uri="{FF2B5EF4-FFF2-40B4-BE49-F238E27FC236}">
                    <a16:creationId xmlns:a16="http://schemas.microsoft.com/office/drawing/2014/main" id="{662E47FF-E909-6470-3A4B-036B4FE70AEA}"/>
                  </a:ext>
                </a:extLst>
              </p:cNvPr>
              <p:cNvSpPr>
                <a:spLocks/>
              </p:cNvSpPr>
              <p:nvPr/>
            </p:nvSpPr>
            <p:spPr bwMode="auto">
              <a:xfrm>
                <a:off x="6883639" y="1909813"/>
                <a:ext cx="1400175" cy="936625"/>
              </a:xfrm>
              <a:custGeom>
                <a:avLst/>
                <a:gdLst>
                  <a:gd name="T0" fmla="*/ 308 w 882"/>
                  <a:gd name="T1" fmla="*/ 29 h 590"/>
                  <a:gd name="T2" fmla="*/ 380 w 882"/>
                  <a:gd name="T3" fmla="*/ 18 h 590"/>
                  <a:gd name="T4" fmla="*/ 380 w 882"/>
                  <a:gd name="T5" fmla="*/ 13 h 590"/>
                  <a:gd name="T6" fmla="*/ 439 w 882"/>
                  <a:gd name="T7" fmla="*/ 13 h 590"/>
                  <a:gd name="T8" fmla="*/ 542 w 882"/>
                  <a:gd name="T9" fmla="*/ 31 h 590"/>
                  <a:gd name="T10" fmla="*/ 549 w 882"/>
                  <a:gd name="T11" fmla="*/ 25 h 590"/>
                  <a:gd name="T12" fmla="*/ 630 w 882"/>
                  <a:gd name="T13" fmla="*/ 18 h 590"/>
                  <a:gd name="T14" fmla="*/ 781 w 882"/>
                  <a:gd name="T15" fmla="*/ 34 h 590"/>
                  <a:gd name="T16" fmla="*/ 779 w 882"/>
                  <a:gd name="T17" fmla="*/ 38 h 590"/>
                  <a:gd name="T18" fmla="*/ 871 w 882"/>
                  <a:gd name="T19" fmla="*/ 99 h 590"/>
                  <a:gd name="T20" fmla="*/ 878 w 882"/>
                  <a:gd name="T21" fmla="*/ 189 h 590"/>
                  <a:gd name="T22" fmla="*/ 875 w 882"/>
                  <a:gd name="T23" fmla="*/ 270 h 590"/>
                  <a:gd name="T24" fmla="*/ 853 w 882"/>
                  <a:gd name="T25" fmla="*/ 416 h 590"/>
                  <a:gd name="T26" fmla="*/ 758 w 882"/>
                  <a:gd name="T27" fmla="*/ 531 h 590"/>
                  <a:gd name="T28" fmla="*/ 657 w 882"/>
                  <a:gd name="T29" fmla="*/ 572 h 590"/>
                  <a:gd name="T30" fmla="*/ 563 w 882"/>
                  <a:gd name="T31" fmla="*/ 574 h 590"/>
                  <a:gd name="T32" fmla="*/ 439 w 882"/>
                  <a:gd name="T33" fmla="*/ 590 h 590"/>
                  <a:gd name="T34" fmla="*/ 322 w 882"/>
                  <a:gd name="T35" fmla="*/ 581 h 590"/>
                  <a:gd name="T36" fmla="*/ 200 w 882"/>
                  <a:gd name="T37" fmla="*/ 565 h 590"/>
                  <a:gd name="T38" fmla="*/ 92 w 882"/>
                  <a:gd name="T39" fmla="*/ 515 h 590"/>
                  <a:gd name="T40" fmla="*/ 76 w 882"/>
                  <a:gd name="T41" fmla="*/ 500 h 590"/>
                  <a:gd name="T42" fmla="*/ 74 w 882"/>
                  <a:gd name="T43" fmla="*/ 495 h 590"/>
                  <a:gd name="T44" fmla="*/ 72 w 882"/>
                  <a:gd name="T45" fmla="*/ 495 h 590"/>
                  <a:gd name="T46" fmla="*/ 67 w 882"/>
                  <a:gd name="T47" fmla="*/ 495 h 590"/>
                  <a:gd name="T48" fmla="*/ 67 w 882"/>
                  <a:gd name="T49" fmla="*/ 491 h 590"/>
                  <a:gd name="T50" fmla="*/ 63 w 882"/>
                  <a:gd name="T51" fmla="*/ 488 h 590"/>
                  <a:gd name="T52" fmla="*/ 58 w 882"/>
                  <a:gd name="T53" fmla="*/ 484 h 590"/>
                  <a:gd name="T54" fmla="*/ 47 w 882"/>
                  <a:gd name="T55" fmla="*/ 468 h 590"/>
                  <a:gd name="T56" fmla="*/ 43 w 882"/>
                  <a:gd name="T57" fmla="*/ 459 h 590"/>
                  <a:gd name="T58" fmla="*/ 31 w 882"/>
                  <a:gd name="T59" fmla="*/ 437 h 590"/>
                  <a:gd name="T60" fmla="*/ 22 w 882"/>
                  <a:gd name="T61" fmla="*/ 403 h 590"/>
                  <a:gd name="T62" fmla="*/ 20 w 882"/>
                  <a:gd name="T63" fmla="*/ 403 h 590"/>
                  <a:gd name="T64" fmla="*/ 20 w 882"/>
                  <a:gd name="T65" fmla="*/ 389 h 590"/>
                  <a:gd name="T66" fmla="*/ 18 w 882"/>
                  <a:gd name="T67" fmla="*/ 382 h 590"/>
                  <a:gd name="T68" fmla="*/ 16 w 882"/>
                  <a:gd name="T69" fmla="*/ 380 h 590"/>
                  <a:gd name="T70" fmla="*/ 16 w 882"/>
                  <a:gd name="T71" fmla="*/ 376 h 590"/>
                  <a:gd name="T72" fmla="*/ 16 w 882"/>
                  <a:gd name="T73" fmla="*/ 369 h 590"/>
                  <a:gd name="T74" fmla="*/ 13 w 882"/>
                  <a:gd name="T75" fmla="*/ 367 h 590"/>
                  <a:gd name="T76" fmla="*/ 9 w 882"/>
                  <a:gd name="T77" fmla="*/ 358 h 590"/>
                  <a:gd name="T78" fmla="*/ 0 w 882"/>
                  <a:gd name="T79" fmla="*/ 256 h 590"/>
                  <a:gd name="T80" fmla="*/ 2 w 882"/>
                  <a:gd name="T81" fmla="*/ 135 h 590"/>
                  <a:gd name="T82" fmla="*/ 9 w 882"/>
                  <a:gd name="T83" fmla="*/ 101 h 590"/>
                  <a:gd name="T84" fmla="*/ 13 w 882"/>
                  <a:gd name="T85" fmla="*/ 99 h 590"/>
                  <a:gd name="T86" fmla="*/ 13 w 882"/>
                  <a:gd name="T87" fmla="*/ 83 h 590"/>
                  <a:gd name="T88" fmla="*/ 18 w 882"/>
                  <a:gd name="T89" fmla="*/ 79 h 590"/>
                  <a:gd name="T90" fmla="*/ 20 w 882"/>
                  <a:gd name="T91" fmla="*/ 65 h 590"/>
                  <a:gd name="T92" fmla="*/ 31 w 882"/>
                  <a:gd name="T93" fmla="*/ 40 h 590"/>
                  <a:gd name="T94" fmla="*/ 36 w 882"/>
                  <a:gd name="T95" fmla="*/ 40 h 590"/>
                  <a:gd name="T96" fmla="*/ 40 w 882"/>
                  <a:gd name="T97" fmla="*/ 27 h 590"/>
                  <a:gd name="T98" fmla="*/ 45 w 882"/>
                  <a:gd name="T99" fmla="*/ 16 h 590"/>
                  <a:gd name="T100" fmla="*/ 49 w 882"/>
                  <a:gd name="T101" fmla="*/ 13 h 590"/>
                  <a:gd name="T102" fmla="*/ 54 w 882"/>
                  <a:gd name="T103" fmla="*/ 13 h 590"/>
                  <a:gd name="T104" fmla="*/ 54 w 882"/>
                  <a:gd name="T105" fmla="*/ 9 h 590"/>
                  <a:gd name="T106" fmla="*/ 56 w 882"/>
                  <a:gd name="T107" fmla="*/ 4 h 590"/>
                  <a:gd name="T108" fmla="*/ 74 w 882"/>
                  <a:gd name="T109" fmla="*/ 2 h 590"/>
                  <a:gd name="T110" fmla="*/ 164 w 882"/>
                  <a:gd name="T111" fmla="*/ 11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2" h="590">
                    <a:moveTo>
                      <a:pt x="178" y="11"/>
                    </a:moveTo>
                    <a:lnTo>
                      <a:pt x="196" y="13"/>
                    </a:lnTo>
                    <a:lnTo>
                      <a:pt x="218" y="18"/>
                    </a:lnTo>
                    <a:lnTo>
                      <a:pt x="247" y="22"/>
                    </a:lnTo>
                    <a:lnTo>
                      <a:pt x="277" y="27"/>
                    </a:lnTo>
                    <a:lnTo>
                      <a:pt x="308" y="29"/>
                    </a:lnTo>
                    <a:lnTo>
                      <a:pt x="338" y="29"/>
                    </a:lnTo>
                    <a:lnTo>
                      <a:pt x="351" y="29"/>
                    </a:lnTo>
                    <a:lnTo>
                      <a:pt x="362" y="27"/>
                    </a:lnTo>
                    <a:lnTo>
                      <a:pt x="371" y="22"/>
                    </a:lnTo>
                    <a:lnTo>
                      <a:pt x="380" y="18"/>
                    </a:lnTo>
                    <a:lnTo>
                      <a:pt x="380" y="18"/>
                    </a:lnTo>
                    <a:lnTo>
                      <a:pt x="380" y="18"/>
                    </a:lnTo>
                    <a:lnTo>
                      <a:pt x="380" y="16"/>
                    </a:lnTo>
                    <a:lnTo>
                      <a:pt x="380" y="16"/>
                    </a:lnTo>
                    <a:lnTo>
                      <a:pt x="380" y="13"/>
                    </a:lnTo>
                    <a:lnTo>
                      <a:pt x="380" y="13"/>
                    </a:lnTo>
                    <a:lnTo>
                      <a:pt x="380" y="13"/>
                    </a:lnTo>
                    <a:lnTo>
                      <a:pt x="380" y="11"/>
                    </a:lnTo>
                    <a:lnTo>
                      <a:pt x="387" y="9"/>
                    </a:lnTo>
                    <a:lnTo>
                      <a:pt x="396" y="7"/>
                    </a:lnTo>
                    <a:lnTo>
                      <a:pt x="407" y="7"/>
                    </a:lnTo>
                    <a:lnTo>
                      <a:pt x="416" y="9"/>
                    </a:lnTo>
                    <a:lnTo>
                      <a:pt x="439" y="13"/>
                    </a:lnTo>
                    <a:lnTo>
                      <a:pt x="464" y="20"/>
                    </a:lnTo>
                    <a:lnTo>
                      <a:pt x="488" y="29"/>
                    </a:lnTo>
                    <a:lnTo>
                      <a:pt x="511" y="34"/>
                    </a:lnTo>
                    <a:lnTo>
                      <a:pt x="522" y="34"/>
                    </a:lnTo>
                    <a:lnTo>
                      <a:pt x="533" y="34"/>
                    </a:lnTo>
                    <a:lnTo>
                      <a:pt x="542" y="31"/>
                    </a:lnTo>
                    <a:lnTo>
                      <a:pt x="549" y="29"/>
                    </a:lnTo>
                    <a:lnTo>
                      <a:pt x="549" y="27"/>
                    </a:lnTo>
                    <a:lnTo>
                      <a:pt x="549" y="27"/>
                    </a:lnTo>
                    <a:lnTo>
                      <a:pt x="549" y="27"/>
                    </a:lnTo>
                    <a:lnTo>
                      <a:pt x="549" y="25"/>
                    </a:lnTo>
                    <a:lnTo>
                      <a:pt x="549" y="25"/>
                    </a:lnTo>
                    <a:lnTo>
                      <a:pt x="549" y="25"/>
                    </a:lnTo>
                    <a:lnTo>
                      <a:pt x="549" y="22"/>
                    </a:lnTo>
                    <a:lnTo>
                      <a:pt x="549" y="22"/>
                    </a:lnTo>
                    <a:lnTo>
                      <a:pt x="565" y="18"/>
                    </a:lnTo>
                    <a:lnTo>
                      <a:pt x="592" y="18"/>
                    </a:lnTo>
                    <a:lnTo>
                      <a:pt x="630" y="18"/>
                    </a:lnTo>
                    <a:lnTo>
                      <a:pt x="671" y="20"/>
                    </a:lnTo>
                    <a:lnTo>
                      <a:pt x="711" y="22"/>
                    </a:lnTo>
                    <a:lnTo>
                      <a:pt x="745" y="25"/>
                    </a:lnTo>
                    <a:lnTo>
                      <a:pt x="770" y="29"/>
                    </a:lnTo>
                    <a:lnTo>
                      <a:pt x="781" y="31"/>
                    </a:lnTo>
                    <a:lnTo>
                      <a:pt x="781" y="34"/>
                    </a:lnTo>
                    <a:lnTo>
                      <a:pt x="781" y="34"/>
                    </a:lnTo>
                    <a:lnTo>
                      <a:pt x="781" y="36"/>
                    </a:lnTo>
                    <a:lnTo>
                      <a:pt x="781" y="36"/>
                    </a:lnTo>
                    <a:lnTo>
                      <a:pt x="779" y="36"/>
                    </a:lnTo>
                    <a:lnTo>
                      <a:pt x="779" y="38"/>
                    </a:lnTo>
                    <a:lnTo>
                      <a:pt x="779" y="38"/>
                    </a:lnTo>
                    <a:lnTo>
                      <a:pt x="779" y="40"/>
                    </a:lnTo>
                    <a:lnTo>
                      <a:pt x="810" y="54"/>
                    </a:lnTo>
                    <a:lnTo>
                      <a:pt x="833" y="67"/>
                    </a:lnTo>
                    <a:lnTo>
                      <a:pt x="848" y="79"/>
                    </a:lnTo>
                    <a:lnTo>
                      <a:pt x="862" y="88"/>
                    </a:lnTo>
                    <a:lnTo>
                      <a:pt x="871" y="99"/>
                    </a:lnTo>
                    <a:lnTo>
                      <a:pt x="878" y="112"/>
                    </a:lnTo>
                    <a:lnTo>
                      <a:pt x="880" y="128"/>
                    </a:lnTo>
                    <a:lnTo>
                      <a:pt x="882" y="146"/>
                    </a:lnTo>
                    <a:lnTo>
                      <a:pt x="880" y="162"/>
                    </a:lnTo>
                    <a:lnTo>
                      <a:pt x="878" y="175"/>
                    </a:lnTo>
                    <a:lnTo>
                      <a:pt x="878" y="189"/>
                    </a:lnTo>
                    <a:lnTo>
                      <a:pt x="875" y="200"/>
                    </a:lnTo>
                    <a:lnTo>
                      <a:pt x="875" y="211"/>
                    </a:lnTo>
                    <a:lnTo>
                      <a:pt x="878" y="220"/>
                    </a:lnTo>
                    <a:lnTo>
                      <a:pt x="878" y="232"/>
                    </a:lnTo>
                    <a:lnTo>
                      <a:pt x="878" y="243"/>
                    </a:lnTo>
                    <a:lnTo>
                      <a:pt x="875" y="270"/>
                    </a:lnTo>
                    <a:lnTo>
                      <a:pt x="875" y="297"/>
                    </a:lnTo>
                    <a:lnTo>
                      <a:pt x="873" y="322"/>
                    </a:lnTo>
                    <a:lnTo>
                      <a:pt x="871" y="344"/>
                    </a:lnTo>
                    <a:lnTo>
                      <a:pt x="866" y="369"/>
                    </a:lnTo>
                    <a:lnTo>
                      <a:pt x="862" y="391"/>
                    </a:lnTo>
                    <a:lnTo>
                      <a:pt x="853" y="416"/>
                    </a:lnTo>
                    <a:lnTo>
                      <a:pt x="844" y="441"/>
                    </a:lnTo>
                    <a:lnTo>
                      <a:pt x="837" y="455"/>
                    </a:lnTo>
                    <a:lnTo>
                      <a:pt x="826" y="473"/>
                    </a:lnTo>
                    <a:lnTo>
                      <a:pt x="808" y="493"/>
                    </a:lnTo>
                    <a:lnTo>
                      <a:pt x="785" y="513"/>
                    </a:lnTo>
                    <a:lnTo>
                      <a:pt x="758" y="531"/>
                    </a:lnTo>
                    <a:lnTo>
                      <a:pt x="731" y="547"/>
                    </a:lnTo>
                    <a:lnTo>
                      <a:pt x="716" y="554"/>
                    </a:lnTo>
                    <a:lnTo>
                      <a:pt x="702" y="560"/>
                    </a:lnTo>
                    <a:lnTo>
                      <a:pt x="686" y="563"/>
                    </a:lnTo>
                    <a:lnTo>
                      <a:pt x="673" y="565"/>
                    </a:lnTo>
                    <a:lnTo>
                      <a:pt x="657" y="572"/>
                    </a:lnTo>
                    <a:lnTo>
                      <a:pt x="641" y="576"/>
                    </a:lnTo>
                    <a:lnTo>
                      <a:pt x="626" y="576"/>
                    </a:lnTo>
                    <a:lnTo>
                      <a:pt x="610" y="574"/>
                    </a:lnTo>
                    <a:lnTo>
                      <a:pt x="592" y="574"/>
                    </a:lnTo>
                    <a:lnTo>
                      <a:pt x="578" y="574"/>
                    </a:lnTo>
                    <a:lnTo>
                      <a:pt x="563" y="574"/>
                    </a:lnTo>
                    <a:lnTo>
                      <a:pt x="551" y="581"/>
                    </a:lnTo>
                    <a:lnTo>
                      <a:pt x="533" y="585"/>
                    </a:lnTo>
                    <a:lnTo>
                      <a:pt x="513" y="587"/>
                    </a:lnTo>
                    <a:lnTo>
                      <a:pt x="491" y="590"/>
                    </a:lnTo>
                    <a:lnTo>
                      <a:pt x="464" y="590"/>
                    </a:lnTo>
                    <a:lnTo>
                      <a:pt x="439" y="590"/>
                    </a:lnTo>
                    <a:lnTo>
                      <a:pt x="416" y="590"/>
                    </a:lnTo>
                    <a:lnTo>
                      <a:pt x="396" y="587"/>
                    </a:lnTo>
                    <a:lnTo>
                      <a:pt x="380" y="585"/>
                    </a:lnTo>
                    <a:lnTo>
                      <a:pt x="360" y="583"/>
                    </a:lnTo>
                    <a:lnTo>
                      <a:pt x="342" y="583"/>
                    </a:lnTo>
                    <a:lnTo>
                      <a:pt x="322" y="581"/>
                    </a:lnTo>
                    <a:lnTo>
                      <a:pt x="302" y="578"/>
                    </a:lnTo>
                    <a:lnTo>
                      <a:pt x="281" y="576"/>
                    </a:lnTo>
                    <a:lnTo>
                      <a:pt x="261" y="574"/>
                    </a:lnTo>
                    <a:lnTo>
                      <a:pt x="241" y="572"/>
                    </a:lnTo>
                    <a:lnTo>
                      <a:pt x="220" y="567"/>
                    </a:lnTo>
                    <a:lnTo>
                      <a:pt x="200" y="565"/>
                    </a:lnTo>
                    <a:lnTo>
                      <a:pt x="180" y="558"/>
                    </a:lnTo>
                    <a:lnTo>
                      <a:pt x="162" y="554"/>
                    </a:lnTo>
                    <a:lnTo>
                      <a:pt x="142" y="545"/>
                    </a:lnTo>
                    <a:lnTo>
                      <a:pt x="124" y="538"/>
                    </a:lnTo>
                    <a:lnTo>
                      <a:pt x="108" y="527"/>
                    </a:lnTo>
                    <a:lnTo>
                      <a:pt x="92" y="515"/>
                    </a:lnTo>
                    <a:lnTo>
                      <a:pt x="76" y="504"/>
                    </a:lnTo>
                    <a:lnTo>
                      <a:pt x="76" y="502"/>
                    </a:lnTo>
                    <a:lnTo>
                      <a:pt x="76" y="502"/>
                    </a:lnTo>
                    <a:lnTo>
                      <a:pt x="76" y="500"/>
                    </a:lnTo>
                    <a:lnTo>
                      <a:pt x="76" y="500"/>
                    </a:lnTo>
                    <a:lnTo>
                      <a:pt x="76" y="500"/>
                    </a:lnTo>
                    <a:lnTo>
                      <a:pt x="76" y="497"/>
                    </a:lnTo>
                    <a:lnTo>
                      <a:pt x="76" y="497"/>
                    </a:lnTo>
                    <a:lnTo>
                      <a:pt x="76" y="495"/>
                    </a:lnTo>
                    <a:lnTo>
                      <a:pt x="76" y="495"/>
                    </a:lnTo>
                    <a:lnTo>
                      <a:pt x="76" y="495"/>
                    </a:lnTo>
                    <a:lnTo>
                      <a:pt x="74" y="495"/>
                    </a:lnTo>
                    <a:lnTo>
                      <a:pt x="74" y="495"/>
                    </a:lnTo>
                    <a:lnTo>
                      <a:pt x="74" y="495"/>
                    </a:lnTo>
                    <a:lnTo>
                      <a:pt x="72" y="495"/>
                    </a:lnTo>
                    <a:lnTo>
                      <a:pt x="72" y="495"/>
                    </a:lnTo>
                    <a:lnTo>
                      <a:pt x="72" y="495"/>
                    </a:lnTo>
                    <a:lnTo>
                      <a:pt x="72" y="495"/>
                    </a:lnTo>
                    <a:lnTo>
                      <a:pt x="70" y="495"/>
                    </a:lnTo>
                    <a:lnTo>
                      <a:pt x="70" y="495"/>
                    </a:lnTo>
                    <a:lnTo>
                      <a:pt x="70" y="495"/>
                    </a:lnTo>
                    <a:lnTo>
                      <a:pt x="67" y="495"/>
                    </a:lnTo>
                    <a:lnTo>
                      <a:pt x="67" y="495"/>
                    </a:lnTo>
                    <a:lnTo>
                      <a:pt x="67" y="495"/>
                    </a:lnTo>
                    <a:lnTo>
                      <a:pt x="67" y="495"/>
                    </a:lnTo>
                    <a:lnTo>
                      <a:pt x="67" y="493"/>
                    </a:lnTo>
                    <a:lnTo>
                      <a:pt x="67" y="493"/>
                    </a:lnTo>
                    <a:lnTo>
                      <a:pt x="67" y="493"/>
                    </a:lnTo>
                    <a:lnTo>
                      <a:pt x="67" y="491"/>
                    </a:lnTo>
                    <a:lnTo>
                      <a:pt x="67" y="491"/>
                    </a:lnTo>
                    <a:lnTo>
                      <a:pt x="67" y="488"/>
                    </a:lnTo>
                    <a:lnTo>
                      <a:pt x="67" y="488"/>
                    </a:lnTo>
                    <a:lnTo>
                      <a:pt x="67" y="488"/>
                    </a:lnTo>
                    <a:lnTo>
                      <a:pt x="67" y="488"/>
                    </a:lnTo>
                    <a:lnTo>
                      <a:pt x="65" y="488"/>
                    </a:lnTo>
                    <a:lnTo>
                      <a:pt x="63" y="488"/>
                    </a:lnTo>
                    <a:lnTo>
                      <a:pt x="63" y="486"/>
                    </a:lnTo>
                    <a:lnTo>
                      <a:pt x="61" y="486"/>
                    </a:lnTo>
                    <a:lnTo>
                      <a:pt x="61" y="486"/>
                    </a:lnTo>
                    <a:lnTo>
                      <a:pt x="58" y="486"/>
                    </a:lnTo>
                    <a:lnTo>
                      <a:pt x="58" y="486"/>
                    </a:lnTo>
                    <a:lnTo>
                      <a:pt x="58" y="484"/>
                    </a:lnTo>
                    <a:lnTo>
                      <a:pt x="56" y="482"/>
                    </a:lnTo>
                    <a:lnTo>
                      <a:pt x="54" y="479"/>
                    </a:lnTo>
                    <a:lnTo>
                      <a:pt x="52" y="477"/>
                    </a:lnTo>
                    <a:lnTo>
                      <a:pt x="52" y="475"/>
                    </a:lnTo>
                    <a:lnTo>
                      <a:pt x="49" y="473"/>
                    </a:lnTo>
                    <a:lnTo>
                      <a:pt x="47" y="468"/>
                    </a:lnTo>
                    <a:lnTo>
                      <a:pt x="47" y="464"/>
                    </a:lnTo>
                    <a:lnTo>
                      <a:pt x="45" y="464"/>
                    </a:lnTo>
                    <a:lnTo>
                      <a:pt x="43" y="461"/>
                    </a:lnTo>
                    <a:lnTo>
                      <a:pt x="43" y="461"/>
                    </a:lnTo>
                    <a:lnTo>
                      <a:pt x="43" y="459"/>
                    </a:lnTo>
                    <a:lnTo>
                      <a:pt x="43" y="459"/>
                    </a:lnTo>
                    <a:lnTo>
                      <a:pt x="43" y="457"/>
                    </a:lnTo>
                    <a:lnTo>
                      <a:pt x="40" y="457"/>
                    </a:lnTo>
                    <a:lnTo>
                      <a:pt x="38" y="455"/>
                    </a:lnTo>
                    <a:lnTo>
                      <a:pt x="36" y="448"/>
                    </a:lnTo>
                    <a:lnTo>
                      <a:pt x="34" y="443"/>
                    </a:lnTo>
                    <a:lnTo>
                      <a:pt x="31" y="437"/>
                    </a:lnTo>
                    <a:lnTo>
                      <a:pt x="31" y="430"/>
                    </a:lnTo>
                    <a:lnTo>
                      <a:pt x="29" y="423"/>
                    </a:lnTo>
                    <a:lnTo>
                      <a:pt x="27" y="416"/>
                    </a:lnTo>
                    <a:lnTo>
                      <a:pt x="25" y="409"/>
                    </a:lnTo>
                    <a:lnTo>
                      <a:pt x="25" y="403"/>
                    </a:lnTo>
                    <a:lnTo>
                      <a:pt x="22" y="403"/>
                    </a:lnTo>
                    <a:lnTo>
                      <a:pt x="22" y="403"/>
                    </a:lnTo>
                    <a:lnTo>
                      <a:pt x="22" y="403"/>
                    </a:lnTo>
                    <a:lnTo>
                      <a:pt x="22" y="403"/>
                    </a:lnTo>
                    <a:lnTo>
                      <a:pt x="20" y="403"/>
                    </a:lnTo>
                    <a:lnTo>
                      <a:pt x="20" y="403"/>
                    </a:lnTo>
                    <a:lnTo>
                      <a:pt x="20" y="403"/>
                    </a:lnTo>
                    <a:lnTo>
                      <a:pt x="18" y="403"/>
                    </a:lnTo>
                    <a:lnTo>
                      <a:pt x="18" y="400"/>
                    </a:lnTo>
                    <a:lnTo>
                      <a:pt x="18" y="398"/>
                    </a:lnTo>
                    <a:lnTo>
                      <a:pt x="18" y="394"/>
                    </a:lnTo>
                    <a:lnTo>
                      <a:pt x="18" y="391"/>
                    </a:lnTo>
                    <a:lnTo>
                      <a:pt x="20" y="389"/>
                    </a:lnTo>
                    <a:lnTo>
                      <a:pt x="20" y="387"/>
                    </a:lnTo>
                    <a:lnTo>
                      <a:pt x="20" y="385"/>
                    </a:lnTo>
                    <a:lnTo>
                      <a:pt x="20" y="382"/>
                    </a:lnTo>
                    <a:lnTo>
                      <a:pt x="20" y="382"/>
                    </a:lnTo>
                    <a:lnTo>
                      <a:pt x="18" y="382"/>
                    </a:lnTo>
                    <a:lnTo>
                      <a:pt x="18" y="382"/>
                    </a:lnTo>
                    <a:lnTo>
                      <a:pt x="18" y="382"/>
                    </a:lnTo>
                    <a:lnTo>
                      <a:pt x="18" y="382"/>
                    </a:lnTo>
                    <a:lnTo>
                      <a:pt x="16" y="382"/>
                    </a:lnTo>
                    <a:lnTo>
                      <a:pt x="16" y="382"/>
                    </a:lnTo>
                    <a:lnTo>
                      <a:pt x="16" y="382"/>
                    </a:lnTo>
                    <a:lnTo>
                      <a:pt x="16" y="380"/>
                    </a:lnTo>
                    <a:lnTo>
                      <a:pt x="16" y="380"/>
                    </a:lnTo>
                    <a:lnTo>
                      <a:pt x="16" y="378"/>
                    </a:lnTo>
                    <a:lnTo>
                      <a:pt x="16" y="378"/>
                    </a:lnTo>
                    <a:lnTo>
                      <a:pt x="16" y="376"/>
                    </a:lnTo>
                    <a:lnTo>
                      <a:pt x="16" y="376"/>
                    </a:lnTo>
                    <a:lnTo>
                      <a:pt x="16" y="376"/>
                    </a:lnTo>
                    <a:lnTo>
                      <a:pt x="16" y="373"/>
                    </a:lnTo>
                    <a:lnTo>
                      <a:pt x="16" y="373"/>
                    </a:lnTo>
                    <a:lnTo>
                      <a:pt x="16" y="373"/>
                    </a:lnTo>
                    <a:lnTo>
                      <a:pt x="16" y="371"/>
                    </a:lnTo>
                    <a:lnTo>
                      <a:pt x="16" y="371"/>
                    </a:lnTo>
                    <a:lnTo>
                      <a:pt x="16" y="369"/>
                    </a:lnTo>
                    <a:lnTo>
                      <a:pt x="16" y="369"/>
                    </a:lnTo>
                    <a:lnTo>
                      <a:pt x="16" y="367"/>
                    </a:lnTo>
                    <a:lnTo>
                      <a:pt x="16" y="367"/>
                    </a:lnTo>
                    <a:lnTo>
                      <a:pt x="16" y="367"/>
                    </a:lnTo>
                    <a:lnTo>
                      <a:pt x="13" y="367"/>
                    </a:lnTo>
                    <a:lnTo>
                      <a:pt x="13" y="367"/>
                    </a:lnTo>
                    <a:lnTo>
                      <a:pt x="13" y="367"/>
                    </a:lnTo>
                    <a:lnTo>
                      <a:pt x="13" y="367"/>
                    </a:lnTo>
                    <a:lnTo>
                      <a:pt x="11" y="367"/>
                    </a:lnTo>
                    <a:lnTo>
                      <a:pt x="11" y="367"/>
                    </a:lnTo>
                    <a:lnTo>
                      <a:pt x="9" y="367"/>
                    </a:lnTo>
                    <a:lnTo>
                      <a:pt x="9" y="358"/>
                    </a:lnTo>
                    <a:lnTo>
                      <a:pt x="7" y="349"/>
                    </a:lnTo>
                    <a:lnTo>
                      <a:pt x="4" y="333"/>
                    </a:lnTo>
                    <a:lnTo>
                      <a:pt x="4" y="317"/>
                    </a:lnTo>
                    <a:lnTo>
                      <a:pt x="2" y="299"/>
                    </a:lnTo>
                    <a:lnTo>
                      <a:pt x="2" y="277"/>
                    </a:lnTo>
                    <a:lnTo>
                      <a:pt x="0" y="256"/>
                    </a:lnTo>
                    <a:lnTo>
                      <a:pt x="0" y="234"/>
                    </a:lnTo>
                    <a:lnTo>
                      <a:pt x="0" y="214"/>
                    </a:lnTo>
                    <a:lnTo>
                      <a:pt x="0" y="191"/>
                    </a:lnTo>
                    <a:lnTo>
                      <a:pt x="0" y="171"/>
                    </a:lnTo>
                    <a:lnTo>
                      <a:pt x="0" y="153"/>
                    </a:lnTo>
                    <a:lnTo>
                      <a:pt x="2" y="135"/>
                    </a:lnTo>
                    <a:lnTo>
                      <a:pt x="2" y="121"/>
                    </a:lnTo>
                    <a:lnTo>
                      <a:pt x="4" y="108"/>
                    </a:lnTo>
                    <a:lnTo>
                      <a:pt x="7" y="101"/>
                    </a:lnTo>
                    <a:lnTo>
                      <a:pt x="9" y="101"/>
                    </a:lnTo>
                    <a:lnTo>
                      <a:pt x="9" y="101"/>
                    </a:lnTo>
                    <a:lnTo>
                      <a:pt x="9" y="101"/>
                    </a:lnTo>
                    <a:lnTo>
                      <a:pt x="11" y="101"/>
                    </a:lnTo>
                    <a:lnTo>
                      <a:pt x="11" y="101"/>
                    </a:lnTo>
                    <a:lnTo>
                      <a:pt x="11" y="101"/>
                    </a:lnTo>
                    <a:lnTo>
                      <a:pt x="13" y="101"/>
                    </a:lnTo>
                    <a:lnTo>
                      <a:pt x="13" y="101"/>
                    </a:lnTo>
                    <a:lnTo>
                      <a:pt x="13" y="99"/>
                    </a:lnTo>
                    <a:lnTo>
                      <a:pt x="13" y="97"/>
                    </a:lnTo>
                    <a:lnTo>
                      <a:pt x="13" y="94"/>
                    </a:lnTo>
                    <a:lnTo>
                      <a:pt x="13" y="90"/>
                    </a:lnTo>
                    <a:lnTo>
                      <a:pt x="13" y="88"/>
                    </a:lnTo>
                    <a:lnTo>
                      <a:pt x="13" y="85"/>
                    </a:lnTo>
                    <a:lnTo>
                      <a:pt x="13" y="83"/>
                    </a:lnTo>
                    <a:lnTo>
                      <a:pt x="13" y="79"/>
                    </a:lnTo>
                    <a:lnTo>
                      <a:pt x="13" y="79"/>
                    </a:lnTo>
                    <a:lnTo>
                      <a:pt x="16" y="79"/>
                    </a:lnTo>
                    <a:lnTo>
                      <a:pt x="16" y="79"/>
                    </a:lnTo>
                    <a:lnTo>
                      <a:pt x="16" y="79"/>
                    </a:lnTo>
                    <a:lnTo>
                      <a:pt x="18" y="79"/>
                    </a:lnTo>
                    <a:lnTo>
                      <a:pt x="18" y="79"/>
                    </a:lnTo>
                    <a:lnTo>
                      <a:pt x="18" y="79"/>
                    </a:lnTo>
                    <a:lnTo>
                      <a:pt x="18" y="79"/>
                    </a:lnTo>
                    <a:lnTo>
                      <a:pt x="20" y="76"/>
                    </a:lnTo>
                    <a:lnTo>
                      <a:pt x="20" y="72"/>
                    </a:lnTo>
                    <a:lnTo>
                      <a:pt x="20" y="65"/>
                    </a:lnTo>
                    <a:lnTo>
                      <a:pt x="22" y="58"/>
                    </a:lnTo>
                    <a:lnTo>
                      <a:pt x="25" y="54"/>
                    </a:lnTo>
                    <a:lnTo>
                      <a:pt x="27" y="47"/>
                    </a:lnTo>
                    <a:lnTo>
                      <a:pt x="29" y="43"/>
                    </a:lnTo>
                    <a:lnTo>
                      <a:pt x="31" y="40"/>
                    </a:lnTo>
                    <a:lnTo>
                      <a:pt x="31" y="40"/>
                    </a:lnTo>
                    <a:lnTo>
                      <a:pt x="31" y="40"/>
                    </a:lnTo>
                    <a:lnTo>
                      <a:pt x="34" y="40"/>
                    </a:lnTo>
                    <a:lnTo>
                      <a:pt x="34" y="40"/>
                    </a:lnTo>
                    <a:lnTo>
                      <a:pt x="34" y="40"/>
                    </a:lnTo>
                    <a:lnTo>
                      <a:pt x="36" y="40"/>
                    </a:lnTo>
                    <a:lnTo>
                      <a:pt x="36" y="40"/>
                    </a:lnTo>
                    <a:lnTo>
                      <a:pt x="36" y="40"/>
                    </a:lnTo>
                    <a:lnTo>
                      <a:pt x="38" y="36"/>
                    </a:lnTo>
                    <a:lnTo>
                      <a:pt x="38" y="34"/>
                    </a:lnTo>
                    <a:lnTo>
                      <a:pt x="38" y="31"/>
                    </a:lnTo>
                    <a:lnTo>
                      <a:pt x="40" y="29"/>
                    </a:lnTo>
                    <a:lnTo>
                      <a:pt x="40" y="27"/>
                    </a:lnTo>
                    <a:lnTo>
                      <a:pt x="40" y="25"/>
                    </a:lnTo>
                    <a:lnTo>
                      <a:pt x="43" y="20"/>
                    </a:lnTo>
                    <a:lnTo>
                      <a:pt x="43" y="18"/>
                    </a:lnTo>
                    <a:lnTo>
                      <a:pt x="43" y="18"/>
                    </a:lnTo>
                    <a:lnTo>
                      <a:pt x="45" y="18"/>
                    </a:lnTo>
                    <a:lnTo>
                      <a:pt x="45" y="16"/>
                    </a:lnTo>
                    <a:lnTo>
                      <a:pt x="45" y="16"/>
                    </a:lnTo>
                    <a:lnTo>
                      <a:pt x="45" y="16"/>
                    </a:lnTo>
                    <a:lnTo>
                      <a:pt x="47" y="13"/>
                    </a:lnTo>
                    <a:lnTo>
                      <a:pt x="47" y="13"/>
                    </a:lnTo>
                    <a:lnTo>
                      <a:pt x="47" y="13"/>
                    </a:lnTo>
                    <a:lnTo>
                      <a:pt x="49" y="13"/>
                    </a:lnTo>
                    <a:lnTo>
                      <a:pt x="49" y="13"/>
                    </a:lnTo>
                    <a:lnTo>
                      <a:pt x="49" y="13"/>
                    </a:lnTo>
                    <a:lnTo>
                      <a:pt x="52" y="13"/>
                    </a:lnTo>
                    <a:lnTo>
                      <a:pt x="52" y="13"/>
                    </a:lnTo>
                    <a:lnTo>
                      <a:pt x="52" y="13"/>
                    </a:lnTo>
                    <a:lnTo>
                      <a:pt x="54" y="13"/>
                    </a:lnTo>
                    <a:lnTo>
                      <a:pt x="54" y="13"/>
                    </a:lnTo>
                    <a:lnTo>
                      <a:pt x="54" y="11"/>
                    </a:lnTo>
                    <a:lnTo>
                      <a:pt x="54" y="11"/>
                    </a:lnTo>
                    <a:lnTo>
                      <a:pt x="54" y="11"/>
                    </a:lnTo>
                    <a:lnTo>
                      <a:pt x="54" y="9"/>
                    </a:lnTo>
                    <a:lnTo>
                      <a:pt x="54" y="9"/>
                    </a:lnTo>
                    <a:lnTo>
                      <a:pt x="54" y="7"/>
                    </a:lnTo>
                    <a:lnTo>
                      <a:pt x="54" y="7"/>
                    </a:lnTo>
                    <a:lnTo>
                      <a:pt x="54" y="7"/>
                    </a:lnTo>
                    <a:lnTo>
                      <a:pt x="54" y="4"/>
                    </a:lnTo>
                    <a:lnTo>
                      <a:pt x="56" y="4"/>
                    </a:lnTo>
                    <a:lnTo>
                      <a:pt x="56" y="4"/>
                    </a:lnTo>
                    <a:lnTo>
                      <a:pt x="56" y="2"/>
                    </a:lnTo>
                    <a:lnTo>
                      <a:pt x="56" y="2"/>
                    </a:lnTo>
                    <a:lnTo>
                      <a:pt x="58" y="2"/>
                    </a:lnTo>
                    <a:lnTo>
                      <a:pt x="58" y="0"/>
                    </a:lnTo>
                    <a:lnTo>
                      <a:pt x="58" y="0"/>
                    </a:lnTo>
                    <a:lnTo>
                      <a:pt x="74" y="2"/>
                    </a:lnTo>
                    <a:lnTo>
                      <a:pt x="90" y="2"/>
                    </a:lnTo>
                    <a:lnTo>
                      <a:pt x="103" y="4"/>
                    </a:lnTo>
                    <a:lnTo>
                      <a:pt x="119" y="7"/>
                    </a:lnTo>
                    <a:lnTo>
                      <a:pt x="133" y="7"/>
                    </a:lnTo>
                    <a:lnTo>
                      <a:pt x="148" y="9"/>
                    </a:lnTo>
                    <a:lnTo>
                      <a:pt x="164" y="11"/>
                    </a:lnTo>
                    <a:lnTo>
                      <a:pt x="178" y="11"/>
                    </a:lnTo>
                    <a:close/>
                  </a:path>
                </a:pathLst>
              </a:custGeom>
              <a:solidFill>
                <a:srgbClr val="F0C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dirty="0"/>
              </a:p>
            </p:txBody>
          </p:sp>
          <p:sp>
            <p:nvSpPr>
              <p:cNvPr id="1345" name="Freeform 600">
                <a:extLst>
                  <a:ext uri="{FF2B5EF4-FFF2-40B4-BE49-F238E27FC236}">
                    <a16:creationId xmlns:a16="http://schemas.microsoft.com/office/drawing/2014/main" id="{CCDCCBCD-B133-C026-0633-5E8DD99725F0}"/>
                  </a:ext>
                </a:extLst>
              </p:cNvPr>
              <p:cNvSpPr>
                <a:spLocks/>
              </p:cNvSpPr>
              <p:nvPr/>
            </p:nvSpPr>
            <p:spPr bwMode="auto">
              <a:xfrm>
                <a:off x="7161452" y="1881238"/>
                <a:ext cx="373063" cy="120650"/>
              </a:xfrm>
              <a:custGeom>
                <a:avLst/>
                <a:gdLst>
                  <a:gd name="T0" fmla="*/ 174 w 235"/>
                  <a:gd name="T1" fmla="*/ 36 h 76"/>
                  <a:gd name="T2" fmla="*/ 187 w 235"/>
                  <a:gd name="T3" fmla="*/ 13 h 76"/>
                  <a:gd name="T4" fmla="*/ 185 w 235"/>
                  <a:gd name="T5" fmla="*/ 13 h 76"/>
                  <a:gd name="T6" fmla="*/ 181 w 235"/>
                  <a:gd name="T7" fmla="*/ 16 h 76"/>
                  <a:gd name="T8" fmla="*/ 172 w 235"/>
                  <a:gd name="T9" fmla="*/ 16 h 76"/>
                  <a:gd name="T10" fmla="*/ 163 w 235"/>
                  <a:gd name="T11" fmla="*/ 18 h 76"/>
                  <a:gd name="T12" fmla="*/ 136 w 235"/>
                  <a:gd name="T13" fmla="*/ 18 h 76"/>
                  <a:gd name="T14" fmla="*/ 106 w 235"/>
                  <a:gd name="T15" fmla="*/ 16 h 76"/>
                  <a:gd name="T16" fmla="*/ 77 w 235"/>
                  <a:gd name="T17" fmla="*/ 11 h 76"/>
                  <a:gd name="T18" fmla="*/ 48 w 235"/>
                  <a:gd name="T19" fmla="*/ 7 h 76"/>
                  <a:gd name="T20" fmla="*/ 25 w 235"/>
                  <a:gd name="T21" fmla="*/ 2 h 76"/>
                  <a:gd name="T22" fmla="*/ 7 w 235"/>
                  <a:gd name="T23" fmla="*/ 0 h 76"/>
                  <a:gd name="T24" fmla="*/ 0 w 235"/>
                  <a:gd name="T25" fmla="*/ 61 h 76"/>
                  <a:gd name="T26" fmla="*/ 16 w 235"/>
                  <a:gd name="T27" fmla="*/ 63 h 76"/>
                  <a:gd name="T28" fmla="*/ 39 w 235"/>
                  <a:gd name="T29" fmla="*/ 65 h 76"/>
                  <a:gd name="T30" fmla="*/ 68 w 235"/>
                  <a:gd name="T31" fmla="*/ 70 h 76"/>
                  <a:gd name="T32" fmla="*/ 99 w 235"/>
                  <a:gd name="T33" fmla="*/ 74 h 76"/>
                  <a:gd name="T34" fmla="*/ 133 w 235"/>
                  <a:gd name="T35" fmla="*/ 76 h 76"/>
                  <a:gd name="T36" fmla="*/ 163 w 235"/>
                  <a:gd name="T37" fmla="*/ 76 h 76"/>
                  <a:gd name="T38" fmla="*/ 178 w 235"/>
                  <a:gd name="T39" fmla="*/ 76 h 76"/>
                  <a:gd name="T40" fmla="*/ 194 w 235"/>
                  <a:gd name="T41" fmla="*/ 74 h 76"/>
                  <a:gd name="T42" fmla="*/ 208 w 235"/>
                  <a:gd name="T43" fmla="*/ 70 h 76"/>
                  <a:gd name="T44" fmla="*/ 221 w 235"/>
                  <a:gd name="T45" fmla="*/ 61 h 76"/>
                  <a:gd name="T46" fmla="*/ 235 w 235"/>
                  <a:gd name="T47" fmla="*/ 36 h 76"/>
                  <a:gd name="T48" fmla="*/ 221 w 235"/>
                  <a:gd name="T49" fmla="*/ 61 h 76"/>
                  <a:gd name="T50" fmla="*/ 235 w 235"/>
                  <a:gd name="T51" fmla="*/ 52 h 76"/>
                  <a:gd name="T52" fmla="*/ 235 w 235"/>
                  <a:gd name="T53" fmla="*/ 36 h 76"/>
                  <a:gd name="T54" fmla="*/ 174 w 235"/>
                  <a:gd name="T5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5" h="76">
                    <a:moveTo>
                      <a:pt x="174" y="36"/>
                    </a:moveTo>
                    <a:lnTo>
                      <a:pt x="187" y="13"/>
                    </a:lnTo>
                    <a:lnTo>
                      <a:pt x="185" y="13"/>
                    </a:lnTo>
                    <a:lnTo>
                      <a:pt x="181" y="16"/>
                    </a:lnTo>
                    <a:lnTo>
                      <a:pt x="172" y="16"/>
                    </a:lnTo>
                    <a:lnTo>
                      <a:pt x="163" y="18"/>
                    </a:lnTo>
                    <a:lnTo>
                      <a:pt x="136" y="18"/>
                    </a:lnTo>
                    <a:lnTo>
                      <a:pt x="106" y="16"/>
                    </a:lnTo>
                    <a:lnTo>
                      <a:pt x="77" y="11"/>
                    </a:lnTo>
                    <a:lnTo>
                      <a:pt x="48" y="7"/>
                    </a:lnTo>
                    <a:lnTo>
                      <a:pt x="25" y="2"/>
                    </a:lnTo>
                    <a:lnTo>
                      <a:pt x="7" y="0"/>
                    </a:lnTo>
                    <a:lnTo>
                      <a:pt x="0" y="61"/>
                    </a:lnTo>
                    <a:lnTo>
                      <a:pt x="16" y="63"/>
                    </a:lnTo>
                    <a:lnTo>
                      <a:pt x="39" y="65"/>
                    </a:lnTo>
                    <a:lnTo>
                      <a:pt x="68" y="70"/>
                    </a:lnTo>
                    <a:lnTo>
                      <a:pt x="99" y="74"/>
                    </a:lnTo>
                    <a:lnTo>
                      <a:pt x="133" y="76"/>
                    </a:lnTo>
                    <a:lnTo>
                      <a:pt x="163" y="76"/>
                    </a:lnTo>
                    <a:lnTo>
                      <a:pt x="178" y="76"/>
                    </a:lnTo>
                    <a:lnTo>
                      <a:pt x="194" y="74"/>
                    </a:lnTo>
                    <a:lnTo>
                      <a:pt x="208" y="70"/>
                    </a:lnTo>
                    <a:lnTo>
                      <a:pt x="221" y="61"/>
                    </a:lnTo>
                    <a:lnTo>
                      <a:pt x="235" y="36"/>
                    </a:lnTo>
                    <a:lnTo>
                      <a:pt x="221" y="61"/>
                    </a:lnTo>
                    <a:lnTo>
                      <a:pt x="235" y="52"/>
                    </a:lnTo>
                    <a:lnTo>
                      <a:pt x="235" y="36"/>
                    </a:lnTo>
                    <a:lnTo>
                      <a:pt x="174" y="36"/>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6" name="Freeform 601">
                <a:extLst>
                  <a:ext uri="{FF2B5EF4-FFF2-40B4-BE49-F238E27FC236}">
                    <a16:creationId xmlns:a16="http://schemas.microsoft.com/office/drawing/2014/main" id="{C296FF39-2F9D-0F90-E400-D9FC5AFE41A8}"/>
                  </a:ext>
                </a:extLst>
              </p:cNvPr>
              <p:cNvSpPr>
                <a:spLocks/>
              </p:cNvSpPr>
              <p:nvPr/>
            </p:nvSpPr>
            <p:spPr bwMode="auto">
              <a:xfrm>
                <a:off x="7437677" y="1887588"/>
                <a:ext cx="96838" cy="82550"/>
              </a:xfrm>
              <a:custGeom>
                <a:avLst/>
                <a:gdLst>
                  <a:gd name="T0" fmla="*/ 16 w 61"/>
                  <a:gd name="T1" fmla="*/ 0 h 52"/>
                  <a:gd name="T2" fmla="*/ 0 w 61"/>
                  <a:gd name="T3" fmla="*/ 25 h 52"/>
                  <a:gd name="T4" fmla="*/ 0 w 61"/>
                  <a:gd name="T5" fmla="*/ 27 h 52"/>
                  <a:gd name="T6" fmla="*/ 0 w 61"/>
                  <a:gd name="T7" fmla="*/ 27 h 52"/>
                  <a:gd name="T8" fmla="*/ 0 w 61"/>
                  <a:gd name="T9" fmla="*/ 27 h 52"/>
                  <a:gd name="T10" fmla="*/ 0 w 61"/>
                  <a:gd name="T11" fmla="*/ 30 h 52"/>
                  <a:gd name="T12" fmla="*/ 0 w 61"/>
                  <a:gd name="T13" fmla="*/ 30 h 52"/>
                  <a:gd name="T14" fmla="*/ 0 w 61"/>
                  <a:gd name="T15" fmla="*/ 32 h 52"/>
                  <a:gd name="T16" fmla="*/ 0 w 61"/>
                  <a:gd name="T17" fmla="*/ 32 h 52"/>
                  <a:gd name="T18" fmla="*/ 0 w 61"/>
                  <a:gd name="T19" fmla="*/ 32 h 52"/>
                  <a:gd name="T20" fmla="*/ 61 w 61"/>
                  <a:gd name="T21" fmla="*/ 32 h 52"/>
                  <a:gd name="T22" fmla="*/ 61 w 61"/>
                  <a:gd name="T23" fmla="*/ 32 h 52"/>
                  <a:gd name="T24" fmla="*/ 61 w 61"/>
                  <a:gd name="T25" fmla="*/ 32 h 52"/>
                  <a:gd name="T26" fmla="*/ 61 w 61"/>
                  <a:gd name="T27" fmla="*/ 30 h 52"/>
                  <a:gd name="T28" fmla="*/ 61 w 61"/>
                  <a:gd name="T29" fmla="*/ 30 h 52"/>
                  <a:gd name="T30" fmla="*/ 61 w 61"/>
                  <a:gd name="T31" fmla="*/ 27 h 52"/>
                  <a:gd name="T32" fmla="*/ 61 w 61"/>
                  <a:gd name="T33" fmla="*/ 27 h 52"/>
                  <a:gd name="T34" fmla="*/ 61 w 61"/>
                  <a:gd name="T35" fmla="*/ 27 h 52"/>
                  <a:gd name="T36" fmla="*/ 61 w 61"/>
                  <a:gd name="T37" fmla="*/ 25 h 52"/>
                  <a:gd name="T38" fmla="*/ 45 w 61"/>
                  <a:gd name="T39" fmla="*/ 52 h 52"/>
                  <a:gd name="T40" fmla="*/ 16 w 61"/>
                  <a:gd name="T41" fmla="*/ 0 h 52"/>
                  <a:gd name="T42" fmla="*/ 0 w 61"/>
                  <a:gd name="T43" fmla="*/ 9 h 52"/>
                  <a:gd name="T44" fmla="*/ 0 w 61"/>
                  <a:gd name="T45" fmla="*/ 25 h 52"/>
                  <a:gd name="T46" fmla="*/ 16 w 61"/>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2">
                    <a:moveTo>
                      <a:pt x="16" y="0"/>
                    </a:moveTo>
                    <a:lnTo>
                      <a:pt x="0" y="25"/>
                    </a:lnTo>
                    <a:lnTo>
                      <a:pt x="0" y="27"/>
                    </a:lnTo>
                    <a:lnTo>
                      <a:pt x="0" y="27"/>
                    </a:lnTo>
                    <a:lnTo>
                      <a:pt x="0" y="27"/>
                    </a:lnTo>
                    <a:lnTo>
                      <a:pt x="0" y="30"/>
                    </a:lnTo>
                    <a:lnTo>
                      <a:pt x="0" y="30"/>
                    </a:lnTo>
                    <a:lnTo>
                      <a:pt x="0" y="32"/>
                    </a:lnTo>
                    <a:lnTo>
                      <a:pt x="0" y="32"/>
                    </a:lnTo>
                    <a:lnTo>
                      <a:pt x="0" y="32"/>
                    </a:lnTo>
                    <a:lnTo>
                      <a:pt x="61" y="32"/>
                    </a:lnTo>
                    <a:lnTo>
                      <a:pt x="61" y="32"/>
                    </a:lnTo>
                    <a:lnTo>
                      <a:pt x="61" y="32"/>
                    </a:lnTo>
                    <a:lnTo>
                      <a:pt x="61" y="30"/>
                    </a:lnTo>
                    <a:lnTo>
                      <a:pt x="61" y="30"/>
                    </a:lnTo>
                    <a:lnTo>
                      <a:pt x="61" y="27"/>
                    </a:lnTo>
                    <a:lnTo>
                      <a:pt x="61" y="27"/>
                    </a:lnTo>
                    <a:lnTo>
                      <a:pt x="61" y="27"/>
                    </a:lnTo>
                    <a:lnTo>
                      <a:pt x="61" y="25"/>
                    </a:lnTo>
                    <a:lnTo>
                      <a:pt x="45" y="52"/>
                    </a:lnTo>
                    <a:lnTo>
                      <a:pt x="16" y="0"/>
                    </a:lnTo>
                    <a:lnTo>
                      <a:pt x="0" y="9"/>
                    </a:lnTo>
                    <a:lnTo>
                      <a:pt x="0" y="25"/>
                    </a:lnTo>
                    <a:lnTo>
                      <a:pt x="16"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7" name="Freeform 602">
                <a:extLst>
                  <a:ext uri="{FF2B5EF4-FFF2-40B4-BE49-F238E27FC236}">
                    <a16:creationId xmlns:a16="http://schemas.microsoft.com/office/drawing/2014/main" id="{6FC605AB-73FA-515A-C598-76EE68C9E2BD}"/>
                  </a:ext>
                </a:extLst>
              </p:cNvPr>
              <p:cNvSpPr>
                <a:spLocks/>
              </p:cNvSpPr>
              <p:nvPr/>
            </p:nvSpPr>
            <p:spPr bwMode="auto">
              <a:xfrm>
                <a:off x="7463077" y="1873301"/>
                <a:ext cx="342900" cy="139700"/>
              </a:xfrm>
              <a:custGeom>
                <a:avLst/>
                <a:gdLst>
                  <a:gd name="T0" fmla="*/ 155 w 216"/>
                  <a:gd name="T1" fmla="*/ 52 h 88"/>
                  <a:gd name="T2" fmla="*/ 168 w 216"/>
                  <a:gd name="T3" fmla="*/ 25 h 88"/>
                  <a:gd name="T4" fmla="*/ 166 w 216"/>
                  <a:gd name="T5" fmla="*/ 27 h 88"/>
                  <a:gd name="T6" fmla="*/ 164 w 216"/>
                  <a:gd name="T7" fmla="*/ 27 h 88"/>
                  <a:gd name="T8" fmla="*/ 157 w 216"/>
                  <a:gd name="T9" fmla="*/ 27 h 88"/>
                  <a:gd name="T10" fmla="*/ 153 w 216"/>
                  <a:gd name="T11" fmla="*/ 27 h 88"/>
                  <a:gd name="T12" fmla="*/ 130 w 216"/>
                  <a:gd name="T13" fmla="*/ 23 h 88"/>
                  <a:gd name="T14" fmla="*/ 108 w 216"/>
                  <a:gd name="T15" fmla="*/ 16 h 88"/>
                  <a:gd name="T16" fmla="*/ 83 w 216"/>
                  <a:gd name="T17" fmla="*/ 7 h 88"/>
                  <a:gd name="T18" fmla="*/ 58 w 216"/>
                  <a:gd name="T19" fmla="*/ 3 h 88"/>
                  <a:gd name="T20" fmla="*/ 42 w 216"/>
                  <a:gd name="T21" fmla="*/ 0 h 88"/>
                  <a:gd name="T22" fmla="*/ 29 w 216"/>
                  <a:gd name="T23" fmla="*/ 0 h 88"/>
                  <a:gd name="T24" fmla="*/ 13 w 216"/>
                  <a:gd name="T25" fmla="*/ 3 h 88"/>
                  <a:gd name="T26" fmla="*/ 0 w 216"/>
                  <a:gd name="T27" fmla="*/ 9 h 88"/>
                  <a:gd name="T28" fmla="*/ 29 w 216"/>
                  <a:gd name="T29" fmla="*/ 61 h 88"/>
                  <a:gd name="T30" fmla="*/ 31 w 216"/>
                  <a:gd name="T31" fmla="*/ 61 h 88"/>
                  <a:gd name="T32" fmla="*/ 33 w 216"/>
                  <a:gd name="T33" fmla="*/ 59 h 88"/>
                  <a:gd name="T34" fmla="*/ 40 w 216"/>
                  <a:gd name="T35" fmla="*/ 59 h 88"/>
                  <a:gd name="T36" fmla="*/ 47 w 216"/>
                  <a:gd name="T37" fmla="*/ 61 h 88"/>
                  <a:gd name="T38" fmla="*/ 67 w 216"/>
                  <a:gd name="T39" fmla="*/ 66 h 88"/>
                  <a:gd name="T40" fmla="*/ 90 w 216"/>
                  <a:gd name="T41" fmla="*/ 72 h 88"/>
                  <a:gd name="T42" fmla="*/ 117 w 216"/>
                  <a:gd name="T43" fmla="*/ 81 h 88"/>
                  <a:gd name="T44" fmla="*/ 141 w 216"/>
                  <a:gd name="T45" fmla="*/ 86 h 88"/>
                  <a:gd name="T46" fmla="*/ 157 w 216"/>
                  <a:gd name="T47" fmla="*/ 88 h 88"/>
                  <a:gd name="T48" fmla="*/ 171 w 216"/>
                  <a:gd name="T49" fmla="*/ 88 h 88"/>
                  <a:gd name="T50" fmla="*/ 186 w 216"/>
                  <a:gd name="T51" fmla="*/ 84 h 88"/>
                  <a:gd name="T52" fmla="*/ 202 w 216"/>
                  <a:gd name="T53" fmla="*/ 77 h 88"/>
                  <a:gd name="T54" fmla="*/ 216 w 216"/>
                  <a:gd name="T55" fmla="*/ 52 h 88"/>
                  <a:gd name="T56" fmla="*/ 202 w 216"/>
                  <a:gd name="T57" fmla="*/ 77 h 88"/>
                  <a:gd name="T58" fmla="*/ 216 w 216"/>
                  <a:gd name="T59" fmla="*/ 68 h 88"/>
                  <a:gd name="T60" fmla="*/ 216 w 216"/>
                  <a:gd name="T61" fmla="*/ 52 h 88"/>
                  <a:gd name="T62" fmla="*/ 155 w 216"/>
                  <a:gd name="T6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8">
                    <a:moveTo>
                      <a:pt x="155" y="52"/>
                    </a:moveTo>
                    <a:lnTo>
                      <a:pt x="168" y="25"/>
                    </a:lnTo>
                    <a:lnTo>
                      <a:pt x="166" y="27"/>
                    </a:lnTo>
                    <a:lnTo>
                      <a:pt x="164" y="27"/>
                    </a:lnTo>
                    <a:lnTo>
                      <a:pt x="157" y="27"/>
                    </a:lnTo>
                    <a:lnTo>
                      <a:pt x="153" y="27"/>
                    </a:lnTo>
                    <a:lnTo>
                      <a:pt x="130" y="23"/>
                    </a:lnTo>
                    <a:lnTo>
                      <a:pt x="108" y="16"/>
                    </a:lnTo>
                    <a:lnTo>
                      <a:pt x="83" y="7"/>
                    </a:lnTo>
                    <a:lnTo>
                      <a:pt x="58" y="3"/>
                    </a:lnTo>
                    <a:lnTo>
                      <a:pt x="42" y="0"/>
                    </a:lnTo>
                    <a:lnTo>
                      <a:pt x="29" y="0"/>
                    </a:lnTo>
                    <a:lnTo>
                      <a:pt x="13" y="3"/>
                    </a:lnTo>
                    <a:lnTo>
                      <a:pt x="0" y="9"/>
                    </a:lnTo>
                    <a:lnTo>
                      <a:pt x="29" y="61"/>
                    </a:lnTo>
                    <a:lnTo>
                      <a:pt x="31" y="61"/>
                    </a:lnTo>
                    <a:lnTo>
                      <a:pt x="33" y="59"/>
                    </a:lnTo>
                    <a:lnTo>
                      <a:pt x="40" y="59"/>
                    </a:lnTo>
                    <a:lnTo>
                      <a:pt x="47" y="61"/>
                    </a:lnTo>
                    <a:lnTo>
                      <a:pt x="67" y="66"/>
                    </a:lnTo>
                    <a:lnTo>
                      <a:pt x="90" y="72"/>
                    </a:lnTo>
                    <a:lnTo>
                      <a:pt x="117" y="81"/>
                    </a:lnTo>
                    <a:lnTo>
                      <a:pt x="141" y="86"/>
                    </a:lnTo>
                    <a:lnTo>
                      <a:pt x="157" y="88"/>
                    </a:lnTo>
                    <a:lnTo>
                      <a:pt x="171" y="88"/>
                    </a:lnTo>
                    <a:lnTo>
                      <a:pt x="186" y="84"/>
                    </a:lnTo>
                    <a:lnTo>
                      <a:pt x="202" y="77"/>
                    </a:lnTo>
                    <a:lnTo>
                      <a:pt x="216" y="52"/>
                    </a:lnTo>
                    <a:lnTo>
                      <a:pt x="202" y="77"/>
                    </a:lnTo>
                    <a:lnTo>
                      <a:pt x="216" y="68"/>
                    </a:lnTo>
                    <a:lnTo>
                      <a:pt x="216" y="52"/>
                    </a:lnTo>
                    <a:lnTo>
                      <a:pt x="155" y="52"/>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8" name="Freeform 603">
                <a:extLst>
                  <a:ext uri="{FF2B5EF4-FFF2-40B4-BE49-F238E27FC236}">
                    <a16:creationId xmlns:a16="http://schemas.microsoft.com/office/drawing/2014/main" id="{8E4D0FF1-71A9-B42B-18B5-FDC37E4C1F48}"/>
                  </a:ext>
                </a:extLst>
              </p:cNvPr>
              <p:cNvSpPr>
                <a:spLocks/>
              </p:cNvSpPr>
              <p:nvPr/>
            </p:nvSpPr>
            <p:spPr bwMode="auto">
              <a:xfrm>
                <a:off x="7709139" y="1906638"/>
                <a:ext cx="96838" cy="77787"/>
              </a:xfrm>
              <a:custGeom>
                <a:avLst/>
                <a:gdLst>
                  <a:gd name="T0" fmla="*/ 13 w 61"/>
                  <a:gd name="T1" fmla="*/ 0 h 49"/>
                  <a:gd name="T2" fmla="*/ 0 w 61"/>
                  <a:gd name="T3" fmla="*/ 24 h 49"/>
                  <a:gd name="T4" fmla="*/ 0 w 61"/>
                  <a:gd name="T5" fmla="*/ 24 h 49"/>
                  <a:gd name="T6" fmla="*/ 0 w 61"/>
                  <a:gd name="T7" fmla="*/ 27 h 49"/>
                  <a:gd name="T8" fmla="*/ 0 w 61"/>
                  <a:gd name="T9" fmla="*/ 27 h 49"/>
                  <a:gd name="T10" fmla="*/ 0 w 61"/>
                  <a:gd name="T11" fmla="*/ 27 h 49"/>
                  <a:gd name="T12" fmla="*/ 0 w 61"/>
                  <a:gd name="T13" fmla="*/ 29 h 49"/>
                  <a:gd name="T14" fmla="*/ 0 w 61"/>
                  <a:gd name="T15" fmla="*/ 29 h 49"/>
                  <a:gd name="T16" fmla="*/ 0 w 61"/>
                  <a:gd name="T17" fmla="*/ 29 h 49"/>
                  <a:gd name="T18" fmla="*/ 0 w 61"/>
                  <a:gd name="T19" fmla="*/ 31 h 49"/>
                  <a:gd name="T20" fmla="*/ 61 w 61"/>
                  <a:gd name="T21" fmla="*/ 31 h 49"/>
                  <a:gd name="T22" fmla="*/ 61 w 61"/>
                  <a:gd name="T23" fmla="*/ 29 h 49"/>
                  <a:gd name="T24" fmla="*/ 61 w 61"/>
                  <a:gd name="T25" fmla="*/ 29 h 49"/>
                  <a:gd name="T26" fmla="*/ 61 w 61"/>
                  <a:gd name="T27" fmla="*/ 29 h 49"/>
                  <a:gd name="T28" fmla="*/ 61 w 61"/>
                  <a:gd name="T29" fmla="*/ 27 h 49"/>
                  <a:gd name="T30" fmla="*/ 61 w 61"/>
                  <a:gd name="T31" fmla="*/ 27 h 49"/>
                  <a:gd name="T32" fmla="*/ 61 w 61"/>
                  <a:gd name="T33" fmla="*/ 27 h 49"/>
                  <a:gd name="T34" fmla="*/ 61 w 61"/>
                  <a:gd name="T35" fmla="*/ 24 h 49"/>
                  <a:gd name="T36" fmla="*/ 61 w 61"/>
                  <a:gd name="T37" fmla="*/ 24 h 49"/>
                  <a:gd name="T38" fmla="*/ 47 w 61"/>
                  <a:gd name="T39" fmla="*/ 49 h 49"/>
                  <a:gd name="T40" fmla="*/ 13 w 61"/>
                  <a:gd name="T41" fmla="*/ 0 h 49"/>
                  <a:gd name="T42" fmla="*/ 0 w 61"/>
                  <a:gd name="T43" fmla="*/ 9 h 49"/>
                  <a:gd name="T44" fmla="*/ 0 w 61"/>
                  <a:gd name="T45" fmla="*/ 24 h 49"/>
                  <a:gd name="T46" fmla="*/ 13 w 61"/>
                  <a:gd name="T4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49">
                    <a:moveTo>
                      <a:pt x="13" y="0"/>
                    </a:moveTo>
                    <a:lnTo>
                      <a:pt x="0" y="24"/>
                    </a:lnTo>
                    <a:lnTo>
                      <a:pt x="0" y="24"/>
                    </a:lnTo>
                    <a:lnTo>
                      <a:pt x="0" y="27"/>
                    </a:lnTo>
                    <a:lnTo>
                      <a:pt x="0" y="27"/>
                    </a:lnTo>
                    <a:lnTo>
                      <a:pt x="0" y="27"/>
                    </a:lnTo>
                    <a:lnTo>
                      <a:pt x="0" y="29"/>
                    </a:lnTo>
                    <a:lnTo>
                      <a:pt x="0" y="29"/>
                    </a:lnTo>
                    <a:lnTo>
                      <a:pt x="0" y="29"/>
                    </a:lnTo>
                    <a:lnTo>
                      <a:pt x="0" y="31"/>
                    </a:lnTo>
                    <a:lnTo>
                      <a:pt x="61" y="31"/>
                    </a:lnTo>
                    <a:lnTo>
                      <a:pt x="61" y="29"/>
                    </a:lnTo>
                    <a:lnTo>
                      <a:pt x="61" y="29"/>
                    </a:lnTo>
                    <a:lnTo>
                      <a:pt x="61" y="29"/>
                    </a:lnTo>
                    <a:lnTo>
                      <a:pt x="61" y="27"/>
                    </a:lnTo>
                    <a:lnTo>
                      <a:pt x="61" y="27"/>
                    </a:lnTo>
                    <a:lnTo>
                      <a:pt x="61" y="27"/>
                    </a:lnTo>
                    <a:lnTo>
                      <a:pt x="61" y="24"/>
                    </a:lnTo>
                    <a:lnTo>
                      <a:pt x="61" y="24"/>
                    </a:lnTo>
                    <a:lnTo>
                      <a:pt x="47" y="49"/>
                    </a:lnTo>
                    <a:lnTo>
                      <a:pt x="13" y="0"/>
                    </a:lnTo>
                    <a:lnTo>
                      <a:pt x="0" y="9"/>
                    </a:lnTo>
                    <a:lnTo>
                      <a:pt x="0" y="24"/>
                    </a:lnTo>
                    <a:lnTo>
                      <a:pt x="13"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9" name="Freeform 604">
                <a:extLst>
                  <a:ext uri="{FF2B5EF4-FFF2-40B4-BE49-F238E27FC236}">
                    <a16:creationId xmlns:a16="http://schemas.microsoft.com/office/drawing/2014/main" id="{2F685253-684F-F1D8-08A7-507FDAD22FA9}"/>
                  </a:ext>
                </a:extLst>
              </p:cNvPr>
              <p:cNvSpPr>
                <a:spLocks/>
              </p:cNvSpPr>
              <p:nvPr/>
            </p:nvSpPr>
            <p:spPr bwMode="auto">
              <a:xfrm>
                <a:off x="7729777" y="1887588"/>
                <a:ext cx="447675" cy="114300"/>
              </a:xfrm>
              <a:custGeom>
                <a:avLst/>
                <a:gdLst>
                  <a:gd name="T0" fmla="*/ 275 w 282"/>
                  <a:gd name="T1" fmla="*/ 59 h 72"/>
                  <a:gd name="T2" fmla="*/ 273 w 282"/>
                  <a:gd name="T3" fmla="*/ 27 h 72"/>
                  <a:gd name="T4" fmla="*/ 243 w 282"/>
                  <a:gd name="T5" fmla="*/ 14 h 72"/>
                  <a:gd name="T6" fmla="*/ 216 w 282"/>
                  <a:gd name="T7" fmla="*/ 9 h 72"/>
                  <a:gd name="T8" fmla="*/ 180 w 282"/>
                  <a:gd name="T9" fmla="*/ 7 h 72"/>
                  <a:gd name="T10" fmla="*/ 140 w 282"/>
                  <a:gd name="T11" fmla="*/ 3 h 72"/>
                  <a:gd name="T12" fmla="*/ 97 w 282"/>
                  <a:gd name="T13" fmla="*/ 3 h 72"/>
                  <a:gd name="T14" fmla="*/ 59 w 282"/>
                  <a:gd name="T15" fmla="*/ 0 h 72"/>
                  <a:gd name="T16" fmla="*/ 27 w 282"/>
                  <a:gd name="T17" fmla="*/ 3 h 72"/>
                  <a:gd name="T18" fmla="*/ 0 w 282"/>
                  <a:gd name="T19" fmla="*/ 12 h 72"/>
                  <a:gd name="T20" fmla="*/ 34 w 282"/>
                  <a:gd name="T21" fmla="*/ 61 h 72"/>
                  <a:gd name="T22" fmla="*/ 34 w 282"/>
                  <a:gd name="T23" fmla="*/ 61 h 72"/>
                  <a:gd name="T24" fmla="*/ 61 w 282"/>
                  <a:gd name="T25" fmla="*/ 61 h 72"/>
                  <a:gd name="T26" fmla="*/ 95 w 282"/>
                  <a:gd name="T27" fmla="*/ 61 h 72"/>
                  <a:gd name="T28" fmla="*/ 135 w 282"/>
                  <a:gd name="T29" fmla="*/ 63 h 72"/>
                  <a:gd name="T30" fmla="*/ 176 w 282"/>
                  <a:gd name="T31" fmla="*/ 66 h 72"/>
                  <a:gd name="T32" fmla="*/ 210 w 282"/>
                  <a:gd name="T33" fmla="*/ 70 h 72"/>
                  <a:gd name="T34" fmla="*/ 232 w 282"/>
                  <a:gd name="T35" fmla="*/ 72 h 72"/>
                  <a:gd name="T36" fmla="*/ 223 w 282"/>
                  <a:gd name="T37" fmla="*/ 63 h 72"/>
                  <a:gd name="T38" fmla="*/ 221 w 282"/>
                  <a:gd name="T39" fmla="*/ 34 h 72"/>
                  <a:gd name="T40" fmla="*/ 275 w 282"/>
                  <a:gd name="T41" fmla="*/ 57 h 72"/>
                  <a:gd name="T42" fmla="*/ 282 w 282"/>
                  <a:gd name="T43" fmla="*/ 43 h 72"/>
                  <a:gd name="T44" fmla="*/ 273 w 282"/>
                  <a:gd name="T45" fmla="*/ 27 h 72"/>
                  <a:gd name="T46" fmla="*/ 275 w 282"/>
                  <a:gd name="T47" fmla="*/ 5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2" h="72">
                    <a:moveTo>
                      <a:pt x="275" y="59"/>
                    </a:moveTo>
                    <a:lnTo>
                      <a:pt x="273" y="27"/>
                    </a:lnTo>
                    <a:lnTo>
                      <a:pt x="243" y="14"/>
                    </a:lnTo>
                    <a:lnTo>
                      <a:pt x="216" y="9"/>
                    </a:lnTo>
                    <a:lnTo>
                      <a:pt x="180" y="7"/>
                    </a:lnTo>
                    <a:lnTo>
                      <a:pt x="140" y="3"/>
                    </a:lnTo>
                    <a:lnTo>
                      <a:pt x="97" y="3"/>
                    </a:lnTo>
                    <a:lnTo>
                      <a:pt x="59" y="0"/>
                    </a:lnTo>
                    <a:lnTo>
                      <a:pt x="27" y="3"/>
                    </a:lnTo>
                    <a:lnTo>
                      <a:pt x="0" y="12"/>
                    </a:lnTo>
                    <a:lnTo>
                      <a:pt x="34" y="61"/>
                    </a:lnTo>
                    <a:lnTo>
                      <a:pt x="34" y="61"/>
                    </a:lnTo>
                    <a:lnTo>
                      <a:pt x="61" y="61"/>
                    </a:lnTo>
                    <a:lnTo>
                      <a:pt x="95" y="61"/>
                    </a:lnTo>
                    <a:lnTo>
                      <a:pt x="135" y="63"/>
                    </a:lnTo>
                    <a:lnTo>
                      <a:pt x="176" y="66"/>
                    </a:lnTo>
                    <a:lnTo>
                      <a:pt x="210" y="70"/>
                    </a:lnTo>
                    <a:lnTo>
                      <a:pt x="232" y="72"/>
                    </a:lnTo>
                    <a:lnTo>
                      <a:pt x="223" y="63"/>
                    </a:lnTo>
                    <a:lnTo>
                      <a:pt x="221" y="34"/>
                    </a:lnTo>
                    <a:lnTo>
                      <a:pt x="275" y="57"/>
                    </a:lnTo>
                    <a:lnTo>
                      <a:pt x="282" y="43"/>
                    </a:lnTo>
                    <a:lnTo>
                      <a:pt x="273" y="27"/>
                    </a:lnTo>
                    <a:lnTo>
                      <a:pt x="275" y="5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50" name="Freeform 605">
                <a:extLst>
                  <a:ext uri="{FF2B5EF4-FFF2-40B4-BE49-F238E27FC236}">
                    <a16:creationId xmlns:a16="http://schemas.microsoft.com/office/drawing/2014/main" id="{E5718418-70B2-20E6-0853-C3A96939B0FA}"/>
                  </a:ext>
                </a:extLst>
              </p:cNvPr>
              <p:cNvSpPr>
                <a:spLocks/>
              </p:cNvSpPr>
              <p:nvPr/>
            </p:nvSpPr>
            <p:spPr bwMode="auto">
              <a:xfrm>
                <a:off x="8072677" y="1930451"/>
                <a:ext cx="96838" cy="85725"/>
              </a:xfrm>
              <a:custGeom>
                <a:avLst/>
                <a:gdLst>
                  <a:gd name="T0" fmla="*/ 43 w 61"/>
                  <a:gd name="T1" fmla="*/ 0 h 54"/>
                  <a:gd name="T2" fmla="*/ 61 w 61"/>
                  <a:gd name="T3" fmla="*/ 27 h 54"/>
                  <a:gd name="T4" fmla="*/ 61 w 61"/>
                  <a:gd name="T5" fmla="*/ 25 h 54"/>
                  <a:gd name="T6" fmla="*/ 61 w 61"/>
                  <a:gd name="T7" fmla="*/ 25 h 54"/>
                  <a:gd name="T8" fmla="*/ 61 w 61"/>
                  <a:gd name="T9" fmla="*/ 25 h 54"/>
                  <a:gd name="T10" fmla="*/ 61 w 61"/>
                  <a:gd name="T11" fmla="*/ 27 h 54"/>
                  <a:gd name="T12" fmla="*/ 61 w 61"/>
                  <a:gd name="T13" fmla="*/ 27 h 54"/>
                  <a:gd name="T14" fmla="*/ 61 w 61"/>
                  <a:gd name="T15" fmla="*/ 30 h 54"/>
                  <a:gd name="T16" fmla="*/ 59 w 61"/>
                  <a:gd name="T17" fmla="*/ 30 h 54"/>
                  <a:gd name="T18" fmla="*/ 59 w 61"/>
                  <a:gd name="T19" fmla="*/ 32 h 54"/>
                  <a:gd name="T20" fmla="*/ 5 w 61"/>
                  <a:gd name="T21" fmla="*/ 7 h 54"/>
                  <a:gd name="T22" fmla="*/ 3 w 61"/>
                  <a:gd name="T23" fmla="*/ 9 h 54"/>
                  <a:gd name="T24" fmla="*/ 3 w 61"/>
                  <a:gd name="T25" fmla="*/ 14 h 54"/>
                  <a:gd name="T26" fmla="*/ 0 w 61"/>
                  <a:gd name="T27" fmla="*/ 16 h 54"/>
                  <a:gd name="T28" fmla="*/ 0 w 61"/>
                  <a:gd name="T29" fmla="*/ 18 h 54"/>
                  <a:gd name="T30" fmla="*/ 0 w 61"/>
                  <a:gd name="T31" fmla="*/ 23 h 54"/>
                  <a:gd name="T32" fmla="*/ 0 w 61"/>
                  <a:gd name="T33" fmla="*/ 25 h 54"/>
                  <a:gd name="T34" fmla="*/ 0 w 61"/>
                  <a:gd name="T35" fmla="*/ 25 h 54"/>
                  <a:gd name="T36" fmla="*/ 0 w 61"/>
                  <a:gd name="T37" fmla="*/ 27 h 54"/>
                  <a:gd name="T38" fmla="*/ 18 w 61"/>
                  <a:gd name="T39" fmla="*/ 54 h 54"/>
                  <a:gd name="T40" fmla="*/ 0 w 61"/>
                  <a:gd name="T41" fmla="*/ 27 h 54"/>
                  <a:gd name="T42" fmla="*/ 0 w 61"/>
                  <a:gd name="T43" fmla="*/ 45 h 54"/>
                  <a:gd name="T44" fmla="*/ 18 w 61"/>
                  <a:gd name="T45" fmla="*/ 54 h 54"/>
                  <a:gd name="T46" fmla="*/ 43 w 61"/>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4">
                    <a:moveTo>
                      <a:pt x="43" y="0"/>
                    </a:moveTo>
                    <a:lnTo>
                      <a:pt x="61" y="27"/>
                    </a:lnTo>
                    <a:lnTo>
                      <a:pt x="61" y="25"/>
                    </a:lnTo>
                    <a:lnTo>
                      <a:pt x="61" y="25"/>
                    </a:lnTo>
                    <a:lnTo>
                      <a:pt x="61" y="25"/>
                    </a:lnTo>
                    <a:lnTo>
                      <a:pt x="61" y="27"/>
                    </a:lnTo>
                    <a:lnTo>
                      <a:pt x="61" y="27"/>
                    </a:lnTo>
                    <a:lnTo>
                      <a:pt x="61" y="30"/>
                    </a:lnTo>
                    <a:lnTo>
                      <a:pt x="59" y="30"/>
                    </a:lnTo>
                    <a:lnTo>
                      <a:pt x="59" y="32"/>
                    </a:lnTo>
                    <a:lnTo>
                      <a:pt x="5" y="7"/>
                    </a:lnTo>
                    <a:lnTo>
                      <a:pt x="3" y="9"/>
                    </a:lnTo>
                    <a:lnTo>
                      <a:pt x="3" y="14"/>
                    </a:lnTo>
                    <a:lnTo>
                      <a:pt x="0" y="16"/>
                    </a:lnTo>
                    <a:lnTo>
                      <a:pt x="0" y="18"/>
                    </a:lnTo>
                    <a:lnTo>
                      <a:pt x="0" y="23"/>
                    </a:lnTo>
                    <a:lnTo>
                      <a:pt x="0" y="25"/>
                    </a:lnTo>
                    <a:lnTo>
                      <a:pt x="0" y="25"/>
                    </a:lnTo>
                    <a:lnTo>
                      <a:pt x="0" y="27"/>
                    </a:lnTo>
                    <a:lnTo>
                      <a:pt x="18" y="54"/>
                    </a:lnTo>
                    <a:lnTo>
                      <a:pt x="0" y="27"/>
                    </a:lnTo>
                    <a:lnTo>
                      <a:pt x="0" y="45"/>
                    </a:lnTo>
                    <a:lnTo>
                      <a:pt x="18" y="54"/>
                    </a:lnTo>
                    <a:lnTo>
                      <a:pt x="43"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51" name="Freeform 606">
                <a:extLst>
                  <a:ext uri="{FF2B5EF4-FFF2-40B4-BE49-F238E27FC236}">
                    <a16:creationId xmlns:a16="http://schemas.microsoft.com/office/drawing/2014/main" id="{9721F750-72A6-DA98-6486-63621D903D54}"/>
                  </a:ext>
                </a:extLst>
              </p:cNvPr>
              <p:cNvSpPr>
                <a:spLocks/>
              </p:cNvSpPr>
              <p:nvPr/>
            </p:nvSpPr>
            <p:spPr bwMode="auto">
              <a:xfrm>
                <a:off x="8101252" y="1930451"/>
                <a:ext cx="228600" cy="222250"/>
              </a:xfrm>
              <a:custGeom>
                <a:avLst/>
                <a:gdLst>
                  <a:gd name="T0" fmla="*/ 144 w 144"/>
                  <a:gd name="T1" fmla="*/ 140 h 140"/>
                  <a:gd name="T2" fmla="*/ 144 w 144"/>
                  <a:gd name="T3" fmla="*/ 131 h 140"/>
                  <a:gd name="T4" fmla="*/ 142 w 144"/>
                  <a:gd name="T5" fmla="*/ 111 h 140"/>
                  <a:gd name="T6" fmla="*/ 138 w 144"/>
                  <a:gd name="T7" fmla="*/ 90 h 140"/>
                  <a:gd name="T8" fmla="*/ 129 w 144"/>
                  <a:gd name="T9" fmla="*/ 70 h 140"/>
                  <a:gd name="T10" fmla="*/ 117 w 144"/>
                  <a:gd name="T11" fmla="*/ 54 h 140"/>
                  <a:gd name="T12" fmla="*/ 99 w 144"/>
                  <a:gd name="T13" fmla="*/ 41 h 140"/>
                  <a:gd name="T14" fmla="*/ 79 w 144"/>
                  <a:gd name="T15" fmla="*/ 27 h 140"/>
                  <a:gd name="T16" fmla="*/ 57 w 144"/>
                  <a:gd name="T17" fmla="*/ 14 h 140"/>
                  <a:gd name="T18" fmla="*/ 25 w 144"/>
                  <a:gd name="T19" fmla="*/ 0 h 140"/>
                  <a:gd name="T20" fmla="*/ 0 w 144"/>
                  <a:gd name="T21" fmla="*/ 54 h 140"/>
                  <a:gd name="T22" fmla="*/ 30 w 144"/>
                  <a:gd name="T23" fmla="*/ 68 h 140"/>
                  <a:gd name="T24" fmla="*/ 50 w 144"/>
                  <a:gd name="T25" fmla="*/ 79 h 140"/>
                  <a:gd name="T26" fmla="*/ 66 w 144"/>
                  <a:gd name="T27" fmla="*/ 88 h 140"/>
                  <a:gd name="T28" fmla="*/ 75 w 144"/>
                  <a:gd name="T29" fmla="*/ 97 h 140"/>
                  <a:gd name="T30" fmla="*/ 79 w 144"/>
                  <a:gd name="T31" fmla="*/ 102 h 140"/>
                  <a:gd name="T32" fmla="*/ 81 w 144"/>
                  <a:gd name="T33" fmla="*/ 108 h 140"/>
                  <a:gd name="T34" fmla="*/ 84 w 144"/>
                  <a:gd name="T35" fmla="*/ 120 h 140"/>
                  <a:gd name="T36" fmla="*/ 86 w 144"/>
                  <a:gd name="T37" fmla="*/ 135 h 140"/>
                  <a:gd name="T38" fmla="*/ 86 w 144"/>
                  <a:gd name="T39" fmla="*/ 126 h 140"/>
                  <a:gd name="T40" fmla="*/ 144 w 144"/>
                  <a:gd name="T41"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0">
                    <a:moveTo>
                      <a:pt x="144" y="140"/>
                    </a:moveTo>
                    <a:lnTo>
                      <a:pt x="144" y="131"/>
                    </a:lnTo>
                    <a:lnTo>
                      <a:pt x="142" y="111"/>
                    </a:lnTo>
                    <a:lnTo>
                      <a:pt x="138" y="90"/>
                    </a:lnTo>
                    <a:lnTo>
                      <a:pt x="129" y="70"/>
                    </a:lnTo>
                    <a:lnTo>
                      <a:pt x="117" y="54"/>
                    </a:lnTo>
                    <a:lnTo>
                      <a:pt x="99" y="41"/>
                    </a:lnTo>
                    <a:lnTo>
                      <a:pt x="79" y="27"/>
                    </a:lnTo>
                    <a:lnTo>
                      <a:pt x="57" y="14"/>
                    </a:lnTo>
                    <a:lnTo>
                      <a:pt x="25" y="0"/>
                    </a:lnTo>
                    <a:lnTo>
                      <a:pt x="0" y="54"/>
                    </a:lnTo>
                    <a:lnTo>
                      <a:pt x="30" y="68"/>
                    </a:lnTo>
                    <a:lnTo>
                      <a:pt x="50" y="79"/>
                    </a:lnTo>
                    <a:lnTo>
                      <a:pt x="66" y="88"/>
                    </a:lnTo>
                    <a:lnTo>
                      <a:pt x="75" y="97"/>
                    </a:lnTo>
                    <a:lnTo>
                      <a:pt x="79" y="102"/>
                    </a:lnTo>
                    <a:lnTo>
                      <a:pt x="81" y="108"/>
                    </a:lnTo>
                    <a:lnTo>
                      <a:pt x="84" y="120"/>
                    </a:lnTo>
                    <a:lnTo>
                      <a:pt x="86" y="135"/>
                    </a:lnTo>
                    <a:lnTo>
                      <a:pt x="86" y="126"/>
                    </a:lnTo>
                    <a:lnTo>
                      <a:pt x="144" y="14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52" name="Freeform 607">
                <a:extLst>
                  <a:ext uri="{FF2B5EF4-FFF2-40B4-BE49-F238E27FC236}">
                    <a16:creationId xmlns:a16="http://schemas.microsoft.com/office/drawing/2014/main" id="{B20BC5E8-CD35-32BC-CD40-AC1B5E592DEA}"/>
                  </a:ext>
                </a:extLst>
              </p:cNvPr>
              <p:cNvSpPr>
                <a:spLocks/>
              </p:cNvSpPr>
              <p:nvPr/>
            </p:nvSpPr>
            <p:spPr bwMode="auto">
              <a:xfrm>
                <a:off x="8226664" y="2130476"/>
                <a:ext cx="103188" cy="168275"/>
              </a:xfrm>
              <a:custGeom>
                <a:avLst/>
                <a:gdLst>
                  <a:gd name="T0" fmla="*/ 61 w 65"/>
                  <a:gd name="T1" fmla="*/ 106 h 106"/>
                  <a:gd name="T2" fmla="*/ 61 w 65"/>
                  <a:gd name="T3" fmla="*/ 104 h 106"/>
                  <a:gd name="T4" fmla="*/ 61 w 65"/>
                  <a:gd name="T5" fmla="*/ 93 h 106"/>
                  <a:gd name="T6" fmla="*/ 61 w 65"/>
                  <a:gd name="T7" fmla="*/ 81 h 106"/>
                  <a:gd name="T8" fmla="*/ 61 w 65"/>
                  <a:gd name="T9" fmla="*/ 70 h 106"/>
                  <a:gd name="T10" fmla="*/ 61 w 65"/>
                  <a:gd name="T11" fmla="*/ 61 h 106"/>
                  <a:gd name="T12" fmla="*/ 61 w 65"/>
                  <a:gd name="T13" fmla="*/ 50 h 106"/>
                  <a:gd name="T14" fmla="*/ 61 w 65"/>
                  <a:gd name="T15" fmla="*/ 41 h 106"/>
                  <a:gd name="T16" fmla="*/ 63 w 65"/>
                  <a:gd name="T17" fmla="*/ 27 h 106"/>
                  <a:gd name="T18" fmla="*/ 65 w 65"/>
                  <a:gd name="T19" fmla="*/ 14 h 106"/>
                  <a:gd name="T20" fmla="*/ 7 w 65"/>
                  <a:gd name="T21" fmla="*/ 0 h 106"/>
                  <a:gd name="T22" fmla="*/ 5 w 65"/>
                  <a:gd name="T23" fmla="*/ 18 h 106"/>
                  <a:gd name="T24" fmla="*/ 2 w 65"/>
                  <a:gd name="T25" fmla="*/ 34 h 106"/>
                  <a:gd name="T26" fmla="*/ 0 w 65"/>
                  <a:gd name="T27" fmla="*/ 48 h 106"/>
                  <a:gd name="T28" fmla="*/ 0 w 65"/>
                  <a:gd name="T29" fmla="*/ 61 h 106"/>
                  <a:gd name="T30" fmla="*/ 0 w 65"/>
                  <a:gd name="T31" fmla="*/ 72 h 106"/>
                  <a:gd name="T32" fmla="*/ 0 w 65"/>
                  <a:gd name="T33" fmla="*/ 84 h 106"/>
                  <a:gd name="T34" fmla="*/ 2 w 65"/>
                  <a:gd name="T35" fmla="*/ 95 h 106"/>
                  <a:gd name="T36" fmla="*/ 2 w 65"/>
                  <a:gd name="T37" fmla="*/ 104 h 106"/>
                  <a:gd name="T38" fmla="*/ 2 w 65"/>
                  <a:gd name="T39" fmla="*/ 102 h 106"/>
                  <a:gd name="T40" fmla="*/ 61 w 65"/>
                  <a:gd name="T4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106">
                    <a:moveTo>
                      <a:pt x="61" y="106"/>
                    </a:moveTo>
                    <a:lnTo>
                      <a:pt x="61" y="104"/>
                    </a:lnTo>
                    <a:lnTo>
                      <a:pt x="61" y="93"/>
                    </a:lnTo>
                    <a:lnTo>
                      <a:pt x="61" y="81"/>
                    </a:lnTo>
                    <a:lnTo>
                      <a:pt x="61" y="70"/>
                    </a:lnTo>
                    <a:lnTo>
                      <a:pt x="61" y="61"/>
                    </a:lnTo>
                    <a:lnTo>
                      <a:pt x="61" y="50"/>
                    </a:lnTo>
                    <a:lnTo>
                      <a:pt x="61" y="41"/>
                    </a:lnTo>
                    <a:lnTo>
                      <a:pt x="63" y="27"/>
                    </a:lnTo>
                    <a:lnTo>
                      <a:pt x="65" y="14"/>
                    </a:lnTo>
                    <a:lnTo>
                      <a:pt x="7" y="0"/>
                    </a:lnTo>
                    <a:lnTo>
                      <a:pt x="5" y="18"/>
                    </a:lnTo>
                    <a:lnTo>
                      <a:pt x="2" y="34"/>
                    </a:lnTo>
                    <a:lnTo>
                      <a:pt x="0" y="48"/>
                    </a:lnTo>
                    <a:lnTo>
                      <a:pt x="0" y="61"/>
                    </a:lnTo>
                    <a:lnTo>
                      <a:pt x="0" y="72"/>
                    </a:lnTo>
                    <a:lnTo>
                      <a:pt x="0" y="84"/>
                    </a:lnTo>
                    <a:lnTo>
                      <a:pt x="2" y="95"/>
                    </a:lnTo>
                    <a:lnTo>
                      <a:pt x="2" y="104"/>
                    </a:lnTo>
                    <a:lnTo>
                      <a:pt x="2" y="102"/>
                    </a:lnTo>
                    <a:lnTo>
                      <a:pt x="61" y="106"/>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53" name="Freeform 608">
                <a:extLst>
                  <a:ext uri="{FF2B5EF4-FFF2-40B4-BE49-F238E27FC236}">
                    <a16:creationId xmlns:a16="http://schemas.microsoft.com/office/drawing/2014/main" id="{484E83AA-AA61-DA2C-031A-D986585FD0C1}"/>
                  </a:ext>
                </a:extLst>
              </p:cNvPr>
              <p:cNvSpPr>
                <a:spLocks/>
              </p:cNvSpPr>
              <p:nvPr/>
            </p:nvSpPr>
            <p:spPr bwMode="auto">
              <a:xfrm>
                <a:off x="8177452" y="2292401"/>
                <a:ext cx="146050" cy="339725"/>
              </a:xfrm>
              <a:custGeom>
                <a:avLst/>
                <a:gdLst>
                  <a:gd name="T0" fmla="*/ 58 w 92"/>
                  <a:gd name="T1" fmla="*/ 207 h 214"/>
                  <a:gd name="T2" fmla="*/ 56 w 92"/>
                  <a:gd name="T3" fmla="*/ 214 h 214"/>
                  <a:gd name="T4" fmla="*/ 67 w 92"/>
                  <a:gd name="T5" fmla="*/ 184 h 214"/>
                  <a:gd name="T6" fmla="*/ 74 w 92"/>
                  <a:gd name="T7" fmla="*/ 157 h 214"/>
                  <a:gd name="T8" fmla="*/ 81 w 92"/>
                  <a:gd name="T9" fmla="*/ 132 h 214"/>
                  <a:gd name="T10" fmla="*/ 85 w 92"/>
                  <a:gd name="T11" fmla="*/ 108 h 214"/>
                  <a:gd name="T12" fmla="*/ 87 w 92"/>
                  <a:gd name="T13" fmla="*/ 83 h 214"/>
                  <a:gd name="T14" fmla="*/ 90 w 92"/>
                  <a:gd name="T15" fmla="*/ 58 h 214"/>
                  <a:gd name="T16" fmla="*/ 90 w 92"/>
                  <a:gd name="T17" fmla="*/ 31 h 214"/>
                  <a:gd name="T18" fmla="*/ 92 w 92"/>
                  <a:gd name="T19" fmla="*/ 4 h 214"/>
                  <a:gd name="T20" fmla="*/ 33 w 92"/>
                  <a:gd name="T21" fmla="*/ 0 h 214"/>
                  <a:gd name="T22" fmla="*/ 31 w 92"/>
                  <a:gd name="T23" fmla="*/ 29 h 214"/>
                  <a:gd name="T24" fmla="*/ 29 w 92"/>
                  <a:gd name="T25" fmla="*/ 54 h 214"/>
                  <a:gd name="T26" fmla="*/ 29 w 92"/>
                  <a:gd name="T27" fmla="*/ 78 h 214"/>
                  <a:gd name="T28" fmla="*/ 24 w 92"/>
                  <a:gd name="T29" fmla="*/ 99 h 214"/>
                  <a:gd name="T30" fmla="*/ 22 w 92"/>
                  <a:gd name="T31" fmla="*/ 121 h 214"/>
                  <a:gd name="T32" fmla="*/ 18 w 92"/>
                  <a:gd name="T33" fmla="*/ 144 h 214"/>
                  <a:gd name="T34" fmla="*/ 11 w 92"/>
                  <a:gd name="T35" fmla="*/ 166 h 214"/>
                  <a:gd name="T36" fmla="*/ 2 w 92"/>
                  <a:gd name="T37" fmla="*/ 189 h 214"/>
                  <a:gd name="T38" fmla="*/ 0 w 92"/>
                  <a:gd name="T39" fmla="*/ 196 h 214"/>
                  <a:gd name="T40" fmla="*/ 58 w 92"/>
                  <a:gd name="T41" fmla="*/ 2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214">
                    <a:moveTo>
                      <a:pt x="58" y="207"/>
                    </a:moveTo>
                    <a:lnTo>
                      <a:pt x="56" y="214"/>
                    </a:lnTo>
                    <a:lnTo>
                      <a:pt x="67" y="184"/>
                    </a:lnTo>
                    <a:lnTo>
                      <a:pt x="74" y="157"/>
                    </a:lnTo>
                    <a:lnTo>
                      <a:pt x="81" y="132"/>
                    </a:lnTo>
                    <a:lnTo>
                      <a:pt x="85" y="108"/>
                    </a:lnTo>
                    <a:lnTo>
                      <a:pt x="87" y="83"/>
                    </a:lnTo>
                    <a:lnTo>
                      <a:pt x="90" y="58"/>
                    </a:lnTo>
                    <a:lnTo>
                      <a:pt x="90" y="31"/>
                    </a:lnTo>
                    <a:lnTo>
                      <a:pt x="92" y="4"/>
                    </a:lnTo>
                    <a:lnTo>
                      <a:pt x="33" y="0"/>
                    </a:lnTo>
                    <a:lnTo>
                      <a:pt x="31" y="29"/>
                    </a:lnTo>
                    <a:lnTo>
                      <a:pt x="29" y="54"/>
                    </a:lnTo>
                    <a:lnTo>
                      <a:pt x="29" y="78"/>
                    </a:lnTo>
                    <a:lnTo>
                      <a:pt x="24" y="99"/>
                    </a:lnTo>
                    <a:lnTo>
                      <a:pt x="22" y="121"/>
                    </a:lnTo>
                    <a:lnTo>
                      <a:pt x="18" y="144"/>
                    </a:lnTo>
                    <a:lnTo>
                      <a:pt x="11" y="166"/>
                    </a:lnTo>
                    <a:lnTo>
                      <a:pt x="2" y="189"/>
                    </a:lnTo>
                    <a:lnTo>
                      <a:pt x="0" y="196"/>
                    </a:lnTo>
                    <a:lnTo>
                      <a:pt x="58" y="207"/>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54" name="Freeform 609">
                <a:extLst>
                  <a:ext uri="{FF2B5EF4-FFF2-40B4-BE49-F238E27FC236}">
                    <a16:creationId xmlns:a16="http://schemas.microsoft.com/office/drawing/2014/main" id="{C197B102-F8A4-4076-CE6E-77D663B8899C}"/>
                  </a:ext>
                </a:extLst>
              </p:cNvPr>
              <p:cNvSpPr>
                <a:spLocks/>
              </p:cNvSpPr>
              <p:nvPr/>
            </p:nvSpPr>
            <p:spPr bwMode="auto">
              <a:xfrm>
                <a:off x="7926627" y="2603551"/>
                <a:ext cx="342900" cy="249237"/>
              </a:xfrm>
              <a:custGeom>
                <a:avLst/>
                <a:gdLst>
                  <a:gd name="T0" fmla="*/ 34 w 216"/>
                  <a:gd name="T1" fmla="*/ 153 h 157"/>
                  <a:gd name="T2" fmla="*/ 18 w 216"/>
                  <a:gd name="T3" fmla="*/ 157 h 157"/>
                  <a:gd name="T4" fmla="*/ 36 w 216"/>
                  <a:gd name="T5" fmla="*/ 155 h 157"/>
                  <a:gd name="T6" fmla="*/ 54 w 216"/>
                  <a:gd name="T7" fmla="*/ 150 h 157"/>
                  <a:gd name="T8" fmla="*/ 70 w 216"/>
                  <a:gd name="T9" fmla="*/ 146 h 157"/>
                  <a:gd name="T10" fmla="*/ 88 w 216"/>
                  <a:gd name="T11" fmla="*/ 137 h 157"/>
                  <a:gd name="T12" fmla="*/ 119 w 216"/>
                  <a:gd name="T13" fmla="*/ 119 h 157"/>
                  <a:gd name="T14" fmla="*/ 146 w 216"/>
                  <a:gd name="T15" fmla="*/ 99 h 157"/>
                  <a:gd name="T16" fmla="*/ 171 w 216"/>
                  <a:gd name="T17" fmla="*/ 76 h 157"/>
                  <a:gd name="T18" fmla="*/ 191 w 216"/>
                  <a:gd name="T19" fmla="*/ 56 h 157"/>
                  <a:gd name="T20" fmla="*/ 207 w 216"/>
                  <a:gd name="T21" fmla="*/ 33 h 157"/>
                  <a:gd name="T22" fmla="*/ 216 w 216"/>
                  <a:gd name="T23" fmla="*/ 11 h 157"/>
                  <a:gd name="T24" fmla="*/ 158 w 216"/>
                  <a:gd name="T25" fmla="*/ 0 h 157"/>
                  <a:gd name="T26" fmla="*/ 155 w 216"/>
                  <a:gd name="T27" fmla="*/ 2 h 157"/>
                  <a:gd name="T28" fmla="*/ 144 w 216"/>
                  <a:gd name="T29" fmla="*/ 18 h 157"/>
                  <a:gd name="T30" fmla="*/ 128 w 216"/>
                  <a:gd name="T31" fmla="*/ 33 h 157"/>
                  <a:gd name="T32" fmla="*/ 108 w 216"/>
                  <a:gd name="T33" fmla="*/ 51 h 157"/>
                  <a:gd name="T34" fmla="*/ 86 w 216"/>
                  <a:gd name="T35" fmla="*/ 69 h 157"/>
                  <a:gd name="T36" fmla="*/ 61 w 216"/>
                  <a:gd name="T37" fmla="*/ 85 h 157"/>
                  <a:gd name="T38" fmla="*/ 47 w 216"/>
                  <a:gd name="T39" fmla="*/ 90 h 157"/>
                  <a:gd name="T40" fmla="*/ 36 w 216"/>
                  <a:gd name="T41" fmla="*/ 94 h 157"/>
                  <a:gd name="T42" fmla="*/ 25 w 216"/>
                  <a:gd name="T43" fmla="*/ 96 h 157"/>
                  <a:gd name="T44" fmla="*/ 14 w 216"/>
                  <a:gd name="T45" fmla="*/ 99 h 157"/>
                  <a:gd name="T46" fmla="*/ 0 w 216"/>
                  <a:gd name="T47" fmla="*/ 103 h 157"/>
                  <a:gd name="T48" fmla="*/ 34 w 216"/>
                  <a:gd name="T49" fmla="*/ 15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 h="157">
                    <a:moveTo>
                      <a:pt x="34" y="153"/>
                    </a:moveTo>
                    <a:lnTo>
                      <a:pt x="18" y="157"/>
                    </a:lnTo>
                    <a:lnTo>
                      <a:pt x="36" y="155"/>
                    </a:lnTo>
                    <a:lnTo>
                      <a:pt x="54" y="150"/>
                    </a:lnTo>
                    <a:lnTo>
                      <a:pt x="70" y="146"/>
                    </a:lnTo>
                    <a:lnTo>
                      <a:pt x="88" y="137"/>
                    </a:lnTo>
                    <a:lnTo>
                      <a:pt x="119" y="119"/>
                    </a:lnTo>
                    <a:lnTo>
                      <a:pt x="146" y="99"/>
                    </a:lnTo>
                    <a:lnTo>
                      <a:pt x="171" y="76"/>
                    </a:lnTo>
                    <a:lnTo>
                      <a:pt x="191" y="56"/>
                    </a:lnTo>
                    <a:lnTo>
                      <a:pt x="207" y="33"/>
                    </a:lnTo>
                    <a:lnTo>
                      <a:pt x="216" y="11"/>
                    </a:lnTo>
                    <a:lnTo>
                      <a:pt x="158" y="0"/>
                    </a:lnTo>
                    <a:lnTo>
                      <a:pt x="155" y="2"/>
                    </a:lnTo>
                    <a:lnTo>
                      <a:pt x="144" y="18"/>
                    </a:lnTo>
                    <a:lnTo>
                      <a:pt x="128" y="33"/>
                    </a:lnTo>
                    <a:lnTo>
                      <a:pt x="108" y="51"/>
                    </a:lnTo>
                    <a:lnTo>
                      <a:pt x="86" y="69"/>
                    </a:lnTo>
                    <a:lnTo>
                      <a:pt x="61" y="85"/>
                    </a:lnTo>
                    <a:lnTo>
                      <a:pt x="47" y="90"/>
                    </a:lnTo>
                    <a:lnTo>
                      <a:pt x="36" y="94"/>
                    </a:lnTo>
                    <a:lnTo>
                      <a:pt x="25" y="96"/>
                    </a:lnTo>
                    <a:lnTo>
                      <a:pt x="14" y="99"/>
                    </a:lnTo>
                    <a:lnTo>
                      <a:pt x="0" y="103"/>
                    </a:lnTo>
                    <a:lnTo>
                      <a:pt x="34" y="153"/>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55" name="Freeform 610">
                <a:extLst>
                  <a:ext uri="{FF2B5EF4-FFF2-40B4-BE49-F238E27FC236}">
                    <a16:creationId xmlns:a16="http://schemas.microsoft.com/office/drawing/2014/main" id="{413523C3-0C0B-3124-2F07-6056D1D9CCBF}"/>
                  </a:ext>
                </a:extLst>
              </p:cNvPr>
              <p:cNvSpPr>
                <a:spLocks/>
              </p:cNvSpPr>
              <p:nvPr/>
            </p:nvSpPr>
            <p:spPr bwMode="auto">
              <a:xfrm>
                <a:off x="7729777" y="2767063"/>
                <a:ext cx="250825" cy="111125"/>
              </a:xfrm>
              <a:custGeom>
                <a:avLst/>
                <a:gdLst>
                  <a:gd name="T0" fmla="*/ 27 w 158"/>
                  <a:gd name="T1" fmla="*/ 70 h 70"/>
                  <a:gd name="T2" fmla="*/ 36 w 158"/>
                  <a:gd name="T3" fmla="*/ 65 h 70"/>
                  <a:gd name="T4" fmla="*/ 39 w 158"/>
                  <a:gd name="T5" fmla="*/ 63 h 70"/>
                  <a:gd name="T6" fmla="*/ 45 w 158"/>
                  <a:gd name="T7" fmla="*/ 63 h 70"/>
                  <a:gd name="T8" fmla="*/ 59 w 158"/>
                  <a:gd name="T9" fmla="*/ 63 h 70"/>
                  <a:gd name="T10" fmla="*/ 72 w 158"/>
                  <a:gd name="T11" fmla="*/ 65 h 70"/>
                  <a:gd name="T12" fmla="*/ 93 w 158"/>
                  <a:gd name="T13" fmla="*/ 65 h 70"/>
                  <a:gd name="T14" fmla="*/ 113 w 158"/>
                  <a:gd name="T15" fmla="*/ 65 h 70"/>
                  <a:gd name="T16" fmla="*/ 135 w 158"/>
                  <a:gd name="T17" fmla="*/ 61 h 70"/>
                  <a:gd name="T18" fmla="*/ 158 w 158"/>
                  <a:gd name="T19" fmla="*/ 50 h 70"/>
                  <a:gd name="T20" fmla="*/ 124 w 158"/>
                  <a:gd name="T21" fmla="*/ 0 h 70"/>
                  <a:gd name="T22" fmla="*/ 115 w 158"/>
                  <a:gd name="T23" fmla="*/ 5 h 70"/>
                  <a:gd name="T24" fmla="*/ 106 w 158"/>
                  <a:gd name="T25" fmla="*/ 7 h 70"/>
                  <a:gd name="T26" fmla="*/ 93 w 158"/>
                  <a:gd name="T27" fmla="*/ 7 h 70"/>
                  <a:gd name="T28" fmla="*/ 79 w 158"/>
                  <a:gd name="T29" fmla="*/ 5 h 70"/>
                  <a:gd name="T30" fmla="*/ 61 w 158"/>
                  <a:gd name="T31" fmla="*/ 2 h 70"/>
                  <a:gd name="T32" fmla="*/ 43 w 158"/>
                  <a:gd name="T33" fmla="*/ 2 h 70"/>
                  <a:gd name="T34" fmla="*/ 23 w 158"/>
                  <a:gd name="T35" fmla="*/ 7 h 70"/>
                  <a:gd name="T36" fmla="*/ 0 w 158"/>
                  <a:gd name="T37" fmla="*/ 16 h 70"/>
                  <a:gd name="T38" fmla="*/ 9 w 158"/>
                  <a:gd name="T39" fmla="*/ 11 h 70"/>
                  <a:gd name="T40" fmla="*/ 27 w 158"/>
                  <a:gd name="T4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70">
                    <a:moveTo>
                      <a:pt x="27" y="70"/>
                    </a:moveTo>
                    <a:lnTo>
                      <a:pt x="36" y="65"/>
                    </a:lnTo>
                    <a:lnTo>
                      <a:pt x="39" y="63"/>
                    </a:lnTo>
                    <a:lnTo>
                      <a:pt x="45" y="63"/>
                    </a:lnTo>
                    <a:lnTo>
                      <a:pt x="59" y="63"/>
                    </a:lnTo>
                    <a:lnTo>
                      <a:pt x="72" y="65"/>
                    </a:lnTo>
                    <a:lnTo>
                      <a:pt x="93" y="65"/>
                    </a:lnTo>
                    <a:lnTo>
                      <a:pt x="113" y="65"/>
                    </a:lnTo>
                    <a:lnTo>
                      <a:pt x="135" y="61"/>
                    </a:lnTo>
                    <a:lnTo>
                      <a:pt x="158" y="50"/>
                    </a:lnTo>
                    <a:lnTo>
                      <a:pt x="124" y="0"/>
                    </a:lnTo>
                    <a:lnTo>
                      <a:pt x="115" y="5"/>
                    </a:lnTo>
                    <a:lnTo>
                      <a:pt x="106" y="7"/>
                    </a:lnTo>
                    <a:lnTo>
                      <a:pt x="93" y="7"/>
                    </a:lnTo>
                    <a:lnTo>
                      <a:pt x="79" y="5"/>
                    </a:lnTo>
                    <a:lnTo>
                      <a:pt x="61" y="2"/>
                    </a:lnTo>
                    <a:lnTo>
                      <a:pt x="43" y="2"/>
                    </a:lnTo>
                    <a:lnTo>
                      <a:pt x="23" y="7"/>
                    </a:lnTo>
                    <a:lnTo>
                      <a:pt x="0" y="16"/>
                    </a:lnTo>
                    <a:lnTo>
                      <a:pt x="9" y="11"/>
                    </a:lnTo>
                    <a:lnTo>
                      <a:pt x="27" y="7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56" name="Freeform 611">
                <a:extLst>
                  <a:ext uri="{FF2B5EF4-FFF2-40B4-BE49-F238E27FC236}">
                    <a16:creationId xmlns:a16="http://schemas.microsoft.com/office/drawing/2014/main" id="{6497504F-231B-A21F-7786-E650F9304146}"/>
                  </a:ext>
                </a:extLst>
              </p:cNvPr>
              <p:cNvSpPr>
                <a:spLocks/>
              </p:cNvSpPr>
              <p:nvPr/>
            </p:nvSpPr>
            <p:spPr bwMode="auto">
              <a:xfrm>
                <a:off x="7480539" y="2784526"/>
                <a:ext cx="292100" cy="107950"/>
              </a:xfrm>
              <a:custGeom>
                <a:avLst/>
                <a:gdLst>
                  <a:gd name="T0" fmla="*/ 0 w 184"/>
                  <a:gd name="T1" fmla="*/ 66 h 68"/>
                  <a:gd name="T2" fmla="*/ 0 w 184"/>
                  <a:gd name="T3" fmla="*/ 66 h 68"/>
                  <a:gd name="T4" fmla="*/ 18 w 184"/>
                  <a:gd name="T5" fmla="*/ 66 h 68"/>
                  <a:gd name="T6" fmla="*/ 38 w 184"/>
                  <a:gd name="T7" fmla="*/ 68 h 68"/>
                  <a:gd name="T8" fmla="*/ 63 w 184"/>
                  <a:gd name="T9" fmla="*/ 68 h 68"/>
                  <a:gd name="T10" fmla="*/ 88 w 184"/>
                  <a:gd name="T11" fmla="*/ 68 h 68"/>
                  <a:gd name="T12" fmla="*/ 115 w 184"/>
                  <a:gd name="T13" fmla="*/ 68 h 68"/>
                  <a:gd name="T14" fmla="*/ 139 w 184"/>
                  <a:gd name="T15" fmla="*/ 66 h 68"/>
                  <a:gd name="T16" fmla="*/ 164 w 184"/>
                  <a:gd name="T17" fmla="*/ 63 h 68"/>
                  <a:gd name="T18" fmla="*/ 184 w 184"/>
                  <a:gd name="T19" fmla="*/ 59 h 68"/>
                  <a:gd name="T20" fmla="*/ 166 w 184"/>
                  <a:gd name="T21" fmla="*/ 0 h 68"/>
                  <a:gd name="T22" fmla="*/ 153 w 184"/>
                  <a:gd name="T23" fmla="*/ 5 h 68"/>
                  <a:gd name="T24" fmla="*/ 135 w 184"/>
                  <a:gd name="T25" fmla="*/ 7 h 68"/>
                  <a:gd name="T26" fmla="*/ 112 w 184"/>
                  <a:gd name="T27" fmla="*/ 7 h 68"/>
                  <a:gd name="T28" fmla="*/ 88 w 184"/>
                  <a:gd name="T29" fmla="*/ 7 h 68"/>
                  <a:gd name="T30" fmla="*/ 63 w 184"/>
                  <a:gd name="T31" fmla="*/ 7 h 68"/>
                  <a:gd name="T32" fmla="*/ 40 w 184"/>
                  <a:gd name="T33" fmla="*/ 7 h 68"/>
                  <a:gd name="T34" fmla="*/ 22 w 184"/>
                  <a:gd name="T35" fmla="*/ 7 h 68"/>
                  <a:gd name="T36" fmla="*/ 7 w 184"/>
                  <a:gd name="T37" fmla="*/ 5 h 68"/>
                  <a:gd name="T38" fmla="*/ 7 w 184"/>
                  <a:gd name="T39" fmla="*/ 5 h 68"/>
                  <a:gd name="T40" fmla="*/ 0 w 184"/>
                  <a:gd name="T41"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 h="68">
                    <a:moveTo>
                      <a:pt x="0" y="66"/>
                    </a:moveTo>
                    <a:lnTo>
                      <a:pt x="0" y="66"/>
                    </a:lnTo>
                    <a:lnTo>
                      <a:pt x="18" y="66"/>
                    </a:lnTo>
                    <a:lnTo>
                      <a:pt x="38" y="68"/>
                    </a:lnTo>
                    <a:lnTo>
                      <a:pt x="63" y="68"/>
                    </a:lnTo>
                    <a:lnTo>
                      <a:pt x="88" y="68"/>
                    </a:lnTo>
                    <a:lnTo>
                      <a:pt x="115" y="68"/>
                    </a:lnTo>
                    <a:lnTo>
                      <a:pt x="139" y="66"/>
                    </a:lnTo>
                    <a:lnTo>
                      <a:pt x="164" y="63"/>
                    </a:lnTo>
                    <a:lnTo>
                      <a:pt x="184" y="59"/>
                    </a:lnTo>
                    <a:lnTo>
                      <a:pt x="166" y="0"/>
                    </a:lnTo>
                    <a:lnTo>
                      <a:pt x="153" y="5"/>
                    </a:lnTo>
                    <a:lnTo>
                      <a:pt x="135" y="7"/>
                    </a:lnTo>
                    <a:lnTo>
                      <a:pt x="112" y="7"/>
                    </a:lnTo>
                    <a:lnTo>
                      <a:pt x="88" y="7"/>
                    </a:lnTo>
                    <a:lnTo>
                      <a:pt x="63" y="7"/>
                    </a:lnTo>
                    <a:lnTo>
                      <a:pt x="40" y="7"/>
                    </a:lnTo>
                    <a:lnTo>
                      <a:pt x="22" y="7"/>
                    </a:lnTo>
                    <a:lnTo>
                      <a:pt x="7" y="5"/>
                    </a:lnTo>
                    <a:lnTo>
                      <a:pt x="7" y="5"/>
                    </a:lnTo>
                    <a:lnTo>
                      <a:pt x="0" y="66"/>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57" name="Freeform 612">
                <a:extLst>
                  <a:ext uri="{FF2B5EF4-FFF2-40B4-BE49-F238E27FC236}">
                    <a16:creationId xmlns:a16="http://schemas.microsoft.com/office/drawing/2014/main" id="{58A8EE80-95F5-80A4-C280-ABDA4FF2265F}"/>
                  </a:ext>
                </a:extLst>
              </p:cNvPr>
              <p:cNvSpPr>
                <a:spLocks/>
              </p:cNvSpPr>
              <p:nvPr/>
            </p:nvSpPr>
            <p:spPr bwMode="auto">
              <a:xfrm>
                <a:off x="7226539" y="2763888"/>
                <a:ext cx="265113" cy="125412"/>
              </a:xfrm>
              <a:custGeom>
                <a:avLst/>
                <a:gdLst>
                  <a:gd name="T0" fmla="*/ 0 w 167"/>
                  <a:gd name="T1" fmla="*/ 61 h 79"/>
                  <a:gd name="T2" fmla="*/ 0 w 167"/>
                  <a:gd name="T3" fmla="*/ 61 h 79"/>
                  <a:gd name="T4" fmla="*/ 20 w 167"/>
                  <a:gd name="T5" fmla="*/ 63 h 79"/>
                  <a:gd name="T6" fmla="*/ 40 w 167"/>
                  <a:gd name="T7" fmla="*/ 65 h 79"/>
                  <a:gd name="T8" fmla="*/ 63 w 167"/>
                  <a:gd name="T9" fmla="*/ 67 h 79"/>
                  <a:gd name="T10" fmla="*/ 83 w 167"/>
                  <a:gd name="T11" fmla="*/ 70 h 79"/>
                  <a:gd name="T12" fmla="*/ 104 w 167"/>
                  <a:gd name="T13" fmla="*/ 72 h 79"/>
                  <a:gd name="T14" fmla="*/ 124 w 167"/>
                  <a:gd name="T15" fmla="*/ 74 h 79"/>
                  <a:gd name="T16" fmla="*/ 142 w 167"/>
                  <a:gd name="T17" fmla="*/ 76 h 79"/>
                  <a:gd name="T18" fmla="*/ 160 w 167"/>
                  <a:gd name="T19" fmla="*/ 79 h 79"/>
                  <a:gd name="T20" fmla="*/ 167 w 167"/>
                  <a:gd name="T21" fmla="*/ 18 h 79"/>
                  <a:gd name="T22" fmla="*/ 149 w 167"/>
                  <a:gd name="T23" fmla="*/ 16 h 79"/>
                  <a:gd name="T24" fmla="*/ 128 w 167"/>
                  <a:gd name="T25" fmla="*/ 13 h 79"/>
                  <a:gd name="T26" fmla="*/ 108 w 167"/>
                  <a:gd name="T27" fmla="*/ 13 h 79"/>
                  <a:gd name="T28" fmla="*/ 88 w 167"/>
                  <a:gd name="T29" fmla="*/ 11 h 79"/>
                  <a:gd name="T30" fmla="*/ 70 w 167"/>
                  <a:gd name="T31" fmla="*/ 9 h 79"/>
                  <a:gd name="T32" fmla="*/ 49 w 167"/>
                  <a:gd name="T33" fmla="*/ 7 h 79"/>
                  <a:gd name="T34" fmla="*/ 29 w 167"/>
                  <a:gd name="T35" fmla="*/ 4 h 79"/>
                  <a:gd name="T36" fmla="*/ 9 w 167"/>
                  <a:gd name="T37" fmla="*/ 0 h 79"/>
                  <a:gd name="T38" fmla="*/ 9 w 167"/>
                  <a:gd name="T39" fmla="*/ 0 h 79"/>
                  <a:gd name="T40" fmla="*/ 0 w 167"/>
                  <a:gd name="T41" fmla="*/ 6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7" h="79">
                    <a:moveTo>
                      <a:pt x="0" y="61"/>
                    </a:moveTo>
                    <a:lnTo>
                      <a:pt x="0" y="61"/>
                    </a:lnTo>
                    <a:lnTo>
                      <a:pt x="20" y="63"/>
                    </a:lnTo>
                    <a:lnTo>
                      <a:pt x="40" y="65"/>
                    </a:lnTo>
                    <a:lnTo>
                      <a:pt x="63" y="67"/>
                    </a:lnTo>
                    <a:lnTo>
                      <a:pt x="83" y="70"/>
                    </a:lnTo>
                    <a:lnTo>
                      <a:pt x="104" y="72"/>
                    </a:lnTo>
                    <a:lnTo>
                      <a:pt x="124" y="74"/>
                    </a:lnTo>
                    <a:lnTo>
                      <a:pt x="142" y="76"/>
                    </a:lnTo>
                    <a:lnTo>
                      <a:pt x="160" y="79"/>
                    </a:lnTo>
                    <a:lnTo>
                      <a:pt x="167" y="18"/>
                    </a:lnTo>
                    <a:lnTo>
                      <a:pt x="149" y="16"/>
                    </a:lnTo>
                    <a:lnTo>
                      <a:pt x="128" y="13"/>
                    </a:lnTo>
                    <a:lnTo>
                      <a:pt x="108" y="13"/>
                    </a:lnTo>
                    <a:lnTo>
                      <a:pt x="88" y="11"/>
                    </a:lnTo>
                    <a:lnTo>
                      <a:pt x="70" y="9"/>
                    </a:lnTo>
                    <a:lnTo>
                      <a:pt x="49" y="7"/>
                    </a:lnTo>
                    <a:lnTo>
                      <a:pt x="29" y="4"/>
                    </a:lnTo>
                    <a:lnTo>
                      <a:pt x="9" y="0"/>
                    </a:lnTo>
                    <a:lnTo>
                      <a:pt x="9" y="0"/>
                    </a:lnTo>
                    <a:lnTo>
                      <a:pt x="0" y="6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58" name="Freeform 613">
                <a:extLst>
                  <a:ext uri="{FF2B5EF4-FFF2-40B4-BE49-F238E27FC236}">
                    <a16:creationId xmlns:a16="http://schemas.microsoft.com/office/drawing/2014/main" id="{C35FCEDE-5296-63E1-5A3B-F6DBACE6220B}"/>
                  </a:ext>
                </a:extLst>
              </p:cNvPr>
              <p:cNvSpPr>
                <a:spLocks/>
              </p:cNvSpPr>
              <p:nvPr/>
            </p:nvSpPr>
            <p:spPr bwMode="auto">
              <a:xfrm>
                <a:off x="6958252" y="2674988"/>
                <a:ext cx="282575" cy="185737"/>
              </a:xfrm>
              <a:custGeom>
                <a:avLst/>
                <a:gdLst>
                  <a:gd name="T0" fmla="*/ 0 w 178"/>
                  <a:gd name="T1" fmla="*/ 22 h 117"/>
                  <a:gd name="T2" fmla="*/ 9 w 178"/>
                  <a:gd name="T3" fmla="*/ 45 h 117"/>
                  <a:gd name="T4" fmla="*/ 27 w 178"/>
                  <a:gd name="T5" fmla="*/ 58 h 117"/>
                  <a:gd name="T6" fmla="*/ 45 w 178"/>
                  <a:gd name="T7" fmla="*/ 72 h 117"/>
                  <a:gd name="T8" fmla="*/ 63 w 178"/>
                  <a:gd name="T9" fmla="*/ 83 h 117"/>
                  <a:gd name="T10" fmla="*/ 83 w 178"/>
                  <a:gd name="T11" fmla="*/ 92 h 117"/>
                  <a:gd name="T12" fmla="*/ 104 w 178"/>
                  <a:gd name="T13" fmla="*/ 99 h 117"/>
                  <a:gd name="T14" fmla="*/ 126 w 178"/>
                  <a:gd name="T15" fmla="*/ 105 h 117"/>
                  <a:gd name="T16" fmla="*/ 146 w 178"/>
                  <a:gd name="T17" fmla="*/ 112 h 117"/>
                  <a:gd name="T18" fmla="*/ 169 w 178"/>
                  <a:gd name="T19" fmla="*/ 117 h 117"/>
                  <a:gd name="T20" fmla="*/ 178 w 178"/>
                  <a:gd name="T21" fmla="*/ 56 h 117"/>
                  <a:gd name="T22" fmla="*/ 160 w 178"/>
                  <a:gd name="T23" fmla="*/ 54 h 117"/>
                  <a:gd name="T24" fmla="*/ 142 w 178"/>
                  <a:gd name="T25" fmla="*/ 47 h 117"/>
                  <a:gd name="T26" fmla="*/ 124 w 178"/>
                  <a:gd name="T27" fmla="*/ 42 h 117"/>
                  <a:gd name="T28" fmla="*/ 108 w 178"/>
                  <a:gd name="T29" fmla="*/ 36 h 117"/>
                  <a:gd name="T30" fmla="*/ 90 w 178"/>
                  <a:gd name="T31" fmla="*/ 29 h 117"/>
                  <a:gd name="T32" fmla="*/ 77 w 178"/>
                  <a:gd name="T33" fmla="*/ 20 h 117"/>
                  <a:gd name="T34" fmla="*/ 63 w 178"/>
                  <a:gd name="T35" fmla="*/ 11 h 117"/>
                  <a:gd name="T36" fmla="*/ 50 w 178"/>
                  <a:gd name="T37" fmla="*/ 0 h 117"/>
                  <a:gd name="T38" fmla="*/ 59 w 178"/>
                  <a:gd name="T39" fmla="*/ 22 h 117"/>
                  <a:gd name="T40" fmla="*/ 0 w 178"/>
                  <a:gd name="T41" fmla="*/ 22 h 117"/>
                  <a:gd name="T42" fmla="*/ 0 w 178"/>
                  <a:gd name="T43" fmla="*/ 36 h 117"/>
                  <a:gd name="T44" fmla="*/ 9 w 178"/>
                  <a:gd name="T45" fmla="*/ 45 h 117"/>
                  <a:gd name="T46" fmla="*/ 0 w 178"/>
                  <a:gd name="T47" fmla="*/ 2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 h="117">
                    <a:moveTo>
                      <a:pt x="0" y="22"/>
                    </a:moveTo>
                    <a:lnTo>
                      <a:pt x="9" y="45"/>
                    </a:lnTo>
                    <a:lnTo>
                      <a:pt x="27" y="58"/>
                    </a:lnTo>
                    <a:lnTo>
                      <a:pt x="45" y="72"/>
                    </a:lnTo>
                    <a:lnTo>
                      <a:pt x="63" y="83"/>
                    </a:lnTo>
                    <a:lnTo>
                      <a:pt x="83" y="92"/>
                    </a:lnTo>
                    <a:lnTo>
                      <a:pt x="104" y="99"/>
                    </a:lnTo>
                    <a:lnTo>
                      <a:pt x="126" y="105"/>
                    </a:lnTo>
                    <a:lnTo>
                      <a:pt x="146" y="112"/>
                    </a:lnTo>
                    <a:lnTo>
                      <a:pt x="169" y="117"/>
                    </a:lnTo>
                    <a:lnTo>
                      <a:pt x="178" y="56"/>
                    </a:lnTo>
                    <a:lnTo>
                      <a:pt x="160" y="54"/>
                    </a:lnTo>
                    <a:lnTo>
                      <a:pt x="142" y="47"/>
                    </a:lnTo>
                    <a:lnTo>
                      <a:pt x="124" y="42"/>
                    </a:lnTo>
                    <a:lnTo>
                      <a:pt x="108" y="36"/>
                    </a:lnTo>
                    <a:lnTo>
                      <a:pt x="90" y="29"/>
                    </a:lnTo>
                    <a:lnTo>
                      <a:pt x="77" y="20"/>
                    </a:lnTo>
                    <a:lnTo>
                      <a:pt x="63" y="11"/>
                    </a:lnTo>
                    <a:lnTo>
                      <a:pt x="50" y="0"/>
                    </a:lnTo>
                    <a:lnTo>
                      <a:pt x="59" y="22"/>
                    </a:lnTo>
                    <a:lnTo>
                      <a:pt x="0" y="22"/>
                    </a:lnTo>
                    <a:lnTo>
                      <a:pt x="0" y="36"/>
                    </a:lnTo>
                    <a:lnTo>
                      <a:pt x="9" y="45"/>
                    </a:lnTo>
                    <a:lnTo>
                      <a:pt x="0" y="22"/>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59" name="Freeform 614">
                <a:extLst>
                  <a:ext uri="{FF2B5EF4-FFF2-40B4-BE49-F238E27FC236}">
                    <a16:creationId xmlns:a16="http://schemas.microsoft.com/office/drawing/2014/main" id="{FE79A7C5-549C-9B57-3802-1AEAC56563BE}"/>
                  </a:ext>
                </a:extLst>
              </p:cNvPr>
              <p:cNvSpPr>
                <a:spLocks/>
              </p:cNvSpPr>
              <p:nvPr/>
            </p:nvSpPr>
            <p:spPr bwMode="auto">
              <a:xfrm>
                <a:off x="6958252" y="2649588"/>
                <a:ext cx="93663" cy="96837"/>
              </a:xfrm>
              <a:custGeom>
                <a:avLst/>
                <a:gdLst>
                  <a:gd name="T0" fmla="*/ 29 w 59"/>
                  <a:gd name="T1" fmla="*/ 61 h 61"/>
                  <a:gd name="T2" fmla="*/ 0 w 59"/>
                  <a:gd name="T3" fmla="*/ 29 h 61"/>
                  <a:gd name="T4" fmla="*/ 0 w 59"/>
                  <a:gd name="T5" fmla="*/ 31 h 61"/>
                  <a:gd name="T6" fmla="*/ 0 w 59"/>
                  <a:gd name="T7" fmla="*/ 31 h 61"/>
                  <a:gd name="T8" fmla="*/ 0 w 59"/>
                  <a:gd name="T9" fmla="*/ 34 h 61"/>
                  <a:gd name="T10" fmla="*/ 0 w 59"/>
                  <a:gd name="T11" fmla="*/ 34 h 61"/>
                  <a:gd name="T12" fmla="*/ 0 w 59"/>
                  <a:gd name="T13" fmla="*/ 34 h 61"/>
                  <a:gd name="T14" fmla="*/ 0 w 59"/>
                  <a:gd name="T15" fmla="*/ 36 h 61"/>
                  <a:gd name="T16" fmla="*/ 0 w 59"/>
                  <a:gd name="T17" fmla="*/ 36 h 61"/>
                  <a:gd name="T18" fmla="*/ 0 w 59"/>
                  <a:gd name="T19" fmla="*/ 38 h 61"/>
                  <a:gd name="T20" fmla="*/ 59 w 59"/>
                  <a:gd name="T21" fmla="*/ 38 h 61"/>
                  <a:gd name="T22" fmla="*/ 59 w 59"/>
                  <a:gd name="T23" fmla="*/ 36 h 61"/>
                  <a:gd name="T24" fmla="*/ 59 w 59"/>
                  <a:gd name="T25" fmla="*/ 36 h 61"/>
                  <a:gd name="T26" fmla="*/ 59 w 59"/>
                  <a:gd name="T27" fmla="*/ 34 h 61"/>
                  <a:gd name="T28" fmla="*/ 59 w 59"/>
                  <a:gd name="T29" fmla="*/ 34 h 61"/>
                  <a:gd name="T30" fmla="*/ 59 w 59"/>
                  <a:gd name="T31" fmla="*/ 34 h 61"/>
                  <a:gd name="T32" fmla="*/ 59 w 59"/>
                  <a:gd name="T33" fmla="*/ 31 h 61"/>
                  <a:gd name="T34" fmla="*/ 59 w 59"/>
                  <a:gd name="T35" fmla="*/ 31 h 61"/>
                  <a:gd name="T36" fmla="*/ 59 w 59"/>
                  <a:gd name="T37" fmla="*/ 29 h 61"/>
                  <a:gd name="T38" fmla="*/ 29 w 59"/>
                  <a:gd name="T39" fmla="*/ 0 h 61"/>
                  <a:gd name="T40" fmla="*/ 59 w 59"/>
                  <a:gd name="T41" fmla="*/ 29 h 61"/>
                  <a:gd name="T42" fmla="*/ 59 w 59"/>
                  <a:gd name="T43" fmla="*/ 0 h 61"/>
                  <a:gd name="T44" fmla="*/ 29 w 59"/>
                  <a:gd name="T45" fmla="*/ 0 h 61"/>
                  <a:gd name="T46" fmla="*/ 29 w 59"/>
                  <a:gd name="T4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61">
                    <a:moveTo>
                      <a:pt x="29" y="61"/>
                    </a:moveTo>
                    <a:lnTo>
                      <a:pt x="0" y="29"/>
                    </a:lnTo>
                    <a:lnTo>
                      <a:pt x="0" y="31"/>
                    </a:lnTo>
                    <a:lnTo>
                      <a:pt x="0" y="31"/>
                    </a:lnTo>
                    <a:lnTo>
                      <a:pt x="0" y="34"/>
                    </a:lnTo>
                    <a:lnTo>
                      <a:pt x="0" y="34"/>
                    </a:lnTo>
                    <a:lnTo>
                      <a:pt x="0" y="34"/>
                    </a:lnTo>
                    <a:lnTo>
                      <a:pt x="0" y="36"/>
                    </a:lnTo>
                    <a:lnTo>
                      <a:pt x="0" y="36"/>
                    </a:lnTo>
                    <a:lnTo>
                      <a:pt x="0" y="38"/>
                    </a:lnTo>
                    <a:lnTo>
                      <a:pt x="59" y="38"/>
                    </a:lnTo>
                    <a:lnTo>
                      <a:pt x="59" y="36"/>
                    </a:lnTo>
                    <a:lnTo>
                      <a:pt x="59" y="36"/>
                    </a:lnTo>
                    <a:lnTo>
                      <a:pt x="59" y="34"/>
                    </a:lnTo>
                    <a:lnTo>
                      <a:pt x="59" y="34"/>
                    </a:lnTo>
                    <a:lnTo>
                      <a:pt x="59" y="34"/>
                    </a:lnTo>
                    <a:lnTo>
                      <a:pt x="59" y="31"/>
                    </a:lnTo>
                    <a:lnTo>
                      <a:pt x="59" y="31"/>
                    </a:lnTo>
                    <a:lnTo>
                      <a:pt x="59" y="29"/>
                    </a:lnTo>
                    <a:lnTo>
                      <a:pt x="29" y="0"/>
                    </a:lnTo>
                    <a:lnTo>
                      <a:pt x="59" y="29"/>
                    </a:lnTo>
                    <a:lnTo>
                      <a:pt x="59" y="0"/>
                    </a:lnTo>
                    <a:lnTo>
                      <a:pt x="29" y="0"/>
                    </a:lnTo>
                    <a:lnTo>
                      <a:pt x="29" y="6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87" name="Freeform 615">
                <a:extLst>
                  <a:ext uri="{FF2B5EF4-FFF2-40B4-BE49-F238E27FC236}">
                    <a16:creationId xmlns:a16="http://schemas.microsoft.com/office/drawing/2014/main" id="{37078A7D-9A47-E008-9A8D-6EDC2DE836E2}"/>
                  </a:ext>
                </a:extLst>
              </p:cNvPr>
              <p:cNvSpPr>
                <a:spLocks/>
              </p:cNvSpPr>
              <p:nvPr/>
            </p:nvSpPr>
            <p:spPr bwMode="auto">
              <a:xfrm>
                <a:off x="6986827" y="2649588"/>
                <a:ext cx="31750" cy="96837"/>
              </a:xfrm>
              <a:custGeom>
                <a:avLst/>
                <a:gdLst>
                  <a:gd name="T0" fmla="*/ 14 w 20"/>
                  <a:gd name="T1" fmla="*/ 58 h 61"/>
                  <a:gd name="T2" fmla="*/ 14 w 20"/>
                  <a:gd name="T3" fmla="*/ 58 h 61"/>
                  <a:gd name="T4" fmla="*/ 7 w 20"/>
                  <a:gd name="T5" fmla="*/ 58 h 61"/>
                  <a:gd name="T6" fmla="*/ 2 w 20"/>
                  <a:gd name="T7" fmla="*/ 58 h 61"/>
                  <a:gd name="T8" fmla="*/ 0 w 20"/>
                  <a:gd name="T9" fmla="*/ 58 h 61"/>
                  <a:gd name="T10" fmla="*/ 0 w 20"/>
                  <a:gd name="T11" fmla="*/ 58 h 61"/>
                  <a:gd name="T12" fmla="*/ 0 w 20"/>
                  <a:gd name="T13" fmla="*/ 58 h 61"/>
                  <a:gd name="T14" fmla="*/ 2 w 20"/>
                  <a:gd name="T15" fmla="*/ 58 h 61"/>
                  <a:gd name="T16" fmla="*/ 5 w 20"/>
                  <a:gd name="T17" fmla="*/ 61 h 61"/>
                  <a:gd name="T18" fmla="*/ 11 w 20"/>
                  <a:gd name="T19" fmla="*/ 61 h 61"/>
                  <a:gd name="T20" fmla="*/ 11 w 20"/>
                  <a:gd name="T21" fmla="*/ 0 h 61"/>
                  <a:gd name="T22" fmla="*/ 16 w 20"/>
                  <a:gd name="T23" fmla="*/ 0 h 61"/>
                  <a:gd name="T24" fmla="*/ 18 w 20"/>
                  <a:gd name="T25" fmla="*/ 2 h 61"/>
                  <a:gd name="T26" fmla="*/ 20 w 20"/>
                  <a:gd name="T27" fmla="*/ 2 h 61"/>
                  <a:gd name="T28" fmla="*/ 18 w 20"/>
                  <a:gd name="T29" fmla="*/ 2 h 61"/>
                  <a:gd name="T30" fmla="*/ 16 w 20"/>
                  <a:gd name="T31" fmla="*/ 0 h 61"/>
                  <a:gd name="T32" fmla="*/ 14 w 20"/>
                  <a:gd name="T33" fmla="*/ 0 h 61"/>
                  <a:gd name="T34" fmla="*/ 9 w 20"/>
                  <a:gd name="T35" fmla="*/ 0 h 61"/>
                  <a:gd name="T36" fmla="*/ 0 w 20"/>
                  <a:gd name="T37" fmla="*/ 0 h 61"/>
                  <a:gd name="T38" fmla="*/ 0 w 20"/>
                  <a:gd name="T39" fmla="*/ 0 h 61"/>
                  <a:gd name="T40" fmla="*/ 14 w 20"/>
                  <a:gd name="T41"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61">
                    <a:moveTo>
                      <a:pt x="14" y="58"/>
                    </a:moveTo>
                    <a:lnTo>
                      <a:pt x="14" y="58"/>
                    </a:lnTo>
                    <a:lnTo>
                      <a:pt x="7" y="58"/>
                    </a:lnTo>
                    <a:lnTo>
                      <a:pt x="2" y="58"/>
                    </a:lnTo>
                    <a:lnTo>
                      <a:pt x="0" y="58"/>
                    </a:lnTo>
                    <a:lnTo>
                      <a:pt x="0" y="58"/>
                    </a:lnTo>
                    <a:lnTo>
                      <a:pt x="0" y="58"/>
                    </a:lnTo>
                    <a:lnTo>
                      <a:pt x="2" y="58"/>
                    </a:lnTo>
                    <a:lnTo>
                      <a:pt x="5" y="61"/>
                    </a:lnTo>
                    <a:lnTo>
                      <a:pt x="11" y="61"/>
                    </a:lnTo>
                    <a:lnTo>
                      <a:pt x="11" y="0"/>
                    </a:lnTo>
                    <a:lnTo>
                      <a:pt x="16" y="0"/>
                    </a:lnTo>
                    <a:lnTo>
                      <a:pt x="18" y="2"/>
                    </a:lnTo>
                    <a:lnTo>
                      <a:pt x="20" y="2"/>
                    </a:lnTo>
                    <a:lnTo>
                      <a:pt x="18" y="2"/>
                    </a:lnTo>
                    <a:lnTo>
                      <a:pt x="16" y="0"/>
                    </a:lnTo>
                    <a:lnTo>
                      <a:pt x="14" y="0"/>
                    </a:lnTo>
                    <a:lnTo>
                      <a:pt x="9" y="0"/>
                    </a:lnTo>
                    <a:lnTo>
                      <a:pt x="0" y="0"/>
                    </a:lnTo>
                    <a:lnTo>
                      <a:pt x="0" y="0"/>
                    </a:lnTo>
                    <a:lnTo>
                      <a:pt x="14" y="58"/>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88" name="Freeform 616">
                <a:extLst>
                  <a:ext uri="{FF2B5EF4-FFF2-40B4-BE49-F238E27FC236}">
                    <a16:creationId xmlns:a16="http://schemas.microsoft.com/office/drawing/2014/main" id="{D39B9575-DAFA-15B2-2717-946729249458}"/>
                  </a:ext>
                </a:extLst>
              </p:cNvPr>
              <p:cNvSpPr>
                <a:spLocks/>
              </p:cNvSpPr>
              <p:nvPr/>
            </p:nvSpPr>
            <p:spPr bwMode="auto">
              <a:xfrm>
                <a:off x="6923327" y="2649588"/>
                <a:ext cx="106363" cy="92075"/>
              </a:xfrm>
              <a:custGeom>
                <a:avLst/>
                <a:gdLst>
                  <a:gd name="T0" fmla="*/ 15 w 67"/>
                  <a:gd name="T1" fmla="*/ 13 h 58"/>
                  <a:gd name="T2" fmla="*/ 29 w 67"/>
                  <a:gd name="T3" fmla="*/ 56 h 58"/>
                  <a:gd name="T4" fmla="*/ 33 w 67"/>
                  <a:gd name="T5" fmla="*/ 56 h 58"/>
                  <a:gd name="T6" fmla="*/ 36 w 67"/>
                  <a:gd name="T7" fmla="*/ 58 h 58"/>
                  <a:gd name="T8" fmla="*/ 38 w 67"/>
                  <a:gd name="T9" fmla="*/ 58 h 58"/>
                  <a:gd name="T10" fmla="*/ 40 w 67"/>
                  <a:gd name="T11" fmla="*/ 58 h 58"/>
                  <a:gd name="T12" fmla="*/ 42 w 67"/>
                  <a:gd name="T13" fmla="*/ 58 h 58"/>
                  <a:gd name="T14" fmla="*/ 45 w 67"/>
                  <a:gd name="T15" fmla="*/ 58 h 58"/>
                  <a:gd name="T16" fmla="*/ 49 w 67"/>
                  <a:gd name="T17" fmla="*/ 58 h 58"/>
                  <a:gd name="T18" fmla="*/ 54 w 67"/>
                  <a:gd name="T19" fmla="*/ 58 h 58"/>
                  <a:gd name="T20" fmla="*/ 40 w 67"/>
                  <a:gd name="T21" fmla="*/ 0 h 58"/>
                  <a:gd name="T22" fmla="*/ 42 w 67"/>
                  <a:gd name="T23" fmla="*/ 0 h 58"/>
                  <a:gd name="T24" fmla="*/ 45 w 67"/>
                  <a:gd name="T25" fmla="*/ 0 h 58"/>
                  <a:gd name="T26" fmla="*/ 47 w 67"/>
                  <a:gd name="T27" fmla="*/ 0 h 58"/>
                  <a:gd name="T28" fmla="*/ 47 w 67"/>
                  <a:gd name="T29" fmla="*/ 0 h 58"/>
                  <a:gd name="T30" fmla="*/ 49 w 67"/>
                  <a:gd name="T31" fmla="*/ 0 h 58"/>
                  <a:gd name="T32" fmla="*/ 49 w 67"/>
                  <a:gd name="T33" fmla="*/ 0 h 58"/>
                  <a:gd name="T34" fmla="*/ 51 w 67"/>
                  <a:gd name="T35" fmla="*/ 0 h 58"/>
                  <a:gd name="T36" fmla="*/ 54 w 67"/>
                  <a:gd name="T37" fmla="*/ 2 h 58"/>
                  <a:gd name="T38" fmla="*/ 67 w 67"/>
                  <a:gd name="T39" fmla="*/ 43 h 58"/>
                  <a:gd name="T40" fmla="*/ 15 w 67"/>
                  <a:gd name="T41" fmla="*/ 13 h 58"/>
                  <a:gd name="T42" fmla="*/ 0 w 67"/>
                  <a:gd name="T43" fmla="*/ 43 h 58"/>
                  <a:gd name="T44" fmla="*/ 29 w 67"/>
                  <a:gd name="T45" fmla="*/ 56 h 58"/>
                  <a:gd name="T46" fmla="*/ 15 w 67"/>
                  <a:gd name="T4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58">
                    <a:moveTo>
                      <a:pt x="15" y="13"/>
                    </a:moveTo>
                    <a:lnTo>
                      <a:pt x="29" y="56"/>
                    </a:lnTo>
                    <a:lnTo>
                      <a:pt x="33" y="56"/>
                    </a:lnTo>
                    <a:lnTo>
                      <a:pt x="36" y="58"/>
                    </a:lnTo>
                    <a:lnTo>
                      <a:pt x="38" y="58"/>
                    </a:lnTo>
                    <a:lnTo>
                      <a:pt x="40" y="58"/>
                    </a:lnTo>
                    <a:lnTo>
                      <a:pt x="42" y="58"/>
                    </a:lnTo>
                    <a:lnTo>
                      <a:pt x="45" y="58"/>
                    </a:lnTo>
                    <a:lnTo>
                      <a:pt x="49" y="58"/>
                    </a:lnTo>
                    <a:lnTo>
                      <a:pt x="54" y="58"/>
                    </a:lnTo>
                    <a:lnTo>
                      <a:pt x="40" y="0"/>
                    </a:lnTo>
                    <a:lnTo>
                      <a:pt x="42" y="0"/>
                    </a:lnTo>
                    <a:lnTo>
                      <a:pt x="45" y="0"/>
                    </a:lnTo>
                    <a:lnTo>
                      <a:pt x="47" y="0"/>
                    </a:lnTo>
                    <a:lnTo>
                      <a:pt x="47" y="0"/>
                    </a:lnTo>
                    <a:lnTo>
                      <a:pt x="49" y="0"/>
                    </a:lnTo>
                    <a:lnTo>
                      <a:pt x="49" y="0"/>
                    </a:lnTo>
                    <a:lnTo>
                      <a:pt x="51" y="0"/>
                    </a:lnTo>
                    <a:lnTo>
                      <a:pt x="54" y="2"/>
                    </a:lnTo>
                    <a:lnTo>
                      <a:pt x="67" y="43"/>
                    </a:lnTo>
                    <a:lnTo>
                      <a:pt x="15" y="13"/>
                    </a:lnTo>
                    <a:lnTo>
                      <a:pt x="0" y="43"/>
                    </a:lnTo>
                    <a:lnTo>
                      <a:pt x="29" y="56"/>
                    </a:lnTo>
                    <a:lnTo>
                      <a:pt x="15" y="13"/>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89" name="Freeform 617">
                <a:extLst>
                  <a:ext uri="{FF2B5EF4-FFF2-40B4-BE49-F238E27FC236}">
                    <a16:creationId xmlns:a16="http://schemas.microsoft.com/office/drawing/2014/main" id="{3D05507D-1DC9-7B4F-13CF-9AC877127589}"/>
                  </a:ext>
                </a:extLst>
              </p:cNvPr>
              <p:cNvSpPr>
                <a:spLocks/>
              </p:cNvSpPr>
              <p:nvPr/>
            </p:nvSpPr>
            <p:spPr bwMode="auto">
              <a:xfrm>
                <a:off x="6943964" y="2638476"/>
                <a:ext cx="93663" cy="93662"/>
              </a:xfrm>
              <a:custGeom>
                <a:avLst/>
                <a:gdLst>
                  <a:gd name="T0" fmla="*/ 25 w 59"/>
                  <a:gd name="T1" fmla="*/ 59 h 59"/>
                  <a:gd name="T2" fmla="*/ 0 w 59"/>
                  <a:gd name="T3" fmla="*/ 29 h 59"/>
                  <a:gd name="T4" fmla="*/ 0 w 59"/>
                  <a:gd name="T5" fmla="*/ 29 h 59"/>
                  <a:gd name="T6" fmla="*/ 0 w 59"/>
                  <a:gd name="T7" fmla="*/ 29 h 59"/>
                  <a:gd name="T8" fmla="*/ 0 w 59"/>
                  <a:gd name="T9" fmla="*/ 29 h 59"/>
                  <a:gd name="T10" fmla="*/ 0 w 59"/>
                  <a:gd name="T11" fmla="*/ 27 h 59"/>
                  <a:gd name="T12" fmla="*/ 0 w 59"/>
                  <a:gd name="T13" fmla="*/ 27 h 59"/>
                  <a:gd name="T14" fmla="*/ 0 w 59"/>
                  <a:gd name="T15" fmla="*/ 25 h 59"/>
                  <a:gd name="T16" fmla="*/ 2 w 59"/>
                  <a:gd name="T17" fmla="*/ 23 h 59"/>
                  <a:gd name="T18" fmla="*/ 2 w 59"/>
                  <a:gd name="T19" fmla="*/ 20 h 59"/>
                  <a:gd name="T20" fmla="*/ 54 w 59"/>
                  <a:gd name="T21" fmla="*/ 50 h 59"/>
                  <a:gd name="T22" fmla="*/ 56 w 59"/>
                  <a:gd name="T23" fmla="*/ 45 h 59"/>
                  <a:gd name="T24" fmla="*/ 59 w 59"/>
                  <a:gd name="T25" fmla="*/ 43 h 59"/>
                  <a:gd name="T26" fmla="*/ 59 w 59"/>
                  <a:gd name="T27" fmla="*/ 38 h 59"/>
                  <a:gd name="T28" fmla="*/ 59 w 59"/>
                  <a:gd name="T29" fmla="*/ 36 h 59"/>
                  <a:gd name="T30" fmla="*/ 59 w 59"/>
                  <a:gd name="T31" fmla="*/ 34 h 59"/>
                  <a:gd name="T32" fmla="*/ 59 w 59"/>
                  <a:gd name="T33" fmla="*/ 32 h 59"/>
                  <a:gd name="T34" fmla="*/ 59 w 59"/>
                  <a:gd name="T35" fmla="*/ 29 h 59"/>
                  <a:gd name="T36" fmla="*/ 59 w 59"/>
                  <a:gd name="T37" fmla="*/ 29 h 59"/>
                  <a:gd name="T38" fmla="*/ 34 w 59"/>
                  <a:gd name="T39" fmla="*/ 0 h 59"/>
                  <a:gd name="T40" fmla="*/ 59 w 59"/>
                  <a:gd name="T41" fmla="*/ 29 h 59"/>
                  <a:gd name="T42" fmla="*/ 59 w 59"/>
                  <a:gd name="T43" fmla="*/ 2 h 59"/>
                  <a:gd name="T44" fmla="*/ 34 w 59"/>
                  <a:gd name="T45" fmla="*/ 0 h 59"/>
                  <a:gd name="T46" fmla="*/ 25 w 59"/>
                  <a:gd name="T4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59">
                    <a:moveTo>
                      <a:pt x="25" y="59"/>
                    </a:moveTo>
                    <a:lnTo>
                      <a:pt x="0" y="29"/>
                    </a:lnTo>
                    <a:lnTo>
                      <a:pt x="0" y="29"/>
                    </a:lnTo>
                    <a:lnTo>
                      <a:pt x="0" y="29"/>
                    </a:lnTo>
                    <a:lnTo>
                      <a:pt x="0" y="29"/>
                    </a:lnTo>
                    <a:lnTo>
                      <a:pt x="0" y="27"/>
                    </a:lnTo>
                    <a:lnTo>
                      <a:pt x="0" y="27"/>
                    </a:lnTo>
                    <a:lnTo>
                      <a:pt x="0" y="25"/>
                    </a:lnTo>
                    <a:lnTo>
                      <a:pt x="2" y="23"/>
                    </a:lnTo>
                    <a:lnTo>
                      <a:pt x="2" y="20"/>
                    </a:lnTo>
                    <a:lnTo>
                      <a:pt x="54" y="50"/>
                    </a:lnTo>
                    <a:lnTo>
                      <a:pt x="56" y="45"/>
                    </a:lnTo>
                    <a:lnTo>
                      <a:pt x="59" y="43"/>
                    </a:lnTo>
                    <a:lnTo>
                      <a:pt x="59" y="38"/>
                    </a:lnTo>
                    <a:lnTo>
                      <a:pt x="59" y="36"/>
                    </a:lnTo>
                    <a:lnTo>
                      <a:pt x="59" y="34"/>
                    </a:lnTo>
                    <a:lnTo>
                      <a:pt x="59" y="32"/>
                    </a:lnTo>
                    <a:lnTo>
                      <a:pt x="59" y="29"/>
                    </a:lnTo>
                    <a:lnTo>
                      <a:pt x="59" y="29"/>
                    </a:lnTo>
                    <a:lnTo>
                      <a:pt x="34" y="0"/>
                    </a:lnTo>
                    <a:lnTo>
                      <a:pt x="59" y="29"/>
                    </a:lnTo>
                    <a:lnTo>
                      <a:pt x="59" y="2"/>
                    </a:lnTo>
                    <a:lnTo>
                      <a:pt x="34" y="0"/>
                    </a:lnTo>
                    <a:lnTo>
                      <a:pt x="25" y="5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90" name="Freeform 618">
                <a:extLst>
                  <a:ext uri="{FF2B5EF4-FFF2-40B4-BE49-F238E27FC236}">
                    <a16:creationId xmlns:a16="http://schemas.microsoft.com/office/drawing/2014/main" id="{AC7070EB-3C80-C652-4E64-F8366053AC17}"/>
                  </a:ext>
                </a:extLst>
              </p:cNvPr>
              <p:cNvSpPr>
                <a:spLocks/>
              </p:cNvSpPr>
              <p:nvPr/>
            </p:nvSpPr>
            <p:spPr bwMode="auto">
              <a:xfrm>
                <a:off x="6926502" y="2635301"/>
                <a:ext cx="96838" cy="96837"/>
              </a:xfrm>
              <a:custGeom>
                <a:avLst/>
                <a:gdLst>
                  <a:gd name="T0" fmla="*/ 0 w 61"/>
                  <a:gd name="T1" fmla="*/ 29 h 61"/>
                  <a:gd name="T2" fmla="*/ 31 w 61"/>
                  <a:gd name="T3" fmla="*/ 61 h 61"/>
                  <a:gd name="T4" fmla="*/ 31 w 61"/>
                  <a:gd name="T5" fmla="*/ 61 h 61"/>
                  <a:gd name="T6" fmla="*/ 31 w 61"/>
                  <a:gd name="T7" fmla="*/ 61 h 61"/>
                  <a:gd name="T8" fmla="*/ 31 w 61"/>
                  <a:gd name="T9" fmla="*/ 61 h 61"/>
                  <a:gd name="T10" fmla="*/ 31 w 61"/>
                  <a:gd name="T11" fmla="*/ 61 h 61"/>
                  <a:gd name="T12" fmla="*/ 31 w 61"/>
                  <a:gd name="T13" fmla="*/ 61 h 61"/>
                  <a:gd name="T14" fmla="*/ 34 w 61"/>
                  <a:gd name="T15" fmla="*/ 61 h 61"/>
                  <a:gd name="T16" fmla="*/ 34 w 61"/>
                  <a:gd name="T17" fmla="*/ 61 h 61"/>
                  <a:gd name="T18" fmla="*/ 36 w 61"/>
                  <a:gd name="T19" fmla="*/ 61 h 61"/>
                  <a:gd name="T20" fmla="*/ 45 w 61"/>
                  <a:gd name="T21" fmla="*/ 2 h 61"/>
                  <a:gd name="T22" fmla="*/ 45 w 61"/>
                  <a:gd name="T23" fmla="*/ 2 h 61"/>
                  <a:gd name="T24" fmla="*/ 43 w 61"/>
                  <a:gd name="T25" fmla="*/ 0 h 61"/>
                  <a:gd name="T26" fmla="*/ 40 w 61"/>
                  <a:gd name="T27" fmla="*/ 0 h 61"/>
                  <a:gd name="T28" fmla="*/ 40 w 61"/>
                  <a:gd name="T29" fmla="*/ 0 h 61"/>
                  <a:gd name="T30" fmla="*/ 38 w 61"/>
                  <a:gd name="T31" fmla="*/ 0 h 61"/>
                  <a:gd name="T32" fmla="*/ 36 w 61"/>
                  <a:gd name="T33" fmla="*/ 0 h 61"/>
                  <a:gd name="T34" fmla="*/ 34 w 61"/>
                  <a:gd name="T35" fmla="*/ 0 h 61"/>
                  <a:gd name="T36" fmla="*/ 31 w 61"/>
                  <a:gd name="T37" fmla="*/ 0 h 61"/>
                  <a:gd name="T38" fmla="*/ 61 w 61"/>
                  <a:gd name="T39" fmla="*/ 29 h 61"/>
                  <a:gd name="T40" fmla="*/ 0 w 61"/>
                  <a:gd name="T41" fmla="*/ 29 h 61"/>
                  <a:gd name="T42" fmla="*/ 0 w 61"/>
                  <a:gd name="T43" fmla="*/ 61 h 61"/>
                  <a:gd name="T44" fmla="*/ 31 w 61"/>
                  <a:gd name="T45" fmla="*/ 61 h 61"/>
                  <a:gd name="T46" fmla="*/ 0 w 61"/>
                  <a:gd name="T47"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61">
                    <a:moveTo>
                      <a:pt x="0" y="29"/>
                    </a:moveTo>
                    <a:lnTo>
                      <a:pt x="31" y="61"/>
                    </a:lnTo>
                    <a:lnTo>
                      <a:pt x="31" y="61"/>
                    </a:lnTo>
                    <a:lnTo>
                      <a:pt x="31" y="61"/>
                    </a:lnTo>
                    <a:lnTo>
                      <a:pt x="31" y="61"/>
                    </a:lnTo>
                    <a:lnTo>
                      <a:pt x="31" y="61"/>
                    </a:lnTo>
                    <a:lnTo>
                      <a:pt x="31" y="61"/>
                    </a:lnTo>
                    <a:lnTo>
                      <a:pt x="34" y="61"/>
                    </a:lnTo>
                    <a:lnTo>
                      <a:pt x="34" y="61"/>
                    </a:lnTo>
                    <a:lnTo>
                      <a:pt x="36" y="61"/>
                    </a:lnTo>
                    <a:lnTo>
                      <a:pt x="45" y="2"/>
                    </a:lnTo>
                    <a:lnTo>
                      <a:pt x="45" y="2"/>
                    </a:lnTo>
                    <a:lnTo>
                      <a:pt x="43" y="0"/>
                    </a:lnTo>
                    <a:lnTo>
                      <a:pt x="40" y="0"/>
                    </a:lnTo>
                    <a:lnTo>
                      <a:pt x="40" y="0"/>
                    </a:lnTo>
                    <a:lnTo>
                      <a:pt x="38" y="0"/>
                    </a:lnTo>
                    <a:lnTo>
                      <a:pt x="36" y="0"/>
                    </a:lnTo>
                    <a:lnTo>
                      <a:pt x="34" y="0"/>
                    </a:lnTo>
                    <a:lnTo>
                      <a:pt x="31" y="0"/>
                    </a:lnTo>
                    <a:lnTo>
                      <a:pt x="61" y="29"/>
                    </a:lnTo>
                    <a:lnTo>
                      <a:pt x="0" y="29"/>
                    </a:lnTo>
                    <a:lnTo>
                      <a:pt x="0" y="61"/>
                    </a:lnTo>
                    <a:lnTo>
                      <a:pt x="31" y="61"/>
                    </a:lnTo>
                    <a:lnTo>
                      <a:pt x="0" y="2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91" name="Freeform 619">
                <a:extLst>
                  <a:ext uri="{FF2B5EF4-FFF2-40B4-BE49-F238E27FC236}">
                    <a16:creationId xmlns:a16="http://schemas.microsoft.com/office/drawing/2014/main" id="{E88FB36A-0D43-2B5C-B6F7-C69F4EA6AEDA}"/>
                  </a:ext>
                </a:extLst>
              </p:cNvPr>
              <p:cNvSpPr>
                <a:spLocks/>
              </p:cNvSpPr>
              <p:nvPr/>
            </p:nvSpPr>
            <p:spPr bwMode="auto">
              <a:xfrm>
                <a:off x="6912214" y="2598788"/>
                <a:ext cx="111125" cy="104775"/>
              </a:xfrm>
              <a:custGeom>
                <a:avLst/>
                <a:gdLst>
                  <a:gd name="T0" fmla="*/ 27 w 70"/>
                  <a:gd name="T1" fmla="*/ 59 h 66"/>
                  <a:gd name="T2" fmla="*/ 0 w 70"/>
                  <a:gd name="T3" fmla="*/ 30 h 66"/>
                  <a:gd name="T4" fmla="*/ 0 w 70"/>
                  <a:gd name="T5" fmla="*/ 39 h 66"/>
                  <a:gd name="T6" fmla="*/ 4 w 70"/>
                  <a:gd name="T7" fmla="*/ 50 h 66"/>
                  <a:gd name="T8" fmla="*/ 7 w 70"/>
                  <a:gd name="T9" fmla="*/ 57 h 66"/>
                  <a:gd name="T10" fmla="*/ 11 w 70"/>
                  <a:gd name="T11" fmla="*/ 63 h 66"/>
                  <a:gd name="T12" fmla="*/ 13 w 70"/>
                  <a:gd name="T13" fmla="*/ 66 h 66"/>
                  <a:gd name="T14" fmla="*/ 13 w 70"/>
                  <a:gd name="T15" fmla="*/ 66 h 66"/>
                  <a:gd name="T16" fmla="*/ 11 w 70"/>
                  <a:gd name="T17" fmla="*/ 59 h 66"/>
                  <a:gd name="T18" fmla="*/ 9 w 70"/>
                  <a:gd name="T19" fmla="*/ 52 h 66"/>
                  <a:gd name="T20" fmla="*/ 70 w 70"/>
                  <a:gd name="T21" fmla="*/ 52 h 66"/>
                  <a:gd name="T22" fmla="*/ 67 w 70"/>
                  <a:gd name="T23" fmla="*/ 41 h 66"/>
                  <a:gd name="T24" fmla="*/ 63 w 70"/>
                  <a:gd name="T25" fmla="*/ 32 h 66"/>
                  <a:gd name="T26" fmla="*/ 58 w 70"/>
                  <a:gd name="T27" fmla="*/ 27 h 66"/>
                  <a:gd name="T28" fmla="*/ 58 w 70"/>
                  <a:gd name="T29" fmla="*/ 25 h 66"/>
                  <a:gd name="T30" fmla="*/ 58 w 70"/>
                  <a:gd name="T31" fmla="*/ 25 h 66"/>
                  <a:gd name="T32" fmla="*/ 58 w 70"/>
                  <a:gd name="T33" fmla="*/ 27 h 66"/>
                  <a:gd name="T34" fmla="*/ 61 w 70"/>
                  <a:gd name="T35" fmla="*/ 30 h 66"/>
                  <a:gd name="T36" fmla="*/ 61 w 70"/>
                  <a:gd name="T37" fmla="*/ 30 h 66"/>
                  <a:gd name="T38" fmla="*/ 34 w 70"/>
                  <a:gd name="T39" fmla="*/ 0 h 66"/>
                  <a:gd name="T40" fmla="*/ 61 w 70"/>
                  <a:gd name="T41" fmla="*/ 30 h 66"/>
                  <a:gd name="T42" fmla="*/ 61 w 70"/>
                  <a:gd name="T43" fmla="*/ 3 h 66"/>
                  <a:gd name="T44" fmla="*/ 34 w 70"/>
                  <a:gd name="T45" fmla="*/ 0 h 66"/>
                  <a:gd name="T46" fmla="*/ 27 w 70"/>
                  <a:gd name="T4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66">
                    <a:moveTo>
                      <a:pt x="27" y="59"/>
                    </a:moveTo>
                    <a:lnTo>
                      <a:pt x="0" y="30"/>
                    </a:lnTo>
                    <a:lnTo>
                      <a:pt x="0" y="39"/>
                    </a:lnTo>
                    <a:lnTo>
                      <a:pt x="4" y="50"/>
                    </a:lnTo>
                    <a:lnTo>
                      <a:pt x="7" y="57"/>
                    </a:lnTo>
                    <a:lnTo>
                      <a:pt x="11" y="63"/>
                    </a:lnTo>
                    <a:lnTo>
                      <a:pt x="13" y="66"/>
                    </a:lnTo>
                    <a:lnTo>
                      <a:pt x="13" y="66"/>
                    </a:lnTo>
                    <a:lnTo>
                      <a:pt x="11" y="59"/>
                    </a:lnTo>
                    <a:lnTo>
                      <a:pt x="9" y="52"/>
                    </a:lnTo>
                    <a:lnTo>
                      <a:pt x="70" y="52"/>
                    </a:lnTo>
                    <a:lnTo>
                      <a:pt x="67" y="41"/>
                    </a:lnTo>
                    <a:lnTo>
                      <a:pt x="63" y="32"/>
                    </a:lnTo>
                    <a:lnTo>
                      <a:pt x="58" y="27"/>
                    </a:lnTo>
                    <a:lnTo>
                      <a:pt x="58" y="25"/>
                    </a:lnTo>
                    <a:lnTo>
                      <a:pt x="58" y="25"/>
                    </a:lnTo>
                    <a:lnTo>
                      <a:pt x="58" y="27"/>
                    </a:lnTo>
                    <a:lnTo>
                      <a:pt x="61" y="30"/>
                    </a:lnTo>
                    <a:lnTo>
                      <a:pt x="61" y="30"/>
                    </a:lnTo>
                    <a:lnTo>
                      <a:pt x="34" y="0"/>
                    </a:lnTo>
                    <a:lnTo>
                      <a:pt x="61" y="30"/>
                    </a:lnTo>
                    <a:lnTo>
                      <a:pt x="61" y="3"/>
                    </a:lnTo>
                    <a:lnTo>
                      <a:pt x="34" y="0"/>
                    </a:lnTo>
                    <a:lnTo>
                      <a:pt x="27" y="5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92" name="Freeform 620">
                <a:extLst>
                  <a:ext uri="{FF2B5EF4-FFF2-40B4-BE49-F238E27FC236}">
                    <a16:creationId xmlns:a16="http://schemas.microsoft.com/office/drawing/2014/main" id="{9A89A59A-D952-ACF7-57C1-CB258B4B864E}"/>
                  </a:ext>
                </a:extLst>
              </p:cNvPr>
              <p:cNvSpPr>
                <a:spLocks/>
              </p:cNvSpPr>
              <p:nvPr/>
            </p:nvSpPr>
            <p:spPr bwMode="auto">
              <a:xfrm>
                <a:off x="6897927" y="2584501"/>
                <a:ext cx="100013" cy="107950"/>
              </a:xfrm>
              <a:custGeom>
                <a:avLst/>
                <a:gdLst>
                  <a:gd name="T0" fmla="*/ 0 w 63"/>
                  <a:gd name="T1" fmla="*/ 39 h 68"/>
                  <a:gd name="T2" fmla="*/ 22 w 63"/>
                  <a:gd name="T3" fmla="*/ 59 h 68"/>
                  <a:gd name="T4" fmla="*/ 18 w 63"/>
                  <a:gd name="T5" fmla="*/ 59 h 68"/>
                  <a:gd name="T6" fmla="*/ 11 w 63"/>
                  <a:gd name="T7" fmla="*/ 52 h 68"/>
                  <a:gd name="T8" fmla="*/ 4 w 63"/>
                  <a:gd name="T9" fmla="*/ 41 h 68"/>
                  <a:gd name="T10" fmla="*/ 4 w 63"/>
                  <a:gd name="T11" fmla="*/ 36 h 68"/>
                  <a:gd name="T12" fmla="*/ 4 w 63"/>
                  <a:gd name="T13" fmla="*/ 45 h 68"/>
                  <a:gd name="T14" fmla="*/ 13 w 63"/>
                  <a:gd name="T15" fmla="*/ 59 h 68"/>
                  <a:gd name="T16" fmla="*/ 27 w 63"/>
                  <a:gd name="T17" fmla="*/ 66 h 68"/>
                  <a:gd name="T18" fmla="*/ 36 w 63"/>
                  <a:gd name="T19" fmla="*/ 68 h 68"/>
                  <a:gd name="T20" fmla="*/ 43 w 63"/>
                  <a:gd name="T21" fmla="*/ 9 h 68"/>
                  <a:gd name="T22" fmla="*/ 45 w 63"/>
                  <a:gd name="T23" fmla="*/ 9 h 68"/>
                  <a:gd name="T24" fmla="*/ 54 w 63"/>
                  <a:gd name="T25" fmla="*/ 14 h 68"/>
                  <a:gd name="T26" fmla="*/ 63 w 63"/>
                  <a:gd name="T27" fmla="*/ 27 h 68"/>
                  <a:gd name="T28" fmla="*/ 63 w 63"/>
                  <a:gd name="T29" fmla="*/ 32 h 68"/>
                  <a:gd name="T30" fmla="*/ 63 w 63"/>
                  <a:gd name="T31" fmla="*/ 25 h 68"/>
                  <a:gd name="T32" fmla="*/ 56 w 63"/>
                  <a:gd name="T33" fmla="*/ 12 h 68"/>
                  <a:gd name="T34" fmla="*/ 45 w 63"/>
                  <a:gd name="T35" fmla="*/ 5 h 68"/>
                  <a:gd name="T36" fmla="*/ 36 w 63"/>
                  <a:gd name="T37" fmla="*/ 0 h 68"/>
                  <a:gd name="T38" fmla="*/ 58 w 63"/>
                  <a:gd name="T39" fmla="*/ 23 h 68"/>
                  <a:gd name="T40" fmla="*/ 0 w 63"/>
                  <a:gd name="T41" fmla="*/ 39 h 68"/>
                  <a:gd name="T42" fmla="*/ 4 w 63"/>
                  <a:gd name="T43" fmla="*/ 57 h 68"/>
                  <a:gd name="T44" fmla="*/ 22 w 63"/>
                  <a:gd name="T45" fmla="*/ 59 h 68"/>
                  <a:gd name="T46" fmla="*/ 0 w 63"/>
                  <a:gd name="T47" fmla="*/ 3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68">
                    <a:moveTo>
                      <a:pt x="0" y="39"/>
                    </a:moveTo>
                    <a:lnTo>
                      <a:pt x="22" y="59"/>
                    </a:lnTo>
                    <a:lnTo>
                      <a:pt x="18" y="59"/>
                    </a:lnTo>
                    <a:lnTo>
                      <a:pt x="11" y="52"/>
                    </a:lnTo>
                    <a:lnTo>
                      <a:pt x="4" y="41"/>
                    </a:lnTo>
                    <a:lnTo>
                      <a:pt x="4" y="36"/>
                    </a:lnTo>
                    <a:lnTo>
                      <a:pt x="4" y="45"/>
                    </a:lnTo>
                    <a:lnTo>
                      <a:pt x="13" y="59"/>
                    </a:lnTo>
                    <a:lnTo>
                      <a:pt x="27" y="66"/>
                    </a:lnTo>
                    <a:lnTo>
                      <a:pt x="36" y="68"/>
                    </a:lnTo>
                    <a:lnTo>
                      <a:pt x="43" y="9"/>
                    </a:lnTo>
                    <a:lnTo>
                      <a:pt x="45" y="9"/>
                    </a:lnTo>
                    <a:lnTo>
                      <a:pt x="54" y="14"/>
                    </a:lnTo>
                    <a:lnTo>
                      <a:pt x="63" y="27"/>
                    </a:lnTo>
                    <a:lnTo>
                      <a:pt x="63" y="32"/>
                    </a:lnTo>
                    <a:lnTo>
                      <a:pt x="63" y="25"/>
                    </a:lnTo>
                    <a:lnTo>
                      <a:pt x="56" y="12"/>
                    </a:lnTo>
                    <a:lnTo>
                      <a:pt x="45" y="5"/>
                    </a:lnTo>
                    <a:lnTo>
                      <a:pt x="36" y="0"/>
                    </a:lnTo>
                    <a:lnTo>
                      <a:pt x="58" y="23"/>
                    </a:lnTo>
                    <a:lnTo>
                      <a:pt x="0" y="39"/>
                    </a:lnTo>
                    <a:lnTo>
                      <a:pt x="4" y="57"/>
                    </a:lnTo>
                    <a:lnTo>
                      <a:pt x="22" y="59"/>
                    </a:lnTo>
                    <a:lnTo>
                      <a:pt x="0" y="3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93" name="Freeform 621">
                <a:extLst>
                  <a:ext uri="{FF2B5EF4-FFF2-40B4-BE49-F238E27FC236}">
                    <a16:creationId xmlns:a16="http://schemas.microsoft.com/office/drawing/2014/main" id="{11752297-637B-4289-B62C-571FB6C78588}"/>
                  </a:ext>
                </a:extLst>
              </p:cNvPr>
              <p:cNvSpPr>
                <a:spLocks/>
              </p:cNvSpPr>
              <p:nvPr/>
            </p:nvSpPr>
            <p:spPr bwMode="auto">
              <a:xfrm>
                <a:off x="6875702" y="2501951"/>
                <a:ext cx="114300" cy="144462"/>
              </a:xfrm>
              <a:custGeom>
                <a:avLst/>
                <a:gdLst>
                  <a:gd name="T0" fmla="*/ 30 w 72"/>
                  <a:gd name="T1" fmla="*/ 59 h 91"/>
                  <a:gd name="T2" fmla="*/ 0 w 72"/>
                  <a:gd name="T3" fmla="*/ 39 h 91"/>
                  <a:gd name="T4" fmla="*/ 3 w 72"/>
                  <a:gd name="T5" fmla="*/ 43 h 91"/>
                  <a:gd name="T6" fmla="*/ 3 w 72"/>
                  <a:gd name="T7" fmla="*/ 50 h 91"/>
                  <a:gd name="T8" fmla="*/ 5 w 72"/>
                  <a:gd name="T9" fmla="*/ 57 h 91"/>
                  <a:gd name="T10" fmla="*/ 7 w 72"/>
                  <a:gd name="T11" fmla="*/ 64 h 91"/>
                  <a:gd name="T12" fmla="*/ 9 w 72"/>
                  <a:gd name="T13" fmla="*/ 70 h 91"/>
                  <a:gd name="T14" fmla="*/ 9 w 72"/>
                  <a:gd name="T15" fmla="*/ 77 h 91"/>
                  <a:gd name="T16" fmla="*/ 12 w 72"/>
                  <a:gd name="T17" fmla="*/ 84 h 91"/>
                  <a:gd name="T18" fmla="*/ 14 w 72"/>
                  <a:gd name="T19" fmla="*/ 91 h 91"/>
                  <a:gd name="T20" fmla="*/ 72 w 72"/>
                  <a:gd name="T21" fmla="*/ 75 h 91"/>
                  <a:gd name="T22" fmla="*/ 70 w 72"/>
                  <a:gd name="T23" fmla="*/ 68 h 91"/>
                  <a:gd name="T24" fmla="*/ 68 w 72"/>
                  <a:gd name="T25" fmla="*/ 61 h 91"/>
                  <a:gd name="T26" fmla="*/ 66 w 72"/>
                  <a:gd name="T27" fmla="*/ 54 h 91"/>
                  <a:gd name="T28" fmla="*/ 66 w 72"/>
                  <a:gd name="T29" fmla="*/ 50 h 91"/>
                  <a:gd name="T30" fmla="*/ 63 w 72"/>
                  <a:gd name="T31" fmla="*/ 43 h 91"/>
                  <a:gd name="T32" fmla="*/ 61 w 72"/>
                  <a:gd name="T33" fmla="*/ 36 h 91"/>
                  <a:gd name="T34" fmla="*/ 59 w 72"/>
                  <a:gd name="T35" fmla="*/ 30 h 91"/>
                  <a:gd name="T36" fmla="*/ 57 w 72"/>
                  <a:gd name="T37" fmla="*/ 21 h 91"/>
                  <a:gd name="T38" fmla="*/ 30 w 72"/>
                  <a:gd name="T39" fmla="*/ 0 h 91"/>
                  <a:gd name="T40" fmla="*/ 57 w 72"/>
                  <a:gd name="T41" fmla="*/ 21 h 91"/>
                  <a:gd name="T42" fmla="*/ 52 w 72"/>
                  <a:gd name="T43" fmla="*/ 0 h 91"/>
                  <a:gd name="T44" fmla="*/ 30 w 72"/>
                  <a:gd name="T45" fmla="*/ 0 h 91"/>
                  <a:gd name="T46" fmla="*/ 30 w 72"/>
                  <a:gd name="T47" fmla="*/ 5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91">
                    <a:moveTo>
                      <a:pt x="30" y="59"/>
                    </a:moveTo>
                    <a:lnTo>
                      <a:pt x="0" y="39"/>
                    </a:lnTo>
                    <a:lnTo>
                      <a:pt x="3" y="43"/>
                    </a:lnTo>
                    <a:lnTo>
                      <a:pt x="3" y="50"/>
                    </a:lnTo>
                    <a:lnTo>
                      <a:pt x="5" y="57"/>
                    </a:lnTo>
                    <a:lnTo>
                      <a:pt x="7" y="64"/>
                    </a:lnTo>
                    <a:lnTo>
                      <a:pt x="9" y="70"/>
                    </a:lnTo>
                    <a:lnTo>
                      <a:pt x="9" y="77"/>
                    </a:lnTo>
                    <a:lnTo>
                      <a:pt x="12" y="84"/>
                    </a:lnTo>
                    <a:lnTo>
                      <a:pt x="14" y="91"/>
                    </a:lnTo>
                    <a:lnTo>
                      <a:pt x="72" y="75"/>
                    </a:lnTo>
                    <a:lnTo>
                      <a:pt x="70" y="68"/>
                    </a:lnTo>
                    <a:lnTo>
                      <a:pt x="68" y="61"/>
                    </a:lnTo>
                    <a:lnTo>
                      <a:pt x="66" y="54"/>
                    </a:lnTo>
                    <a:lnTo>
                      <a:pt x="66" y="50"/>
                    </a:lnTo>
                    <a:lnTo>
                      <a:pt x="63" y="43"/>
                    </a:lnTo>
                    <a:lnTo>
                      <a:pt x="61" y="36"/>
                    </a:lnTo>
                    <a:lnTo>
                      <a:pt x="59" y="30"/>
                    </a:lnTo>
                    <a:lnTo>
                      <a:pt x="57" y="21"/>
                    </a:lnTo>
                    <a:lnTo>
                      <a:pt x="30" y="0"/>
                    </a:lnTo>
                    <a:lnTo>
                      <a:pt x="57" y="21"/>
                    </a:lnTo>
                    <a:lnTo>
                      <a:pt x="52" y="0"/>
                    </a:lnTo>
                    <a:lnTo>
                      <a:pt x="30" y="0"/>
                    </a:lnTo>
                    <a:lnTo>
                      <a:pt x="30" y="5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94" name="Freeform 622">
                <a:extLst>
                  <a:ext uri="{FF2B5EF4-FFF2-40B4-BE49-F238E27FC236}">
                    <a16:creationId xmlns:a16="http://schemas.microsoft.com/office/drawing/2014/main" id="{4F255304-35E5-FF35-D008-63ECF9D215F0}"/>
                  </a:ext>
                </a:extLst>
              </p:cNvPr>
              <p:cNvSpPr>
                <a:spLocks/>
              </p:cNvSpPr>
              <p:nvPr/>
            </p:nvSpPr>
            <p:spPr bwMode="auto">
              <a:xfrm>
                <a:off x="6866177" y="2501951"/>
                <a:ext cx="95250" cy="93662"/>
              </a:xfrm>
              <a:custGeom>
                <a:avLst/>
                <a:gdLst>
                  <a:gd name="T0" fmla="*/ 0 w 60"/>
                  <a:gd name="T1" fmla="*/ 30 h 59"/>
                  <a:gd name="T2" fmla="*/ 18 w 60"/>
                  <a:gd name="T3" fmla="*/ 57 h 59"/>
                  <a:gd name="T4" fmla="*/ 22 w 60"/>
                  <a:gd name="T5" fmla="*/ 59 h 59"/>
                  <a:gd name="T6" fmla="*/ 24 w 60"/>
                  <a:gd name="T7" fmla="*/ 59 h 59"/>
                  <a:gd name="T8" fmla="*/ 29 w 60"/>
                  <a:gd name="T9" fmla="*/ 59 h 59"/>
                  <a:gd name="T10" fmla="*/ 31 w 60"/>
                  <a:gd name="T11" fmla="*/ 59 h 59"/>
                  <a:gd name="T12" fmla="*/ 31 w 60"/>
                  <a:gd name="T13" fmla="*/ 59 h 59"/>
                  <a:gd name="T14" fmla="*/ 33 w 60"/>
                  <a:gd name="T15" fmla="*/ 59 h 59"/>
                  <a:gd name="T16" fmla="*/ 33 w 60"/>
                  <a:gd name="T17" fmla="*/ 59 h 59"/>
                  <a:gd name="T18" fmla="*/ 36 w 60"/>
                  <a:gd name="T19" fmla="*/ 59 h 59"/>
                  <a:gd name="T20" fmla="*/ 36 w 60"/>
                  <a:gd name="T21" fmla="*/ 0 h 59"/>
                  <a:gd name="T22" fmla="*/ 33 w 60"/>
                  <a:gd name="T23" fmla="*/ 0 h 59"/>
                  <a:gd name="T24" fmla="*/ 33 w 60"/>
                  <a:gd name="T25" fmla="*/ 0 h 59"/>
                  <a:gd name="T26" fmla="*/ 33 w 60"/>
                  <a:gd name="T27" fmla="*/ 0 h 59"/>
                  <a:gd name="T28" fmla="*/ 36 w 60"/>
                  <a:gd name="T29" fmla="*/ 0 h 59"/>
                  <a:gd name="T30" fmla="*/ 36 w 60"/>
                  <a:gd name="T31" fmla="*/ 0 h 59"/>
                  <a:gd name="T32" fmla="*/ 36 w 60"/>
                  <a:gd name="T33" fmla="*/ 0 h 59"/>
                  <a:gd name="T34" fmla="*/ 38 w 60"/>
                  <a:gd name="T35" fmla="*/ 0 h 59"/>
                  <a:gd name="T36" fmla="*/ 42 w 60"/>
                  <a:gd name="T37" fmla="*/ 3 h 59"/>
                  <a:gd name="T38" fmla="*/ 60 w 60"/>
                  <a:gd name="T39" fmla="*/ 30 h 59"/>
                  <a:gd name="T40" fmla="*/ 0 w 60"/>
                  <a:gd name="T41" fmla="*/ 30 h 59"/>
                  <a:gd name="T42" fmla="*/ 0 w 60"/>
                  <a:gd name="T43" fmla="*/ 48 h 59"/>
                  <a:gd name="T44" fmla="*/ 18 w 60"/>
                  <a:gd name="T45" fmla="*/ 57 h 59"/>
                  <a:gd name="T46" fmla="*/ 0 w 60"/>
                  <a:gd name="T4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59">
                    <a:moveTo>
                      <a:pt x="0" y="30"/>
                    </a:moveTo>
                    <a:lnTo>
                      <a:pt x="18" y="57"/>
                    </a:lnTo>
                    <a:lnTo>
                      <a:pt x="22" y="59"/>
                    </a:lnTo>
                    <a:lnTo>
                      <a:pt x="24" y="59"/>
                    </a:lnTo>
                    <a:lnTo>
                      <a:pt x="29" y="59"/>
                    </a:lnTo>
                    <a:lnTo>
                      <a:pt x="31" y="59"/>
                    </a:lnTo>
                    <a:lnTo>
                      <a:pt x="31" y="59"/>
                    </a:lnTo>
                    <a:lnTo>
                      <a:pt x="33" y="59"/>
                    </a:lnTo>
                    <a:lnTo>
                      <a:pt x="33" y="59"/>
                    </a:lnTo>
                    <a:lnTo>
                      <a:pt x="36" y="59"/>
                    </a:lnTo>
                    <a:lnTo>
                      <a:pt x="36" y="0"/>
                    </a:lnTo>
                    <a:lnTo>
                      <a:pt x="33" y="0"/>
                    </a:lnTo>
                    <a:lnTo>
                      <a:pt x="33" y="0"/>
                    </a:lnTo>
                    <a:lnTo>
                      <a:pt x="33" y="0"/>
                    </a:lnTo>
                    <a:lnTo>
                      <a:pt x="36" y="0"/>
                    </a:lnTo>
                    <a:lnTo>
                      <a:pt x="36" y="0"/>
                    </a:lnTo>
                    <a:lnTo>
                      <a:pt x="36" y="0"/>
                    </a:lnTo>
                    <a:lnTo>
                      <a:pt x="38" y="0"/>
                    </a:lnTo>
                    <a:lnTo>
                      <a:pt x="42" y="3"/>
                    </a:lnTo>
                    <a:lnTo>
                      <a:pt x="60" y="30"/>
                    </a:lnTo>
                    <a:lnTo>
                      <a:pt x="0" y="30"/>
                    </a:lnTo>
                    <a:lnTo>
                      <a:pt x="0" y="48"/>
                    </a:lnTo>
                    <a:lnTo>
                      <a:pt x="18" y="57"/>
                    </a:lnTo>
                    <a:lnTo>
                      <a:pt x="0" y="3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95" name="Freeform 623">
                <a:extLst>
                  <a:ext uri="{FF2B5EF4-FFF2-40B4-BE49-F238E27FC236}">
                    <a16:creationId xmlns:a16="http://schemas.microsoft.com/office/drawing/2014/main" id="{A9520F66-C85C-DF38-A6AB-6F50CBE78FD4}"/>
                  </a:ext>
                </a:extLst>
              </p:cNvPr>
              <p:cNvSpPr>
                <a:spLocks/>
              </p:cNvSpPr>
              <p:nvPr/>
            </p:nvSpPr>
            <p:spPr bwMode="auto">
              <a:xfrm>
                <a:off x="6866177" y="2473376"/>
                <a:ext cx="103188" cy="85725"/>
              </a:xfrm>
              <a:custGeom>
                <a:avLst/>
                <a:gdLst>
                  <a:gd name="T0" fmla="*/ 18 w 65"/>
                  <a:gd name="T1" fmla="*/ 54 h 54"/>
                  <a:gd name="T2" fmla="*/ 2 w 65"/>
                  <a:gd name="T3" fmla="*/ 21 h 54"/>
                  <a:gd name="T4" fmla="*/ 2 w 65"/>
                  <a:gd name="T5" fmla="*/ 25 h 54"/>
                  <a:gd name="T6" fmla="*/ 0 w 65"/>
                  <a:gd name="T7" fmla="*/ 30 h 54"/>
                  <a:gd name="T8" fmla="*/ 0 w 65"/>
                  <a:gd name="T9" fmla="*/ 32 h 54"/>
                  <a:gd name="T10" fmla="*/ 0 w 65"/>
                  <a:gd name="T11" fmla="*/ 36 h 54"/>
                  <a:gd name="T12" fmla="*/ 0 w 65"/>
                  <a:gd name="T13" fmla="*/ 39 h 54"/>
                  <a:gd name="T14" fmla="*/ 0 w 65"/>
                  <a:gd name="T15" fmla="*/ 41 h 54"/>
                  <a:gd name="T16" fmla="*/ 0 w 65"/>
                  <a:gd name="T17" fmla="*/ 45 h 54"/>
                  <a:gd name="T18" fmla="*/ 0 w 65"/>
                  <a:gd name="T19" fmla="*/ 48 h 54"/>
                  <a:gd name="T20" fmla="*/ 60 w 65"/>
                  <a:gd name="T21" fmla="*/ 48 h 54"/>
                  <a:gd name="T22" fmla="*/ 60 w 65"/>
                  <a:gd name="T23" fmla="*/ 45 h 54"/>
                  <a:gd name="T24" fmla="*/ 60 w 65"/>
                  <a:gd name="T25" fmla="*/ 43 h 54"/>
                  <a:gd name="T26" fmla="*/ 60 w 65"/>
                  <a:gd name="T27" fmla="*/ 41 h 54"/>
                  <a:gd name="T28" fmla="*/ 60 w 65"/>
                  <a:gd name="T29" fmla="*/ 39 h 54"/>
                  <a:gd name="T30" fmla="*/ 60 w 65"/>
                  <a:gd name="T31" fmla="*/ 36 h 54"/>
                  <a:gd name="T32" fmla="*/ 60 w 65"/>
                  <a:gd name="T33" fmla="*/ 34 h 54"/>
                  <a:gd name="T34" fmla="*/ 60 w 65"/>
                  <a:gd name="T35" fmla="*/ 34 h 54"/>
                  <a:gd name="T36" fmla="*/ 60 w 65"/>
                  <a:gd name="T37" fmla="*/ 32 h 54"/>
                  <a:gd name="T38" fmla="*/ 45 w 65"/>
                  <a:gd name="T39" fmla="*/ 0 h 54"/>
                  <a:gd name="T40" fmla="*/ 60 w 65"/>
                  <a:gd name="T41" fmla="*/ 32 h 54"/>
                  <a:gd name="T42" fmla="*/ 65 w 65"/>
                  <a:gd name="T43" fmla="*/ 9 h 54"/>
                  <a:gd name="T44" fmla="*/ 45 w 65"/>
                  <a:gd name="T45" fmla="*/ 0 h 54"/>
                  <a:gd name="T46" fmla="*/ 18 w 65"/>
                  <a:gd name="T4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54">
                    <a:moveTo>
                      <a:pt x="18" y="54"/>
                    </a:moveTo>
                    <a:lnTo>
                      <a:pt x="2" y="21"/>
                    </a:lnTo>
                    <a:lnTo>
                      <a:pt x="2" y="25"/>
                    </a:lnTo>
                    <a:lnTo>
                      <a:pt x="0" y="30"/>
                    </a:lnTo>
                    <a:lnTo>
                      <a:pt x="0" y="32"/>
                    </a:lnTo>
                    <a:lnTo>
                      <a:pt x="0" y="36"/>
                    </a:lnTo>
                    <a:lnTo>
                      <a:pt x="0" y="39"/>
                    </a:lnTo>
                    <a:lnTo>
                      <a:pt x="0" y="41"/>
                    </a:lnTo>
                    <a:lnTo>
                      <a:pt x="0" y="45"/>
                    </a:lnTo>
                    <a:lnTo>
                      <a:pt x="0" y="48"/>
                    </a:lnTo>
                    <a:lnTo>
                      <a:pt x="60" y="48"/>
                    </a:lnTo>
                    <a:lnTo>
                      <a:pt x="60" y="45"/>
                    </a:lnTo>
                    <a:lnTo>
                      <a:pt x="60" y="43"/>
                    </a:lnTo>
                    <a:lnTo>
                      <a:pt x="60" y="41"/>
                    </a:lnTo>
                    <a:lnTo>
                      <a:pt x="60" y="39"/>
                    </a:lnTo>
                    <a:lnTo>
                      <a:pt x="60" y="36"/>
                    </a:lnTo>
                    <a:lnTo>
                      <a:pt x="60" y="34"/>
                    </a:lnTo>
                    <a:lnTo>
                      <a:pt x="60" y="34"/>
                    </a:lnTo>
                    <a:lnTo>
                      <a:pt x="60" y="32"/>
                    </a:lnTo>
                    <a:lnTo>
                      <a:pt x="45" y="0"/>
                    </a:lnTo>
                    <a:lnTo>
                      <a:pt x="60" y="32"/>
                    </a:lnTo>
                    <a:lnTo>
                      <a:pt x="65" y="9"/>
                    </a:lnTo>
                    <a:lnTo>
                      <a:pt x="45" y="0"/>
                    </a:lnTo>
                    <a:lnTo>
                      <a:pt x="18" y="54"/>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96" name="Freeform 624">
                <a:extLst>
                  <a:ext uri="{FF2B5EF4-FFF2-40B4-BE49-F238E27FC236}">
                    <a16:creationId xmlns:a16="http://schemas.microsoft.com/office/drawing/2014/main" id="{BC62FA7C-41DA-F637-05FC-CF5964E783CD}"/>
                  </a:ext>
                </a:extLst>
              </p:cNvPr>
              <p:cNvSpPr>
                <a:spLocks/>
              </p:cNvSpPr>
              <p:nvPr/>
            </p:nvSpPr>
            <p:spPr bwMode="auto">
              <a:xfrm>
                <a:off x="6858239" y="2467026"/>
                <a:ext cx="96838" cy="96837"/>
              </a:xfrm>
              <a:custGeom>
                <a:avLst/>
                <a:gdLst>
                  <a:gd name="T0" fmla="*/ 0 w 61"/>
                  <a:gd name="T1" fmla="*/ 31 h 61"/>
                  <a:gd name="T2" fmla="*/ 32 w 61"/>
                  <a:gd name="T3" fmla="*/ 61 h 61"/>
                  <a:gd name="T4" fmla="*/ 34 w 61"/>
                  <a:gd name="T5" fmla="*/ 61 h 61"/>
                  <a:gd name="T6" fmla="*/ 34 w 61"/>
                  <a:gd name="T7" fmla="*/ 61 h 61"/>
                  <a:gd name="T8" fmla="*/ 36 w 61"/>
                  <a:gd name="T9" fmla="*/ 61 h 61"/>
                  <a:gd name="T10" fmla="*/ 36 w 61"/>
                  <a:gd name="T11" fmla="*/ 61 h 61"/>
                  <a:gd name="T12" fmla="*/ 34 w 61"/>
                  <a:gd name="T13" fmla="*/ 61 h 61"/>
                  <a:gd name="T14" fmla="*/ 34 w 61"/>
                  <a:gd name="T15" fmla="*/ 61 h 61"/>
                  <a:gd name="T16" fmla="*/ 29 w 61"/>
                  <a:gd name="T17" fmla="*/ 61 h 61"/>
                  <a:gd name="T18" fmla="*/ 23 w 61"/>
                  <a:gd name="T19" fmla="*/ 58 h 61"/>
                  <a:gd name="T20" fmla="*/ 50 w 61"/>
                  <a:gd name="T21" fmla="*/ 4 h 61"/>
                  <a:gd name="T22" fmla="*/ 41 w 61"/>
                  <a:gd name="T23" fmla="*/ 2 h 61"/>
                  <a:gd name="T24" fmla="*/ 36 w 61"/>
                  <a:gd name="T25" fmla="*/ 0 h 61"/>
                  <a:gd name="T26" fmla="*/ 34 w 61"/>
                  <a:gd name="T27" fmla="*/ 0 h 61"/>
                  <a:gd name="T28" fmla="*/ 32 w 61"/>
                  <a:gd name="T29" fmla="*/ 0 h 61"/>
                  <a:gd name="T30" fmla="*/ 29 w 61"/>
                  <a:gd name="T31" fmla="*/ 0 h 61"/>
                  <a:gd name="T32" fmla="*/ 29 w 61"/>
                  <a:gd name="T33" fmla="*/ 0 h 61"/>
                  <a:gd name="T34" fmla="*/ 29 w 61"/>
                  <a:gd name="T35" fmla="*/ 0 h 61"/>
                  <a:gd name="T36" fmla="*/ 32 w 61"/>
                  <a:gd name="T37" fmla="*/ 0 h 61"/>
                  <a:gd name="T38" fmla="*/ 61 w 61"/>
                  <a:gd name="T39" fmla="*/ 31 h 61"/>
                  <a:gd name="T40" fmla="*/ 0 w 61"/>
                  <a:gd name="T41" fmla="*/ 31 h 61"/>
                  <a:gd name="T42" fmla="*/ 0 w 61"/>
                  <a:gd name="T43" fmla="*/ 61 h 61"/>
                  <a:gd name="T44" fmla="*/ 32 w 61"/>
                  <a:gd name="T45" fmla="*/ 61 h 61"/>
                  <a:gd name="T46" fmla="*/ 0 w 61"/>
                  <a:gd name="T47"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61">
                    <a:moveTo>
                      <a:pt x="0" y="31"/>
                    </a:moveTo>
                    <a:lnTo>
                      <a:pt x="32" y="61"/>
                    </a:lnTo>
                    <a:lnTo>
                      <a:pt x="34" y="61"/>
                    </a:lnTo>
                    <a:lnTo>
                      <a:pt x="34" y="61"/>
                    </a:lnTo>
                    <a:lnTo>
                      <a:pt x="36" y="61"/>
                    </a:lnTo>
                    <a:lnTo>
                      <a:pt x="36" y="61"/>
                    </a:lnTo>
                    <a:lnTo>
                      <a:pt x="34" y="61"/>
                    </a:lnTo>
                    <a:lnTo>
                      <a:pt x="34" y="61"/>
                    </a:lnTo>
                    <a:lnTo>
                      <a:pt x="29" y="61"/>
                    </a:lnTo>
                    <a:lnTo>
                      <a:pt x="23" y="58"/>
                    </a:lnTo>
                    <a:lnTo>
                      <a:pt x="50" y="4"/>
                    </a:lnTo>
                    <a:lnTo>
                      <a:pt x="41" y="2"/>
                    </a:lnTo>
                    <a:lnTo>
                      <a:pt x="36" y="0"/>
                    </a:lnTo>
                    <a:lnTo>
                      <a:pt x="34" y="0"/>
                    </a:lnTo>
                    <a:lnTo>
                      <a:pt x="32" y="0"/>
                    </a:lnTo>
                    <a:lnTo>
                      <a:pt x="29" y="0"/>
                    </a:lnTo>
                    <a:lnTo>
                      <a:pt x="29" y="0"/>
                    </a:lnTo>
                    <a:lnTo>
                      <a:pt x="29" y="0"/>
                    </a:lnTo>
                    <a:lnTo>
                      <a:pt x="32" y="0"/>
                    </a:lnTo>
                    <a:lnTo>
                      <a:pt x="61" y="31"/>
                    </a:lnTo>
                    <a:lnTo>
                      <a:pt x="0" y="31"/>
                    </a:lnTo>
                    <a:lnTo>
                      <a:pt x="0" y="61"/>
                    </a:lnTo>
                    <a:lnTo>
                      <a:pt x="32" y="61"/>
                    </a:lnTo>
                    <a:lnTo>
                      <a:pt x="0" y="3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97" name="Freeform 625">
                <a:extLst>
                  <a:ext uri="{FF2B5EF4-FFF2-40B4-BE49-F238E27FC236}">
                    <a16:creationId xmlns:a16="http://schemas.microsoft.com/office/drawing/2014/main" id="{09905F6F-54D2-E18E-7FB7-434792CCD93B}"/>
                  </a:ext>
                </a:extLst>
              </p:cNvPr>
              <p:cNvSpPr>
                <a:spLocks/>
              </p:cNvSpPr>
              <p:nvPr/>
            </p:nvSpPr>
            <p:spPr bwMode="auto">
              <a:xfrm>
                <a:off x="6858239" y="2501951"/>
                <a:ext cx="96838" cy="14287"/>
              </a:xfrm>
              <a:custGeom>
                <a:avLst/>
                <a:gdLst>
                  <a:gd name="T0" fmla="*/ 0 w 61"/>
                  <a:gd name="T1" fmla="*/ 0 h 9"/>
                  <a:gd name="T2" fmla="*/ 0 w 61"/>
                  <a:gd name="T3" fmla="*/ 0 h 9"/>
                  <a:gd name="T4" fmla="*/ 0 w 61"/>
                  <a:gd name="T5" fmla="*/ 3 h 9"/>
                  <a:gd name="T6" fmla="*/ 0 w 61"/>
                  <a:gd name="T7" fmla="*/ 3 h 9"/>
                  <a:gd name="T8" fmla="*/ 0 w 61"/>
                  <a:gd name="T9" fmla="*/ 3 h 9"/>
                  <a:gd name="T10" fmla="*/ 0 w 61"/>
                  <a:gd name="T11" fmla="*/ 5 h 9"/>
                  <a:gd name="T12" fmla="*/ 0 w 61"/>
                  <a:gd name="T13" fmla="*/ 5 h 9"/>
                  <a:gd name="T14" fmla="*/ 0 w 61"/>
                  <a:gd name="T15" fmla="*/ 7 h 9"/>
                  <a:gd name="T16" fmla="*/ 0 w 61"/>
                  <a:gd name="T17" fmla="*/ 7 h 9"/>
                  <a:gd name="T18" fmla="*/ 0 w 61"/>
                  <a:gd name="T19" fmla="*/ 9 h 9"/>
                  <a:gd name="T20" fmla="*/ 61 w 61"/>
                  <a:gd name="T21" fmla="*/ 9 h 9"/>
                  <a:gd name="T22" fmla="*/ 61 w 61"/>
                  <a:gd name="T23" fmla="*/ 7 h 9"/>
                  <a:gd name="T24" fmla="*/ 61 w 61"/>
                  <a:gd name="T25" fmla="*/ 7 h 9"/>
                  <a:gd name="T26" fmla="*/ 61 w 61"/>
                  <a:gd name="T27" fmla="*/ 5 h 9"/>
                  <a:gd name="T28" fmla="*/ 61 w 61"/>
                  <a:gd name="T29" fmla="*/ 5 h 9"/>
                  <a:gd name="T30" fmla="*/ 61 w 61"/>
                  <a:gd name="T31" fmla="*/ 3 h 9"/>
                  <a:gd name="T32" fmla="*/ 61 w 61"/>
                  <a:gd name="T33" fmla="*/ 3 h 9"/>
                  <a:gd name="T34" fmla="*/ 61 w 61"/>
                  <a:gd name="T35" fmla="*/ 3 h 9"/>
                  <a:gd name="T36" fmla="*/ 61 w 61"/>
                  <a:gd name="T37" fmla="*/ 0 h 9"/>
                  <a:gd name="T38" fmla="*/ 61 w 61"/>
                  <a:gd name="T39" fmla="*/ 0 h 9"/>
                  <a:gd name="T40" fmla="*/ 0 w 61"/>
                  <a:gd name="T4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9">
                    <a:moveTo>
                      <a:pt x="0" y="0"/>
                    </a:moveTo>
                    <a:lnTo>
                      <a:pt x="0" y="0"/>
                    </a:lnTo>
                    <a:lnTo>
                      <a:pt x="0" y="3"/>
                    </a:lnTo>
                    <a:lnTo>
                      <a:pt x="0" y="3"/>
                    </a:lnTo>
                    <a:lnTo>
                      <a:pt x="0" y="3"/>
                    </a:lnTo>
                    <a:lnTo>
                      <a:pt x="0" y="5"/>
                    </a:lnTo>
                    <a:lnTo>
                      <a:pt x="0" y="5"/>
                    </a:lnTo>
                    <a:lnTo>
                      <a:pt x="0" y="7"/>
                    </a:lnTo>
                    <a:lnTo>
                      <a:pt x="0" y="7"/>
                    </a:lnTo>
                    <a:lnTo>
                      <a:pt x="0" y="9"/>
                    </a:lnTo>
                    <a:lnTo>
                      <a:pt x="61" y="9"/>
                    </a:lnTo>
                    <a:lnTo>
                      <a:pt x="61" y="7"/>
                    </a:lnTo>
                    <a:lnTo>
                      <a:pt x="61" y="7"/>
                    </a:lnTo>
                    <a:lnTo>
                      <a:pt x="61" y="5"/>
                    </a:lnTo>
                    <a:lnTo>
                      <a:pt x="61" y="5"/>
                    </a:lnTo>
                    <a:lnTo>
                      <a:pt x="61" y="3"/>
                    </a:lnTo>
                    <a:lnTo>
                      <a:pt x="61" y="3"/>
                    </a:lnTo>
                    <a:lnTo>
                      <a:pt x="61" y="3"/>
                    </a:lnTo>
                    <a:lnTo>
                      <a:pt x="61" y="0"/>
                    </a:lnTo>
                    <a:lnTo>
                      <a:pt x="61" y="0"/>
                    </a:lnTo>
                    <a:lnTo>
                      <a:pt x="0"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98" name="Freeform 626">
                <a:extLst>
                  <a:ext uri="{FF2B5EF4-FFF2-40B4-BE49-F238E27FC236}">
                    <a16:creationId xmlns:a16="http://schemas.microsoft.com/office/drawing/2014/main" id="{EDFAA41D-396C-75AC-8B5D-71776620E72C}"/>
                  </a:ext>
                </a:extLst>
              </p:cNvPr>
              <p:cNvSpPr>
                <a:spLocks/>
              </p:cNvSpPr>
              <p:nvPr/>
            </p:nvSpPr>
            <p:spPr bwMode="auto">
              <a:xfrm>
                <a:off x="6858239" y="2449563"/>
                <a:ext cx="96838" cy="85725"/>
              </a:xfrm>
              <a:custGeom>
                <a:avLst/>
                <a:gdLst>
                  <a:gd name="T0" fmla="*/ 18 w 61"/>
                  <a:gd name="T1" fmla="*/ 54 h 54"/>
                  <a:gd name="T2" fmla="*/ 0 w 61"/>
                  <a:gd name="T3" fmla="*/ 27 h 54"/>
                  <a:gd name="T4" fmla="*/ 0 w 61"/>
                  <a:gd name="T5" fmla="*/ 27 h 54"/>
                  <a:gd name="T6" fmla="*/ 0 w 61"/>
                  <a:gd name="T7" fmla="*/ 29 h 54"/>
                  <a:gd name="T8" fmla="*/ 0 w 61"/>
                  <a:gd name="T9" fmla="*/ 29 h 54"/>
                  <a:gd name="T10" fmla="*/ 0 w 61"/>
                  <a:gd name="T11" fmla="*/ 31 h 54"/>
                  <a:gd name="T12" fmla="*/ 0 w 61"/>
                  <a:gd name="T13" fmla="*/ 31 h 54"/>
                  <a:gd name="T14" fmla="*/ 0 w 61"/>
                  <a:gd name="T15" fmla="*/ 33 h 54"/>
                  <a:gd name="T16" fmla="*/ 0 w 61"/>
                  <a:gd name="T17" fmla="*/ 33 h 54"/>
                  <a:gd name="T18" fmla="*/ 0 w 61"/>
                  <a:gd name="T19" fmla="*/ 33 h 54"/>
                  <a:gd name="T20" fmla="*/ 61 w 61"/>
                  <a:gd name="T21" fmla="*/ 33 h 54"/>
                  <a:gd name="T22" fmla="*/ 61 w 61"/>
                  <a:gd name="T23" fmla="*/ 33 h 54"/>
                  <a:gd name="T24" fmla="*/ 61 w 61"/>
                  <a:gd name="T25" fmla="*/ 33 h 54"/>
                  <a:gd name="T26" fmla="*/ 61 w 61"/>
                  <a:gd name="T27" fmla="*/ 31 h 54"/>
                  <a:gd name="T28" fmla="*/ 61 w 61"/>
                  <a:gd name="T29" fmla="*/ 31 h 54"/>
                  <a:gd name="T30" fmla="*/ 61 w 61"/>
                  <a:gd name="T31" fmla="*/ 29 h 54"/>
                  <a:gd name="T32" fmla="*/ 61 w 61"/>
                  <a:gd name="T33" fmla="*/ 29 h 54"/>
                  <a:gd name="T34" fmla="*/ 61 w 61"/>
                  <a:gd name="T35" fmla="*/ 27 h 54"/>
                  <a:gd name="T36" fmla="*/ 61 w 61"/>
                  <a:gd name="T37" fmla="*/ 27 h 54"/>
                  <a:gd name="T38" fmla="*/ 43 w 61"/>
                  <a:gd name="T39" fmla="*/ 0 h 54"/>
                  <a:gd name="T40" fmla="*/ 61 w 61"/>
                  <a:gd name="T41" fmla="*/ 27 h 54"/>
                  <a:gd name="T42" fmla="*/ 61 w 61"/>
                  <a:gd name="T43" fmla="*/ 6 h 54"/>
                  <a:gd name="T44" fmla="*/ 43 w 61"/>
                  <a:gd name="T45" fmla="*/ 0 h 54"/>
                  <a:gd name="T46" fmla="*/ 18 w 61"/>
                  <a:gd name="T4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4">
                    <a:moveTo>
                      <a:pt x="18" y="54"/>
                    </a:moveTo>
                    <a:lnTo>
                      <a:pt x="0" y="27"/>
                    </a:lnTo>
                    <a:lnTo>
                      <a:pt x="0" y="27"/>
                    </a:lnTo>
                    <a:lnTo>
                      <a:pt x="0" y="29"/>
                    </a:lnTo>
                    <a:lnTo>
                      <a:pt x="0" y="29"/>
                    </a:lnTo>
                    <a:lnTo>
                      <a:pt x="0" y="31"/>
                    </a:lnTo>
                    <a:lnTo>
                      <a:pt x="0" y="31"/>
                    </a:lnTo>
                    <a:lnTo>
                      <a:pt x="0" y="33"/>
                    </a:lnTo>
                    <a:lnTo>
                      <a:pt x="0" y="33"/>
                    </a:lnTo>
                    <a:lnTo>
                      <a:pt x="0" y="33"/>
                    </a:lnTo>
                    <a:lnTo>
                      <a:pt x="61" y="33"/>
                    </a:lnTo>
                    <a:lnTo>
                      <a:pt x="61" y="33"/>
                    </a:lnTo>
                    <a:lnTo>
                      <a:pt x="61" y="33"/>
                    </a:lnTo>
                    <a:lnTo>
                      <a:pt x="61" y="31"/>
                    </a:lnTo>
                    <a:lnTo>
                      <a:pt x="61" y="31"/>
                    </a:lnTo>
                    <a:lnTo>
                      <a:pt x="61" y="29"/>
                    </a:lnTo>
                    <a:lnTo>
                      <a:pt x="61" y="29"/>
                    </a:lnTo>
                    <a:lnTo>
                      <a:pt x="61" y="27"/>
                    </a:lnTo>
                    <a:lnTo>
                      <a:pt x="61" y="27"/>
                    </a:lnTo>
                    <a:lnTo>
                      <a:pt x="43" y="0"/>
                    </a:lnTo>
                    <a:lnTo>
                      <a:pt x="61" y="27"/>
                    </a:lnTo>
                    <a:lnTo>
                      <a:pt x="61" y="6"/>
                    </a:lnTo>
                    <a:lnTo>
                      <a:pt x="43" y="0"/>
                    </a:lnTo>
                    <a:lnTo>
                      <a:pt x="18" y="54"/>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99" name="Freeform 627">
                <a:extLst>
                  <a:ext uri="{FF2B5EF4-FFF2-40B4-BE49-F238E27FC236}">
                    <a16:creationId xmlns:a16="http://schemas.microsoft.com/office/drawing/2014/main" id="{97FC72A2-926E-A24D-75FE-5010AF08EF7F}"/>
                  </a:ext>
                </a:extLst>
              </p:cNvPr>
              <p:cNvSpPr>
                <a:spLocks/>
              </p:cNvSpPr>
              <p:nvPr/>
            </p:nvSpPr>
            <p:spPr bwMode="auto">
              <a:xfrm>
                <a:off x="6855064" y="2441626"/>
                <a:ext cx="88900" cy="96837"/>
              </a:xfrm>
              <a:custGeom>
                <a:avLst/>
                <a:gdLst>
                  <a:gd name="T0" fmla="*/ 0 w 56"/>
                  <a:gd name="T1" fmla="*/ 38 h 61"/>
                  <a:gd name="T2" fmla="*/ 27 w 56"/>
                  <a:gd name="T3" fmla="*/ 61 h 61"/>
                  <a:gd name="T4" fmla="*/ 29 w 56"/>
                  <a:gd name="T5" fmla="*/ 61 h 61"/>
                  <a:gd name="T6" fmla="*/ 29 w 56"/>
                  <a:gd name="T7" fmla="*/ 61 h 61"/>
                  <a:gd name="T8" fmla="*/ 29 w 56"/>
                  <a:gd name="T9" fmla="*/ 61 h 61"/>
                  <a:gd name="T10" fmla="*/ 29 w 56"/>
                  <a:gd name="T11" fmla="*/ 61 h 61"/>
                  <a:gd name="T12" fmla="*/ 27 w 56"/>
                  <a:gd name="T13" fmla="*/ 61 h 61"/>
                  <a:gd name="T14" fmla="*/ 25 w 56"/>
                  <a:gd name="T15" fmla="*/ 61 h 61"/>
                  <a:gd name="T16" fmla="*/ 22 w 56"/>
                  <a:gd name="T17" fmla="*/ 59 h 61"/>
                  <a:gd name="T18" fmla="*/ 20 w 56"/>
                  <a:gd name="T19" fmla="*/ 59 h 61"/>
                  <a:gd name="T20" fmla="*/ 45 w 56"/>
                  <a:gd name="T21" fmla="*/ 5 h 61"/>
                  <a:gd name="T22" fmla="*/ 43 w 56"/>
                  <a:gd name="T23" fmla="*/ 2 h 61"/>
                  <a:gd name="T24" fmla="*/ 38 w 56"/>
                  <a:gd name="T25" fmla="*/ 2 h 61"/>
                  <a:gd name="T26" fmla="*/ 36 w 56"/>
                  <a:gd name="T27" fmla="*/ 2 h 61"/>
                  <a:gd name="T28" fmla="*/ 34 w 56"/>
                  <a:gd name="T29" fmla="*/ 0 h 61"/>
                  <a:gd name="T30" fmla="*/ 31 w 56"/>
                  <a:gd name="T31" fmla="*/ 0 h 61"/>
                  <a:gd name="T32" fmla="*/ 29 w 56"/>
                  <a:gd name="T33" fmla="*/ 0 h 61"/>
                  <a:gd name="T34" fmla="*/ 29 w 56"/>
                  <a:gd name="T35" fmla="*/ 0 h 61"/>
                  <a:gd name="T36" fmla="*/ 27 w 56"/>
                  <a:gd name="T37" fmla="*/ 0 h 61"/>
                  <a:gd name="T38" fmla="*/ 56 w 56"/>
                  <a:gd name="T39" fmla="*/ 23 h 61"/>
                  <a:gd name="T40" fmla="*/ 0 w 56"/>
                  <a:gd name="T41" fmla="*/ 38 h 61"/>
                  <a:gd name="T42" fmla="*/ 4 w 56"/>
                  <a:gd name="T43" fmla="*/ 61 h 61"/>
                  <a:gd name="T44" fmla="*/ 27 w 56"/>
                  <a:gd name="T45" fmla="*/ 61 h 61"/>
                  <a:gd name="T46" fmla="*/ 0 w 56"/>
                  <a:gd name="T47"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61">
                    <a:moveTo>
                      <a:pt x="0" y="38"/>
                    </a:moveTo>
                    <a:lnTo>
                      <a:pt x="27" y="61"/>
                    </a:lnTo>
                    <a:lnTo>
                      <a:pt x="29" y="61"/>
                    </a:lnTo>
                    <a:lnTo>
                      <a:pt x="29" y="61"/>
                    </a:lnTo>
                    <a:lnTo>
                      <a:pt x="29" y="61"/>
                    </a:lnTo>
                    <a:lnTo>
                      <a:pt x="29" y="61"/>
                    </a:lnTo>
                    <a:lnTo>
                      <a:pt x="27" y="61"/>
                    </a:lnTo>
                    <a:lnTo>
                      <a:pt x="25" y="61"/>
                    </a:lnTo>
                    <a:lnTo>
                      <a:pt x="22" y="59"/>
                    </a:lnTo>
                    <a:lnTo>
                      <a:pt x="20" y="59"/>
                    </a:lnTo>
                    <a:lnTo>
                      <a:pt x="45" y="5"/>
                    </a:lnTo>
                    <a:lnTo>
                      <a:pt x="43" y="2"/>
                    </a:lnTo>
                    <a:lnTo>
                      <a:pt x="38" y="2"/>
                    </a:lnTo>
                    <a:lnTo>
                      <a:pt x="36" y="2"/>
                    </a:lnTo>
                    <a:lnTo>
                      <a:pt x="34" y="0"/>
                    </a:lnTo>
                    <a:lnTo>
                      <a:pt x="31" y="0"/>
                    </a:lnTo>
                    <a:lnTo>
                      <a:pt x="29" y="0"/>
                    </a:lnTo>
                    <a:lnTo>
                      <a:pt x="29" y="0"/>
                    </a:lnTo>
                    <a:lnTo>
                      <a:pt x="27" y="0"/>
                    </a:lnTo>
                    <a:lnTo>
                      <a:pt x="56" y="23"/>
                    </a:lnTo>
                    <a:lnTo>
                      <a:pt x="0" y="38"/>
                    </a:lnTo>
                    <a:lnTo>
                      <a:pt x="4" y="61"/>
                    </a:lnTo>
                    <a:lnTo>
                      <a:pt x="27" y="61"/>
                    </a:lnTo>
                    <a:lnTo>
                      <a:pt x="0" y="38"/>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00" name="Freeform 628">
                <a:extLst>
                  <a:ext uri="{FF2B5EF4-FFF2-40B4-BE49-F238E27FC236}">
                    <a16:creationId xmlns:a16="http://schemas.microsoft.com/office/drawing/2014/main" id="{CE84C30F-2B55-2E76-8A33-648E7ACB035A}"/>
                  </a:ext>
                </a:extLst>
              </p:cNvPr>
              <p:cNvSpPr>
                <a:spLocks/>
              </p:cNvSpPr>
              <p:nvPr/>
            </p:nvSpPr>
            <p:spPr bwMode="auto">
              <a:xfrm>
                <a:off x="6837602" y="2281288"/>
                <a:ext cx="106363" cy="220662"/>
              </a:xfrm>
              <a:custGeom>
                <a:avLst/>
                <a:gdLst>
                  <a:gd name="T0" fmla="*/ 0 w 67"/>
                  <a:gd name="T1" fmla="*/ 0 h 139"/>
                  <a:gd name="T2" fmla="*/ 0 w 67"/>
                  <a:gd name="T3" fmla="*/ 0 h 139"/>
                  <a:gd name="T4" fmla="*/ 0 w 67"/>
                  <a:gd name="T5" fmla="*/ 22 h 139"/>
                  <a:gd name="T6" fmla="*/ 0 w 67"/>
                  <a:gd name="T7" fmla="*/ 45 h 139"/>
                  <a:gd name="T8" fmla="*/ 2 w 67"/>
                  <a:gd name="T9" fmla="*/ 65 h 139"/>
                  <a:gd name="T10" fmla="*/ 4 w 67"/>
                  <a:gd name="T11" fmla="*/ 85 h 139"/>
                  <a:gd name="T12" fmla="*/ 4 w 67"/>
                  <a:gd name="T13" fmla="*/ 103 h 139"/>
                  <a:gd name="T14" fmla="*/ 6 w 67"/>
                  <a:gd name="T15" fmla="*/ 117 h 139"/>
                  <a:gd name="T16" fmla="*/ 9 w 67"/>
                  <a:gd name="T17" fmla="*/ 130 h 139"/>
                  <a:gd name="T18" fmla="*/ 11 w 67"/>
                  <a:gd name="T19" fmla="*/ 139 h 139"/>
                  <a:gd name="T20" fmla="*/ 67 w 67"/>
                  <a:gd name="T21" fmla="*/ 124 h 139"/>
                  <a:gd name="T22" fmla="*/ 67 w 67"/>
                  <a:gd name="T23" fmla="*/ 119 h 139"/>
                  <a:gd name="T24" fmla="*/ 65 w 67"/>
                  <a:gd name="T25" fmla="*/ 110 h 139"/>
                  <a:gd name="T26" fmla="*/ 65 w 67"/>
                  <a:gd name="T27" fmla="*/ 97 h 139"/>
                  <a:gd name="T28" fmla="*/ 63 w 67"/>
                  <a:gd name="T29" fmla="*/ 81 h 139"/>
                  <a:gd name="T30" fmla="*/ 63 w 67"/>
                  <a:gd name="T31" fmla="*/ 63 h 139"/>
                  <a:gd name="T32" fmla="*/ 60 w 67"/>
                  <a:gd name="T33" fmla="*/ 43 h 139"/>
                  <a:gd name="T34" fmla="*/ 60 w 67"/>
                  <a:gd name="T35" fmla="*/ 20 h 139"/>
                  <a:gd name="T36" fmla="*/ 58 w 67"/>
                  <a:gd name="T37" fmla="*/ 0 h 139"/>
                  <a:gd name="T38" fmla="*/ 58 w 67"/>
                  <a:gd name="T39" fmla="*/ 0 h 139"/>
                  <a:gd name="T40" fmla="*/ 0 w 67"/>
                  <a:gd name="T4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139">
                    <a:moveTo>
                      <a:pt x="0" y="0"/>
                    </a:moveTo>
                    <a:lnTo>
                      <a:pt x="0" y="0"/>
                    </a:lnTo>
                    <a:lnTo>
                      <a:pt x="0" y="22"/>
                    </a:lnTo>
                    <a:lnTo>
                      <a:pt x="0" y="45"/>
                    </a:lnTo>
                    <a:lnTo>
                      <a:pt x="2" y="65"/>
                    </a:lnTo>
                    <a:lnTo>
                      <a:pt x="4" y="85"/>
                    </a:lnTo>
                    <a:lnTo>
                      <a:pt x="4" y="103"/>
                    </a:lnTo>
                    <a:lnTo>
                      <a:pt x="6" y="117"/>
                    </a:lnTo>
                    <a:lnTo>
                      <a:pt x="9" y="130"/>
                    </a:lnTo>
                    <a:lnTo>
                      <a:pt x="11" y="139"/>
                    </a:lnTo>
                    <a:lnTo>
                      <a:pt x="67" y="124"/>
                    </a:lnTo>
                    <a:lnTo>
                      <a:pt x="67" y="119"/>
                    </a:lnTo>
                    <a:lnTo>
                      <a:pt x="65" y="110"/>
                    </a:lnTo>
                    <a:lnTo>
                      <a:pt x="65" y="97"/>
                    </a:lnTo>
                    <a:lnTo>
                      <a:pt x="63" y="81"/>
                    </a:lnTo>
                    <a:lnTo>
                      <a:pt x="63" y="63"/>
                    </a:lnTo>
                    <a:lnTo>
                      <a:pt x="60" y="43"/>
                    </a:lnTo>
                    <a:lnTo>
                      <a:pt x="60" y="20"/>
                    </a:lnTo>
                    <a:lnTo>
                      <a:pt x="58" y="0"/>
                    </a:lnTo>
                    <a:lnTo>
                      <a:pt x="58" y="0"/>
                    </a:lnTo>
                    <a:lnTo>
                      <a:pt x="0"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01" name="Freeform 629">
                <a:extLst>
                  <a:ext uri="{FF2B5EF4-FFF2-40B4-BE49-F238E27FC236}">
                    <a16:creationId xmlns:a16="http://schemas.microsoft.com/office/drawing/2014/main" id="{8F896A92-3C36-DB08-1774-F4250CF89A27}"/>
                  </a:ext>
                </a:extLst>
              </p:cNvPr>
              <p:cNvSpPr>
                <a:spLocks/>
              </p:cNvSpPr>
              <p:nvPr/>
            </p:nvSpPr>
            <p:spPr bwMode="auto">
              <a:xfrm>
                <a:off x="6837602" y="2013001"/>
                <a:ext cx="100013" cy="268287"/>
              </a:xfrm>
              <a:custGeom>
                <a:avLst/>
                <a:gdLst>
                  <a:gd name="T0" fmla="*/ 42 w 63"/>
                  <a:gd name="T1" fmla="*/ 7 h 169"/>
                  <a:gd name="T2" fmla="*/ 9 w 63"/>
                  <a:gd name="T3" fmla="*/ 23 h 169"/>
                  <a:gd name="T4" fmla="*/ 4 w 63"/>
                  <a:gd name="T5" fmla="*/ 36 h 169"/>
                  <a:gd name="T6" fmla="*/ 2 w 63"/>
                  <a:gd name="T7" fmla="*/ 52 h 169"/>
                  <a:gd name="T8" fmla="*/ 0 w 63"/>
                  <a:gd name="T9" fmla="*/ 68 h 169"/>
                  <a:gd name="T10" fmla="*/ 0 w 63"/>
                  <a:gd name="T11" fmla="*/ 86 h 169"/>
                  <a:gd name="T12" fmla="*/ 0 w 63"/>
                  <a:gd name="T13" fmla="*/ 106 h 169"/>
                  <a:gd name="T14" fmla="*/ 0 w 63"/>
                  <a:gd name="T15" fmla="*/ 126 h 169"/>
                  <a:gd name="T16" fmla="*/ 0 w 63"/>
                  <a:gd name="T17" fmla="*/ 149 h 169"/>
                  <a:gd name="T18" fmla="*/ 0 w 63"/>
                  <a:gd name="T19" fmla="*/ 169 h 169"/>
                  <a:gd name="T20" fmla="*/ 58 w 63"/>
                  <a:gd name="T21" fmla="*/ 169 h 169"/>
                  <a:gd name="T22" fmla="*/ 58 w 63"/>
                  <a:gd name="T23" fmla="*/ 146 h 169"/>
                  <a:gd name="T24" fmla="*/ 58 w 63"/>
                  <a:gd name="T25" fmla="*/ 126 h 169"/>
                  <a:gd name="T26" fmla="*/ 58 w 63"/>
                  <a:gd name="T27" fmla="*/ 106 h 169"/>
                  <a:gd name="T28" fmla="*/ 60 w 63"/>
                  <a:gd name="T29" fmla="*/ 88 h 169"/>
                  <a:gd name="T30" fmla="*/ 60 w 63"/>
                  <a:gd name="T31" fmla="*/ 72 h 169"/>
                  <a:gd name="T32" fmla="*/ 63 w 63"/>
                  <a:gd name="T33" fmla="*/ 59 h 169"/>
                  <a:gd name="T34" fmla="*/ 63 w 63"/>
                  <a:gd name="T35" fmla="*/ 50 h 169"/>
                  <a:gd name="T36" fmla="*/ 63 w 63"/>
                  <a:gd name="T37" fmla="*/ 47 h 169"/>
                  <a:gd name="T38" fmla="*/ 29 w 63"/>
                  <a:gd name="T39" fmla="*/ 65 h 169"/>
                  <a:gd name="T40" fmla="*/ 42 w 63"/>
                  <a:gd name="T41" fmla="*/ 7 h 169"/>
                  <a:gd name="T42" fmla="*/ 20 w 63"/>
                  <a:gd name="T43" fmla="*/ 0 h 169"/>
                  <a:gd name="T44" fmla="*/ 9 w 63"/>
                  <a:gd name="T45" fmla="*/ 23 h 169"/>
                  <a:gd name="T46" fmla="*/ 42 w 63"/>
                  <a:gd name="T47"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69">
                    <a:moveTo>
                      <a:pt x="42" y="7"/>
                    </a:moveTo>
                    <a:lnTo>
                      <a:pt x="9" y="23"/>
                    </a:lnTo>
                    <a:lnTo>
                      <a:pt x="4" y="36"/>
                    </a:lnTo>
                    <a:lnTo>
                      <a:pt x="2" y="52"/>
                    </a:lnTo>
                    <a:lnTo>
                      <a:pt x="0" y="68"/>
                    </a:lnTo>
                    <a:lnTo>
                      <a:pt x="0" y="86"/>
                    </a:lnTo>
                    <a:lnTo>
                      <a:pt x="0" y="106"/>
                    </a:lnTo>
                    <a:lnTo>
                      <a:pt x="0" y="126"/>
                    </a:lnTo>
                    <a:lnTo>
                      <a:pt x="0" y="149"/>
                    </a:lnTo>
                    <a:lnTo>
                      <a:pt x="0" y="169"/>
                    </a:lnTo>
                    <a:lnTo>
                      <a:pt x="58" y="169"/>
                    </a:lnTo>
                    <a:lnTo>
                      <a:pt x="58" y="146"/>
                    </a:lnTo>
                    <a:lnTo>
                      <a:pt x="58" y="126"/>
                    </a:lnTo>
                    <a:lnTo>
                      <a:pt x="58" y="106"/>
                    </a:lnTo>
                    <a:lnTo>
                      <a:pt x="60" y="88"/>
                    </a:lnTo>
                    <a:lnTo>
                      <a:pt x="60" y="72"/>
                    </a:lnTo>
                    <a:lnTo>
                      <a:pt x="63" y="59"/>
                    </a:lnTo>
                    <a:lnTo>
                      <a:pt x="63" y="50"/>
                    </a:lnTo>
                    <a:lnTo>
                      <a:pt x="63" y="47"/>
                    </a:lnTo>
                    <a:lnTo>
                      <a:pt x="29" y="65"/>
                    </a:lnTo>
                    <a:lnTo>
                      <a:pt x="42" y="7"/>
                    </a:lnTo>
                    <a:lnTo>
                      <a:pt x="20" y="0"/>
                    </a:lnTo>
                    <a:lnTo>
                      <a:pt x="9" y="23"/>
                    </a:lnTo>
                    <a:lnTo>
                      <a:pt x="42" y="7"/>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02" name="Freeform 630">
                <a:extLst>
                  <a:ext uri="{FF2B5EF4-FFF2-40B4-BE49-F238E27FC236}">
                    <a16:creationId xmlns:a16="http://schemas.microsoft.com/office/drawing/2014/main" id="{209736B4-2882-7617-4D15-7D86E0433D54}"/>
                  </a:ext>
                </a:extLst>
              </p:cNvPr>
              <p:cNvSpPr>
                <a:spLocks/>
              </p:cNvSpPr>
              <p:nvPr/>
            </p:nvSpPr>
            <p:spPr bwMode="auto">
              <a:xfrm>
                <a:off x="6858239" y="2024113"/>
                <a:ext cx="93663" cy="96837"/>
              </a:xfrm>
              <a:custGeom>
                <a:avLst/>
                <a:gdLst>
                  <a:gd name="T0" fmla="*/ 0 w 59"/>
                  <a:gd name="T1" fmla="*/ 29 h 61"/>
                  <a:gd name="T2" fmla="*/ 29 w 59"/>
                  <a:gd name="T3" fmla="*/ 0 h 61"/>
                  <a:gd name="T4" fmla="*/ 32 w 59"/>
                  <a:gd name="T5" fmla="*/ 0 h 61"/>
                  <a:gd name="T6" fmla="*/ 32 w 59"/>
                  <a:gd name="T7" fmla="*/ 0 h 61"/>
                  <a:gd name="T8" fmla="*/ 32 w 59"/>
                  <a:gd name="T9" fmla="*/ 0 h 61"/>
                  <a:gd name="T10" fmla="*/ 34 w 59"/>
                  <a:gd name="T11" fmla="*/ 0 h 61"/>
                  <a:gd name="T12" fmla="*/ 34 w 59"/>
                  <a:gd name="T13" fmla="*/ 0 h 61"/>
                  <a:gd name="T14" fmla="*/ 34 w 59"/>
                  <a:gd name="T15" fmla="*/ 0 h 61"/>
                  <a:gd name="T16" fmla="*/ 32 w 59"/>
                  <a:gd name="T17" fmla="*/ 0 h 61"/>
                  <a:gd name="T18" fmla="*/ 29 w 59"/>
                  <a:gd name="T19" fmla="*/ 0 h 61"/>
                  <a:gd name="T20" fmla="*/ 16 w 59"/>
                  <a:gd name="T21" fmla="*/ 58 h 61"/>
                  <a:gd name="T22" fmla="*/ 18 w 59"/>
                  <a:gd name="T23" fmla="*/ 58 h 61"/>
                  <a:gd name="T24" fmla="*/ 18 w 59"/>
                  <a:gd name="T25" fmla="*/ 58 h 61"/>
                  <a:gd name="T26" fmla="*/ 18 w 59"/>
                  <a:gd name="T27" fmla="*/ 58 h 61"/>
                  <a:gd name="T28" fmla="*/ 20 w 59"/>
                  <a:gd name="T29" fmla="*/ 58 h 61"/>
                  <a:gd name="T30" fmla="*/ 23 w 59"/>
                  <a:gd name="T31" fmla="*/ 58 h 61"/>
                  <a:gd name="T32" fmla="*/ 25 w 59"/>
                  <a:gd name="T33" fmla="*/ 61 h 61"/>
                  <a:gd name="T34" fmla="*/ 27 w 59"/>
                  <a:gd name="T35" fmla="*/ 61 h 61"/>
                  <a:gd name="T36" fmla="*/ 29 w 59"/>
                  <a:gd name="T37" fmla="*/ 61 h 61"/>
                  <a:gd name="T38" fmla="*/ 59 w 59"/>
                  <a:gd name="T39" fmla="*/ 29 h 61"/>
                  <a:gd name="T40" fmla="*/ 29 w 59"/>
                  <a:gd name="T41" fmla="*/ 61 h 61"/>
                  <a:gd name="T42" fmla="*/ 59 w 59"/>
                  <a:gd name="T43" fmla="*/ 61 h 61"/>
                  <a:gd name="T44" fmla="*/ 59 w 59"/>
                  <a:gd name="T45" fmla="*/ 29 h 61"/>
                  <a:gd name="T46" fmla="*/ 0 w 59"/>
                  <a:gd name="T47"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61">
                    <a:moveTo>
                      <a:pt x="0" y="29"/>
                    </a:moveTo>
                    <a:lnTo>
                      <a:pt x="29" y="0"/>
                    </a:lnTo>
                    <a:lnTo>
                      <a:pt x="32" y="0"/>
                    </a:lnTo>
                    <a:lnTo>
                      <a:pt x="32" y="0"/>
                    </a:lnTo>
                    <a:lnTo>
                      <a:pt x="32" y="0"/>
                    </a:lnTo>
                    <a:lnTo>
                      <a:pt x="34" y="0"/>
                    </a:lnTo>
                    <a:lnTo>
                      <a:pt x="34" y="0"/>
                    </a:lnTo>
                    <a:lnTo>
                      <a:pt x="34" y="0"/>
                    </a:lnTo>
                    <a:lnTo>
                      <a:pt x="32" y="0"/>
                    </a:lnTo>
                    <a:lnTo>
                      <a:pt x="29" y="0"/>
                    </a:lnTo>
                    <a:lnTo>
                      <a:pt x="16" y="58"/>
                    </a:lnTo>
                    <a:lnTo>
                      <a:pt x="18" y="58"/>
                    </a:lnTo>
                    <a:lnTo>
                      <a:pt x="18" y="58"/>
                    </a:lnTo>
                    <a:lnTo>
                      <a:pt x="18" y="58"/>
                    </a:lnTo>
                    <a:lnTo>
                      <a:pt x="20" y="58"/>
                    </a:lnTo>
                    <a:lnTo>
                      <a:pt x="23" y="58"/>
                    </a:lnTo>
                    <a:lnTo>
                      <a:pt x="25" y="61"/>
                    </a:lnTo>
                    <a:lnTo>
                      <a:pt x="27" y="61"/>
                    </a:lnTo>
                    <a:lnTo>
                      <a:pt x="29" y="61"/>
                    </a:lnTo>
                    <a:lnTo>
                      <a:pt x="59" y="29"/>
                    </a:lnTo>
                    <a:lnTo>
                      <a:pt x="29" y="61"/>
                    </a:lnTo>
                    <a:lnTo>
                      <a:pt x="59" y="61"/>
                    </a:lnTo>
                    <a:lnTo>
                      <a:pt x="59" y="29"/>
                    </a:lnTo>
                    <a:lnTo>
                      <a:pt x="0" y="29"/>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04" name="Freeform 631">
                <a:extLst>
                  <a:ext uri="{FF2B5EF4-FFF2-40B4-BE49-F238E27FC236}">
                    <a16:creationId xmlns:a16="http://schemas.microsoft.com/office/drawing/2014/main" id="{01A621DC-99B3-B957-BFB3-B0AA22EE0BE1}"/>
                  </a:ext>
                </a:extLst>
              </p:cNvPr>
              <p:cNvSpPr>
                <a:spLocks/>
              </p:cNvSpPr>
              <p:nvPr/>
            </p:nvSpPr>
            <p:spPr bwMode="auto">
              <a:xfrm>
                <a:off x="6858239" y="1987601"/>
                <a:ext cx="93663" cy="96837"/>
              </a:xfrm>
              <a:custGeom>
                <a:avLst/>
                <a:gdLst>
                  <a:gd name="T0" fmla="*/ 29 w 59"/>
                  <a:gd name="T1" fmla="*/ 0 h 61"/>
                  <a:gd name="T2" fmla="*/ 0 w 59"/>
                  <a:gd name="T3" fmla="*/ 30 h 61"/>
                  <a:gd name="T4" fmla="*/ 0 w 59"/>
                  <a:gd name="T5" fmla="*/ 34 h 61"/>
                  <a:gd name="T6" fmla="*/ 0 w 59"/>
                  <a:gd name="T7" fmla="*/ 36 h 61"/>
                  <a:gd name="T8" fmla="*/ 0 w 59"/>
                  <a:gd name="T9" fmla="*/ 39 h 61"/>
                  <a:gd name="T10" fmla="*/ 0 w 59"/>
                  <a:gd name="T11" fmla="*/ 41 h 61"/>
                  <a:gd name="T12" fmla="*/ 0 w 59"/>
                  <a:gd name="T13" fmla="*/ 45 h 61"/>
                  <a:gd name="T14" fmla="*/ 0 w 59"/>
                  <a:gd name="T15" fmla="*/ 48 h 61"/>
                  <a:gd name="T16" fmla="*/ 0 w 59"/>
                  <a:gd name="T17" fmla="*/ 50 h 61"/>
                  <a:gd name="T18" fmla="*/ 0 w 59"/>
                  <a:gd name="T19" fmla="*/ 52 h 61"/>
                  <a:gd name="T20" fmla="*/ 59 w 59"/>
                  <a:gd name="T21" fmla="*/ 52 h 61"/>
                  <a:gd name="T22" fmla="*/ 59 w 59"/>
                  <a:gd name="T23" fmla="*/ 50 h 61"/>
                  <a:gd name="T24" fmla="*/ 59 w 59"/>
                  <a:gd name="T25" fmla="*/ 48 h 61"/>
                  <a:gd name="T26" fmla="*/ 59 w 59"/>
                  <a:gd name="T27" fmla="*/ 45 h 61"/>
                  <a:gd name="T28" fmla="*/ 59 w 59"/>
                  <a:gd name="T29" fmla="*/ 41 h 61"/>
                  <a:gd name="T30" fmla="*/ 59 w 59"/>
                  <a:gd name="T31" fmla="*/ 39 h 61"/>
                  <a:gd name="T32" fmla="*/ 59 w 59"/>
                  <a:gd name="T33" fmla="*/ 36 h 61"/>
                  <a:gd name="T34" fmla="*/ 59 w 59"/>
                  <a:gd name="T35" fmla="*/ 34 h 61"/>
                  <a:gd name="T36" fmla="*/ 59 w 59"/>
                  <a:gd name="T37" fmla="*/ 30 h 61"/>
                  <a:gd name="T38" fmla="*/ 29 w 59"/>
                  <a:gd name="T39" fmla="*/ 61 h 61"/>
                  <a:gd name="T40" fmla="*/ 29 w 59"/>
                  <a:gd name="T41" fmla="*/ 0 h 61"/>
                  <a:gd name="T42" fmla="*/ 0 w 59"/>
                  <a:gd name="T43" fmla="*/ 0 h 61"/>
                  <a:gd name="T44" fmla="*/ 0 w 59"/>
                  <a:gd name="T45" fmla="*/ 30 h 61"/>
                  <a:gd name="T46" fmla="*/ 29 w 59"/>
                  <a:gd name="T4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61">
                    <a:moveTo>
                      <a:pt x="29" y="0"/>
                    </a:moveTo>
                    <a:lnTo>
                      <a:pt x="0" y="30"/>
                    </a:lnTo>
                    <a:lnTo>
                      <a:pt x="0" y="34"/>
                    </a:lnTo>
                    <a:lnTo>
                      <a:pt x="0" y="36"/>
                    </a:lnTo>
                    <a:lnTo>
                      <a:pt x="0" y="39"/>
                    </a:lnTo>
                    <a:lnTo>
                      <a:pt x="0" y="41"/>
                    </a:lnTo>
                    <a:lnTo>
                      <a:pt x="0" y="45"/>
                    </a:lnTo>
                    <a:lnTo>
                      <a:pt x="0" y="48"/>
                    </a:lnTo>
                    <a:lnTo>
                      <a:pt x="0" y="50"/>
                    </a:lnTo>
                    <a:lnTo>
                      <a:pt x="0" y="52"/>
                    </a:lnTo>
                    <a:lnTo>
                      <a:pt x="59" y="52"/>
                    </a:lnTo>
                    <a:lnTo>
                      <a:pt x="59" y="50"/>
                    </a:lnTo>
                    <a:lnTo>
                      <a:pt x="59" y="48"/>
                    </a:lnTo>
                    <a:lnTo>
                      <a:pt x="59" y="45"/>
                    </a:lnTo>
                    <a:lnTo>
                      <a:pt x="59" y="41"/>
                    </a:lnTo>
                    <a:lnTo>
                      <a:pt x="59" y="39"/>
                    </a:lnTo>
                    <a:lnTo>
                      <a:pt x="59" y="36"/>
                    </a:lnTo>
                    <a:lnTo>
                      <a:pt x="59" y="34"/>
                    </a:lnTo>
                    <a:lnTo>
                      <a:pt x="59" y="30"/>
                    </a:lnTo>
                    <a:lnTo>
                      <a:pt x="29" y="61"/>
                    </a:lnTo>
                    <a:lnTo>
                      <a:pt x="29" y="0"/>
                    </a:lnTo>
                    <a:lnTo>
                      <a:pt x="0" y="0"/>
                    </a:lnTo>
                    <a:lnTo>
                      <a:pt x="0" y="30"/>
                    </a:lnTo>
                    <a:lnTo>
                      <a:pt x="29"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27" name="Freeform 632">
                <a:extLst>
                  <a:ext uri="{FF2B5EF4-FFF2-40B4-BE49-F238E27FC236}">
                    <a16:creationId xmlns:a16="http://schemas.microsoft.com/office/drawing/2014/main" id="{B9149C97-F4DE-AB61-52AC-8CE63C8023DB}"/>
                  </a:ext>
                </a:extLst>
              </p:cNvPr>
              <p:cNvSpPr>
                <a:spLocks/>
              </p:cNvSpPr>
              <p:nvPr/>
            </p:nvSpPr>
            <p:spPr bwMode="auto">
              <a:xfrm>
                <a:off x="6866177" y="1987601"/>
                <a:ext cx="95250" cy="96837"/>
              </a:xfrm>
              <a:custGeom>
                <a:avLst/>
                <a:gdLst>
                  <a:gd name="T0" fmla="*/ 0 w 60"/>
                  <a:gd name="T1" fmla="*/ 30 h 61"/>
                  <a:gd name="T2" fmla="*/ 29 w 60"/>
                  <a:gd name="T3" fmla="*/ 0 h 61"/>
                  <a:gd name="T4" fmla="*/ 29 w 60"/>
                  <a:gd name="T5" fmla="*/ 0 h 61"/>
                  <a:gd name="T6" fmla="*/ 29 w 60"/>
                  <a:gd name="T7" fmla="*/ 0 h 61"/>
                  <a:gd name="T8" fmla="*/ 29 w 60"/>
                  <a:gd name="T9" fmla="*/ 0 h 61"/>
                  <a:gd name="T10" fmla="*/ 27 w 60"/>
                  <a:gd name="T11" fmla="*/ 0 h 61"/>
                  <a:gd name="T12" fmla="*/ 27 w 60"/>
                  <a:gd name="T13" fmla="*/ 0 h 61"/>
                  <a:gd name="T14" fmla="*/ 27 w 60"/>
                  <a:gd name="T15" fmla="*/ 0 h 61"/>
                  <a:gd name="T16" fmla="*/ 24 w 60"/>
                  <a:gd name="T17" fmla="*/ 0 h 61"/>
                  <a:gd name="T18" fmla="*/ 24 w 60"/>
                  <a:gd name="T19" fmla="*/ 0 h 61"/>
                  <a:gd name="T20" fmla="*/ 24 w 60"/>
                  <a:gd name="T21" fmla="*/ 61 h 61"/>
                  <a:gd name="T22" fmla="*/ 24 w 60"/>
                  <a:gd name="T23" fmla="*/ 61 h 61"/>
                  <a:gd name="T24" fmla="*/ 27 w 60"/>
                  <a:gd name="T25" fmla="*/ 61 h 61"/>
                  <a:gd name="T26" fmla="*/ 27 w 60"/>
                  <a:gd name="T27" fmla="*/ 61 h 61"/>
                  <a:gd name="T28" fmla="*/ 27 w 60"/>
                  <a:gd name="T29" fmla="*/ 61 h 61"/>
                  <a:gd name="T30" fmla="*/ 29 w 60"/>
                  <a:gd name="T31" fmla="*/ 61 h 61"/>
                  <a:gd name="T32" fmla="*/ 29 w 60"/>
                  <a:gd name="T33" fmla="*/ 61 h 61"/>
                  <a:gd name="T34" fmla="*/ 29 w 60"/>
                  <a:gd name="T35" fmla="*/ 61 h 61"/>
                  <a:gd name="T36" fmla="*/ 29 w 60"/>
                  <a:gd name="T37" fmla="*/ 61 h 61"/>
                  <a:gd name="T38" fmla="*/ 60 w 60"/>
                  <a:gd name="T39" fmla="*/ 30 h 61"/>
                  <a:gd name="T40" fmla="*/ 29 w 60"/>
                  <a:gd name="T41" fmla="*/ 61 h 61"/>
                  <a:gd name="T42" fmla="*/ 60 w 60"/>
                  <a:gd name="T43" fmla="*/ 61 h 61"/>
                  <a:gd name="T44" fmla="*/ 60 w 60"/>
                  <a:gd name="T45" fmla="*/ 30 h 61"/>
                  <a:gd name="T46" fmla="*/ 0 w 60"/>
                  <a:gd name="T47"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61">
                    <a:moveTo>
                      <a:pt x="0" y="30"/>
                    </a:moveTo>
                    <a:lnTo>
                      <a:pt x="29" y="0"/>
                    </a:lnTo>
                    <a:lnTo>
                      <a:pt x="29" y="0"/>
                    </a:lnTo>
                    <a:lnTo>
                      <a:pt x="29" y="0"/>
                    </a:lnTo>
                    <a:lnTo>
                      <a:pt x="29" y="0"/>
                    </a:lnTo>
                    <a:lnTo>
                      <a:pt x="27" y="0"/>
                    </a:lnTo>
                    <a:lnTo>
                      <a:pt x="27" y="0"/>
                    </a:lnTo>
                    <a:lnTo>
                      <a:pt x="27" y="0"/>
                    </a:lnTo>
                    <a:lnTo>
                      <a:pt x="24" y="0"/>
                    </a:lnTo>
                    <a:lnTo>
                      <a:pt x="24" y="0"/>
                    </a:lnTo>
                    <a:lnTo>
                      <a:pt x="24" y="61"/>
                    </a:lnTo>
                    <a:lnTo>
                      <a:pt x="24" y="61"/>
                    </a:lnTo>
                    <a:lnTo>
                      <a:pt x="27" y="61"/>
                    </a:lnTo>
                    <a:lnTo>
                      <a:pt x="27" y="61"/>
                    </a:lnTo>
                    <a:lnTo>
                      <a:pt x="27" y="61"/>
                    </a:lnTo>
                    <a:lnTo>
                      <a:pt x="29" y="61"/>
                    </a:lnTo>
                    <a:lnTo>
                      <a:pt x="29" y="61"/>
                    </a:lnTo>
                    <a:lnTo>
                      <a:pt x="29" y="61"/>
                    </a:lnTo>
                    <a:lnTo>
                      <a:pt x="29" y="61"/>
                    </a:lnTo>
                    <a:lnTo>
                      <a:pt x="60" y="30"/>
                    </a:lnTo>
                    <a:lnTo>
                      <a:pt x="29" y="61"/>
                    </a:lnTo>
                    <a:lnTo>
                      <a:pt x="60" y="61"/>
                    </a:lnTo>
                    <a:lnTo>
                      <a:pt x="60" y="30"/>
                    </a:lnTo>
                    <a:lnTo>
                      <a:pt x="0" y="3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28" name="Freeform 633">
                <a:extLst>
                  <a:ext uri="{FF2B5EF4-FFF2-40B4-BE49-F238E27FC236}">
                    <a16:creationId xmlns:a16="http://schemas.microsoft.com/office/drawing/2014/main" id="{090909D0-CF82-836B-3534-CE8864C28425}"/>
                  </a:ext>
                </a:extLst>
              </p:cNvPr>
              <p:cNvSpPr>
                <a:spLocks/>
              </p:cNvSpPr>
              <p:nvPr/>
            </p:nvSpPr>
            <p:spPr bwMode="auto">
              <a:xfrm>
                <a:off x="6866177" y="1924101"/>
                <a:ext cx="103188" cy="114300"/>
              </a:xfrm>
              <a:custGeom>
                <a:avLst/>
                <a:gdLst>
                  <a:gd name="T0" fmla="*/ 42 w 65"/>
                  <a:gd name="T1" fmla="*/ 0 h 72"/>
                  <a:gd name="T2" fmla="*/ 20 w 65"/>
                  <a:gd name="T3" fmla="*/ 9 h 72"/>
                  <a:gd name="T4" fmla="*/ 13 w 65"/>
                  <a:gd name="T5" fmla="*/ 18 h 72"/>
                  <a:gd name="T6" fmla="*/ 11 w 65"/>
                  <a:gd name="T7" fmla="*/ 27 h 72"/>
                  <a:gd name="T8" fmla="*/ 6 w 65"/>
                  <a:gd name="T9" fmla="*/ 34 h 72"/>
                  <a:gd name="T10" fmla="*/ 4 w 65"/>
                  <a:gd name="T11" fmla="*/ 43 h 72"/>
                  <a:gd name="T12" fmla="*/ 2 w 65"/>
                  <a:gd name="T13" fmla="*/ 49 h 72"/>
                  <a:gd name="T14" fmla="*/ 2 w 65"/>
                  <a:gd name="T15" fmla="*/ 56 h 72"/>
                  <a:gd name="T16" fmla="*/ 0 w 65"/>
                  <a:gd name="T17" fmla="*/ 63 h 72"/>
                  <a:gd name="T18" fmla="*/ 0 w 65"/>
                  <a:gd name="T19" fmla="*/ 70 h 72"/>
                  <a:gd name="T20" fmla="*/ 60 w 65"/>
                  <a:gd name="T21" fmla="*/ 70 h 72"/>
                  <a:gd name="T22" fmla="*/ 60 w 65"/>
                  <a:gd name="T23" fmla="*/ 72 h 72"/>
                  <a:gd name="T24" fmla="*/ 60 w 65"/>
                  <a:gd name="T25" fmla="*/ 67 h 72"/>
                  <a:gd name="T26" fmla="*/ 60 w 65"/>
                  <a:gd name="T27" fmla="*/ 63 h 72"/>
                  <a:gd name="T28" fmla="*/ 63 w 65"/>
                  <a:gd name="T29" fmla="*/ 58 h 72"/>
                  <a:gd name="T30" fmla="*/ 65 w 65"/>
                  <a:gd name="T31" fmla="*/ 54 h 72"/>
                  <a:gd name="T32" fmla="*/ 65 w 65"/>
                  <a:gd name="T33" fmla="*/ 49 h 72"/>
                  <a:gd name="T34" fmla="*/ 65 w 65"/>
                  <a:gd name="T35" fmla="*/ 49 h 72"/>
                  <a:gd name="T36" fmla="*/ 63 w 65"/>
                  <a:gd name="T37" fmla="*/ 52 h 72"/>
                  <a:gd name="T38" fmla="*/ 42 w 65"/>
                  <a:gd name="T39" fmla="*/ 61 h 72"/>
                  <a:gd name="T40" fmla="*/ 42 w 65"/>
                  <a:gd name="T41" fmla="*/ 0 h 72"/>
                  <a:gd name="T42" fmla="*/ 29 w 65"/>
                  <a:gd name="T43" fmla="*/ 0 h 72"/>
                  <a:gd name="T44" fmla="*/ 22 w 65"/>
                  <a:gd name="T45" fmla="*/ 9 h 72"/>
                  <a:gd name="T46" fmla="*/ 42 w 65"/>
                  <a:gd name="T4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72">
                    <a:moveTo>
                      <a:pt x="42" y="0"/>
                    </a:moveTo>
                    <a:lnTo>
                      <a:pt x="20" y="9"/>
                    </a:lnTo>
                    <a:lnTo>
                      <a:pt x="13" y="18"/>
                    </a:lnTo>
                    <a:lnTo>
                      <a:pt x="11" y="27"/>
                    </a:lnTo>
                    <a:lnTo>
                      <a:pt x="6" y="34"/>
                    </a:lnTo>
                    <a:lnTo>
                      <a:pt x="4" y="43"/>
                    </a:lnTo>
                    <a:lnTo>
                      <a:pt x="2" y="49"/>
                    </a:lnTo>
                    <a:lnTo>
                      <a:pt x="2" y="56"/>
                    </a:lnTo>
                    <a:lnTo>
                      <a:pt x="0" y="63"/>
                    </a:lnTo>
                    <a:lnTo>
                      <a:pt x="0" y="70"/>
                    </a:lnTo>
                    <a:lnTo>
                      <a:pt x="60" y="70"/>
                    </a:lnTo>
                    <a:lnTo>
                      <a:pt x="60" y="72"/>
                    </a:lnTo>
                    <a:lnTo>
                      <a:pt x="60" y="67"/>
                    </a:lnTo>
                    <a:lnTo>
                      <a:pt x="60" y="63"/>
                    </a:lnTo>
                    <a:lnTo>
                      <a:pt x="63" y="58"/>
                    </a:lnTo>
                    <a:lnTo>
                      <a:pt x="65" y="54"/>
                    </a:lnTo>
                    <a:lnTo>
                      <a:pt x="65" y="49"/>
                    </a:lnTo>
                    <a:lnTo>
                      <a:pt x="65" y="49"/>
                    </a:lnTo>
                    <a:lnTo>
                      <a:pt x="63" y="52"/>
                    </a:lnTo>
                    <a:lnTo>
                      <a:pt x="42" y="61"/>
                    </a:lnTo>
                    <a:lnTo>
                      <a:pt x="42" y="0"/>
                    </a:lnTo>
                    <a:lnTo>
                      <a:pt x="29" y="0"/>
                    </a:lnTo>
                    <a:lnTo>
                      <a:pt x="22" y="9"/>
                    </a:lnTo>
                    <a:lnTo>
                      <a:pt x="42"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52" name="Freeform 634">
                <a:extLst>
                  <a:ext uri="{FF2B5EF4-FFF2-40B4-BE49-F238E27FC236}">
                    <a16:creationId xmlns:a16="http://schemas.microsoft.com/office/drawing/2014/main" id="{EB4327A0-3B67-4D22-0A1C-B331C85F93E7}"/>
                  </a:ext>
                </a:extLst>
              </p:cNvPr>
              <p:cNvSpPr>
                <a:spLocks/>
              </p:cNvSpPr>
              <p:nvPr/>
            </p:nvSpPr>
            <p:spPr bwMode="auto">
              <a:xfrm>
                <a:off x="6897927" y="1924101"/>
                <a:ext cx="88900" cy="96837"/>
              </a:xfrm>
              <a:custGeom>
                <a:avLst/>
                <a:gdLst>
                  <a:gd name="T0" fmla="*/ 0 w 56"/>
                  <a:gd name="T1" fmla="*/ 20 h 61"/>
                  <a:gd name="T2" fmla="*/ 16 w 56"/>
                  <a:gd name="T3" fmla="*/ 2 h 61"/>
                  <a:gd name="T4" fmla="*/ 20 w 56"/>
                  <a:gd name="T5" fmla="*/ 2 h 61"/>
                  <a:gd name="T6" fmla="*/ 25 w 56"/>
                  <a:gd name="T7" fmla="*/ 0 h 61"/>
                  <a:gd name="T8" fmla="*/ 27 w 56"/>
                  <a:gd name="T9" fmla="*/ 0 h 61"/>
                  <a:gd name="T10" fmla="*/ 27 w 56"/>
                  <a:gd name="T11" fmla="*/ 0 h 61"/>
                  <a:gd name="T12" fmla="*/ 27 w 56"/>
                  <a:gd name="T13" fmla="*/ 0 h 61"/>
                  <a:gd name="T14" fmla="*/ 27 w 56"/>
                  <a:gd name="T15" fmla="*/ 0 h 61"/>
                  <a:gd name="T16" fmla="*/ 25 w 56"/>
                  <a:gd name="T17" fmla="*/ 0 h 61"/>
                  <a:gd name="T18" fmla="*/ 22 w 56"/>
                  <a:gd name="T19" fmla="*/ 0 h 61"/>
                  <a:gd name="T20" fmla="*/ 22 w 56"/>
                  <a:gd name="T21" fmla="*/ 61 h 61"/>
                  <a:gd name="T22" fmla="*/ 20 w 56"/>
                  <a:gd name="T23" fmla="*/ 61 h 61"/>
                  <a:gd name="T24" fmla="*/ 20 w 56"/>
                  <a:gd name="T25" fmla="*/ 61 h 61"/>
                  <a:gd name="T26" fmla="*/ 20 w 56"/>
                  <a:gd name="T27" fmla="*/ 61 h 61"/>
                  <a:gd name="T28" fmla="*/ 22 w 56"/>
                  <a:gd name="T29" fmla="*/ 61 h 61"/>
                  <a:gd name="T30" fmla="*/ 25 w 56"/>
                  <a:gd name="T31" fmla="*/ 61 h 61"/>
                  <a:gd name="T32" fmla="*/ 29 w 56"/>
                  <a:gd name="T33" fmla="*/ 61 h 61"/>
                  <a:gd name="T34" fmla="*/ 34 w 56"/>
                  <a:gd name="T35" fmla="*/ 61 h 61"/>
                  <a:gd name="T36" fmla="*/ 40 w 56"/>
                  <a:gd name="T37" fmla="*/ 58 h 61"/>
                  <a:gd name="T38" fmla="*/ 56 w 56"/>
                  <a:gd name="T39" fmla="*/ 40 h 61"/>
                  <a:gd name="T40" fmla="*/ 0 w 56"/>
                  <a:gd name="T4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61">
                    <a:moveTo>
                      <a:pt x="0" y="20"/>
                    </a:moveTo>
                    <a:lnTo>
                      <a:pt x="16" y="2"/>
                    </a:lnTo>
                    <a:lnTo>
                      <a:pt x="20" y="2"/>
                    </a:lnTo>
                    <a:lnTo>
                      <a:pt x="25" y="0"/>
                    </a:lnTo>
                    <a:lnTo>
                      <a:pt x="27" y="0"/>
                    </a:lnTo>
                    <a:lnTo>
                      <a:pt x="27" y="0"/>
                    </a:lnTo>
                    <a:lnTo>
                      <a:pt x="27" y="0"/>
                    </a:lnTo>
                    <a:lnTo>
                      <a:pt x="27" y="0"/>
                    </a:lnTo>
                    <a:lnTo>
                      <a:pt x="25" y="0"/>
                    </a:lnTo>
                    <a:lnTo>
                      <a:pt x="22" y="0"/>
                    </a:lnTo>
                    <a:lnTo>
                      <a:pt x="22" y="61"/>
                    </a:lnTo>
                    <a:lnTo>
                      <a:pt x="20" y="61"/>
                    </a:lnTo>
                    <a:lnTo>
                      <a:pt x="20" y="61"/>
                    </a:lnTo>
                    <a:lnTo>
                      <a:pt x="20" y="61"/>
                    </a:lnTo>
                    <a:lnTo>
                      <a:pt x="22" y="61"/>
                    </a:lnTo>
                    <a:lnTo>
                      <a:pt x="25" y="61"/>
                    </a:lnTo>
                    <a:lnTo>
                      <a:pt x="29" y="61"/>
                    </a:lnTo>
                    <a:lnTo>
                      <a:pt x="34" y="61"/>
                    </a:lnTo>
                    <a:lnTo>
                      <a:pt x="40" y="58"/>
                    </a:lnTo>
                    <a:lnTo>
                      <a:pt x="56" y="40"/>
                    </a:lnTo>
                    <a:lnTo>
                      <a:pt x="0" y="2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53" name="Freeform 635">
                <a:extLst>
                  <a:ext uri="{FF2B5EF4-FFF2-40B4-BE49-F238E27FC236}">
                    <a16:creationId xmlns:a16="http://schemas.microsoft.com/office/drawing/2014/main" id="{A36E49BA-E00F-3E8A-6FAF-85B1183FF5CA}"/>
                  </a:ext>
                </a:extLst>
              </p:cNvPr>
              <p:cNvSpPr>
                <a:spLocks/>
              </p:cNvSpPr>
              <p:nvPr/>
            </p:nvSpPr>
            <p:spPr bwMode="auto">
              <a:xfrm>
                <a:off x="6897927" y="1909813"/>
                <a:ext cx="100013" cy="77787"/>
              </a:xfrm>
              <a:custGeom>
                <a:avLst/>
                <a:gdLst>
                  <a:gd name="T0" fmla="*/ 9 w 63"/>
                  <a:gd name="T1" fmla="*/ 0 h 49"/>
                  <a:gd name="T2" fmla="*/ 4 w 63"/>
                  <a:gd name="T3" fmla="*/ 9 h 49"/>
                  <a:gd name="T4" fmla="*/ 4 w 63"/>
                  <a:gd name="T5" fmla="*/ 13 h 49"/>
                  <a:gd name="T6" fmla="*/ 2 w 63"/>
                  <a:gd name="T7" fmla="*/ 16 h 49"/>
                  <a:gd name="T8" fmla="*/ 2 w 63"/>
                  <a:gd name="T9" fmla="*/ 18 h 49"/>
                  <a:gd name="T10" fmla="*/ 2 w 63"/>
                  <a:gd name="T11" fmla="*/ 22 h 49"/>
                  <a:gd name="T12" fmla="*/ 2 w 63"/>
                  <a:gd name="T13" fmla="*/ 25 h 49"/>
                  <a:gd name="T14" fmla="*/ 0 w 63"/>
                  <a:gd name="T15" fmla="*/ 25 h 49"/>
                  <a:gd name="T16" fmla="*/ 0 w 63"/>
                  <a:gd name="T17" fmla="*/ 27 h 49"/>
                  <a:gd name="T18" fmla="*/ 0 w 63"/>
                  <a:gd name="T19" fmla="*/ 29 h 49"/>
                  <a:gd name="T20" fmla="*/ 56 w 63"/>
                  <a:gd name="T21" fmla="*/ 49 h 49"/>
                  <a:gd name="T22" fmla="*/ 56 w 63"/>
                  <a:gd name="T23" fmla="*/ 47 h 49"/>
                  <a:gd name="T24" fmla="*/ 58 w 63"/>
                  <a:gd name="T25" fmla="*/ 43 h 49"/>
                  <a:gd name="T26" fmla="*/ 58 w 63"/>
                  <a:gd name="T27" fmla="*/ 40 h 49"/>
                  <a:gd name="T28" fmla="*/ 58 w 63"/>
                  <a:gd name="T29" fmla="*/ 38 h 49"/>
                  <a:gd name="T30" fmla="*/ 61 w 63"/>
                  <a:gd name="T31" fmla="*/ 34 h 49"/>
                  <a:gd name="T32" fmla="*/ 61 w 63"/>
                  <a:gd name="T33" fmla="*/ 31 h 49"/>
                  <a:gd name="T34" fmla="*/ 61 w 63"/>
                  <a:gd name="T35" fmla="*/ 29 h 49"/>
                  <a:gd name="T36" fmla="*/ 63 w 63"/>
                  <a:gd name="T37" fmla="*/ 27 h 49"/>
                  <a:gd name="T38" fmla="*/ 58 w 63"/>
                  <a:gd name="T39" fmla="*/ 36 h 49"/>
                  <a:gd name="T40" fmla="*/ 9 w 63"/>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49">
                    <a:moveTo>
                      <a:pt x="9" y="0"/>
                    </a:moveTo>
                    <a:lnTo>
                      <a:pt x="4" y="9"/>
                    </a:lnTo>
                    <a:lnTo>
                      <a:pt x="4" y="13"/>
                    </a:lnTo>
                    <a:lnTo>
                      <a:pt x="2" y="16"/>
                    </a:lnTo>
                    <a:lnTo>
                      <a:pt x="2" y="18"/>
                    </a:lnTo>
                    <a:lnTo>
                      <a:pt x="2" y="22"/>
                    </a:lnTo>
                    <a:lnTo>
                      <a:pt x="2" y="25"/>
                    </a:lnTo>
                    <a:lnTo>
                      <a:pt x="0" y="25"/>
                    </a:lnTo>
                    <a:lnTo>
                      <a:pt x="0" y="27"/>
                    </a:lnTo>
                    <a:lnTo>
                      <a:pt x="0" y="29"/>
                    </a:lnTo>
                    <a:lnTo>
                      <a:pt x="56" y="49"/>
                    </a:lnTo>
                    <a:lnTo>
                      <a:pt x="56" y="47"/>
                    </a:lnTo>
                    <a:lnTo>
                      <a:pt x="58" y="43"/>
                    </a:lnTo>
                    <a:lnTo>
                      <a:pt x="58" y="40"/>
                    </a:lnTo>
                    <a:lnTo>
                      <a:pt x="58" y="38"/>
                    </a:lnTo>
                    <a:lnTo>
                      <a:pt x="61" y="34"/>
                    </a:lnTo>
                    <a:lnTo>
                      <a:pt x="61" y="31"/>
                    </a:lnTo>
                    <a:lnTo>
                      <a:pt x="61" y="29"/>
                    </a:lnTo>
                    <a:lnTo>
                      <a:pt x="63" y="27"/>
                    </a:lnTo>
                    <a:lnTo>
                      <a:pt x="58" y="36"/>
                    </a:lnTo>
                    <a:lnTo>
                      <a:pt x="9"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54" name="Freeform 636">
                <a:extLst>
                  <a:ext uri="{FF2B5EF4-FFF2-40B4-BE49-F238E27FC236}">
                    <a16:creationId xmlns:a16="http://schemas.microsoft.com/office/drawing/2014/main" id="{A96786D8-9635-200F-16AF-23974E751F99}"/>
                  </a:ext>
                </a:extLst>
              </p:cNvPr>
              <p:cNvSpPr>
                <a:spLocks/>
              </p:cNvSpPr>
              <p:nvPr/>
            </p:nvSpPr>
            <p:spPr bwMode="auto">
              <a:xfrm>
                <a:off x="6912214" y="1881238"/>
                <a:ext cx="88900" cy="96837"/>
              </a:xfrm>
              <a:custGeom>
                <a:avLst/>
                <a:gdLst>
                  <a:gd name="T0" fmla="*/ 29 w 56"/>
                  <a:gd name="T1" fmla="*/ 0 h 61"/>
                  <a:gd name="T2" fmla="*/ 4 w 56"/>
                  <a:gd name="T3" fmla="*/ 16 h 61"/>
                  <a:gd name="T4" fmla="*/ 4 w 56"/>
                  <a:gd name="T5" fmla="*/ 13 h 61"/>
                  <a:gd name="T6" fmla="*/ 4 w 56"/>
                  <a:gd name="T7" fmla="*/ 13 h 61"/>
                  <a:gd name="T8" fmla="*/ 7 w 56"/>
                  <a:gd name="T9" fmla="*/ 13 h 61"/>
                  <a:gd name="T10" fmla="*/ 7 w 56"/>
                  <a:gd name="T11" fmla="*/ 13 h 61"/>
                  <a:gd name="T12" fmla="*/ 4 w 56"/>
                  <a:gd name="T13" fmla="*/ 13 h 61"/>
                  <a:gd name="T14" fmla="*/ 4 w 56"/>
                  <a:gd name="T15" fmla="*/ 13 h 61"/>
                  <a:gd name="T16" fmla="*/ 2 w 56"/>
                  <a:gd name="T17" fmla="*/ 16 h 61"/>
                  <a:gd name="T18" fmla="*/ 0 w 56"/>
                  <a:gd name="T19" fmla="*/ 18 h 61"/>
                  <a:gd name="T20" fmla="*/ 49 w 56"/>
                  <a:gd name="T21" fmla="*/ 54 h 61"/>
                  <a:gd name="T22" fmla="*/ 47 w 56"/>
                  <a:gd name="T23" fmla="*/ 56 h 61"/>
                  <a:gd name="T24" fmla="*/ 47 w 56"/>
                  <a:gd name="T25" fmla="*/ 56 h 61"/>
                  <a:gd name="T26" fmla="*/ 47 w 56"/>
                  <a:gd name="T27" fmla="*/ 56 h 61"/>
                  <a:gd name="T28" fmla="*/ 49 w 56"/>
                  <a:gd name="T29" fmla="*/ 54 h 61"/>
                  <a:gd name="T30" fmla="*/ 49 w 56"/>
                  <a:gd name="T31" fmla="*/ 54 h 61"/>
                  <a:gd name="T32" fmla="*/ 52 w 56"/>
                  <a:gd name="T33" fmla="*/ 52 h 61"/>
                  <a:gd name="T34" fmla="*/ 54 w 56"/>
                  <a:gd name="T35" fmla="*/ 49 h 61"/>
                  <a:gd name="T36" fmla="*/ 56 w 56"/>
                  <a:gd name="T37" fmla="*/ 45 h 61"/>
                  <a:gd name="T38" fmla="*/ 29 w 56"/>
                  <a:gd name="T39" fmla="*/ 61 h 61"/>
                  <a:gd name="T40" fmla="*/ 29 w 56"/>
                  <a:gd name="T41" fmla="*/ 0 h 61"/>
                  <a:gd name="T42" fmla="*/ 11 w 56"/>
                  <a:gd name="T43" fmla="*/ 0 h 61"/>
                  <a:gd name="T44" fmla="*/ 4 w 56"/>
                  <a:gd name="T45" fmla="*/ 16 h 61"/>
                  <a:gd name="T46" fmla="*/ 29 w 56"/>
                  <a:gd name="T4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61">
                    <a:moveTo>
                      <a:pt x="29" y="0"/>
                    </a:moveTo>
                    <a:lnTo>
                      <a:pt x="4" y="16"/>
                    </a:lnTo>
                    <a:lnTo>
                      <a:pt x="4" y="13"/>
                    </a:lnTo>
                    <a:lnTo>
                      <a:pt x="4" y="13"/>
                    </a:lnTo>
                    <a:lnTo>
                      <a:pt x="7" y="13"/>
                    </a:lnTo>
                    <a:lnTo>
                      <a:pt x="7" y="13"/>
                    </a:lnTo>
                    <a:lnTo>
                      <a:pt x="4" y="13"/>
                    </a:lnTo>
                    <a:lnTo>
                      <a:pt x="4" y="13"/>
                    </a:lnTo>
                    <a:lnTo>
                      <a:pt x="2" y="16"/>
                    </a:lnTo>
                    <a:lnTo>
                      <a:pt x="0" y="18"/>
                    </a:lnTo>
                    <a:lnTo>
                      <a:pt x="49" y="54"/>
                    </a:lnTo>
                    <a:lnTo>
                      <a:pt x="47" y="56"/>
                    </a:lnTo>
                    <a:lnTo>
                      <a:pt x="47" y="56"/>
                    </a:lnTo>
                    <a:lnTo>
                      <a:pt x="47" y="56"/>
                    </a:lnTo>
                    <a:lnTo>
                      <a:pt x="49" y="54"/>
                    </a:lnTo>
                    <a:lnTo>
                      <a:pt x="49" y="54"/>
                    </a:lnTo>
                    <a:lnTo>
                      <a:pt x="52" y="52"/>
                    </a:lnTo>
                    <a:lnTo>
                      <a:pt x="54" y="49"/>
                    </a:lnTo>
                    <a:lnTo>
                      <a:pt x="56" y="45"/>
                    </a:lnTo>
                    <a:lnTo>
                      <a:pt x="29" y="61"/>
                    </a:lnTo>
                    <a:lnTo>
                      <a:pt x="29" y="0"/>
                    </a:lnTo>
                    <a:lnTo>
                      <a:pt x="11" y="0"/>
                    </a:lnTo>
                    <a:lnTo>
                      <a:pt x="4" y="16"/>
                    </a:lnTo>
                    <a:lnTo>
                      <a:pt x="29"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55" name="Freeform 637">
                <a:extLst>
                  <a:ext uri="{FF2B5EF4-FFF2-40B4-BE49-F238E27FC236}">
                    <a16:creationId xmlns:a16="http://schemas.microsoft.com/office/drawing/2014/main" id="{B8757E94-C23E-B02B-8F36-A6D79AA071EF}"/>
                  </a:ext>
                </a:extLst>
              </p:cNvPr>
              <p:cNvSpPr>
                <a:spLocks/>
              </p:cNvSpPr>
              <p:nvPr/>
            </p:nvSpPr>
            <p:spPr bwMode="auto">
              <a:xfrm>
                <a:off x="6923327" y="1881238"/>
                <a:ext cx="92075" cy="96837"/>
              </a:xfrm>
              <a:custGeom>
                <a:avLst/>
                <a:gdLst>
                  <a:gd name="T0" fmla="*/ 0 w 58"/>
                  <a:gd name="T1" fmla="*/ 31 h 61"/>
                  <a:gd name="T2" fmla="*/ 29 w 58"/>
                  <a:gd name="T3" fmla="*/ 2 h 61"/>
                  <a:gd name="T4" fmla="*/ 29 w 58"/>
                  <a:gd name="T5" fmla="*/ 2 h 61"/>
                  <a:gd name="T6" fmla="*/ 31 w 58"/>
                  <a:gd name="T7" fmla="*/ 2 h 61"/>
                  <a:gd name="T8" fmla="*/ 31 w 58"/>
                  <a:gd name="T9" fmla="*/ 2 h 61"/>
                  <a:gd name="T10" fmla="*/ 31 w 58"/>
                  <a:gd name="T11" fmla="*/ 2 h 61"/>
                  <a:gd name="T12" fmla="*/ 29 w 58"/>
                  <a:gd name="T13" fmla="*/ 0 h 61"/>
                  <a:gd name="T14" fmla="*/ 27 w 58"/>
                  <a:gd name="T15" fmla="*/ 0 h 61"/>
                  <a:gd name="T16" fmla="*/ 24 w 58"/>
                  <a:gd name="T17" fmla="*/ 0 h 61"/>
                  <a:gd name="T18" fmla="*/ 22 w 58"/>
                  <a:gd name="T19" fmla="*/ 0 h 61"/>
                  <a:gd name="T20" fmla="*/ 22 w 58"/>
                  <a:gd name="T21" fmla="*/ 61 h 61"/>
                  <a:gd name="T22" fmla="*/ 22 w 58"/>
                  <a:gd name="T23" fmla="*/ 61 h 61"/>
                  <a:gd name="T24" fmla="*/ 22 w 58"/>
                  <a:gd name="T25" fmla="*/ 61 h 61"/>
                  <a:gd name="T26" fmla="*/ 22 w 58"/>
                  <a:gd name="T27" fmla="*/ 61 h 61"/>
                  <a:gd name="T28" fmla="*/ 22 w 58"/>
                  <a:gd name="T29" fmla="*/ 61 h 61"/>
                  <a:gd name="T30" fmla="*/ 22 w 58"/>
                  <a:gd name="T31" fmla="*/ 61 h 61"/>
                  <a:gd name="T32" fmla="*/ 24 w 58"/>
                  <a:gd name="T33" fmla="*/ 61 h 61"/>
                  <a:gd name="T34" fmla="*/ 27 w 58"/>
                  <a:gd name="T35" fmla="*/ 61 h 61"/>
                  <a:gd name="T36" fmla="*/ 29 w 58"/>
                  <a:gd name="T37" fmla="*/ 61 h 61"/>
                  <a:gd name="T38" fmla="*/ 58 w 58"/>
                  <a:gd name="T39" fmla="*/ 31 h 61"/>
                  <a:gd name="T40" fmla="*/ 29 w 58"/>
                  <a:gd name="T41" fmla="*/ 61 h 61"/>
                  <a:gd name="T42" fmla="*/ 58 w 58"/>
                  <a:gd name="T43" fmla="*/ 61 h 61"/>
                  <a:gd name="T44" fmla="*/ 58 w 58"/>
                  <a:gd name="T45" fmla="*/ 31 h 61"/>
                  <a:gd name="T46" fmla="*/ 0 w 58"/>
                  <a:gd name="T47"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1">
                    <a:moveTo>
                      <a:pt x="0" y="31"/>
                    </a:moveTo>
                    <a:lnTo>
                      <a:pt x="29" y="2"/>
                    </a:lnTo>
                    <a:lnTo>
                      <a:pt x="29" y="2"/>
                    </a:lnTo>
                    <a:lnTo>
                      <a:pt x="31" y="2"/>
                    </a:lnTo>
                    <a:lnTo>
                      <a:pt x="31" y="2"/>
                    </a:lnTo>
                    <a:lnTo>
                      <a:pt x="31" y="2"/>
                    </a:lnTo>
                    <a:lnTo>
                      <a:pt x="29" y="0"/>
                    </a:lnTo>
                    <a:lnTo>
                      <a:pt x="27" y="0"/>
                    </a:lnTo>
                    <a:lnTo>
                      <a:pt x="24" y="0"/>
                    </a:lnTo>
                    <a:lnTo>
                      <a:pt x="22" y="0"/>
                    </a:lnTo>
                    <a:lnTo>
                      <a:pt x="22" y="61"/>
                    </a:lnTo>
                    <a:lnTo>
                      <a:pt x="22" y="61"/>
                    </a:lnTo>
                    <a:lnTo>
                      <a:pt x="22" y="61"/>
                    </a:lnTo>
                    <a:lnTo>
                      <a:pt x="22" y="61"/>
                    </a:lnTo>
                    <a:lnTo>
                      <a:pt x="22" y="61"/>
                    </a:lnTo>
                    <a:lnTo>
                      <a:pt x="22" y="61"/>
                    </a:lnTo>
                    <a:lnTo>
                      <a:pt x="24" y="61"/>
                    </a:lnTo>
                    <a:lnTo>
                      <a:pt x="27" y="61"/>
                    </a:lnTo>
                    <a:lnTo>
                      <a:pt x="29" y="61"/>
                    </a:lnTo>
                    <a:lnTo>
                      <a:pt x="58" y="31"/>
                    </a:lnTo>
                    <a:lnTo>
                      <a:pt x="29" y="61"/>
                    </a:lnTo>
                    <a:lnTo>
                      <a:pt x="58" y="61"/>
                    </a:lnTo>
                    <a:lnTo>
                      <a:pt x="58" y="31"/>
                    </a:lnTo>
                    <a:lnTo>
                      <a:pt x="0" y="3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56" name="Freeform 638">
                <a:extLst>
                  <a:ext uri="{FF2B5EF4-FFF2-40B4-BE49-F238E27FC236}">
                    <a16:creationId xmlns:a16="http://schemas.microsoft.com/office/drawing/2014/main" id="{03FDBE4F-E23F-4FB5-C8CA-3288A38ED37C}"/>
                  </a:ext>
                </a:extLst>
              </p:cNvPr>
              <p:cNvSpPr>
                <a:spLocks/>
              </p:cNvSpPr>
              <p:nvPr/>
            </p:nvSpPr>
            <p:spPr bwMode="auto">
              <a:xfrm>
                <a:off x="6923327" y="1892351"/>
                <a:ext cx="92075" cy="52387"/>
              </a:xfrm>
              <a:custGeom>
                <a:avLst/>
                <a:gdLst>
                  <a:gd name="T0" fmla="*/ 4 w 58"/>
                  <a:gd name="T1" fmla="*/ 0 h 33"/>
                  <a:gd name="T2" fmla="*/ 0 w 58"/>
                  <a:gd name="T3" fmla="*/ 18 h 33"/>
                  <a:gd name="T4" fmla="*/ 0 w 58"/>
                  <a:gd name="T5" fmla="*/ 18 h 33"/>
                  <a:gd name="T6" fmla="*/ 0 w 58"/>
                  <a:gd name="T7" fmla="*/ 18 h 33"/>
                  <a:gd name="T8" fmla="*/ 0 w 58"/>
                  <a:gd name="T9" fmla="*/ 20 h 33"/>
                  <a:gd name="T10" fmla="*/ 0 w 58"/>
                  <a:gd name="T11" fmla="*/ 20 h 33"/>
                  <a:gd name="T12" fmla="*/ 0 w 58"/>
                  <a:gd name="T13" fmla="*/ 22 h 33"/>
                  <a:gd name="T14" fmla="*/ 0 w 58"/>
                  <a:gd name="T15" fmla="*/ 22 h 33"/>
                  <a:gd name="T16" fmla="*/ 0 w 58"/>
                  <a:gd name="T17" fmla="*/ 22 h 33"/>
                  <a:gd name="T18" fmla="*/ 0 w 58"/>
                  <a:gd name="T19" fmla="*/ 24 h 33"/>
                  <a:gd name="T20" fmla="*/ 58 w 58"/>
                  <a:gd name="T21" fmla="*/ 24 h 33"/>
                  <a:gd name="T22" fmla="*/ 58 w 58"/>
                  <a:gd name="T23" fmla="*/ 22 h 33"/>
                  <a:gd name="T24" fmla="*/ 58 w 58"/>
                  <a:gd name="T25" fmla="*/ 22 h 33"/>
                  <a:gd name="T26" fmla="*/ 58 w 58"/>
                  <a:gd name="T27" fmla="*/ 22 h 33"/>
                  <a:gd name="T28" fmla="*/ 58 w 58"/>
                  <a:gd name="T29" fmla="*/ 20 h 33"/>
                  <a:gd name="T30" fmla="*/ 58 w 58"/>
                  <a:gd name="T31" fmla="*/ 20 h 33"/>
                  <a:gd name="T32" fmla="*/ 58 w 58"/>
                  <a:gd name="T33" fmla="*/ 18 h 33"/>
                  <a:gd name="T34" fmla="*/ 58 w 58"/>
                  <a:gd name="T35" fmla="*/ 18 h 33"/>
                  <a:gd name="T36" fmla="*/ 58 w 58"/>
                  <a:gd name="T37" fmla="*/ 18 h 33"/>
                  <a:gd name="T38" fmla="*/ 54 w 58"/>
                  <a:gd name="T39" fmla="*/ 33 h 33"/>
                  <a:gd name="T40" fmla="*/ 4 w 58"/>
                  <a:gd name="T4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3">
                    <a:moveTo>
                      <a:pt x="4" y="0"/>
                    </a:moveTo>
                    <a:lnTo>
                      <a:pt x="0" y="18"/>
                    </a:lnTo>
                    <a:lnTo>
                      <a:pt x="0" y="18"/>
                    </a:lnTo>
                    <a:lnTo>
                      <a:pt x="0" y="18"/>
                    </a:lnTo>
                    <a:lnTo>
                      <a:pt x="0" y="20"/>
                    </a:lnTo>
                    <a:lnTo>
                      <a:pt x="0" y="20"/>
                    </a:lnTo>
                    <a:lnTo>
                      <a:pt x="0" y="22"/>
                    </a:lnTo>
                    <a:lnTo>
                      <a:pt x="0" y="22"/>
                    </a:lnTo>
                    <a:lnTo>
                      <a:pt x="0" y="22"/>
                    </a:lnTo>
                    <a:lnTo>
                      <a:pt x="0" y="24"/>
                    </a:lnTo>
                    <a:lnTo>
                      <a:pt x="58" y="24"/>
                    </a:lnTo>
                    <a:lnTo>
                      <a:pt x="58" y="22"/>
                    </a:lnTo>
                    <a:lnTo>
                      <a:pt x="58" y="22"/>
                    </a:lnTo>
                    <a:lnTo>
                      <a:pt x="58" y="22"/>
                    </a:lnTo>
                    <a:lnTo>
                      <a:pt x="58" y="20"/>
                    </a:lnTo>
                    <a:lnTo>
                      <a:pt x="58" y="20"/>
                    </a:lnTo>
                    <a:lnTo>
                      <a:pt x="58" y="18"/>
                    </a:lnTo>
                    <a:lnTo>
                      <a:pt x="58" y="18"/>
                    </a:lnTo>
                    <a:lnTo>
                      <a:pt x="58" y="18"/>
                    </a:lnTo>
                    <a:lnTo>
                      <a:pt x="54" y="33"/>
                    </a:lnTo>
                    <a:lnTo>
                      <a:pt x="4" y="0"/>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57" name="Freeform 639">
                <a:extLst>
                  <a:ext uri="{FF2B5EF4-FFF2-40B4-BE49-F238E27FC236}">
                    <a16:creationId xmlns:a16="http://schemas.microsoft.com/office/drawing/2014/main" id="{E9E0DAA9-0228-974A-0FDF-405A991D3EBC}"/>
                  </a:ext>
                </a:extLst>
              </p:cNvPr>
              <p:cNvSpPr>
                <a:spLocks/>
              </p:cNvSpPr>
              <p:nvPr/>
            </p:nvSpPr>
            <p:spPr bwMode="auto">
              <a:xfrm>
                <a:off x="6929677" y="1859013"/>
                <a:ext cx="85725" cy="96837"/>
              </a:xfrm>
              <a:custGeom>
                <a:avLst/>
                <a:gdLst>
                  <a:gd name="T0" fmla="*/ 34 w 54"/>
                  <a:gd name="T1" fmla="*/ 3 h 61"/>
                  <a:gd name="T2" fmla="*/ 5 w 54"/>
                  <a:gd name="T3" fmla="*/ 14 h 61"/>
                  <a:gd name="T4" fmla="*/ 7 w 54"/>
                  <a:gd name="T5" fmla="*/ 14 h 61"/>
                  <a:gd name="T6" fmla="*/ 7 w 54"/>
                  <a:gd name="T7" fmla="*/ 14 h 61"/>
                  <a:gd name="T8" fmla="*/ 7 w 54"/>
                  <a:gd name="T9" fmla="*/ 14 h 61"/>
                  <a:gd name="T10" fmla="*/ 5 w 54"/>
                  <a:gd name="T11" fmla="*/ 14 h 61"/>
                  <a:gd name="T12" fmla="*/ 5 w 54"/>
                  <a:gd name="T13" fmla="*/ 16 h 61"/>
                  <a:gd name="T14" fmla="*/ 5 w 54"/>
                  <a:gd name="T15" fmla="*/ 16 h 61"/>
                  <a:gd name="T16" fmla="*/ 2 w 54"/>
                  <a:gd name="T17" fmla="*/ 18 h 61"/>
                  <a:gd name="T18" fmla="*/ 0 w 54"/>
                  <a:gd name="T19" fmla="*/ 21 h 61"/>
                  <a:gd name="T20" fmla="*/ 50 w 54"/>
                  <a:gd name="T21" fmla="*/ 54 h 61"/>
                  <a:gd name="T22" fmla="*/ 50 w 54"/>
                  <a:gd name="T23" fmla="*/ 57 h 61"/>
                  <a:gd name="T24" fmla="*/ 50 w 54"/>
                  <a:gd name="T25" fmla="*/ 57 h 61"/>
                  <a:gd name="T26" fmla="*/ 50 w 54"/>
                  <a:gd name="T27" fmla="*/ 57 h 61"/>
                  <a:gd name="T28" fmla="*/ 50 w 54"/>
                  <a:gd name="T29" fmla="*/ 54 h 61"/>
                  <a:gd name="T30" fmla="*/ 50 w 54"/>
                  <a:gd name="T31" fmla="*/ 54 h 61"/>
                  <a:gd name="T32" fmla="*/ 52 w 54"/>
                  <a:gd name="T33" fmla="*/ 52 h 61"/>
                  <a:gd name="T34" fmla="*/ 52 w 54"/>
                  <a:gd name="T35" fmla="*/ 52 h 61"/>
                  <a:gd name="T36" fmla="*/ 54 w 54"/>
                  <a:gd name="T37" fmla="*/ 50 h 61"/>
                  <a:gd name="T38" fmla="*/ 27 w 54"/>
                  <a:gd name="T39" fmla="*/ 61 h 61"/>
                  <a:gd name="T40" fmla="*/ 34 w 54"/>
                  <a:gd name="T41" fmla="*/ 3 h 61"/>
                  <a:gd name="T42" fmla="*/ 16 w 54"/>
                  <a:gd name="T43" fmla="*/ 0 h 61"/>
                  <a:gd name="T44" fmla="*/ 5 w 54"/>
                  <a:gd name="T45" fmla="*/ 14 h 61"/>
                  <a:gd name="T46" fmla="*/ 34 w 54"/>
                  <a:gd name="T47"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61">
                    <a:moveTo>
                      <a:pt x="34" y="3"/>
                    </a:moveTo>
                    <a:lnTo>
                      <a:pt x="5" y="14"/>
                    </a:lnTo>
                    <a:lnTo>
                      <a:pt x="7" y="14"/>
                    </a:lnTo>
                    <a:lnTo>
                      <a:pt x="7" y="14"/>
                    </a:lnTo>
                    <a:lnTo>
                      <a:pt x="7" y="14"/>
                    </a:lnTo>
                    <a:lnTo>
                      <a:pt x="5" y="14"/>
                    </a:lnTo>
                    <a:lnTo>
                      <a:pt x="5" y="16"/>
                    </a:lnTo>
                    <a:lnTo>
                      <a:pt x="5" y="16"/>
                    </a:lnTo>
                    <a:lnTo>
                      <a:pt x="2" y="18"/>
                    </a:lnTo>
                    <a:lnTo>
                      <a:pt x="0" y="21"/>
                    </a:lnTo>
                    <a:lnTo>
                      <a:pt x="50" y="54"/>
                    </a:lnTo>
                    <a:lnTo>
                      <a:pt x="50" y="57"/>
                    </a:lnTo>
                    <a:lnTo>
                      <a:pt x="50" y="57"/>
                    </a:lnTo>
                    <a:lnTo>
                      <a:pt x="50" y="57"/>
                    </a:lnTo>
                    <a:lnTo>
                      <a:pt x="50" y="54"/>
                    </a:lnTo>
                    <a:lnTo>
                      <a:pt x="50" y="54"/>
                    </a:lnTo>
                    <a:lnTo>
                      <a:pt x="52" y="52"/>
                    </a:lnTo>
                    <a:lnTo>
                      <a:pt x="52" y="52"/>
                    </a:lnTo>
                    <a:lnTo>
                      <a:pt x="54" y="50"/>
                    </a:lnTo>
                    <a:lnTo>
                      <a:pt x="27" y="61"/>
                    </a:lnTo>
                    <a:lnTo>
                      <a:pt x="34" y="3"/>
                    </a:lnTo>
                    <a:lnTo>
                      <a:pt x="16" y="0"/>
                    </a:lnTo>
                    <a:lnTo>
                      <a:pt x="5" y="14"/>
                    </a:lnTo>
                    <a:lnTo>
                      <a:pt x="34" y="3"/>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58" name="Freeform 640">
                <a:extLst>
                  <a:ext uri="{FF2B5EF4-FFF2-40B4-BE49-F238E27FC236}">
                    <a16:creationId xmlns:a16="http://schemas.microsoft.com/office/drawing/2014/main" id="{72F23EA9-6001-61AC-0469-4472308941E9}"/>
                  </a:ext>
                </a:extLst>
              </p:cNvPr>
              <p:cNvSpPr>
                <a:spLocks/>
              </p:cNvSpPr>
              <p:nvPr/>
            </p:nvSpPr>
            <p:spPr bwMode="auto">
              <a:xfrm>
                <a:off x="6972539" y="1863776"/>
                <a:ext cx="200025" cy="114300"/>
              </a:xfrm>
              <a:custGeom>
                <a:avLst/>
                <a:gdLst>
                  <a:gd name="T0" fmla="*/ 126 w 126"/>
                  <a:gd name="T1" fmla="*/ 11 h 72"/>
                  <a:gd name="T2" fmla="*/ 126 w 126"/>
                  <a:gd name="T3" fmla="*/ 11 h 72"/>
                  <a:gd name="T4" fmla="*/ 110 w 126"/>
                  <a:gd name="T5" fmla="*/ 9 h 72"/>
                  <a:gd name="T6" fmla="*/ 95 w 126"/>
                  <a:gd name="T7" fmla="*/ 9 h 72"/>
                  <a:gd name="T8" fmla="*/ 81 w 126"/>
                  <a:gd name="T9" fmla="*/ 6 h 72"/>
                  <a:gd name="T10" fmla="*/ 65 w 126"/>
                  <a:gd name="T11" fmla="*/ 4 h 72"/>
                  <a:gd name="T12" fmla="*/ 50 w 126"/>
                  <a:gd name="T13" fmla="*/ 4 h 72"/>
                  <a:gd name="T14" fmla="*/ 36 w 126"/>
                  <a:gd name="T15" fmla="*/ 2 h 72"/>
                  <a:gd name="T16" fmla="*/ 20 w 126"/>
                  <a:gd name="T17" fmla="*/ 0 h 72"/>
                  <a:gd name="T18" fmla="*/ 7 w 126"/>
                  <a:gd name="T19" fmla="*/ 0 h 72"/>
                  <a:gd name="T20" fmla="*/ 0 w 126"/>
                  <a:gd name="T21" fmla="*/ 58 h 72"/>
                  <a:gd name="T22" fmla="*/ 16 w 126"/>
                  <a:gd name="T23" fmla="*/ 60 h 72"/>
                  <a:gd name="T24" fmla="*/ 29 w 126"/>
                  <a:gd name="T25" fmla="*/ 63 h 72"/>
                  <a:gd name="T26" fmla="*/ 45 w 126"/>
                  <a:gd name="T27" fmla="*/ 63 h 72"/>
                  <a:gd name="T28" fmla="*/ 61 w 126"/>
                  <a:gd name="T29" fmla="*/ 65 h 72"/>
                  <a:gd name="T30" fmla="*/ 74 w 126"/>
                  <a:gd name="T31" fmla="*/ 67 h 72"/>
                  <a:gd name="T32" fmla="*/ 90 w 126"/>
                  <a:gd name="T33" fmla="*/ 67 h 72"/>
                  <a:gd name="T34" fmla="*/ 104 w 126"/>
                  <a:gd name="T35" fmla="*/ 69 h 72"/>
                  <a:gd name="T36" fmla="*/ 119 w 126"/>
                  <a:gd name="T37" fmla="*/ 72 h 72"/>
                  <a:gd name="T38" fmla="*/ 119 w 126"/>
                  <a:gd name="T39" fmla="*/ 72 h 72"/>
                  <a:gd name="T40" fmla="*/ 126 w 126"/>
                  <a:gd name="T41"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72">
                    <a:moveTo>
                      <a:pt x="126" y="11"/>
                    </a:moveTo>
                    <a:lnTo>
                      <a:pt x="126" y="11"/>
                    </a:lnTo>
                    <a:lnTo>
                      <a:pt x="110" y="9"/>
                    </a:lnTo>
                    <a:lnTo>
                      <a:pt x="95" y="9"/>
                    </a:lnTo>
                    <a:lnTo>
                      <a:pt x="81" y="6"/>
                    </a:lnTo>
                    <a:lnTo>
                      <a:pt x="65" y="4"/>
                    </a:lnTo>
                    <a:lnTo>
                      <a:pt x="50" y="4"/>
                    </a:lnTo>
                    <a:lnTo>
                      <a:pt x="36" y="2"/>
                    </a:lnTo>
                    <a:lnTo>
                      <a:pt x="20" y="0"/>
                    </a:lnTo>
                    <a:lnTo>
                      <a:pt x="7" y="0"/>
                    </a:lnTo>
                    <a:lnTo>
                      <a:pt x="0" y="58"/>
                    </a:lnTo>
                    <a:lnTo>
                      <a:pt x="16" y="60"/>
                    </a:lnTo>
                    <a:lnTo>
                      <a:pt x="29" y="63"/>
                    </a:lnTo>
                    <a:lnTo>
                      <a:pt x="45" y="63"/>
                    </a:lnTo>
                    <a:lnTo>
                      <a:pt x="61" y="65"/>
                    </a:lnTo>
                    <a:lnTo>
                      <a:pt x="74" y="67"/>
                    </a:lnTo>
                    <a:lnTo>
                      <a:pt x="90" y="67"/>
                    </a:lnTo>
                    <a:lnTo>
                      <a:pt x="104" y="69"/>
                    </a:lnTo>
                    <a:lnTo>
                      <a:pt x="119" y="72"/>
                    </a:lnTo>
                    <a:lnTo>
                      <a:pt x="119" y="72"/>
                    </a:lnTo>
                    <a:lnTo>
                      <a:pt x="126" y="11"/>
                    </a:lnTo>
                    <a:close/>
                  </a:path>
                </a:pathLst>
              </a:custGeom>
              <a:solidFill>
                <a:srgbClr val="E07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59" name="Freeform 700">
                <a:extLst>
                  <a:ext uri="{FF2B5EF4-FFF2-40B4-BE49-F238E27FC236}">
                    <a16:creationId xmlns:a16="http://schemas.microsoft.com/office/drawing/2014/main" id="{E9033BE5-FA14-BBE8-7377-2EBC11FC44C4}"/>
                  </a:ext>
                </a:extLst>
              </p:cNvPr>
              <p:cNvSpPr>
                <a:spLocks/>
              </p:cNvSpPr>
              <p:nvPr/>
            </p:nvSpPr>
            <p:spPr bwMode="auto">
              <a:xfrm>
                <a:off x="7391640" y="2163813"/>
                <a:ext cx="149225" cy="263525"/>
              </a:xfrm>
              <a:custGeom>
                <a:avLst/>
                <a:gdLst>
                  <a:gd name="T0" fmla="*/ 92 w 94"/>
                  <a:gd name="T1" fmla="*/ 105 h 166"/>
                  <a:gd name="T2" fmla="*/ 94 w 94"/>
                  <a:gd name="T3" fmla="*/ 90 h 166"/>
                  <a:gd name="T4" fmla="*/ 94 w 94"/>
                  <a:gd name="T5" fmla="*/ 74 h 166"/>
                  <a:gd name="T6" fmla="*/ 90 w 94"/>
                  <a:gd name="T7" fmla="*/ 58 h 166"/>
                  <a:gd name="T8" fmla="*/ 87 w 94"/>
                  <a:gd name="T9" fmla="*/ 42 h 166"/>
                  <a:gd name="T10" fmla="*/ 81 w 94"/>
                  <a:gd name="T11" fmla="*/ 29 h 166"/>
                  <a:gd name="T12" fmla="*/ 74 w 94"/>
                  <a:gd name="T13" fmla="*/ 18 h 166"/>
                  <a:gd name="T14" fmla="*/ 65 w 94"/>
                  <a:gd name="T15" fmla="*/ 9 h 166"/>
                  <a:gd name="T16" fmla="*/ 56 w 94"/>
                  <a:gd name="T17" fmla="*/ 2 h 166"/>
                  <a:gd name="T18" fmla="*/ 47 w 94"/>
                  <a:gd name="T19" fmla="*/ 0 h 166"/>
                  <a:gd name="T20" fmla="*/ 38 w 94"/>
                  <a:gd name="T21" fmla="*/ 0 h 166"/>
                  <a:gd name="T22" fmla="*/ 29 w 94"/>
                  <a:gd name="T23" fmla="*/ 4 h 166"/>
                  <a:gd name="T24" fmla="*/ 20 w 94"/>
                  <a:gd name="T25" fmla="*/ 11 h 166"/>
                  <a:gd name="T26" fmla="*/ 13 w 94"/>
                  <a:gd name="T27" fmla="*/ 20 h 166"/>
                  <a:gd name="T28" fmla="*/ 6 w 94"/>
                  <a:gd name="T29" fmla="*/ 31 h 166"/>
                  <a:gd name="T30" fmla="*/ 2 w 94"/>
                  <a:gd name="T31" fmla="*/ 45 h 166"/>
                  <a:gd name="T32" fmla="*/ 0 w 94"/>
                  <a:gd name="T33" fmla="*/ 60 h 166"/>
                  <a:gd name="T34" fmla="*/ 0 w 94"/>
                  <a:gd name="T35" fmla="*/ 76 h 166"/>
                  <a:gd name="T36" fmla="*/ 0 w 94"/>
                  <a:gd name="T37" fmla="*/ 92 h 166"/>
                  <a:gd name="T38" fmla="*/ 4 w 94"/>
                  <a:gd name="T39" fmla="*/ 108 h 166"/>
                  <a:gd name="T40" fmla="*/ 9 w 94"/>
                  <a:gd name="T41" fmla="*/ 123 h 166"/>
                  <a:gd name="T42" fmla="*/ 13 w 94"/>
                  <a:gd name="T43" fmla="*/ 137 h 166"/>
                  <a:gd name="T44" fmla="*/ 22 w 94"/>
                  <a:gd name="T45" fmla="*/ 146 h 166"/>
                  <a:gd name="T46" fmla="*/ 29 w 94"/>
                  <a:gd name="T47" fmla="*/ 155 h 166"/>
                  <a:gd name="T48" fmla="*/ 38 w 94"/>
                  <a:gd name="T49" fmla="*/ 162 h 166"/>
                  <a:gd name="T50" fmla="*/ 49 w 94"/>
                  <a:gd name="T51" fmla="*/ 166 h 166"/>
                  <a:gd name="T52" fmla="*/ 58 w 94"/>
                  <a:gd name="T53" fmla="*/ 166 h 166"/>
                  <a:gd name="T54" fmla="*/ 67 w 94"/>
                  <a:gd name="T55" fmla="*/ 162 h 166"/>
                  <a:gd name="T56" fmla="*/ 74 w 94"/>
                  <a:gd name="T57" fmla="*/ 155 h 166"/>
                  <a:gd name="T58" fmla="*/ 81 w 94"/>
                  <a:gd name="T59" fmla="*/ 146 h 166"/>
                  <a:gd name="T60" fmla="*/ 85 w 94"/>
                  <a:gd name="T61" fmla="*/ 135 h 166"/>
                  <a:gd name="T62" fmla="*/ 90 w 94"/>
                  <a:gd name="T63" fmla="*/ 121 h 166"/>
                  <a:gd name="T64" fmla="*/ 92 w 94"/>
                  <a:gd name="T65" fmla="*/ 10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66">
                    <a:moveTo>
                      <a:pt x="92" y="105"/>
                    </a:moveTo>
                    <a:lnTo>
                      <a:pt x="94" y="90"/>
                    </a:lnTo>
                    <a:lnTo>
                      <a:pt x="94" y="74"/>
                    </a:lnTo>
                    <a:lnTo>
                      <a:pt x="90" y="58"/>
                    </a:lnTo>
                    <a:lnTo>
                      <a:pt x="87" y="42"/>
                    </a:lnTo>
                    <a:lnTo>
                      <a:pt x="81" y="29"/>
                    </a:lnTo>
                    <a:lnTo>
                      <a:pt x="74" y="18"/>
                    </a:lnTo>
                    <a:lnTo>
                      <a:pt x="65" y="9"/>
                    </a:lnTo>
                    <a:lnTo>
                      <a:pt x="56" y="2"/>
                    </a:lnTo>
                    <a:lnTo>
                      <a:pt x="47" y="0"/>
                    </a:lnTo>
                    <a:lnTo>
                      <a:pt x="38" y="0"/>
                    </a:lnTo>
                    <a:lnTo>
                      <a:pt x="29" y="4"/>
                    </a:lnTo>
                    <a:lnTo>
                      <a:pt x="20" y="11"/>
                    </a:lnTo>
                    <a:lnTo>
                      <a:pt x="13" y="20"/>
                    </a:lnTo>
                    <a:lnTo>
                      <a:pt x="6" y="31"/>
                    </a:lnTo>
                    <a:lnTo>
                      <a:pt x="2" y="45"/>
                    </a:lnTo>
                    <a:lnTo>
                      <a:pt x="0" y="60"/>
                    </a:lnTo>
                    <a:lnTo>
                      <a:pt x="0" y="76"/>
                    </a:lnTo>
                    <a:lnTo>
                      <a:pt x="0" y="92"/>
                    </a:lnTo>
                    <a:lnTo>
                      <a:pt x="4" y="108"/>
                    </a:lnTo>
                    <a:lnTo>
                      <a:pt x="9" y="123"/>
                    </a:lnTo>
                    <a:lnTo>
                      <a:pt x="13" y="137"/>
                    </a:lnTo>
                    <a:lnTo>
                      <a:pt x="22" y="146"/>
                    </a:lnTo>
                    <a:lnTo>
                      <a:pt x="29" y="155"/>
                    </a:lnTo>
                    <a:lnTo>
                      <a:pt x="38" y="162"/>
                    </a:lnTo>
                    <a:lnTo>
                      <a:pt x="49" y="166"/>
                    </a:lnTo>
                    <a:lnTo>
                      <a:pt x="58" y="166"/>
                    </a:lnTo>
                    <a:lnTo>
                      <a:pt x="67" y="162"/>
                    </a:lnTo>
                    <a:lnTo>
                      <a:pt x="74" y="155"/>
                    </a:lnTo>
                    <a:lnTo>
                      <a:pt x="81" y="146"/>
                    </a:lnTo>
                    <a:lnTo>
                      <a:pt x="85" y="135"/>
                    </a:lnTo>
                    <a:lnTo>
                      <a:pt x="90" y="121"/>
                    </a:lnTo>
                    <a:lnTo>
                      <a:pt x="92" y="105"/>
                    </a:lnTo>
                    <a:close/>
                  </a:path>
                </a:pathLst>
              </a:custGeom>
              <a:solidFill>
                <a:srgbClr val="E0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60" name="Freeform 701">
                <a:extLst>
                  <a:ext uri="{FF2B5EF4-FFF2-40B4-BE49-F238E27FC236}">
                    <a16:creationId xmlns:a16="http://schemas.microsoft.com/office/drawing/2014/main" id="{357E5D23-43A8-24EC-2523-EE7D1E0E5BC6}"/>
                  </a:ext>
                </a:extLst>
              </p:cNvPr>
              <p:cNvSpPr>
                <a:spLocks/>
              </p:cNvSpPr>
              <p:nvPr/>
            </p:nvSpPr>
            <p:spPr bwMode="auto">
              <a:xfrm>
                <a:off x="7391640" y="2163813"/>
                <a:ext cx="149225" cy="263525"/>
              </a:xfrm>
              <a:custGeom>
                <a:avLst/>
                <a:gdLst>
                  <a:gd name="T0" fmla="*/ 92 w 94"/>
                  <a:gd name="T1" fmla="*/ 105 h 166"/>
                  <a:gd name="T2" fmla="*/ 94 w 94"/>
                  <a:gd name="T3" fmla="*/ 90 h 166"/>
                  <a:gd name="T4" fmla="*/ 94 w 94"/>
                  <a:gd name="T5" fmla="*/ 74 h 166"/>
                  <a:gd name="T6" fmla="*/ 90 w 94"/>
                  <a:gd name="T7" fmla="*/ 58 h 166"/>
                  <a:gd name="T8" fmla="*/ 87 w 94"/>
                  <a:gd name="T9" fmla="*/ 42 h 166"/>
                  <a:gd name="T10" fmla="*/ 81 w 94"/>
                  <a:gd name="T11" fmla="*/ 29 h 166"/>
                  <a:gd name="T12" fmla="*/ 74 w 94"/>
                  <a:gd name="T13" fmla="*/ 18 h 166"/>
                  <a:gd name="T14" fmla="*/ 65 w 94"/>
                  <a:gd name="T15" fmla="*/ 9 h 166"/>
                  <a:gd name="T16" fmla="*/ 56 w 94"/>
                  <a:gd name="T17" fmla="*/ 2 h 166"/>
                  <a:gd name="T18" fmla="*/ 47 w 94"/>
                  <a:gd name="T19" fmla="*/ 0 h 166"/>
                  <a:gd name="T20" fmla="*/ 38 w 94"/>
                  <a:gd name="T21" fmla="*/ 0 h 166"/>
                  <a:gd name="T22" fmla="*/ 29 w 94"/>
                  <a:gd name="T23" fmla="*/ 4 h 166"/>
                  <a:gd name="T24" fmla="*/ 20 w 94"/>
                  <a:gd name="T25" fmla="*/ 11 h 166"/>
                  <a:gd name="T26" fmla="*/ 13 w 94"/>
                  <a:gd name="T27" fmla="*/ 20 h 166"/>
                  <a:gd name="T28" fmla="*/ 6 w 94"/>
                  <a:gd name="T29" fmla="*/ 31 h 166"/>
                  <a:gd name="T30" fmla="*/ 2 w 94"/>
                  <a:gd name="T31" fmla="*/ 45 h 166"/>
                  <a:gd name="T32" fmla="*/ 0 w 94"/>
                  <a:gd name="T33" fmla="*/ 60 h 166"/>
                  <a:gd name="T34" fmla="*/ 0 w 94"/>
                  <a:gd name="T35" fmla="*/ 76 h 166"/>
                  <a:gd name="T36" fmla="*/ 0 w 94"/>
                  <a:gd name="T37" fmla="*/ 92 h 166"/>
                  <a:gd name="T38" fmla="*/ 4 w 94"/>
                  <a:gd name="T39" fmla="*/ 108 h 166"/>
                  <a:gd name="T40" fmla="*/ 9 w 94"/>
                  <a:gd name="T41" fmla="*/ 123 h 166"/>
                  <a:gd name="T42" fmla="*/ 13 w 94"/>
                  <a:gd name="T43" fmla="*/ 137 h 166"/>
                  <a:gd name="T44" fmla="*/ 22 w 94"/>
                  <a:gd name="T45" fmla="*/ 146 h 166"/>
                  <a:gd name="T46" fmla="*/ 29 w 94"/>
                  <a:gd name="T47" fmla="*/ 155 h 166"/>
                  <a:gd name="T48" fmla="*/ 38 w 94"/>
                  <a:gd name="T49" fmla="*/ 162 h 166"/>
                  <a:gd name="T50" fmla="*/ 49 w 94"/>
                  <a:gd name="T51" fmla="*/ 166 h 166"/>
                  <a:gd name="T52" fmla="*/ 58 w 94"/>
                  <a:gd name="T53" fmla="*/ 166 h 166"/>
                  <a:gd name="T54" fmla="*/ 67 w 94"/>
                  <a:gd name="T55" fmla="*/ 162 h 166"/>
                  <a:gd name="T56" fmla="*/ 74 w 94"/>
                  <a:gd name="T57" fmla="*/ 155 h 166"/>
                  <a:gd name="T58" fmla="*/ 81 w 94"/>
                  <a:gd name="T59" fmla="*/ 146 h 166"/>
                  <a:gd name="T60" fmla="*/ 85 w 94"/>
                  <a:gd name="T61" fmla="*/ 135 h 166"/>
                  <a:gd name="T62" fmla="*/ 90 w 94"/>
                  <a:gd name="T63" fmla="*/ 121 h 166"/>
                  <a:gd name="T64" fmla="*/ 92 w 94"/>
                  <a:gd name="T65" fmla="*/ 10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66">
                    <a:moveTo>
                      <a:pt x="92" y="105"/>
                    </a:moveTo>
                    <a:lnTo>
                      <a:pt x="94" y="90"/>
                    </a:lnTo>
                    <a:lnTo>
                      <a:pt x="94" y="74"/>
                    </a:lnTo>
                    <a:lnTo>
                      <a:pt x="90" y="58"/>
                    </a:lnTo>
                    <a:lnTo>
                      <a:pt x="87" y="42"/>
                    </a:lnTo>
                    <a:lnTo>
                      <a:pt x="81" y="29"/>
                    </a:lnTo>
                    <a:lnTo>
                      <a:pt x="74" y="18"/>
                    </a:lnTo>
                    <a:lnTo>
                      <a:pt x="65" y="9"/>
                    </a:lnTo>
                    <a:lnTo>
                      <a:pt x="56" y="2"/>
                    </a:lnTo>
                    <a:lnTo>
                      <a:pt x="47" y="0"/>
                    </a:lnTo>
                    <a:lnTo>
                      <a:pt x="38" y="0"/>
                    </a:lnTo>
                    <a:lnTo>
                      <a:pt x="29" y="4"/>
                    </a:lnTo>
                    <a:lnTo>
                      <a:pt x="20" y="11"/>
                    </a:lnTo>
                    <a:lnTo>
                      <a:pt x="13" y="20"/>
                    </a:lnTo>
                    <a:lnTo>
                      <a:pt x="6" y="31"/>
                    </a:lnTo>
                    <a:lnTo>
                      <a:pt x="2" y="45"/>
                    </a:lnTo>
                    <a:lnTo>
                      <a:pt x="0" y="60"/>
                    </a:lnTo>
                    <a:lnTo>
                      <a:pt x="0" y="76"/>
                    </a:lnTo>
                    <a:lnTo>
                      <a:pt x="0" y="92"/>
                    </a:lnTo>
                    <a:lnTo>
                      <a:pt x="4" y="108"/>
                    </a:lnTo>
                    <a:lnTo>
                      <a:pt x="9" y="123"/>
                    </a:lnTo>
                    <a:lnTo>
                      <a:pt x="13" y="137"/>
                    </a:lnTo>
                    <a:lnTo>
                      <a:pt x="22" y="146"/>
                    </a:lnTo>
                    <a:lnTo>
                      <a:pt x="29" y="155"/>
                    </a:lnTo>
                    <a:lnTo>
                      <a:pt x="38" y="162"/>
                    </a:lnTo>
                    <a:lnTo>
                      <a:pt x="49" y="166"/>
                    </a:lnTo>
                    <a:lnTo>
                      <a:pt x="58" y="166"/>
                    </a:lnTo>
                    <a:lnTo>
                      <a:pt x="67" y="162"/>
                    </a:lnTo>
                    <a:lnTo>
                      <a:pt x="74" y="155"/>
                    </a:lnTo>
                    <a:lnTo>
                      <a:pt x="81" y="146"/>
                    </a:lnTo>
                    <a:lnTo>
                      <a:pt x="85" y="135"/>
                    </a:lnTo>
                    <a:lnTo>
                      <a:pt x="90" y="121"/>
                    </a:lnTo>
                    <a:lnTo>
                      <a:pt x="92" y="105"/>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sp>
          <p:nvSpPr>
            <p:cNvPr id="1163" name="Freeform 487">
              <a:extLst>
                <a:ext uri="{FF2B5EF4-FFF2-40B4-BE49-F238E27FC236}">
                  <a16:creationId xmlns:a16="http://schemas.microsoft.com/office/drawing/2014/main" id="{B8DC0BCF-E7FF-0E0A-972D-AF57B46858BF}"/>
                </a:ext>
              </a:extLst>
            </p:cNvPr>
            <p:cNvSpPr>
              <a:spLocks/>
            </p:cNvSpPr>
            <p:nvPr/>
          </p:nvSpPr>
          <p:spPr bwMode="auto">
            <a:xfrm rot="18036054">
              <a:off x="4555341" y="3710265"/>
              <a:ext cx="375836" cy="62345"/>
            </a:xfrm>
            <a:custGeom>
              <a:avLst/>
              <a:gdLst>
                <a:gd name="T0" fmla="*/ 842 w 842"/>
                <a:gd name="T1" fmla="*/ 7 h 47"/>
                <a:gd name="T2" fmla="*/ 842 w 842"/>
                <a:gd name="T3" fmla="*/ 7 h 47"/>
                <a:gd name="T4" fmla="*/ 736 w 842"/>
                <a:gd name="T5" fmla="*/ 4 h 47"/>
                <a:gd name="T6" fmla="*/ 633 w 842"/>
                <a:gd name="T7" fmla="*/ 2 h 47"/>
                <a:gd name="T8" fmla="*/ 527 w 842"/>
                <a:gd name="T9" fmla="*/ 2 h 47"/>
                <a:gd name="T10" fmla="*/ 421 w 842"/>
                <a:gd name="T11" fmla="*/ 0 h 47"/>
                <a:gd name="T12" fmla="*/ 315 w 842"/>
                <a:gd name="T13" fmla="*/ 0 h 47"/>
                <a:gd name="T14" fmla="*/ 210 w 842"/>
                <a:gd name="T15" fmla="*/ 2 h 47"/>
                <a:gd name="T16" fmla="*/ 106 w 842"/>
                <a:gd name="T17" fmla="*/ 7 h 47"/>
                <a:gd name="T18" fmla="*/ 0 w 842"/>
                <a:gd name="T19" fmla="*/ 16 h 47"/>
                <a:gd name="T20" fmla="*/ 5 w 842"/>
                <a:gd name="T21" fmla="*/ 47 h 47"/>
                <a:gd name="T22" fmla="*/ 108 w 842"/>
                <a:gd name="T23" fmla="*/ 38 h 47"/>
                <a:gd name="T24" fmla="*/ 212 w 842"/>
                <a:gd name="T25" fmla="*/ 34 h 47"/>
                <a:gd name="T26" fmla="*/ 315 w 842"/>
                <a:gd name="T27" fmla="*/ 31 h 47"/>
                <a:gd name="T28" fmla="*/ 421 w 842"/>
                <a:gd name="T29" fmla="*/ 31 h 47"/>
                <a:gd name="T30" fmla="*/ 527 w 842"/>
                <a:gd name="T31" fmla="*/ 34 h 47"/>
                <a:gd name="T32" fmla="*/ 631 w 842"/>
                <a:gd name="T33" fmla="*/ 34 h 47"/>
                <a:gd name="T34" fmla="*/ 736 w 842"/>
                <a:gd name="T35" fmla="*/ 36 h 47"/>
                <a:gd name="T36" fmla="*/ 842 w 842"/>
                <a:gd name="T37" fmla="*/ 38 h 47"/>
                <a:gd name="T38" fmla="*/ 842 w 842"/>
                <a:gd name="T39" fmla="*/ 38 h 47"/>
                <a:gd name="T40" fmla="*/ 842 w 842"/>
                <a:gd name="T41"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2" h="47">
                  <a:moveTo>
                    <a:pt x="842" y="7"/>
                  </a:moveTo>
                  <a:lnTo>
                    <a:pt x="842" y="7"/>
                  </a:lnTo>
                  <a:lnTo>
                    <a:pt x="736" y="4"/>
                  </a:lnTo>
                  <a:lnTo>
                    <a:pt x="633" y="2"/>
                  </a:lnTo>
                  <a:lnTo>
                    <a:pt x="527" y="2"/>
                  </a:lnTo>
                  <a:lnTo>
                    <a:pt x="421" y="0"/>
                  </a:lnTo>
                  <a:lnTo>
                    <a:pt x="315" y="0"/>
                  </a:lnTo>
                  <a:lnTo>
                    <a:pt x="210" y="2"/>
                  </a:lnTo>
                  <a:lnTo>
                    <a:pt x="106" y="7"/>
                  </a:lnTo>
                  <a:lnTo>
                    <a:pt x="0" y="16"/>
                  </a:lnTo>
                  <a:lnTo>
                    <a:pt x="5" y="47"/>
                  </a:lnTo>
                  <a:lnTo>
                    <a:pt x="108" y="38"/>
                  </a:lnTo>
                  <a:lnTo>
                    <a:pt x="212" y="34"/>
                  </a:lnTo>
                  <a:lnTo>
                    <a:pt x="315" y="31"/>
                  </a:lnTo>
                  <a:lnTo>
                    <a:pt x="421" y="31"/>
                  </a:lnTo>
                  <a:lnTo>
                    <a:pt x="527" y="34"/>
                  </a:lnTo>
                  <a:lnTo>
                    <a:pt x="631" y="34"/>
                  </a:lnTo>
                  <a:lnTo>
                    <a:pt x="736" y="36"/>
                  </a:lnTo>
                  <a:lnTo>
                    <a:pt x="842" y="38"/>
                  </a:lnTo>
                  <a:lnTo>
                    <a:pt x="842" y="38"/>
                  </a:lnTo>
                  <a:lnTo>
                    <a:pt x="842" y="7"/>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dirty="0"/>
            </a:p>
          </p:txBody>
        </p:sp>
      </p:grpSp>
      <p:sp>
        <p:nvSpPr>
          <p:cNvPr id="1191" name="Rectangle 885">
            <a:extLst>
              <a:ext uri="{FF2B5EF4-FFF2-40B4-BE49-F238E27FC236}">
                <a16:creationId xmlns:a16="http://schemas.microsoft.com/office/drawing/2014/main" id="{829B9CA4-9564-B7C1-3269-BDCDF3897471}"/>
              </a:ext>
            </a:extLst>
          </p:cNvPr>
          <p:cNvSpPr>
            <a:spLocks noChangeArrowheads="1"/>
          </p:cNvSpPr>
          <p:nvPr/>
        </p:nvSpPr>
        <p:spPr bwMode="auto">
          <a:xfrm>
            <a:off x="2620365" y="1916749"/>
            <a:ext cx="24511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100" b="1" dirty="0">
                <a:solidFill>
                  <a:schemeClr val="bg1"/>
                </a:solidFill>
                <a:latin typeface="Bahnschrift SemiBold SemiConden" panose="020B0502040204020203" pitchFamily="34" charset="0"/>
              </a:rPr>
              <a:t>BPM</a:t>
            </a:r>
            <a:endParaRPr kumimoji="0" lang="it-IT" altLang="it-IT" sz="1100" b="0" i="0" u="none" strike="noStrike" cap="none" normalizeH="0" baseline="-25000" dirty="0">
              <a:ln>
                <a:noFill/>
              </a:ln>
              <a:solidFill>
                <a:schemeClr val="bg1"/>
              </a:solidFill>
              <a:effectLst/>
              <a:latin typeface="Bahnschrift SemiBold SemiConden" panose="020B0502040204020203" pitchFamily="34" charset="0"/>
            </a:endParaRPr>
          </a:p>
        </p:txBody>
      </p:sp>
      <p:grpSp>
        <p:nvGrpSpPr>
          <p:cNvPr id="1621" name="Gruppo 1620">
            <a:extLst>
              <a:ext uri="{FF2B5EF4-FFF2-40B4-BE49-F238E27FC236}">
                <a16:creationId xmlns:a16="http://schemas.microsoft.com/office/drawing/2014/main" id="{A9659EE2-4E18-F21F-1FFC-546B18F90C62}"/>
              </a:ext>
            </a:extLst>
          </p:cNvPr>
          <p:cNvGrpSpPr/>
          <p:nvPr/>
        </p:nvGrpSpPr>
        <p:grpSpPr>
          <a:xfrm>
            <a:off x="2649475" y="1762496"/>
            <a:ext cx="432000" cy="432000"/>
            <a:chOff x="3996825" y="2656800"/>
            <a:chExt cx="540000" cy="540000"/>
          </a:xfrm>
        </p:grpSpPr>
        <p:sp>
          <p:nvSpPr>
            <p:cNvPr id="1622" name="Freeform 878">
              <a:extLst>
                <a:ext uri="{FF2B5EF4-FFF2-40B4-BE49-F238E27FC236}">
                  <a16:creationId xmlns:a16="http://schemas.microsoft.com/office/drawing/2014/main" id="{DDEA5C80-0CC9-7B92-C76B-EB30A471D88D}"/>
                </a:ext>
              </a:extLst>
            </p:cNvPr>
            <p:cNvSpPr>
              <a:spLocks/>
            </p:cNvSpPr>
            <p:nvPr/>
          </p:nvSpPr>
          <p:spPr bwMode="auto">
            <a:xfrm>
              <a:off x="3996825" y="2656800"/>
              <a:ext cx="540000" cy="540000"/>
            </a:xfrm>
            <a:custGeom>
              <a:avLst/>
              <a:gdLst>
                <a:gd name="T0" fmla="*/ 283 w 283"/>
                <a:gd name="T1" fmla="*/ 156 h 347"/>
                <a:gd name="T2" fmla="*/ 277 w 283"/>
                <a:gd name="T3" fmla="*/ 122 h 347"/>
                <a:gd name="T4" fmla="*/ 268 w 283"/>
                <a:gd name="T5" fmla="*/ 91 h 347"/>
                <a:gd name="T6" fmla="*/ 252 w 283"/>
                <a:gd name="T7" fmla="*/ 64 h 347"/>
                <a:gd name="T8" fmla="*/ 232 w 283"/>
                <a:gd name="T9" fmla="*/ 41 h 347"/>
                <a:gd name="T10" fmla="*/ 209 w 283"/>
                <a:gd name="T11" fmla="*/ 21 h 347"/>
                <a:gd name="T12" fmla="*/ 184 w 283"/>
                <a:gd name="T13" fmla="*/ 9 h 347"/>
                <a:gd name="T14" fmla="*/ 157 w 283"/>
                <a:gd name="T15" fmla="*/ 0 h 347"/>
                <a:gd name="T16" fmla="*/ 128 w 283"/>
                <a:gd name="T17" fmla="*/ 0 h 347"/>
                <a:gd name="T18" fmla="*/ 101 w 283"/>
                <a:gd name="T19" fmla="*/ 9 h 347"/>
                <a:gd name="T20" fmla="*/ 74 w 283"/>
                <a:gd name="T21" fmla="*/ 21 h 347"/>
                <a:gd name="T22" fmla="*/ 52 w 283"/>
                <a:gd name="T23" fmla="*/ 41 h 347"/>
                <a:gd name="T24" fmla="*/ 34 w 283"/>
                <a:gd name="T25" fmla="*/ 64 h 347"/>
                <a:gd name="T26" fmla="*/ 18 w 283"/>
                <a:gd name="T27" fmla="*/ 91 h 347"/>
                <a:gd name="T28" fmla="*/ 7 w 283"/>
                <a:gd name="T29" fmla="*/ 122 h 347"/>
                <a:gd name="T30" fmla="*/ 2 w 283"/>
                <a:gd name="T31" fmla="*/ 156 h 347"/>
                <a:gd name="T32" fmla="*/ 2 w 283"/>
                <a:gd name="T33" fmla="*/ 192 h 347"/>
                <a:gd name="T34" fmla="*/ 7 w 283"/>
                <a:gd name="T35" fmla="*/ 226 h 347"/>
                <a:gd name="T36" fmla="*/ 18 w 283"/>
                <a:gd name="T37" fmla="*/ 255 h 347"/>
                <a:gd name="T38" fmla="*/ 34 w 283"/>
                <a:gd name="T39" fmla="*/ 284 h 347"/>
                <a:gd name="T40" fmla="*/ 52 w 283"/>
                <a:gd name="T41" fmla="*/ 307 h 347"/>
                <a:gd name="T42" fmla="*/ 74 w 283"/>
                <a:gd name="T43" fmla="*/ 325 h 347"/>
                <a:gd name="T44" fmla="*/ 101 w 283"/>
                <a:gd name="T45" fmla="*/ 338 h 347"/>
                <a:gd name="T46" fmla="*/ 128 w 283"/>
                <a:gd name="T47" fmla="*/ 345 h 347"/>
                <a:gd name="T48" fmla="*/ 157 w 283"/>
                <a:gd name="T49" fmla="*/ 345 h 347"/>
                <a:gd name="T50" fmla="*/ 184 w 283"/>
                <a:gd name="T51" fmla="*/ 338 h 347"/>
                <a:gd name="T52" fmla="*/ 209 w 283"/>
                <a:gd name="T53" fmla="*/ 325 h 347"/>
                <a:gd name="T54" fmla="*/ 232 w 283"/>
                <a:gd name="T55" fmla="*/ 307 h 347"/>
                <a:gd name="T56" fmla="*/ 252 w 283"/>
                <a:gd name="T57" fmla="*/ 284 h 347"/>
                <a:gd name="T58" fmla="*/ 268 w 283"/>
                <a:gd name="T59" fmla="*/ 255 h 347"/>
                <a:gd name="T60" fmla="*/ 277 w 283"/>
                <a:gd name="T61" fmla="*/ 226 h 347"/>
                <a:gd name="T62" fmla="*/ 283 w 283"/>
                <a:gd name="T63" fmla="*/ 19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3" h="347">
                  <a:moveTo>
                    <a:pt x="283" y="174"/>
                  </a:moveTo>
                  <a:lnTo>
                    <a:pt x="283" y="156"/>
                  </a:lnTo>
                  <a:lnTo>
                    <a:pt x="281" y="138"/>
                  </a:lnTo>
                  <a:lnTo>
                    <a:pt x="277" y="122"/>
                  </a:lnTo>
                  <a:lnTo>
                    <a:pt x="272" y="106"/>
                  </a:lnTo>
                  <a:lnTo>
                    <a:pt x="268" y="91"/>
                  </a:lnTo>
                  <a:lnTo>
                    <a:pt x="259" y="77"/>
                  </a:lnTo>
                  <a:lnTo>
                    <a:pt x="252" y="64"/>
                  </a:lnTo>
                  <a:lnTo>
                    <a:pt x="243" y="52"/>
                  </a:lnTo>
                  <a:lnTo>
                    <a:pt x="232" y="41"/>
                  </a:lnTo>
                  <a:lnTo>
                    <a:pt x="220" y="30"/>
                  </a:lnTo>
                  <a:lnTo>
                    <a:pt x="209" y="21"/>
                  </a:lnTo>
                  <a:lnTo>
                    <a:pt x="198" y="14"/>
                  </a:lnTo>
                  <a:lnTo>
                    <a:pt x="184" y="9"/>
                  </a:lnTo>
                  <a:lnTo>
                    <a:pt x="171" y="5"/>
                  </a:lnTo>
                  <a:lnTo>
                    <a:pt x="157" y="0"/>
                  </a:lnTo>
                  <a:lnTo>
                    <a:pt x="142" y="0"/>
                  </a:lnTo>
                  <a:lnTo>
                    <a:pt x="128" y="0"/>
                  </a:lnTo>
                  <a:lnTo>
                    <a:pt x="115" y="5"/>
                  </a:lnTo>
                  <a:lnTo>
                    <a:pt x="101" y="9"/>
                  </a:lnTo>
                  <a:lnTo>
                    <a:pt x="88" y="14"/>
                  </a:lnTo>
                  <a:lnTo>
                    <a:pt x="74" y="21"/>
                  </a:lnTo>
                  <a:lnTo>
                    <a:pt x="63" y="30"/>
                  </a:lnTo>
                  <a:lnTo>
                    <a:pt x="52" y="41"/>
                  </a:lnTo>
                  <a:lnTo>
                    <a:pt x="43" y="52"/>
                  </a:lnTo>
                  <a:lnTo>
                    <a:pt x="34" y="64"/>
                  </a:lnTo>
                  <a:lnTo>
                    <a:pt x="25" y="77"/>
                  </a:lnTo>
                  <a:lnTo>
                    <a:pt x="18" y="91"/>
                  </a:lnTo>
                  <a:lnTo>
                    <a:pt x="11" y="106"/>
                  </a:lnTo>
                  <a:lnTo>
                    <a:pt x="7" y="122"/>
                  </a:lnTo>
                  <a:lnTo>
                    <a:pt x="4" y="138"/>
                  </a:lnTo>
                  <a:lnTo>
                    <a:pt x="2" y="156"/>
                  </a:lnTo>
                  <a:lnTo>
                    <a:pt x="0" y="174"/>
                  </a:lnTo>
                  <a:lnTo>
                    <a:pt x="2" y="192"/>
                  </a:lnTo>
                  <a:lnTo>
                    <a:pt x="4" y="208"/>
                  </a:lnTo>
                  <a:lnTo>
                    <a:pt x="7" y="226"/>
                  </a:lnTo>
                  <a:lnTo>
                    <a:pt x="11" y="241"/>
                  </a:lnTo>
                  <a:lnTo>
                    <a:pt x="18" y="255"/>
                  </a:lnTo>
                  <a:lnTo>
                    <a:pt x="25" y="271"/>
                  </a:lnTo>
                  <a:lnTo>
                    <a:pt x="34" y="284"/>
                  </a:lnTo>
                  <a:lnTo>
                    <a:pt x="43" y="295"/>
                  </a:lnTo>
                  <a:lnTo>
                    <a:pt x="52" y="307"/>
                  </a:lnTo>
                  <a:lnTo>
                    <a:pt x="63" y="318"/>
                  </a:lnTo>
                  <a:lnTo>
                    <a:pt x="74" y="325"/>
                  </a:lnTo>
                  <a:lnTo>
                    <a:pt x="88" y="334"/>
                  </a:lnTo>
                  <a:lnTo>
                    <a:pt x="101" y="338"/>
                  </a:lnTo>
                  <a:lnTo>
                    <a:pt x="115" y="343"/>
                  </a:lnTo>
                  <a:lnTo>
                    <a:pt x="128" y="345"/>
                  </a:lnTo>
                  <a:lnTo>
                    <a:pt x="142" y="347"/>
                  </a:lnTo>
                  <a:lnTo>
                    <a:pt x="157" y="345"/>
                  </a:lnTo>
                  <a:lnTo>
                    <a:pt x="171" y="343"/>
                  </a:lnTo>
                  <a:lnTo>
                    <a:pt x="184" y="338"/>
                  </a:lnTo>
                  <a:lnTo>
                    <a:pt x="198" y="334"/>
                  </a:lnTo>
                  <a:lnTo>
                    <a:pt x="209" y="325"/>
                  </a:lnTo>
                  <a:lnTo>
                    <a:pt x="220" y="318"/>
                  </a:lnTo>
                  <a:lnTo>
                    <a:pt x="232" y="307"/>
                  </a:lnTo>
                  <a:lnTo>
                    <a:pt x="243" y="295"/>
                  </a:lnTo>
                  <a:lnTo>
                    <a:pt x="252" y="284"/>
                  </a:lnTo>
                  <a:lnTo>
                    <a:pt x="259" y="271"/>
                  </a:lnTo>
                  <a:lnTo>
                    <a:pt x="268" y="255"/>
                  </a:lnTo>
                  <a:lnTo>
                    <a:pt x="272" y="241"/>
                  </a:lnTo>
                  <a:lnTo>
                    <a:pt x="277" y="226"/>
                  </a:lnTo>
                  <a:lnTo>
                    <a:pt x="281" y="208"/>
                  </a:lnTo>
                  <a:lnTo>
                    <a:pt x="283" y="192"/>
                  </a:lnTo>
                  <a:lnTo>
                    <a:pt x="283" y="174"/>
                  </a:lnTo>
                  <a:close/>
                </a:path>
              </a:pathLst>
            </a:custGeom>
            <a:solidFill>
              <a:srgbClr val="009D49"/>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it-IT" sz="1100" dirty="0"/>
            </a:p>
          </p:txBody>
        </p:sp>
        <p:sp>
          <p:nvSpPr>
            <p:cNvPr id="1623" name="Rectangle 885">
              <a:extLst>
                <a:ext uri="{FF2B5EF4-FFF2-40B4-BE49-F238E27FC236}">
                  <a16:creationId xmlns:a16="http://schemas.microsoft.com/office/drawing/2014/main" id="{978860F7-68D1-9B9E-5903-33909D826E39}"/>
                </a:ext>
              </a:extLst>
            </p:cNvPr>
            <p:cNvSpPr>
              <a:spLocks noChangeArrowheads="1"/>
            </p:cNvSpPr>
            <p:nvPr/>
          </p:nvSpPr>
          <p:spPr bwMode="auto">
            <a:xfrm>
              <a:off x="4108391" y="2818525"/>
              <a:ext cx="306388" cy="21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100" b="1" dirty="0">
                  <a:solidFill>
                    <a:schemeClr val="bg1"/>
                  </a:solidFill>
                  <a:latin typeface="Bahnschrift SemiBold SemiConden" panose="020B0502040204020203" pitchFamily="34" charset="0"/>
                </a:rPr>
                <a:t>BPM</a:t>
              </a:r>
              <a:endParaRPr kumimoji="0" lang="it-IT" altLang="it-IT" sz="1100" b="0" i="0" u="none" strike="noStrike" cap="none" normalizeH="0" baseline="-25000" dirty="0">
                <a:ln>
                  <a:noFill/>
                </a:ln>
                <a:solidFill>
                  <a:schemeClr val="bg1"/>
                </a:solidFill>
                <a:effectLst/>
                <a:latin typeface="Bahnschrift SemiBold SemiConden" panose="020B0502040204020203" pitchFamily="34" charset="0"/>
              </a:endParaRPr>
            </a:p>
          </p:txBody>
        </p:sp>
      </p:grpSp>
      <p:grpSp>
        <p:nvGrpSpPr>
          <p:cNvPr id="1624" name="Gruppo 1623">
            <a:extLst>
              <a:ext uri="{FF2B5EF4-FFF2-40B4-BE49-F238E27FC236}">
                <a16:creationId xmlns:a16="http://schemas.microsoft.com/office/drawing/2014/main" id="{EC237E8A-9692-5758-A698-154D08143F9F}"/>
              </a:ext>
            </a:extLst>
          </p:cNvPr>
          <p:cNvGrpSpPr/>
          <p:nvPr/>
        </p:nvGrpSpPr>
        <p:grpSpPr>
          <a:xfrm>
            <a:off x="3189475" y="1870496"/>
            <a:ext cx="216000" cy="216000"/>
            <a:chOff x="4798800" y="2800800"/>
            <a:chExt cx="252000" cy="252000"/>
          </a:xfrm>
        </p:grpSpPr>
        <p:sp>
          <p:nvSpPr>
            <p:cNvPr id="1625" name="Freeform 828">
              <a:extLst>
                <a:ext uri="{FF2B5EF4-FFF2-40B4-BE49-F238E27FC236}">
                  <a16:creationId xmlns:a16="http://schemas.microsoft.com/office/drawing/2014/main" id="{05CCA9F8-C9B1-B682-0948-7630D4C69026}"/>
                </a:ext>
              </a:extLst>
            </p:cNvPr>
            <p:cNvSpPr>
              <a:spLocks/>
            </p:cNvSpPr>
            <p:nvPr/>
          </p:nvSpPr>
          <p:spPr bwMode="auto">
            <a:xfrm>
              <a:off x="4798800" y="2800800"/>
              <a:ext cx="252000" cy="252000"/>
            </a:xfrm>
            <a:custGeom>
              <a:avLst/>
              <a:gdLst>
                <a:gd name="T0" fmla="*/ 74 w 146"/>
                <a:gd name="T1" fmla="*/ 0 h 144"/>
                <a:gd name="T2" fmla="*/ 88 w 146"/>
                <a:gd name="T3" fmla="*/ 0 h 144"/>
                <a:gd name="T4" fmla="*/ 101 w 146"/>
                <a:gd name="T5" fmla="*/ 4 h 144"/>
                <a:gd name="T6" fmla="*/ 115 w 146"/>
                <a:gd name="T7" fmla="*/ 11 h 144"/>
                <a:gd name="T8" fmla="*/ 124 w 146"/>
                <a:gd name="T9" fmla="*/ 20 h 144"/>
                <a:gd name="T10" fmla="*/ 133 w 146"/>
                <a:gd name="T11" fmla="*/ 31 h 144"/>
                <a:gd name="T12" fmla="*/ 140 w 146"/>
                <a:gd name="T13" fmla="*/ 42 h 144"/>
                <a:gd name="T14" fmla="*/ 144 w 146"/>
                <a:gd name="T15" fmla="*/ 56 h 144"/>
                <a:gd name="T16" fmla="*/ 146 w 146"/>
                <a:gd name="T17" fmla="*/ 72 h 144"/>
                <a:gd name="T18" fmla="*/ 144 w 146"/>
                <a:gd name="T19" fmla="*/ 85 h 144"/>
                <a:gd name="T20" fmla="*/ 140 w 146"/>
                <a:gd name="T21" fmla="*/ 99 h 144"/>
                <a:gd name="T22" fmla="*/ 133 w 146"/>
                <a:gd name="T23" fmla="*/ 112 h 144"/>
                <a:gd name="T24" fmla="*/ 124 w 146"/>
                <a:gd name="T25" fmla="*/ 123 h 144"/>
                <a:gd name="T26" fmla="*/ 115 w 146"/>
                <a:gd name="T27" fmla="*/ 132 h 144"/>
                <a:gd name="T28" fmla="*/ 101 w 146"/>
                <a:gd name="T29" fmla="*/ 139 h 144"/>
                <a:gd name="T30" fmla="*/ 88 w 146"/>
                <a:gd name="T31" fmla="*/ 141 h 144"/>
                <a:gd name="T32" fmla="*/ 74 w 146"/>
                <a:gd name="T33" fmla="*/ 144 h 144"/>
                <a:gd name="T34" fmla="*/ 59 w 146"/>
                <a:gd name="T35" fmla="*/ 141 h 144"/>
                <a:gd name="T36" fmla="*/ 45 w 146"/>
                <a:gd name="T37" fmla="*/ 139 h 144"/>
                <a:gd name="T38" fmla="*/ 34 w 146"/>
                <a:gd name="T39" fmla="*/ 132 h 144"/>
                <a:gd name="T40" fmla="*/ 23 w 146"/>
                <a:gd name="T41" fmla="*/ 123 h 144"/>
                <a:gd name="T42" fmla="*/ 14 w 146"/>
                <a:gd name="T43" fmla="*/ 112 h 144"/>
                <a:gd name="T44" fmla="*/ 7 w 146"/>
                <a:gd name="T45" fmla="*/ 99 h 144"/>
                <a:gd name="T46" fmla="*/ 2 w 146"/>
                <a:gd name="T47" fmla="*/ 85 h 144"/>
                <a:gd name="T48" fmla="*/ 0 w 146"/>
                <a:gd name="T49" fmla="*/ 72 h 144"/>
                <a:gd name="T50" fmla="*/ 2 w 146"/>
                <a:gd name="T51" fmla="*/ 56 h 144"/>
                <a:gd name="T52" fmla="*/ 7 w 146"/>
                <a:gd name="T53" fmla="*/ 42 h 144"/>
                <a:gd name="T54" fmla="*/ 14 w 146"/>
                <a:gd name="T55" fmla="*/ 31 h 144"/>
                <a:gd name="T56" fmla="*/ 23 w 146"/>
                <a:gd name="T57" fmla="*/ 20 h 144"/>
                <a:gd name="T58" fmla="*/ 34 w 146"/>
                <a:gd name="T59" fmla="*/ 11 h 144"/>
                <a:gd name="T60" fmla="*/ 45 w 146"/>
                <a:gd name="T61" fmla="*/ 4 h 144"/>
                <a:gd name="T62" fmla="*/ 59 w 146"/>
                <a:gd name="T63" fmla="*/ 0 h 144"/>
                <a:gd name="T64" fmla="*/ 74 w 146"/>
                <a:gd name="T6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44">
                  <a:moveTo>
                    <a:pt x="74" y="0"/>
                  </a:moveTo>
                  <a:lnTo>
                    <a:pt x="88" y="0"/>
                  </a:lnTo>
                  <a:lnTo>
                    <a:pt x="101" y="4"/>
                  </a:lnTo>
                  <a:lnTo>
                    <a:pt x="115" y="11"/>
                  </a:lnTo>
                  <a:lnTo>
                    <a:pt x="124" y="20"/>
                  </a:lnTo>
                  <a:lnTo>
                    <a:pt x="133" y="31"/>
                  </a:lnTo>
                  <a:lnTo>
                    <a:pt x="140" y="42"/>
                  </a:lnTo>
                  <a:lnTo>
                    <a:pt x="144" y="56"/>
                  </a:lnTo>
                  <a:lnTo>
                    <a:pt x="146" y="72"/>
                  </a:lnTo>
                  <a:lnTo>
                    <a:pt x="144" y="85"/>
                  </a:lnTo>
                  <a:lnTo>
                    <a:pt x="140" y="99"/>
                  </a:lnTo>
                  <a:lnTo>
                    <a:pt x="133" y="112"/>
                  </a:lnTo>
                  <a:lnTo>
                    <a:pt x="124" y="123"/>
                  </a:lnTo>
                  <a:lnTo>
                    <a:pt x="115" y="132"/>
                  </a:lnTo>
                  <a:lnTo>
                    <a:pt x="101" y="139"/>
                  </a:lnTo>
                  <a:lnTo>
                    <a:pt x="88" y="141"/>
                  </a:lnTo>
                  <a:lnTo>
                    <a:pt x="74" y="144"/>
                  </a:lnTo>
                  <a:lnTo>
                    <a:pt x="59" y="141"/>
                  </a:lnTo>
                  <a:lnTo>
                    <a:pt x="45" y="139"/>
                  </a:lnTo>
                  <a:lnTo>
                    <a:pt x="34" y="132"/>
                  </a:lnTo>
                  <a:lnTo>
                    <a:pt x="23" y="123"/>
                  </a:lnTo>
                  <a:lnTo>
                    <a:pt x="14" y="112"/>
                  </a:lnTo>
                  <a:lnTo>
                    <a:pt x="7" y="99"/>
                  </a:lnTo>
                  <a:lnTo>
                    <a:pt x="2" y="85"/>
                  </a:lnTo>
                  <a:lnTo>
                    <a:pt x="0" y="72"/>
                  </a:lnTo>
                  <a:lnTo>
                    <a:pt x="2" y="56"/>
                  </a:lnTo>
                  <a:lnTo>
                    <a:pt x="7" y="42"/>
                  </a:lnTo>
                  <a:lnTo>
                    <a:pt x="14" y="31"/>
                  </a:lnTo>
                  <a:lnTo>
                    <a:pt x="23" y="20"/>
                  </a:lnTo>
                  <a:lnTo>
                    <a:pt x="34" y="11"/>
                  </a:lnTo>
                  <a:lnTo>
                    <a:pt x="45" y="4"/>
                  </a:lnTo>
                  <a:lnTo>
                    <a:pt x="59" y="0"/>
                  </a:lnTo>
                  <a:lnTo>
                    <a:pt x="74" y="0"/>
                  </a:lnTo>
                  <a:close/>
                </a:path>
              </a:pathLst>
            </a:custGeom>
            <a:solidFill>
              <a:schemeClr val="bg2"/>
            </a:solidFill>
            <a:ln>
              <a:solidFill>
                <a:schemeClr val="tx1"/>
              </a:solidFill>
            </a:ln>
          </p:spPr>
          <p:txBody>
            <a:bodyPr vert="horz" wrap="square" lIns="91440" tIns="45720" rIns="91440" bIns="45720" numCol="1" anchor="t" anchorCtr="0" compatLnSpc="1">
              <a:prstTxWarp prst="textNoShape">
                <a:avLst/>
              </a:prstTxWarp>
            </a:bodyPr>
            <a:lstStyle/>
            <a:p>
              <a:endParaRPr lang="it-IT"/>
            </a:p>
          </p:txBody>
        </p:sp>
        <p:sp>
          <p:nvSpPr>
            <p:cNvPr id="1626" name="Rectangle 886">
              <a:extLst>
                <a:ext uri="{FF2B5EF4-FFF2-40B4-BE49-F238E27FC236}">
                  <a16:creationId xmlns:a16="http://schemas.microsoft.com/office/drawing/2014/main" id="{DB03ADD8-1BB9-FFF0-294F-FBF7CB10A56A}"/>
                </a:ext>
              </a:extLst>
            </p:cNvPr>
            <p:cNvSpPr>
              <a:spLocks noChangeArrowheads="1"/>
            </p:cNvSpPr>
            <p:nvPr/>
          </p:nvSpPr>
          <p:spPr bwMode="auto">
            <a:xfrm>
              <a:off x="4824000" y="2826294"/>
              <a:ext cx="197446"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100" b="1" dirty="0">
                  <a:solidFill>
                    <a:schemeClr val="bg1"/>
                  </a:solidFill>
                  <a:latin typeface="Bahnschrift SemiBold SemiConden" panose="020B0502040204020203" pitchFamily="34" charset="0"/>
                </a:rPr>
                <a:t>Ca</a:t>
              </a:r>
              <a:endParaRPr lang="it-IT" altLang="it-IT" sz="1050" b="1" dirty="0">
                <a:solidFill>
                  <a:schemeClr val="bg1"/>
                </a:solidFill>
                <a:latin typeface="Bahnschrift SemiBold SemiConden" panose="020B0502040204020203" pitchFamily="34" charset="0"/>
              </a:endParaRPr>
            </a:p>
          </p:txBody>
        </p:sp>
      </p:grpSp>
      <p:sp>
        <p:nvSpPr>
          <p:cNvPr id="1627" name="Freccia a destra 1626">
            <a:extLst>
              <a:ext uri="{FF2B5EF4-FFF2-40B4-BE49-F238E27FC236}">
                <a16:creationId xmlns:a16="http://schemas.microsoft.com/office/drawing/2014/main" id="{B49A628E-45ED-3D76-4FB2-6FD02F20B622}"/>
              </a:ext>
            </a:extLst>
          </p:cNvPr>
          <p:cNvSpPr/>
          <p:nvPr/>
        </p:nvSpPr>
        <p:spPr>
          <a:xfrm>
            <a:off x="3081475" y="1896671"/>
            <a:ext cx="108000" cy="180000"/>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628" name="Gruppo 1627">
            <a:extLst>
              <a:ext uri="{FF2B5EF4-FFF2-40B4-BE49-F238E27FC236}">
                <a16:creationId xmlns:a16="http://schemas.microsoft.com/office/drawing/2014/main" id="{D3609917-F950-8FDE-D0D6-AFCEA2BC0375}"/>
              </a:ext>
            </a:extLst>
          </p:cNvPr>
          <p:cNvGrpSpPr/>
          <p:nvPr/>
        </p:nvGrpSpPr>
        <p:grpSpPr>
          <a:xfrm>
            <a:off x="3526280" y="1787369"/>
            <a:ext cx="432000" cy="432000"/>
            <a:chOff x="3996825" y="2656800"/>
            <a:chExt cx="540000" cy="540000"/>
          </a:xfrm>
        </p:grpSpPr>
        <p:sp>
          <p:nvSpPr>
            <p:cNvPr id="1629" name="Freeform 878">
              <a:extLst>
                <a:ext uri="{FF2B5EF4-FFF2-40B4-BE49-F238E27FC236}">
                  <a16:creationId xmlns:a16="http://schemas.microsoft.com/office/drawing/2014/main" id="{E8717362-621B-3069-3A5E-06EC26B13DD9}"/>
                </a:ext>
              </a:extLst>
            </p:cNvPr>
            <p:cNvSpPr>
              <a:spLocks/>
            </p:cNvSpPr>
            <p:nvPr/>
          </p:nvSpPr>
          <p:spPr bwMode="auto">
            <a:xfrm>
              <a:off x="3996825" y="2656800"/>
              <a:ext cx="540000" cy="540000"/>
            </a:xfrm>
            <a:custGeom>
              <a:avLst/>
              <a:gdLst>
                <a:gd name="T0" fmla="*/ 283 w 283"/>
                <a:gd name="T1" fmla="*/ 156 h 347"/>
                <a:gd name="T2" fmla="*/ 277 w 283"/>
                <a:gd name="T3" fmla="*/ 122 h 347"/>
                <a:gd name="T4" fmla="*/ 268 w 283"/>
                <a:gd name="T5" fmla="*/ 91 h 347"/>
                <a:gd name="T6" fmla="*/ 252 w 283"/>
                <a:gd name="T7" fmla="*/ 64 h 347"/>
                <a:gd name="T8" fmla="*/ 232 w 283"/>
                <a:gd name="T9" fmla="*/ 41 h 347"/>
                <a:gd name="T10" fmla="*/ 209 w 283"/>
                <a:gd name="T11" fmla="*/ 21 h 347"/>
                <a:gd name="T12" fmla="*/ 184 w 283"/>
                <a:gd name="T13" fmla="*/ 9 h 347"/>
                <a:gd name="T14" fmla="*/ 157 w 283"/>
                <a:gd name="T15" fmla="*/ 0 h 347"/>
                <a:gd name="T16" fmla="*/ 128 w 283"/>
                <a:gd name="T17" fmla="*/ 0 h 347"/>
                <a:gd name="T18" fmla="*/ 101 w 283"/>
                <a:gd name="T19" fmla="*/ 9 h 347"/>
                <a:gd name="T20" fmla="*/ 74 w 283"/>
                <a:gd name="T21" fmla="*/ 21 h 347"/>
                <a:gd name="T22" fmla="*/ 52 w 283"/>
                <a:gd name="T23" fmla="*/ 41 h 347"/>
                <a:gd name="T24" fmla="*/ 34 w 283"/>
                <a:gd name="T25" fmla="*/ 64 h 347"/>
                <a:gd name="T26" fmla="*/ 18 w 283"/>
                <a:gd name="T27" fmla="*/ 91 h 347"/>
                <a:gd name="T28" fmla="*/ 7 w 283"/>
                <a:gd name="T29" fmla="*/ 122 h 347"/>
                <a:gd name="T30" fmla="*/ 2 w 283"/>
                <a:gd name="T31" fmla="*/ 156 h 347"/>
                <a:gd name="T32" fmla="*/ 2 w 283"/>
                <a:gd name="T33" fmla="*/ 192 h 347"/>
                <a:gd name="T34" fmla="*/ 7 w 283"/>
                <a:gd name="T35" fmla="*/ 226 h 347"/>
                <a:gd name="T36" fmla="*/ 18 w 283"/>
                <a:gd name="T37" fmla="*/ 255 h 347"/>
                <a:gd name="T38" fmla="*/ 34 w 283"/>
                <a:gd name="T39" fmla="*/ 284 h 347"/>
                <a:gd name="T40" fmla="*/ 52 w 283"/>
                <a:gd name="T41" fmla="*/ 307 h 347"/>
                <a:gd name="T42" fmla="*/ 74 w 283"/>
                <a:gd name="T43" fmla="*/ 325 h 347"/>
                <a:gd name="T44" fmla="*/ 101 w 283"/>
                <a:gd name="T45" fmla="*/ 338 h 347"/>
                <a:gd name="T46" fmla="*/ 128 w 283"/>
                <a:gd name="T47" fmla="*/ 345 h 347"/>
                <a:gd name="T48" fmla="*/ 157 w 283"/>
                <a:gd name="T49" fmla="*/ 345 h 347"/>
                <a:gd name="T50" fmla="*/ 184 w 283"/>
                <a:gd name="T51" fmla="*/ 338 h 347"/>
                <a:gd name="T52" fmla="*/ 209 w 283"/>
                <a:gd name="T53" fmla="*/ 325 h 347"/>
                <a:gd name="T54" fmla="*/ 232 w 283"/>
                <a:gd name="T55" fmla="*/ 307 h 347"/>
                <a:gd name="T56" fmla="*/ 252 w 283"/>
                <a:gd name="T57" fmla="*/ 284 h 347"/>
                <a:gd name="T58" fmla="*/ 268 w 283"/>
                <a:gd name="T59" fmla="*/ 255 h 347"/>
                <a:gd name="T60" fmla="*/ 277 w 283"/>
                <a:gd name="T61" fmla="*/ 226 h 347"/>
                <a:gd name="T62" fmla="*/ 283 w 283"/>
                <a:gd name="T63" fmla="*/ 19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3" h="347">
                  <a:moveTo>
                    <a:pt x="283" y="174"/>
                  </a:moveTo>
                  <a:lnTo>
                    <a:pt x="283" y="156"/>
                  </a:lnTo>
                  <a:lnTo>
                    <a:pt x="281" y="138"/>
                  </a:lnTo>
                  <a:lnTo>
                    <a:pt x="277" y="122"/>
                  </a:lnTo>
                  <a:lnTo>
                    <a:pt x="272" y="106"/>
                  </a:lnTo>
                  <a:lnTo>
                    <a:pt x="268" y="91"/>
                  </a:lnTo>
                  <a:lnTo>
                    <a:pt x="259" y="77"/>
                  </a:lnTo>
                  <a:lnTo>
                    <a:pt x="252" y="64"/>
                  </a:lnTo>
                  <a:lnTo>
                    <a:pt x="243" y="52"/>
                  </a:lnTo>
                  <a:lnTo>
                    <a:pt x="232" y="41"/>
                  </a:lnTo>
                  <a:lnTo>
                    <a:pt x="220" y="30"/>
                  </a:lnTo>
                  <a:lnTo>
                    <a:pt x="209" y="21"/>
                  </a:lnTo>
                  <a:lnTo>
                    <a:pt x="198" y="14"/>
                  </a:lnTo>
                  <a:lnTo>
                    <a:pt x="184" y="9"/>
                  </a:lnTo>
                  <a:lnTo>
                    <a:pt x="171" y="5"/>
                  </a:lnTo>
                  <a:lnTo>
                    <a:pt x="157" y="0"/>
                  </a:lnTo>
                  <a:lnTo>
                    <a:pt x="142" y="0"/>
                  </a:lnTo>
                  <a:lnTo>
                    <a:pt x="128" y="0"/>
                  </a:lnTo>
                  <a:lnTo>
                    <a:pt x="115" y="5"/>
                  </a:lnTo>
                  <a:lnTo>
                    <a:pt x="101" y="9"/>
                  </a:lnTo>
                  <a:lnTo>
                    <a:pt x="88" y="14"/>
                  </a:lnTo>
                  <a:lnTo>
                    <a:pt x="74" y="21"/>
                  </a:lnTo>
                  <a:lnTo>
                    <a:pt x="63" y="30"/>
                  </a:lnTo>
                  <a:lnTo>
                    <a:pt x="52" y="41"/>
                  </a:lnTo>
                  <a:lnTo>
                    <a:pt x="43" y="52"/>
                  </a:lnTo>
                  <a:lnTo>
                    <a:pt x="34" y="64"/>
                  </a:lnTo>
                  <a:lnTo>
                    <a:pt x="25" y="77"/>
                  </a:lnTo>
                  <a:lnTo>
                    <a:pt x="18" y="91"/>
                  </a:lnTo>
                  <a:lnTo>
                    <a:pt x="11" y="106"/>
                  </a:lnTo>
                  <a:lnTo>
                    <a:pt x="7" y="122"/>
                  </a:lnTo>
                  <a:lnTo>
                    <a:pt x="4" y="138"/>
                  </a:lnTo>
                  <a:lnTo>
                    <a:pt x="2" y="156"/>
                  </a:lnTo>
                  <a:lnTo>
                    <a:pt x="0" y="174"/>
                  </a:lnTo>
                  <a:lnTo>
                    <a:pt x="2" y="192"/>
                  </a:lnTo>
                  <a:lnTo>
                    <a:pt x="4" y="208"/>
                  </a:lnTo>
                  <a:lnTo>
                    <a:pt x="7" y="226"/>
                  </a:lnTo>
                  <a:lnTo>
                    <a:pt x="11" y="241"/>
                  </a:lnTo>
                  <a:lnTo>
                    <a:pt x="18" y="255"/>
                  </a:lnTo>
                  <a:lnTo>
                    <a:pt x="25" y="271"/>
                  </a:lnTo>
                  <a:lnTo>
                    <a:pt x="34" y="284"/>
                  </a:lnTo>
                  <a:lnTo>
                    <a:pt x="43" y="295"/>
                  </a:lnTo>
                  <a:lnTo>
                    <a:pt x="52" y="307"/>
                  </a:lnTo>
                  <a:lnTo>
                    <a:pt x="63" y="318"/>
                  </a:lnTo>
                  <a:lnTo>
                    <a:pt x="74" y="325"/>
                  </a:lnTo>
                  <a:lnTo>
                    <a:pt x="88" y="334"/>
                  </a:lnTo>
                  <a:lnTo>
                    <a:pt x="101" y="338"/>
                  </a:lnTo>
                  <a:lnTo>
                    <a:pt x="115" y="343"/>
                  </a:lnTo>
                  <a:lnTo>
                    <a:pt x="128" y="345"/>
                  </a:lnTo>
                  <a:lnTo>
                    <a:pt x="142" y="347"/>
                  </a:lnTo>
                  <a:lnTo>
                    <a:pt x="157" y="345"/>
                  </a:lnTo>
                  <a:lnTo>
                    <a:pt x="171" y="343"/>
                  </a:lnTo>
                  <a:lnTo>
                    <a:pt x="184" y="338"/>
                  </a:lnTo>
                  <a:lnTo>
                    <a:pt x="198" y="334"/>
                  </a:lnTo>
                  <a:lnTo>
                    <a:pt x="209" y="325"/>
                  </a:lnTo>
                  <a:lnTo>
                    <a:pt x="220" y="318"/>
                  </a:lnTo>
                  <a:lnTo>
                    <a:pt x="232" y="307"/>
                  </a:lnTo>
                  <a:lnTo>
                    <a:pt x="243" y="295"/>
                  </a:lnTo>
                  <a:lnTo>
                    <a:pt x="252" y="284"/>
                  </a:lnTo>
                  <a:lnTo>
                    <a:pt x="259" y="271"/>
                  </a:lnTo>
                  <a:lnTo>
                    <a:pt x="268" y="255"/>
                  </a:lnTo>
                  <a:lnTo>
                    <a:pt x="272" y="241"/>
                  </a:lnTo>
                  <a:lnTo>
                    <a:pt x="277" y="226"/>
                  </a:lnTo>
                  <a:lnTo>
                    <a:pt x="281" y="208"/>
                  </a:lnTo>
                  <a:lnTo>
                    <a:pt x="283" y="192"/>
                  </a:lnTo>
                  <a:lnTo>
                    <a:pt x="283" y="174"/>
                  </a:lnTo>
                  <a:close/>
                </a:path>
              </a:pathLst>
            </a:custGeom>
            <a:solidFill>
              <a:srgbClr val="009D49"/>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it-IT" sz="1100" dirty="0"/>
            </a:p>
          </p:txBody>
        </p:sp>
        <p:sp>
          <p:nvSpPr>
            <p:cNvPr id="1630" name="Rectangle 885">
              <a:extLst>
                <a:ext uri="{FF2B5EF4-FFF2-40B4-BE49-F238E27FC236}">
                  <a16:creationId xmlns:a16="http://schemas.microsoft.com/office/drawing/2014/main" id="{F9C1DB1D-2A2E-071E-794A-8D0F0E2DE03A}"/>
                </a:ext>
              </a:extLst>
            </p:cNvPr>
            <p:cNvSpPr>
              <a:spLocks noChangeArrowheads="1"/>
            </p:cNvSpPr>
            <p:nvPr/>
          </p:nvSpPr>
          <p:spPr bwMode="auto">
            <a:xfrm>
              <a:off x="4108391" y="2818525"/>
              <a:ext cx="306388" cy="21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100" b="1" dirty="0">
                  <a:solidFill>
                    <a:schemeClr val="bg1"/>
                  </a:solidFill>
                  <a:latin typeface="Bahnschrift SemiBold SemiConden" panose="020B0502040204020203" pitchFamily="34" charset="0"/>
                </a:rPr>
                <a:t>BPM</a:t>
              </a:r>
              <a:endParaRPr kumimoji="0" lang="it-IT" altLang="it-IT" sz="1100" b="0" i="0" u="none" strike="noStrike" cap="none" normalizeH="0" baseline="-25000" dirty="0">
                <a:ln>
                  <a:noFill/>
                </a:ln>
                <a:solidFill>
                  <a:schemeClr val="bg1"/>
                </a:solidFill>
                <a:effectLst/>
                <a:latin typeface="Bahnschrift SemiBold SemiConden" panose="020B0502040204020203" pitchFamily="34" charset="0"/>
              </a:endParaRPr>
            </a:p>
          </p:txBody>
        </p:sp>
      </p:grpSp>
      <p:grpSp>
        <p:nvGrpSpPr>
          <p:cNvPr id="1631" name="Gruppo 1630">
            <a:extLst>
              <a:ext uri="{FF2B5EF4-FFF2-40B4-BE49-F238E27FC236}">
                <a16:creationId xmlns:a16="http://schemas.microsoft.com/office/drawing/2014/main" id="{768BD868-A816-822F-E6B2-C0603FE6315A}"/>
              </a:ext>
            </a:extLst>
          </p:cNvPr>
          <p:cNvGrpSpPr/>
          <p:nvPr/>
        </p:nvGrpSpPr>
        <p:grpSpPr>
          <a:xfrm>
            <a:off x="4066280" y="1895369"/>
            <a:ext cx="216000" cy="216000"/>
            <a:chOff x="4798800" y="2800800"/>
            <a:chExt cx="252000" cy="252000"/>
          </a:xfrm>
        </p:grpSpPr>
        <p:sp>
          <p:nvSpPr>
            <p:cNvPr id="1632" name="Freeform 828">
              <a:extLst>
                <a:ext uri="{FF2B5EF4-FFF2-40B4-BE49-F238E27FC236}">
                  <a16:creationId xmlns:a16="http://schemas.microsoft.com/office/drawing/2014/main" id="{A7B137E3-3981-5566-A0AA-2F2191004EA2}"/>
                </a:ext>
              </a:extLst>
            </p:cNvPr>
            <p:cNvSpPr>
              <a:spLocks/>
            </p:cNvSpPr>
            <p:nvPr/>
          </p:nvSpPr>
          <p:spPr bwMode="auto">
            <a:xfrm>
              <a:off x="4798800" y="2800800"/>
              <a:ext cx="252000" cy="252000"/>
            </a:xfrm>
            <a:custGeom>
              <a:avLst/>
              <a:gdLst>
                <a:gd name="T0" fmla="*/ 74 w 146"/>
                <a:gd name="T1" fmla="*/ 0 h 144"/>
                <a:gd name="T2" fmla="*/ 88 w 146"/>
                <a:gd name="T3" fmla="*/ 0 h 144"/>
                <a:gd name="T4" fmla="*/ 101 w 146"/>
                <a:gd name="T5" fmla="*/ 4 h 144"/>
                <a:gd name="T6" fmla="*/ 115 w 146"/>
                <a:gd name="T7" fmla="*/ 11 h 144"/>
                <a:gd name="T8" fmla="*/ 124 w 146"/>
                <a:gd name="T9" fmla="*/ 20 h 144"/>
                <a:gd name="T10" fmla="*/ 133 w 146"/>
                <a:gd name="T11" fmla="*/ 31 h 144"/>
                <a:gd name="T12" fmla="*/ 140 w 146"/>
                <a:gd name="T13" fmla="*/ 42 h 144"/>
                <a:gd name="T14" fmla="*/ 144 w 146"/>
                <a:gd name="T15" fmla="*/ 56 h 144"/>
                <a:gd name="T16" fmla="*/ 146 w 146"/>
                <a:gd name="T17" fmla="*/ 72 h 144"/>
                <a:gd name="T18" fmla="*/ 144 w 146"/>
                <a:gd name="T19" fmla="*/ 85 h 144"/>
                <a:gd name="T20" fmla="*/ 140 w 146"/>
                <a:gd name="T21" fmla="*/ 99 h 144"/>
                <a:gd name="T22" fmla="*/ 133 w 146"/>
                <a:gd name="T23" fmla="*/ 112 h 144"/>
                <a:gd name="T24" fmla="*/ 124 w 146"/>
                <a:gd name="T25" fmla="*/ 123 h 144"/>
                <a:gd name="T26" fmla="*/ 115 w 146"/>
                <a:gd name="T27" fmla="*/ 132 h 144"/>
                <a:gd name="T28" fmla="*/ 101 w 146"/>
                <a:gd name="T29" fmla="*/ 139 h 144"/>
                <a:gd name="T30" fmla="*/ 88 w 146"/>
                <a:gd name="T31" fmla="*/ 141 h 144"/>
                <a:gd name="T32" fmla="*/ 74 w 146"/>
                <a:gd name="T33" fmla="*/ 144 h 144"/>
                <a:gd name="T34" fmla="*/ 59 w 146"/>
                <a:gd name="T35" fmla="*/ 141 h 144"/>
                <a:gd name="T36" fmla="*/ 45 w 146"/>
                <a:gd name="T37" fmla="*/ 139 h 144"/>
                <a:gd name="T38" fmla="*/ 34 w 146"/>
                <a:gd name="T39" fmla="*/ 132 h 144"/>
                <a:gd name="T40" fmla="*/ 23 w 146"/>
                <a:gd name="T41" fmla="*/ 123 h 144"/>
                <a:gd name="T42" fmla="*/ 14 w 146"/>
                <a:gd name="T43" fmla="*/ 112 h 144"/>
                <a:gd name="T44" fmla="*/ 7 w 146"/>
                <a:gd name="T45" fmla="*/ 99 h 144"/>
                <a:gd name="T46" fmla="*/ 2 w 146"/>
                <a:gd name="T47" fmla="*/ 85 h 144"/>
                <a:gd name="T48" fmla="*/ 0 w 146"/>
                <a:gd name="T49" fmla="*/ 72 h 144"/>
                <a:gd name="T50" fmla="*/ 2 w 146"/>
                <a:gd name="T51" fmla="*/ 56 h 144"/>
                <a:gd name="T52" fmla="*/ 7 w 146"/>
                <a:gd name="T53" fmla="*/ 42 h 144"/>
                <a:gd name="T54" fmla="*/ 14 w 146"/>
                <a:gd name="T55" fmla="*/ 31 h 144"/>
                <a:gd name="T56" fmla="*/ 23 w 146"/>
                <a:gd name="T57" fmla="*/ 20 h 144"/>
                <a:gd name="T58" fmla="*/ 34 w 146"/>
                <a:gd name="T59" fmla="*/ 11 h 144"/>
                <a:gd name="T60" fmla="*/ 45 w 146"/>
                <a:gd name="T61" fmla="*/ 4 h 144"/>
                <a:gd name="T62" fmla="*/ 59 w 146"/>
                <a:gd name="T63" fmla="*/ 0 h 144"/>
                <a:gd name="T64" fmla="*/ 74 w 146"/>
                <a:gd name="T6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44">
                  <a:moveTo>
                    <a:pt x="74" y="0"/>
                  </a:moveTo>
                  <a:lnTo>
                    <a:pt x="88" y="0"/>
                  </a:lnTo>
                  <a:lnTo>
                    <a:pt x="101" y="4"/>
                  </a:lnTo>
                  <a:lnTo>
                    <a:pt x="115" y="11"/>
                  </a:lnTo>
                  <a:lnTo>
                    <a:pt x="124" y="20"/>
                  </a:lnTo>
                  <a:lnTo>
                    <a:pt x="133" y="31"/>
                  </a:lnTo>
                  <a:lnTo>
                    <a:pt x="140" y="42"/>
                  </a:lnTo>
                  <a:lnTo>
                    <a:pt x="144" y="56"/>
                  </a:lnTo>
                  <a:lnTo>
                    <a:pt x="146" y="72"/>
                  </a:lnTo>
                  <a:lnTo>
                    <a:pt x="144" y="85"/>
                  </a:lnTo>
                  <a:lnTo>
                    <a:pt x="140" y="99"/>
                  </a:lnTo>
                  <a:lnTo>
                    <a:pt x="133" y="112"/>
                  </a:lnTo>
                  <a:lnTo>
                    <a:pt x="124" y="123"/>
                  </a:lnTo>
                  <a:lnTo>
                    <a:pt x="115" y="132"/>
                  </a:lnTo>
                  <a:lnTo>
                    <a:pt x="101" y="139"/>
                  </a:lnTo>
                  <a:lnTo>
                    <a:pt x="88" y="141"/>
                  </a:lnTo>
                  <a:lnTo>
                    <a:pt x="74" y="144"/>
                  </a:lnTo>
                  <a:lnTo>
                    <a:pt x="59" y="141"/>
                  </a:lnTo>
                  <a:lnTo>
                    <a:pt x="45" y="139"/>
                  </a:lnTo>
                  <a:lnTo>
                    <a:pt x="34" y="132"/>
                  </a:lnTo>
                  <a:lnTo>
                    <a:pt x="23" y="123"/>
                  </a:lnTo>
                  <a:lnTo>
                    <a:pt x="14" y="112"/>
                  </a:lnTo>
                  <a:lnTo>
                    <a:pt x="7" y="99"/>
                  </a:lnTo>
                  <a:lnTo>
                    <a:pt x="2" y="85"/>
                  </a:lnTo>
                  <a:lnTo>
                    <a:pt x="0" y="72"/>
                  </a:lnTo>
                  <a:lnTo>
                    <a:pt x="2" y="56"/>
                  </a:lnTo>
                  <a:lnTo>
                    <a:pt x="7" y="42"/>
                  </a:lnTo>
                  <a:lnTo>
                    <a:pt x="14" y="31"/>
                  </a:lnTo>
                  <a:lnTo>
                    <a:pt x="23" y="20"/>
                  </a:lnTo>
                  <a:lnTo>
                    <a:pt x="34" y="11"/>
                  </a:lnTo>
                  <a:lnTo>
                    <a:pt x="45" y="4"/>
                  </a:lnTo>
                  <a:lnTo>
                    <a:pt x="59" y="0"/>
                  </a:lnTo>
                  <a:lnTo>
                    <a:pt x="74" y="0"/>
                  </a:lnTo>
                  <a:close/>
                </a:path>
              </a:pathLst>
            </a:custGeom>
            <a:solidFill>
              <a:schemeClr val="bg2"/>
            </a:solidFill>
            <a:ln>
              <a:solidFill>
                <a:schemeClr val="tx1"/>
              </a:solidFill>
            </a:ln>
          </p:spPr>
          <p:txBody>
            <a:bodyPr vert="horz" wrap="square" lIns="91440" tIns="45720" rIns="91440" bIns="45720" numCol="1" anchor="t" anchorCtr="0" compatLnSpc="1">
              <a:prstTxWarp prst="textNoShape">
                <a:avLst/>
              </a:prstTxWarp>
            </a:bodyPr>
            <a:lstStyle/>
            <a:p>
              <a:endParaRPr lang="it-IT"/>
            </a:p>
          </p:txBody>
        </p:sp>
        <p:sp>
          <p:nvSpPr>
            <p:cNvPr id="1633" name="Rectangle 886">
              <a:extLst>
                <a:ext uri="{FF2B5EF4-FFF2-40B4-BE49-F238E27FC236}">
                  <a16:creationId xmlns:a16="http://schemas.microsoft.com/office/drawing/2014/main" id="{6C19C53F-E296-DE12-12F1-8469C0465904}"/>
                </a:ext>
              </a:extLst>
            </p:cNvPr>
            <p:cNvSpPr>
              <a:spLocks noChangeArrowheads="1"/>
            </p:cNvSpPr>
            <p:nvPr/>
          </p:nvSpPr>
          <p:spPr bwMode="auto">
            <a:xfrm>
              <a:off x="4824000" y="2826294"/>
              <a:ext cx="197446"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100" b="1" dirty="0">
                  <a:solidFill>
                    <a:schemeClr val="bg1"/>
                  </a:solidFill>
                  <a:latin typeface="Bahnschrift SemiBold SemiConden" panose="020B0502040204020203" pitchFamily="34" charset="0"/>
                </a:rPr>
                <a:t>Ca</a:t>
              </a:r>
              <a:endParaRPr lang="it-IT" altLang="it-IT" sz="1050" b="1" dirty="0">
                <a:solidFill>
                  <a:schemeClr val="bg1"/>
                </a:solidFill>
                <a:latin typeface="Bahnschrift SemiBold SemiConden" panose="020B0502040204020203" pitchFamily="34" charset="0"/>
              </a:endParaRPr>
            </a:p>
          </p:txBody>
        </p:sp>
      </p:grpSp>
      <p:sp>
        <p:nvSpPr>
          <p:cNvPr id="1634" name="Freccia a destra 1633">
            <a:extLst>
              <a:ext uri="{FF2B5EF4-FFF2-40B4-BE49-F238E27FC236}">
                <a16:creationId xmlns:a16="http://schemas.microsoft.com/office/drawing/2014/main" id="{70063077-E368-BD78-CF57-7B0CD8D4BC21}"/>
              </a:ext>
            </a:extLst>
          </p:cNvPr>
          <p:cNvSpPr/>
          <p:nvPr/>
        </p:nvSpPr>
        <p:spPr>
          <a:xfrm>
            <a:off x="3958280" y="1921544"/>
            <a:ext cx="108000" cy="180000"/>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635" name="Gruppo 1634">
            <a:extLst>
              <a:ext uri="{FF2B5EF4-FFF2-40B4-BE49-F238E27FC236}">
                <a16:creationId xmlns:a16="http://schemas.microsoft.com/office/drawing/2014/main" id="{33530260-CC36-B77D-351C-7524B175AE7C}"/>
              </a:ext>
            </a:extLst>
          </p:cNvPr>
          <p:cNvGrpSpPr/>
          <p:nvPr/>
        </p:nvGrpSpPr>
        <p:grpSpPr>
          <a:xfrm>
            <a:off x="4398243" y="1787369"/>
            <a:ext cx="432000" cy="432000"/>
            <a:chOff x="3996825" y="2656800"/>
            <a:chExt cx="540000" cy="540000"/>
          </a:xfrm>
        </p:grpSpPr>
        <p:sp>
          <p:nvSpPr>
            <p:cNvPr id="1636" name="Freeform 878">
              <a:extLst>
                <a:ext uri="{FF2B5EF4-FFF2-40B4-BE49-F238E27FC236}">
                  <a16:creationId xmlns:a16="http://schemas.microsoft.com/office/drawing/2014/main" id="{2F82C9D8-650B-934F-CF08-04DAFBA3F5E8}"/>
                </a:ext>
              </a:extLst>
            </p:cNvPr>
            <p:cNvSpPr>
              <a:spLocks/>
            </p:cNvSpPr>
            <p:nvPr/>
          </p:nvSpPr>
          <p:spPr bwMode="auto">
            <a:xfrm>
              <a:off x="3996825" y="2656800"/>
              <a:ext cx="540000" cy="540000"/>
            </a:xfrm>
            <a:custGeom>
              <a:avLst/>
              <a:gdLst>
                <a:gd name="T0" fmla="*/ 283 w 283"/>
                <a:gd name="T1" fmla="*/ 156 h 347"/>
                <a:gd name="T2" fmla="*/ 277 w 283"/>
                <a:gd name="T3" fmla="*/ 122 h 347"/>
                <a:gd name="T4" fmla="*/ 268 w 283"/>
                <a:gd name="T5" fmla="*/ 91 h 347"/>
                <a:gd name="T6" fmla="*/ 252 w 283"/>
                <a:gd name="T7" fmla="*/ 64 h 347"/>
                <a:gd name="T8" fmla="*/ 232 w 283"/>
                <a:gd name="T9" fmla="*/ 41 h 347"/>
                <a:gd name="T10" fmla="*/ 209 w 283"/>
                <a:gd name="T11" fmla="*/ 21 h 347"/>
                <a:gd name="T12" fmla="*/ 184 w 283"/>
                <a:gd name="T13" fmla="*/ 9 h 347"/>
                <a:gd name="T14" fmla="*/ 157 w 283"/>
                <a:gd name="T15" fmla="*/ 0 h 347"/>
                <a:gd name="T16" fmla="*/ 128 w 283"/>
                <a:gd name="T17" fmla="*/ 0 h 347"/>
                <a:gd name="T18" fmla="*/ 101 w 283"/>
                <a:gd name="T19" fmla="*/ 9 h 347"/>
                <a:gd name="T20" fmla="*/ 74 w 283"/>
                <a:gd name="T21" fmla="*/ 21 h 347"/>
                <a:gd name="T22" fmla="*/ 52 w 283"/>
                <a:gd name="T23" fmla="*/ 41 h 347"/>
                <a:gd name="T24" fmla="*/ 34 w 283"/>
                <a:gd name="T25" fmla="*/ 64 h 347"/>
                <a:gd name="T26" fmla="*/ 18 w 283"/>
                <a:gd name="T27" fmla="*/ 91 h 347"/>
                <a:gd name="T28" fmla="*/ 7 w 283"/>
                <a:gd name="T29" fmla="*/ 122 h 347"/>
                <a:gd name="T30" fmla="*/ 2 w 283"/>
                <a:gd name="T31" fmla="*/ 156 h 347"/>
                <a:gd name="T32" fmla="*/ 2 w 283"/>
                <a:gd name="T33" fmla="*/ 192 h 347"/>
                <a:gd name="T34" fmla="*/ 7 w 283"/>
                <a:gd name="T35" fmla="*/ 226 h 347"/>
                <a:gd name="T36" fmla="*/ 18 w 283"/>
                <a:gd name="T37" fmla="*/ 255 h 347"/>
                <a:gd name="T38" fmla="*/ 34 w 283"/>
                <a:gd name="T39" fmla="*/ 284 h 347"/>
                <a:gd name="T40" fmla="*/ 52 w 283"/>
                <a:gd name="T41" fmla="*/ 307 h 347"/>
                <a:gd name="T42" fmla="*/ 74 w 283"/>
                <a:gd name="T43" fmla="*/ 325 h 347"/>
                <a:gd name="T44" fmla="*/ 101 w 283"/>
                <a:gd name="T45" fmla="*/ 338 h 347"/>
                <a:gd name="T46" fmla="*/ 128 w 283"/>
                <a:gd name="T47" fmla="*/ 345 h 347"/>
                <a:gd name="T48" fmla="*/ 157 w 283"/>
                <a:gd name="T49" fmla="*/ 345 h 347"/>
                <a:gd name="T50" fmla="*/ 184 w 283"/>
                <a:gd name="T51" fmla="*/ 338 h 347"/>
                <a:gd name="T52" fmla="*/ 209 w 283"/>
                <a:gd name="T53" fmla="*/ 325 h 347"/>
                <a:gd name="T54" fmla="*/ 232 w 283"/>
                <a:gd name="T55" fmla="*/ 307 h 347"/>
                <a:gd name="T56" fmla="*/ 252 w 283"/>
                <a:gd name="T57" fmla="*/ 284 h 347"/>
                <a:gd name="T58" fmla="*/ 268 w 283"/>
                <a:gd name="T59" fmla="*/ 255 h 347"/>
                <a:gd name="T60" fmla="*/ 277 w 283"/>
                <a:gd name="T61" fmla="*/ 226 h 347"/>
                <a:gd name="T62" fmla="*/ 283 w 283"/>
                <a:gd name="T63" fmla="*/ 19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3" h="347">
                  <a:moveTo>
                    <a:pt x="283" y="174"/>
                  </a:moveTo>
                  <a:lnTo>
                    <a:pt x="283" y="156"/>
                  </a:lnTo>
                  <a:lnTo>
                    <a:pt x="281" y="138"/>
                  </a:lnTo>
                  <a:lnTo>
                    <a:pt x="277" y="122"/>
                  </a:lnTo>
                  <a:lnTo>
                    <a:pt x="272" y="106"/>
                  </a:lnTo>
                  <a:lnTo>
                    <a:pt x="268" y="91"/>
                  </a:lnTo>
                  <a:lnTo>
                    <a:pt x="259" y="77"/>
                  </a:lnTo>
                  <a:lnTo>
                    <a:pt x="252" y="64"/>
                  </a:lnTo>
                  <a:lnTo>
                    <a:pt x="243" y="52"/>
                  </a:lnTo>
                  <a:lnTo>
                    <a:pt x="232" y="41"/>
                  </a:lnTo>
                  <a:lnTo>
                    <a:pt x="220" y="30"/>
                  </a:lnTo>
                  <a:lnTo>
                    <a:pt x="209" y="21"/>
                  </a:lnTo>
                  <a:lnTo>
                    <a:pt x="198" y="14"/>
                  </a:lnTo>
                  <a:lnTo>
                    <a:pt x="184" y="9"/>
                  </a:lnTo>
                  <a:lnTo>
                    <a:pt x="171" y="5"/>
                  </a:lnTo>
                  <a:lnTo>
                    <a:pt x="157" y="0"/>
                  </a:lnTo>
                  <a:lnTo>
                    <a:pt x="142" y="0"/>
                  </a:lnTo>
                  <a:lnTo>
                    <a:pt x="128" y="0"/>
                  </a:lnTo>
                  <a:lnTo>
                    <a:pt x="115" y="5"/>
                  </a:lnTo>
                  <a:lnTo>
                    <a:pt x="101" y="9"/>
                  </a:lnTo>
                  <a:lnTo>
                    <a:pt x="88" y="14"/>
                  </a:lnTo>
                  <a:lnTo>
                    <a:pt x="74" y="21"/>
                  </a:lnTo>
                  <a:lnTo>
                    <a:pt x="63" y="30"/>
                  </a:lnTo>
                  <a:lnTo>
                    <a:pt x="52" y="41"/>
                  </a:lnTo>
                  <a:lnTo>
                    <a:pt x="43" y="52"/>
                  </a:lnTo>
                  <a:lnTo>
                    <a:pt x="34" y="64"/>
                  </a:lnTo>
                  <a:lnTo>
                    <a:pt x="25" y="77"/>
                  </a:lnTo>
                  <a:lnTo>
                    <a:pt x="18" y="91"/>
                  </a:lnTo>
                  <a:lnTo>
                    <a:pt x="11" y="106"/>
                  </a:lnTo>
                  <a:lnTo>
                    <a:pt x="7" y="122"/>
                  </a:lnTo>
                  <a:lnTo>
                    <a:pt x="4" y="138"/>
                  </a:lnTo>
                  <a:lnTo>
                    <a:pt x="2" y="156"/>
                  </a:lnTo>
                  <a:lnTo>
                    <a:pt x="0" y="174"/>
                  </a:lnTo>
                  <a:lnTo>
                    <a:pt x="2" y="192"/>
                  </a:lnTo>
                  <a:lnTo>
                    <a:pt x="4" y="208"/>
                  </a:lnTo>
                  <a:lnTo>
                    <a:pt x="7" y="226"/>
                  </a:lnTo>
                  <a:lnTo>
                    <a:pt x="11" y="241"/>
                  </a:lnTo>
                  <a:lnTo>
                    <a:pt x="18" y="255"/>
                  </a:lnTo>
                  <a:lnTo>
                    <a:pt x="25" y="271"/>
                  </a:lnTo>
                  <a:lnTo>
                    <a:pt x="34" y="284"/>
                  </a:lnTo>
                  <a:lnTo>
                    <a:pt x="43" y="295"/>
                  </a:lnTo>
                  <a:lnTo>
                    <a:pt x="52" y="307"/>
                  </a:lnTo>
                  <a:lnTo>
                    <a:pt x="63" y="318"/>
                  </a:lnTo>
                  <a:lnTo>
                    <a:pt x="74" y="325"/>
                  </a:lnTo>
                  <a:lnTo>
                    <a:pt x="88" y="334"/>
                  </a:lnTo>
                  <a:lnTo>
                    <a:pt x="101" y="338"/>
                  </a:lnTo>
                  <a:lnTo>
                    <a:pt x="115" y="343"/>
                  </a:lnTo>
                  <a:lnTo>
                    <a:pt x="128" y="345"/>
                  </a:lnTo>
                  <a:lnTo>
                    <a:pt x="142" y="347"/>
                  </a:lnTo>
                  <a:lnTo>
                    <a:pt x="157" y="345"/>
                  </a:lnTo>
                  <a:lnTo>
                    <a:pt x="171" y="343"/>
                  </a:lnTo>
                  <a:lnTo>
                    <a:pt x="184" y="338"/>
                  </a:lnTo>
                  <a:lnTo>
                    <a:pt x="198" y="334"/>
                  </a:lnTo>
                  <a:lnTo>
                    <a:pt x="209" y="325"/>
                  </a:lnTo>
                  <a:lnTo>
                    <a:pt x="220" y="318"/>
                  </a:lnTo>
                  <a:lnTo>
                    <a:pt x="232" y="307"/>
                  </a:lnTo>
                  <a:lnTo>
                    <a:pt x="243" y="295"/>
                  </a:lnTo>
                  <a:lnTo>
                    <a:pt x="252" y="284"/>
                  </a:lnTo>
                  <a:lnTo>
                    <a:pt x="259" y="271"/>
                  </a:lnTo>
                  <a:lnTo>
                    <a:pt x="268" y="255"/>
                  </a:lnTo>
                  <a:lnTo>
                    <a:pt x="272" y="241"/>
                  </a:lnTo>
                  <a:lnTo>
                    <a:pt x="277" y="226"/>
                  </a:lnTo>
                  <a:lnTo>
                    <a:pt x="281" y="208"/>
                  </a:lnTo>
                  <a:lnTo>
                    <a:pt x="283" y="192"/>
                  </a:lnTo>
                  <a:lnTo>
                    <a:pt x="283" y="174"/>
                  </a:lnTo>
                  <a:close/>
                </a:path>
              </a:pathLst>
            </a:custGeom>
            <a:solidFill>
              <a:srgbClr val="009D49"/>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it-IT" sz="1100" dirty="0"/>
            </a:p>
          </p:txBody>
        </p:sp>
        <p:sp>
          <p:nvSpPr>
            <p:cNvPr id="1637" name="Rectangle 885">
              <a:extLst>
                <a:ext uri="{FF2B5EF4-FFF2-40B4-BE49-F238E27FC236}">
                  <a16:creationId xmlns:a16="http://schemas.microsoft.com/office/drawing/2014/main" id="{D85CC204-3738-D60F-DF94-DBCB6376DDCF}"/>
                </a:ext>
              </a:extLst>
            </p:cNvPr>
            <p:cNvSpPr>
              <a:spLocks noChangeArrowheads="1"/>
            </p:cNvSpPr>
            <p:nvPr/>
          </p:nvSpPr>
          <p:spPr bwMode="auto">
            <a:xfrm>
              <a:off x="4108391" y="2818525"/>
              <a:ext cx="306388" cy="21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100" b="1" dirty="0">
                  <a:solidFill>
                    <a:schemeClr val="bg1"/>
                  </a:solidFill>
                  <a:latin typeface="Bahnschrift SemiBold SemiConden" panose="020B0502040204020203" pitchFamily="34" charset="0"/>
                </a:rPr>
                <a:t>BPM</a:t>
              </a:r>
              <a:endParaRPr kumimoji="0" lang="it-IT" altLang="it-IT" sz="1100" b="0" i="0" u="none" strike="noStrike" cap="none" normalizeH="0" baseline="-25000" dirty="0">
                <a:ln>
                  <a:noFill/>
                </a:ln>
                <a:solidFill>
                  <a:schemeClr val="bg1"/>
                </a:solidFill>
                <a:effectLst/>
                <a:latin typeface="Bahnschrift SemiBold SemiConden" panose="020B0502040204020203" pitchFamily="34" charset="0"/>
              </a:endParaRPr>
            </a:p>
          </p:txBody>
        </p:sp>
      </p:grpSp>
      <p:grpSp>
        <p:nvGrpSpPr>
          <p:cNvPr id="1638" name="Gruppo 1637">
            <a:extLst>
              <a:ext uri="{FF2B5EF4-FFF2-40B4-BE49-F238E27FC236}">
                <a16:creationId xmlns:a16="http://schemas.microsoft.com/office/drawing/2014/main" id="{0BA3359A-B845-0278-E765-09D887AD96AD}"/>
              </a:ext>
            </a:extLst>
          </p:cNvPr>
          <p:cNvGrpSpPr/>
          <p:nvPr/>
        </p:nvGrpSpPr>
        <p:grpSpPr>
          <a:xfrm>
            <a:off x="4938243" y="1895369"/>
            <a:ext cx="216000" cy="216000"/>
            <a:chOff x="4798800" y="2800800"/>
            <a:chExt cx="252000" cy="252000"/>
          </a:xfrm>
        </p:grpSpPr>
        <p:sp>
          <p:nvSpPr>
            <p:cNvPr id="1639" name="Freeform 828">
              <a:extLst>
                <a:ext uri="{FF2B5EF4-FFF2-40B4-BE49-F238E27FC236}">
                  <a16:creationId xmlns:a16="http://schemas.microsoft.com/office/drawing/2014/main" id="{FDB75988-83A5-BF18-FA2F-48447AFA09E6}"/>
                </a:ext>
              </a:extLst>
            </p:cNvPr>
            <p:cNvSpPr>
              <a:spLocks/>
            </p:cNvSpPr>
            <p:nvPr/>
          </p:nvSpPr>
          <p:spPr bwMode="auto">
            <a:xfrm>
              <a:off x="4798800" y="2800800"/>
              <a:ext cx="252000" cy="252000"/>
            </a:xfrm>
            <a:custGeom>
              <a:avLst/>
              <a:gdLst>
                <a:gd name="T0" fmla="*/ 74 w 146"/>
                <a:gd name="T1" fmla="*/ 0 h 144"/>
                <a:gd name="T2" fmla="*/ 88 w 146"/>
                <a:gd name="T3" fmla="*/ 0 h 144"/>
                <a:gd name="T4" fmla="*/ 101 w 146"/>
                <a:gd name="T5" fmla="*/ 4 h 144"/>
                <a:gd name="T6" fmla="*/ 115 w 146"/>
                <a:gd name="T7" fmla="*/ 11 h 144"/>
                <a:gd name="T8" fmla="*/ 124 w 146"/>
                <a:gd name="T9" fmla="*/ 20 h 144"/>
                <a:gd name="T10" fmla="*/ 133 w 146"/>
                <a:gd name="T11" fmla="*/ 31 h 144"/>
                <a:gd name="T12" fmla="*/ 140 w 146"/>
                <a:gd name="T13" fmla="*/ 42 h 144"/>
                <a:gd name="T14" fmla="*/ 144 w 146"/>
                <a:gd name="T15" fmla="*/ 56 h 144"/>
                <a:gd name="T16" fmla="*/ 146 w 146"/>
                <a:gd name="T17" fmla="*/ 72 h 144"/>
                <a:gd name="T18" fmla="*/ 144 w 146"/>
                <a:gd name="T19" fmla="*/ 85 h 144"/>
                <a:gd name="T20" fmla="*/ 140 w 146"/>
                <a:gd name="T21" fmla="*/ 99 h 144"/>
                <a:gd name="T22" fmla="*/ 133 w 146"/>
                <a:gd name="T23" fmla="*/ 112 h 144"/>
                <a:gd name="T24" fmla="*/ 124 w 146"/>
                <a:gd name="T25" fmla="*/ 123 h 144"/>
                <a:gd name="T26" fmla="*/ 115 w 146"/>
                <a:gd name="T27" fmla="*/ 132 h 144"/>
                <a:gd name="T28" fmla="*/ 101 w 146"/>
                <a:gd name="T29" fmla="*/ 139 h 144"/>
                <a:gd name="T30" fmla="*/ 88 w 146"/>
                <a:gd name="T31" fmla="*/ 141 h 144"/>
                <a:gd name="T32" fmla="*/ 74 w 146"/>
                <a:gd name="T33" fmla="*/ 144 h 144"/>
                <a:gd name="T34" fmla="*/ 59 w 146"/>
                <a:gd name="T35" fmla="*/ 141 h 144"/>
                <a:gd name="T36" fmla="*/ 45 w 146"/>
                <a:gd name="T37" fmla="*/ 139 h 144"/>
                <a:gd name="T38" fmla="*/ 34 w 146"/>
                <a:gd name="T39" fmla="*/ 132 h 144"/>
                <a:gd name="T40" fmla="*/ 23 w 146"/>
                <a:gd name="T41" fmla="*/ 123 h 144"/>
                <a:gd name="T42" fmla="*/ 14 w 146"/>
                <a:gd name="T43" fmla="*/ 112 h 144"/>
                <a:gd name="T44" fmla="*/ 7 w 146"/>
                <a:gd name="T45" fmla="*/ 99 h 144"/>
                <a:gd name="T46" fmla="*/ 2 w 146"/>
                <a:gd name="T47" fmla="*/ 85 h 144"/>
                <a:gd name="T48" fmla="*/ 0 w 146"/>
                <a:gd name="T49" fmla="*/ 72 h 144"/>
                <a:gd name="T50" fmla="*/ 2 w 146"/>
                <a:gd name="T51" fmla="*/ 56 h 144"/>
                <a:gd name="T52" fmla="*/ 7 w 146"/>
                <a:gd name="T53" fmla="*/ 42 h 144"/>
                <a:gd name="T54" fmla="*/ 14 w 146"/>
                <a:gd name="T55" fmla="*/ 31 h 144"/>
                <a:gd name="T56" fmla="*/ 23 w 146"/>
                <a:gd name="T57" fmla="*/ 20 h 144"/>
                <a:gd name="T58" fmla="*/ 34 w 146"/>
                <a:gd name="T59" fmla="*/ 11 h 144"/>
                <a:gd name="T60" fmla="*/ 45 w 146"/>
                <a:gd name="T61" fmla="*/ 4 h 144"/>
                <a:gd name="T62" fmla="*/ 59 w 146"/>
                <a:gd name="T63" fmla="*/ 0 h 144"/>
                <a:gd name="T64" fmla="*/ 74 w 146"/>
                <a:gd name="T6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44">
                  <a:moveTo>
                    <a:pt x="74" y="0"/>
                  </a:moveTo>
                  <a:lnTo>
                    <a:pt x="88" y="0"/>
                  </a:lnTo>
                  <a:lnTo>
                    <a:pt x="101" y="4"/>
                  </a:lnTo>
                  <a:lnTo>
                    <a:pt x="115" y="11"/>
                  </a:lnTo>
                  <a:lnTo>
                    <a:pt x="124" y="20"/>
                  </a:lnTo>
                  <a:lnTo>
                    <a:pt x="133" y="31"/>
                  </a:lnTo>
                  <a:lnTo>
                    <a:pt x="140" y="42"/>
                  </a:lnTo>
                  <a:lnTo>
                    <a:pt x="144" y="56"/>
                  </a:lnTo>
                  <a:lnTo>
                    <a:pt x="146" y="72"/>
                  </a:lnTo>
                  <a:lnTo>
                    <a:pt x="144" y="85"/>
                  </a:lnTo>
                  <a:lnTo>
                    <a:pt x="140" y="99"/>
                  </a:lnTo>
                  <a:lnTo>
                    <a:pt x="133" y="112"/>
                  </a:lnTo>
                  <a:lnTo>
                    <a:pt x="124" y="123"/>
                  </a:lnTo>
                  <a:lnTo>
                    <a:pt x="115" y="132"/>
                  </a:lnTo>
                  <a:lnTo>
                    <a:pt x="101" y="139"/>
                  </a:lnTo>
                  <a:lnTo>
                    <a:pt x="88" y="141"/>
                  </a:lnTo>
                  <a:lnTo>
                    <a:pt x="74" y="144"/>
                  </a:lnTo>
                  <a:lnTo>
                    <a:pt x="59" y="141"/>
                  </a:lnTo>
                  <a:lnTo>
                    <a:pt x="45" y="139"/>
                  </a:lnTo>
                  <a:lnTo>
                    <a:pt x="34" y="132"/>
                  </a:lnTo>
                  <a:lnTo>
                    <a:pt x="23" y="123"/>
                  </a:lnTo>
                  <a:lnTo>
                    <a:pt x="14" y="112"/>
                  </a:lnTo>
                  <a:lnTo>
                    <a:pt x="7" y="99"/>
                  </a:lnTo>
                  <a:lnTo>
                    <a:pt x="2" y="85"/>
                  </a:lnTo>
                  <a:lnTo>
                    <a:pt x="0" y="72"/>
                  </a:lnTo>
                  <a:lnTo>
                    <a:pt x="2" y="56"/>
                  </a:lnTo>
                  <a:lnTo>
                    <a:pt x="7" y="42"/>
                  </a:lnTo>
                  <a:lnTo>
                    <a:pt x="14" y="31"/>
                  </a:lnTo>
                  <a:lnTo>
                    <a:pt x="23" y="20"/>
                  </a:lnTo>
                  <a:lnTo>
                    <a:pt x="34" y="11"/>
                  </a:lnTo>
                  <a:lnTo>
                    <a:pt x="45" y="4"/>
                  </a:lnTo>
                  <a:lnTo>
                    <a:pt x="59" y="0"/>
                  </a:lnTo>
                  <a:lnTo>
                    <a:pt x="74" y="0"/>
                  </a:lnTo>
                  <a:close/>
                </a:path>
              </a:pathLst>
            </a:custGeom>
            <a:solidFill>
              <a:schemeClr val="bg2"/>
            </a:solidFill>
            <a:ln>
              <a:solidFill>
                <a:schemeClr val="tx1"/>
              </a:solidFill>
            </a:ln>
          </p:spPr>
          <p:txBody>
            <a:bodyPr vert="horz" wrap="square" lIns="91440" tIns="45720" rIns="91440" bIns="45720" numCol="1" anchor="t" anchorCtr="0" compatLnSpc="1">
              <a:prstTxWarp prst="textNoShape">
                <a:avLst/>
              </a:prstTxWarp>
            </a:bodyPr>
            <a:lstStyle/>
            <a:p>
              <a:endParaRPr lang="it-IT"/>
            </a:p>
          </p:txBody>
        </p:sp>
        <p:sp>
          <p:nvSpPr>
            <p:cNvPr id="1640" name="Rectangle 886">
              <a:extLst>
                <a:ext uri="{FF2B5EF4-FFF2-40B4-BE49-F238E27FC236}">
                  <a16:creationId xmlns:a16="http://schemas.microsoft.com/office/drawing/2014/main" id="{4DB49C47-8BDE-B750-8836-E0500C7716B8}"/>
                </a:ext>
              </a:extLst>
            </p:cNvPr>
            <p:cNvSpPr>
              <a:spLocks noChangeArrowheads="1"/>
            </p:cNvSpPr>
            <p:nvPr/>
          </p:nvSpPr>
          <p:spPr bwMode="auto">
            <a:xfrm>
              <a:off x="4824000" y="2826294"/>
              <a:ext cx="197446"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100" b="1" dirty="0">
                  <a:solidFill>
                    <a:schemeClr val="bg1"/>
                  </a:solidFill>
                  <a:latin typeface="Bahnschrift SemiBold SemiConden" panose="020B0502040204020203" pitchFamily="34" charset="0"/>
                </a:rPr>
                <a:t>Ca</a:t>
              </a:r>
              <a:endParaRPr lang="it-IT" altLang="it-IT" sz="1050" b="1" dirty="0">
                <a:solidFill>
                  <a:schemeClr val="bg1"/>
                </a:solidFill>
                <a:latin typeface="Bahnschrift SemiBold SemiConden" panose="020B0502040204020203" pitchFamily="34" charset="0"/>
              </a:endParaRPr>
            </a:p>
          </p:txBody>
        </p:sp>
      </p:grpSp>
      <p:sp>
        <p:nvSpPr>
          <p:cNvPr id="1641" name="Freccia a destra 1640">
            <a:extLst>
              <a:ext uri="{FF2B5EF4-FFF2-40B4-BE49-F238E27FC236}">
                <a16:creationId xmlns:a16="http://schemas.microsoft.com/office/drawing/2014/main" id="{1AF0EC8C-120D-F191-8E13-BADEA271AC3E}"/>
              </a:ext>
            </a:extLst>
          </p:cNvPr>
          <p:cNvSpPr/>
          <p:nvPr/>
        </p:nvSpPr>
        <p:spPr>
          <a:xfrm>
            <a:off x="4830243" y="1921544"/>
            <a:ext cx="108000" cy="180000"/>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642" name="Gruppo 1641">
            <a:extLst>
              <a:ext uri="{FF2B5EF4-FFF2-40B4-BE49-F238E27FC236}">
                <a16:creationId xmlns:a16="http://schemas.microsoft.com/office/drawing/2014/main" id="{F626D9A1-434C-9885-E3B7-78D1B2DA9007}"/>
              </a:ext>
            </a:extLst>
          </p:cNvPr>
          <p:cNvGrpSpPr/>
          <p:nvPr/>
        </p:nvGrpSpPr>
        <p:grpSpPr>
          <a:xfrm>
            <a:off x="5260125" y="1772994"/>
            <a:ext cx="432000" cy="432000"/>
            <a:chOff x="3996825" y="2656800"/>
            <a:chExt cx="540000" cy="540000"/>
          </a:xfrm>
        </p:grpSpPr>
        <p:sp>
          <p:nvSpPr>
            <p:cNvPr id="1643" name="Freeform 878">
              <a:extLst>
                <a:ext uri="{FF2B5EF4-FFF2-40B4-BE49-F238E27FC236}">
                  <a16:creationId xmlns:a16="http://schemas.microsoft.com/office/drawing/2014/main" id="{A8A3E82F-64B8-5904-DBAB-49C1B364E6A9}"/>
                </a:ext>
              </a:extLst>
            </p:cNvPr>
            <p:cNvSpPr>
              <a:spLocks/>
            </p:cNvSpPr>
            <p:nvPr/>
          </p:nvSpPr>
          <p:spPr bwMode="auto">
            <a:xfrm>
              <a:off x="3996825" y="2656800"/>
              <a:ext cx="540000" cy="540000"/>
            </a:xfrm>
            <a:custGeom>
              <a:avLst/>
              <a:gdLst>
                <a:gd name="T0" fmla="*/ 283 w 283"/>
                <a:gd name="T1" fmla="*/ 156 h 347"/>
                <a:gd name="T2" fmla="*/ 277 w 283"/>
                <a:gd name="T3" fmla="*/ 122 h 347"/>
                <a:gd name="T4" fmla="*/ 268 w 283"/>
                <a:gd name="T5" fmla="*/ 91 h 347"/>
                <a:gd name="T6" fmla="*/ 252 w 283"/>
                <a:gd name="T7" fmla="*/ 64 h 347"/>
                <a:gd name="T8" fmla="*/ 232 w 283"/>
                <a:gd name="T9" fmla="*/ 41 h 347"/>
                <a:gd name="T10" fmla="*/ 209 w 283"/>
                <a:gd name="T11" fmla="*/ 21 h 347"/>
                <a:gd name="T12" fmla="*/ 184 w 283"/>
                <a:gd name="T13" fmla="*/ 9 h 347"/>
                <a:gd name="T14" fmla="*/ 157 w 283"/>
                <a:gd name="T15" fmla="*/ 0 h 347"/>
                <a:gd name="T16" fmla="*/ 128 w 283"/>
                <a:gd name="T17" fmla="*/ 0 h 347"/>
                <a:gd name="T18" fmla="*/ 101 w 283"/>
                <a:gd name="T19" fmla="*/ 9 h 347"/>
                <a:gd name="T20" fmla="*/ 74 w 283"/>
                <a:gd name="T21" fmla="*/ 21 h 347"/>
                <a:gd name="T22" fmla="*/ 52 w 283"/>
                <a:gd name="T23" fmla="*/ 41 h 347"/>
                <a:gd name="T24" fmla="*/ 34 w 283"/>
                <a:gd name="T25" fmla="*/ 64 h 347"/>
                <a:gd name="T26" fmla="*/ 18 w 283"/>
                <a:gd name="T27" fmla="*/ 91 h 347"/>
                <a:gd name="T28" fmla="*/ 7 w 283"/>
                <a:gd name="T29" fmla="*/ 122 h 347"/>
                <a:gd name="T30" fmla="*/ 2 w 283"/>
                <a:gd name="T31" fmla="*/ 156 h 347"/>
                <a:gd name="T32" fmla="*/ 2 w 283"/>
                <a:gd name="T33" fmla="*/ 192 h 347"/>
                <a:gd name="T34" fmla="*/ 7 w 283"/>
                <a:gd name="T35" fmla="*/ 226 h 347"/>
                <a:gd name="T36" fmla="*/ 18 w 283"/>
                <a:gd name="T37" fmla="*/ 255 h 347"/>
                <a:gd name="T38" fmla="*/ 34 w 283"/>
                <a:gd name="T39" fmla="*/ 284 h 347"/>
                <a:gd name="T40" fmla="*/ 52 w 283"/>
                <a:gd name="T41" fmla="*/ 307 h 347"/>
                <a:gd name="T42" fmla="*/ 74 w 283"/>
                <a:gd name="T43" fmla="*/ 325 h 347"/>
                <a:gd name="T44" fmla="*/ 101 w 283"/>
                <a:gd name="T45" fmla="*/ 338 h 347"/>
                <a:gd name="T46" fmla="*/ 128 w 283"/>
                <a:gd name="T47" fmla="*/ 345 h 347"/>
                <a:gd name="T48" fmla="*/ 157 w 283"/>
                <a:gd name="T49" fmla="*/ 345 h 347"/>
                <a:gd name="T50" fmla="*/ 184 w 283"/>
                <a:gd name="T51" fmla="*/ 338 h 347"/>
                <a:gd name="T52" fmla="*/ 209 w 283"/>
                <a:gd name="T53" fmla="*/ 325 h 347"/>
                <a:gd name="T54" fmla="*/ 232 w 283"/>
                <a:gd name="T55" fmla="*/ 307 h 347"/>
                <a:gd name="T56" fmla="*/ 252 w 283"/>
                <a:gd name="T57" fmla="*/ 284 h 347"/>
                <a:gd name="T58" fmla="*/ 268 w 283"/>
                <a:gd name="T59" fmla="*/ 255 h 347"/>
                <a:gd name="T60" fmla="*/ 277 w 283"/>
                <a:gd name="T61" fmla="*/ 226 h 347"/>
                <a:gd name="T62" fmla="*/ 283 w 283"/>
                <a:gd name="T63" fmla="*/ 19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3" h="347">
                  <a:moveTo>
                    <a:pt x="283" y="174"/>
                  </a:moveTo>
                  <a:lnTo>
                    <a:pt x="283" y="156"/>
                  </a:lnTo>
                  <a:lnTo>
                    <a:pt x="281" y="138"/>
                  </a:lnTo>
                  <a:lnTo>
                    <a:pt x="277" y="122"/>
                  </a:lnTo>
                  <a:lnTo>
                    <a:pt x="272" y="106"/>
                  </a:lnTo>
                  <a:lnTo>
                    <a:pt x="268" y="91"/>
                  </a:lnTo>
                  <a:lnTo>
                    <a:pt x="259" y="77"/>
                  </a:lnTo>
                  <a:lnTo>
                    <a:pt x="252" y="64"/>
                  </a:lnTo>
                  <a:lnTo>
                    <a:pt x="243" y="52"/>
                  </a:lnTo>
                  <a:lnTo>
                    <a:pt x="232" y="41"/>
                  </a:lnTo>
                  <a:lnTo>
                    <a:pt x="220" y="30"/>
                  </a:lnTo>
                  <a:lnTo>
                    <a:pt x="209" y="21"/>
                  </a:lnTo>
                  <a:lnTo>
                    <a:pt x="198" y="14"/>
                  </a:lnTo>
                  <a:lnTo>
                    <a:pt x="184" y="9"/>
                  </a:lnTo>
                  <a:lnTo>
                    <a:pt x="171" y="5"/>
                  </a:lnTo>
                  <a:lnTo>
                    <a:pt x="157" y="0"/>
                  </a:lnTo>
                  <a:lnTo>
                    <a:pt x="142" y="0"/>
                  </a:lnTo>
                  <a:lnTo>
                    <a:pt x="128" y="0"/>
                  </a:lnTo>
                  <a:lnTo>
                    <a:pt x="115" y="5"/>
                  </a:lnTo>
                  <a:lnTo>
                    <a:pt x="101" y="9"/>
                  </a:lnTo>
                  <a:lnTo>
                    <a:pt x="88" y="14"/>
                  </a:lnTo>
                  <a:lnTo>
                    <a:pt x="74" y="21"/>
                  </a:lnTo>
                  <a:lnTo>
                    <a:pt x="63" y="30"/>
                  </a:lnTo>
                  <a:lnTo>
                    <a:pt x="52" y="41"/>
                  </a:lnTo>
                  <a:lnTo>
                    <a:pt x="43" y="52"/>
                  </a:lnTo>
                  <a:lnTo>
                    <a:pt x="34" y="64"/>
                  </a:lnTo>
                  <a:lnTo>
                    <a:pt x="25" y="77"/>
                  </a:lnTo>
                  <a:lnTo>
                    <a:pt x="18" y="91"/>
                  </a:lnTo>
                  <a:lnTo>
                    <a:pt x="11" y="106"/>
                  </a:lnTo>
                  <a:lnTo>
                    <a:pt x="7" y="122"/>
                  </a:lnTo>
                  <a:lnTo>
                    <a:pt x="4" y="138"/>
                  </a:lnTo>
                  <a:lnTo>
                    <a:pt x="2" y="156"/>
                  </a:lnTo>
                  <a:lnTo>
                    <a:pt x="0" y="174"/>
                  </a:lnTo>
                  <a:lnTo>
                    <a:pt x="2" y="192"/>
                  </a:lnTo>
                  <a:lnTo>
                    <a:pt x="4" y="208"/>
                  </a:lnTo>
                  <a:lnTo>
                    <a:pt x="7" y="226"/>
                  </a:lnTo>
                  <a:lnTo>
                    <a:pt x="11" y="241"/>
                  </a:lnTo>
                  <a:lnTo>
                    <a:pt x="18" y="255"/>
                  </a:lnTo>
                  <a:lnTo>
                    <a:pt x="25" y="271"/>
                  </a:lnTo>
                  <a:lnTo>
                    <a:pt x="34" y="284"/>
                  </a:lnTo>
                  <a:lnTo>
                    <a:pt x="43" y="295"/>
                  </a:lnTo>
                  <a:lnTo>
                    <a:pt x="52" y="307"/>
                  </a:lnTo>
                  <a:lnTo>
                    <a:pt x="63" y="318"/>
                  </a:lnTo>
                  <a:lnTo>
                    <a:pt x="74" y="325"/>
                  </a:lnTo>
                  <a:lnTo>
                    <a:pt x="88" y="334"/>
                  </a:lnTo>
                  <a:lnTo>
                    <a:pt x="101" y="338"/>
                  </a:lnTo>
                  <a:lnTo>
                    <a:pt x="115" y="343"/>
                  </a:lnTo>
                  <a:lnTo>
                    <a:pt x="128" y="345"/>
                  </a:lnTo>
                  <a:lnTo>
                    <a:pt x="142" y="347"/>
                  </a:lnTo>
                  <a:lnTo>
                    <a:pt x="157" y="345"/>
                  </a:lnTo>
                  <a:lnTo>
                    <a:pt x="171" y="343"/>
                  </a:lnTo>
                  <a:lnTo>
                    <a:pt x="184" y="338"/>
                  </a:lnTo>
                  <a:lnTo>
                    <a:pt x="198" y="334"/>
                  </a:lnTo>
                  <a:lnTo>
                    <a:pt x="209" y="325"/>
                  </a:lnTo>
                  <a:lnTo>
                    <a:pt x="220" y="318"/>
                  </a:lnTo>
                  <a:lnTo>
                    <a:pt x="232" y="307"/>
                  </a:lnTo>
                  <a:lnTo>
                    <a:pt x="243" y="295"/>
                  </a:lnTo>
                  <a:lnTo>
                    <a:pt x="252" y="284"/>
                  </a:lnTo>
                  <a:lnTo>
                    <a:pt x="259" y="271"/>
                  </a:lnTo>
                  <a:lnTo>
                    <a:pt x="268" y="255"/>
                  </a:lnTo>
                  <a:lnTo>
                    <a:pt x="272" y="241"/>
                  </a:lnTo>
                  <a:lnTo>
                    <a:pt x="277" y="226"/>
                  </a:lnTo>
                  <a:lnTo>
                    <a:pt x="281" y="208"/>
                  </a:lnTo>
                  <a:lnTo>
                    <a:pt x="283" y="192"/>
                  </a:lnTo>
                  <a:lnTo>
                    <a:pt x="283" y="174"/>
                  </a:lnTo>
                  <a:close/>
                </a:path>
              </a:pathLst>
            </a:custGeom>
            <a:solidFill>
              <a:srgbClr val="009D49"/>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it-IT" sz="1100" dirty="0"/>
            </a:p>
          </p:txBody>
        </p:sp>
        <p:sp>
          <p:nvSpPr>
            <p:cNvPr id="1644" name="Rectangle 885">
              <a:extLst>
                <a:ext uri="{FF2B5EF4-FFF2-40B4-BE49-F238E27FC236}">
                  <a16:creationId xmlns:a16="http://schemas.microsoft.com/office/drawing/2014/main" id="{4E7E3A3C-A07D-1F7F-53D4-2CA08F2AB131}"/>
                </a:ext>
              </a:extLst>
            </p:cNvPr>
            <p:cNvSpPr>
              <a:spLocks noChangeArrowheads="1"/>
            </p:cNvSpPr>
            <p:nvPr/>
          </p:nvSpPr>
          <p:spPr bwMode="auto">
            <a:xfrm>
              <a:off x="4108391" y="2818525"/>
              <a:ext cx="306388" cy="21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100" b="1" dirty="0">
                  <a:solidFill>
                    <a:schemeClr val="bg1"/>
                  </a:solidFill>
                  <a:latin typeface="Bahnschrift SemiBold SemiConden" panose="020B0502040204020203" pitchFamily="34" charset="0"/>
                </a:rPr>
                <a:t>BPM</a:t>
              </a:r>
              <a:endParaRPr kumimoji="0" lang="it-IT" altLang="it-IT" sz="1100" b="0" i="0" u="none" strike="noStrike" cap="none" normalizeH="0" baseline="-25000" dirty="0">
                <a:ln>
                  <a:noFill/>
                </a:ln>
                <a:solidFill>
                  <a:schemeClr val="bg1"/>
                </a:solidFill>
                <a:effectLst/>
                <a:latin typeface="Bahnschrift SemiBold SemiConden" panose="020B0502040204020203" pitchFamily="34" charset="0"/>
              </a:endParaRPr>
            </a:p>
          </p:txBody>
        </p:sp>
      </p:grpSp>
      <p:grpSp>
        <p:nvGrpSpPr>
          <p:cNvPr id="1645" name="Gruppo 1644">
            <a:extLst>
              <a:ext uri="{FF2B5EF4-FFF2-40B4-BE49-F238E27FC236}">
                <a16:creationId xmlns:a16="http://schemas.microsoft.com/office/drawing/2014/main" id="{6F956E62-E75C-C634-C0AA-0036F120A6D8}"/>
              </a:ext>
            </a:extLst>
          </p:cNvPr>
          <p:cNvGrpSpPr/>
          <p:nvPr/>
        </p:nvGrpSpPr>
        <p:grpSpPr>
          <a:xfrm>
            <a:off x="5800125" y="1880994"/>
            <a:ext cx="216000" cy="216000"/>
            <a:chOff x="4798800" y="2800800"/>
            <a:chExt cx="252000" cy="252000"/>
          </a:xfrm>
        </p:grpSpPr>
        <p:sp>
          <p:nvSpPr>
            <p:cNvPr id="1646" name="Freeform 828">
              <a:extLst>
                <a:ext uri="{FF2B5EF4-FFF2-40B4-BE49-F238E27FC236}">
                  <a16:creationId xmlns:a16="http://schemas.microsoft.com/office/drawing/2014/main" id="{CADAFDC3-CCF9-55AF-6E38-68E31AF0936F}"/>
                </a:ext>
              </a:extLst>
            </p:cNvPr>
            <p:cNvSpPr>
              <a:spLocks/>
            </p:cNvSpPr>
            <p:nvPr/>
          </p:nvSpPr>
          <p:spPr bwMode="auto">
            <a:xfrm>
              <a:off x="4798800" y="2800800"/>
              <a:ext cx="252000" cy="252000"/>
            </a:xfrm>
            <a:custGeom>
              <a:avLst/>
              <a:gdLst>
                <a:gd name="T0" fmla="*/ 74 w 146"/>
                <a:gd name="T1" fmla="*/ 0 h 144"/>
                <a:gd name="T2" fmla="*/ 88 w 146"/>
                <a:gd name="T3" fmla="*/ 0 h 144"/>
                <a:gd name="T4" fmla="*/ 101 w 146"/>
                <a:gd name="T5" fmla="*/ 4 h 144"/>
                <a:gd name="T6" fmla="*/ 115 w 146"/>
                <a:gd name="T7" fmla="*/ 11 h 144"/>
                <a:gd name="T8" fmla="*/ 124 w 146"/>
                <a:gd name="T9" fmla="*/ 20 h 144"/>
                <a:gd name="T10" fmla="*/ 133 w 146"/>
                <a:gd name="T11" fmla="*/ 31 h 144"/>
                <a:gd name="T12" fmla="*/ 140 w 146"/>
                <a:gd name="T13" fmla="*/ 42 h 144"/>
                <a:gd name="T14" fmla="*/ 144 w 146"/>
                <a:gd name="T15" fmla="*/ 56 h 144"/>
                <a:gd name="T16" fmla="*/ 146 w 146"/>
                <a:gd name="T17" fmla="*/ 72 h 144"/>
                <a:gd name="T18" fmla="*/ 144 w 146"/>
                <a:gd name="T19" fmla="*/ 85 h 144"/>
                <a:gd name="T20" fmla="*/ 140 w 146"/>
                <a:gd name="T21" fmla="*/ 99 h 144"/>
                <a:gd name="T22" fmla="*/ 133 w 146"/>
                <a:gd name="T23" fmla="*/ 112 h 144"/>
                <a:gd name="T24" fmla="*/ 124 w 146"/>
                <a:gd name="T25" fmla="*/ 123 h 144"/>
                <a:gd name="T26" fmla="*/ 115 w 146"/>
                <a:gd name="T27" fmla="*/ 132 h 144"/>
                <a:gd name="T28" fmla="*/ 101 w 146"/>
                <a:gd name="T29" fmla="*/ 139 h 144"/>
                <a:gd name="T30" fmla="*/ 88 w 146"/>
                <a:gd name="T31" fmla="*/ 141 h 144"/>
                <a:gd name="T32" fmla="*/ 74 w 146"/>
                <a:gd name="T33" fmla="*/ 144 h 144"/>
                <a:gd name="T34" fmla="*/ 59 w 146"/>
                <a:gd name="T35" fmla="*/ 141 h 144"/>
                <a:gd name="T36" fmla="*/ 45 w 146"/>
                <a:gd name="T37" fmla="*/ 139 h 144"/>
                <a:gd name="T38" fmla="*/ 34 w 146"/>
                <a:gd name="T39" fmla="*/ 132 h 144"/>
                <a:gd name="T40" fmla="*/ 23 w 146"/>
                <a:gd name="T41" fmla="*/ 123 h 144"/>
                <a:gd name="T42" fmla="*/ 14 w 146"/>
                <a:gd name="T43" fmla="*/ 112 h 144"/>
                <a:gd name="T44" fmla="*/ 7 w 146"/>
                <a:gd name="T45" fmla="*/ 99 h 144"/>
                <a:gd name="T46" fmla="*/ 2 w 146"/>
                <a:gd name="T47" fmla="*/ 85 h 144"/>
                <a:gd name="T48" fmla="*/ 0 w 146"/>
                <a:gd name="T49" fmla="*/ 72 h 144"/>
                <a:gd name="T50" fmla="*/ 2 w 146"/>
                <a:gd name="T51" fmla="*/ 56 h 144"/>
                <a:gd name="T52" fmla="*/ 7 w 146"/>
                <a:gd name="T53" fmla="*/ 42 h 144"/>
                <a:gd name="T54" fmla="*/ 14 w 146"/>
                <a:gd name="T55" fmla="*/ 31 h 144"/>
                <a:gd name="T56" fmla="*/ 23 w 146"/>
                <a:gd name="T57" fmla="*/ 20 h 144"/>
                <a:gd name="T58" fmla="*/ 34 w 146"/>
                <a:gd name="T59" fmla="*/ 11 h 144"/>
                <a:gd name="T60" fmla="*/ 45 w 146"/>
                <a:gd name="T61" fmla="*/ 4 h 144"/>
                <a:gd name="T62" fmla="*/ 59 w 146"/>
                <a:gd name="T63" fmla="*/ 0 h 144"/>
                <a:gd name="T64" fmla="*/ 74 w 146"/>
                <a:gd name="T6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44">
                  <a:moveTo>
                    <a:pt x="74" y="0"/>
                  </a:moveTo>
                  <a:lnTo>
                    <a:pt x="88" y="0"/>
                  </a:lnTo>
                  <a:lnTo>
                    <a:pt x="101" y="4"/>
                  </a:lnTo>
                  <a:lnTo>
                    <a:pt x="115" y="11"/>
                  </a:lnTo>
                  <a:lnTo>
                    <a:pt x="124" y="20"/>
                  </a:lnTo>
                  <a:lnTo>
                    <a:pt x="133" y="31"/>
                  </a:lnTo>
                  <a:lnTo>
                    <a:pt x="140" y="42"/>
                  </a:lnTo>
                  <a:lnTo>
                    <a:pt x="144" y="56"/>
                  </a:lnTo>
                  <a:lnTo>
                    <a:pt x="146" y="72"/>
                  </a:lnTo>
                  <a:lnTo>
                    <a:pt x="144" y="85"/>
                  </a:lnTo>
                  <a:lnTo>
                    <a:pt x="140" y="99"/>
                  </a:lnTo>
                  <a:lnTo>
                    <a:pt x="133" y="112"/>
                  </a:lnTo>
                  <a:lnTo>
                    <a:pt x="124" y="123"/>
                  </a:lnTo>
                  <a:lnTo>
                    <a:pt x="115" y="132"/>
                  </a:lnTo>
                  <a:lnTo>
                    <a:pt x="101" y="139"/>
                  </a:lnTo>
                  <a:lnTo>
                    <a:pt x="88" y="141"/>
                  </a:lnTo>
                  <a:lnTo>
                    <a:pt x="74" y="144"/>
                  </a:lnTo>
                  <a:lnTo>
                    <a:pt x="59" y="141"/>
                  </a:lnTo>
                  <a:lnTo>
                    <a:pt x="45" y="139"/>
                  </a:lnTo>
                  <a:lnTo>
                    <a:pt x="34" y="132"/>
                  </a:lnTo>
                  <a:lnTo>
                    <a:pt x="23" y="123"/>
                  </a:lnTo>
                  <a:lnTo>
                    <a:pt x="14" y="112"/>
                  </a:lnTo>
                  <a:lnTo>
                    <a:pt x="7" y="99"/>
                  </a:lnTo>
                  <a:lnTo>
                    <a:pt x="2" y="85"/>
                  </a:lnTo>
                  <a:lnTo>
                    <a:pt x="0" y="72"/>
                  </a:lnTo>
                  <a:lnTo>
                    <a:pt x="2" y="56"/>
                  </a:lnTo>
                  <a:lnTo>
                    <a:pt x="7" y="42"/>
                  </a:lnTo>
                  <a:lnTo>
                    <a:pt x="14" y="31"/>
                  </a:lnTo>
                  <a:lnTo>
                    <a:pt x="23" y="20"/>
                  </a:lnTo>
                  <a:lnTo>
                    <a:pt x="34" y="11"/>
                  </a:lnTo>
                  <a:lnTo>
                    <a:pt x="45" y="4"/>
                  </a:lnTo>
                  <a:lnTo>
                    <a:pt x="59" y="0"/>
                  </a:lnTo>
                  <a:lnTo>
                    <a:pt x="74" y="0"/>
                  </a:lnTo>
                  <a:close/>
                </a:path>
              </a:pathLst>
            </a:custGeom>
            <a:solidFill>
              <a:schemeClr val="bg2"/>
            </a:solidFill>
            <a:ln>
              <a:solidFill>
                <a:schemeClr val="tx1"/>
              </a:solidFill>
            </a:ln>
          </p:spPr>
          <p:txBody>
            <a:bodyPr vert="horz" wrap="square" lIns="91440" tIns="45720" rIns="91440" bIns="45720" numCol="1" anchor="t" anchorCtr="0" compatLnSpc="1">
              <a:prstTxWarp prst="textNoShape">
                <a:avLst/>
              </a:prstTxWarp>
            </a:bodyPr>
            <a:lstStyle/>
            <a:p>
              <a:endParaRPr lang="it-IT"/>
            </a:p>
          </p:txBody>
        </p:sp>
        <p:sp>
          <p:nvSpPr>
            <p:cNvPr id="1647" name="Rectangle 886">
              <a:extLst>
                <a:ext uri="{FF2B5EF4-FFF2-40B4-BE49-F238E27FC236}">
                  <a16:creationId xmlns:a16="http://schemas.microsoft.com/office/drawing/2014/main" id="{6F6E8B05-1582-1283-9D19-ED6C571A9742}"/>
                </a:ext>
              </a:extLst>
            </p:cNvPr>
            <p:cNvSpPr>
              <a:spLocks noChangeArrowheads="1"/>
            </p:cNvSpPr>
            <p:nvPr/>
          </p:nvSpPr>
          <p:spPr bwMode="auto">
            <a:xfrm>
              <a:off x="4824000" y="2826294"/>
              <a:ext cx="197446"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100" b="1" dirty="0">
                  <a:solidFill>
                    <a:schemeClr val="bg1"/>
                  </a:solidFill>
                  <a:latin typeface="Bahnschrift SemiBold SemiConden" panose="020B0502040204020203" pitchFamily="34" charset="0"/>
                </a:rPr>
                <a:t>Ca</a:t>
              </a:r>
              <a:endParaRPr lang="it-IT" altLang="it-IT" sz="1050" b="1" dirty="0">
                <a:solidFill>
                  <a:schemeClr val="bg1"/>
                </a:solidFill>
                <a:latin typeface="Bahnschrift SemiBold SemiConden" panose="020B0502040204020203" pitchFamily="34" charset="0"/>
              </a:endParaRPr>
            </a:p>
          </p:txBody>
        </p:sp>
      </p:grpSp>
      <p:sp>
        <p:nvSpPr>
          <p:cNvPr id="1648" name="Freccia a destra 1647">
            <a:extLst>
              <a:ext uri="{FF2B5EF4-FFF2-40B4-BE49-F238E27FC236}">
                <a16:creationId xmlns:a16="http://schemas.microsoft.com/office/drawing/2014/main" id="{DB1D50B0-3BD9-B7F1-23D8-156EB827B10E}"/>
              </a:ext>
            </a:extLst>
          </p:cNvPr>
          <p:cNvSpPr/>
          <p:nvPr/>
        </p:nvSpPr>
        <p:spPr>
          <a:xfrm>
            <a:off x="5692125" y="1907169"/>
            <a:ext cx="108000" cy="180000"/>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649" name="Gruppo 1648">
            <a:extLst>
              <a:ext uri="{FF2B5EF4-FFF2-40B4-BE49-F238E27FC236}">
                <a16:creationId xmlns:a16="http://schemas.microsoft.com/office/drawing/2014/main" id="{187EBD3A-1AB3-295F-753C-9EAC244EAAAD}"/>
              </a:ext>
            </a:extLst>
          </p:cNvPr>
          <p:cNvGrpSpPr/>
          <p:nvPr/>
        </p:nvGrpSpPr>
        <p:grpSpPr>
          <a:xfrm>
            <a:off x="6132088" y="1763819"/>
            <a:ext cx="432000" cy="432000"/>
            <a:chOff x="3996825" y="2656800"/>
            <a:chExt cx="540000" cy="540000"/>
          </a:xfrm>
        </p:grpSpPr>
        <p:sp>
          <p:nvSpPr>
            <p:cNvPr id="1650" name="Freeform 878">
              <a:extLst>
                <a:ext uri="{FF2B5EF4-FFF2-40B4-BE49-F238E27FC236}">
                  <a16:creationId xmlns:a16="http://schemas.microsoft.com/office/drawing/2014/main" id="{DB366895-7FC0-FA97-CD48-05B4537840F3}"/>
                </a:ext>
              </a:extLst>
            </p:cNvPr>
            <p:cNvSpPr>
              <a:spLocks/>
            </p:cNvSpPr>
            <p:nvPr/>
          </p:nvSpPr>
          <p:spPr bwMode="auto">
            <a:xfrm>
              <a:off x="3996825" y="2656800"/>
              <a:ext cx="540000" cy="540000"/>
            </a:xfrm>
            <a:custGeom>
              <a:avLst/>
              <a:gdLst>
                <a:gd name="T0" fmla="*/ 283 w 283"/>
                <a:gd name="T1" fmla="*/ 156 h 347"/>
                <a:gd name="T2" fmla="*/ 277 w 283"/>
                <a:gd name="T3" fmla="*/ 122 h 347"/>
                <a:gd name="T4" fmla="*/ 268 w 283"/>
                <a:gd name="T5" fmla="*/ 91 h 347"/>
                <a:gd name="T6" fmla="*/ 252 w 283"/>
                <a:gd name="T7" fmla="*/ 64 h 347"/>
                <a:gd name="T8" fmla="*/ 232 w 283"/>
                <a:gd name="T9" fmla="*/ 41 h 347"/>
                <a:gd name="T10" fmla="*/ 209 w 283"/>
                <a:gd name="T11" fmla="*/ 21 h 347"/>
                <a:gd name="T12" fmla="*/ 184 w 283"/>
                <a:gd name="T13" fmla="*/ 9 h 347"/>
                <a:gd name="T14" fmla="*/ 157 w 283"/>
                <a:gd name="T15" fmla="*/ 0 h 347"/>
                <a:gd name="T16" fmla="*/ 128 w 283"/>
                <a:gd name="T17" fmla="*/ 0 h 347"/>
                <a:gd name="T18" fmla="*/ 101 w 283"/>
                <a:gd name="T19" fmla="*/ 9 h 347"/>
                <a:gd name="T20" fmla="*/ 74 w 283"/>
                <a:gd name="T21" fmla="*/ 21 h 347"/>
                <a:gd name="T22" fmla="*/ 52 w 283"/>
                <a:gd name="T23" fmla="*/ 41 h 347"/>
                <a:gd name="T24" fmla="*/ 34 w 283"/>
                <a:gd name="T25" fmla="*/ 64 h 347"/>
                <a:gd name="T26" fmla="*/ 18 w 283"/>
                <a:gd name="T27" fmla="*/ 91 h 347"/>
                <a:gd name="T28" fmla="*/ 7 w 283"/>
                <a:gd name="T29" fmla="*/ 122 h 347"/>
                <a:gd name="T30" fmla="*/ 2 w 283"/>
                <a:gd name="T31" fmla="*/ 156 h 347"/>
                <a:gd name="T32" fmla="*/ 2 w 283"/>
                <a:gd name="T33" fmla="*/ 192 h 347"/>
                <a:gd name="T34" fmla="*/ 7 w 283"/>
                <a:gd name="T35" fmla="*/ 226 h 347"/>
                <a:gd name="T36" fmla="*/ 18 w 283"/>
                <a:gd name="T37" fmla="*/ 255 h 347"/>
                <a:gd name="T38" fmla="*/ 34 w 283"/>
                <a:gd name="T39" fmla="*/ 284 h 347"/>
                <a:gd name="T40" fmla="*/ 52 w 283"/>
                <a:gd name="T41" fmla="*/ 307 h 347"/>
                <a:gd name="T42" fmla="*/ 74 w 283"/>
                <a:gd name="T43" fmla="*/ 325 h 347"/>
                <a:gd name="T44" fmla="*/ 101 w 283"/>
                <a:gd name="T45" fmla="*/ 338 h 347"/>
                <a:gd name="T46" fmla="*/ 128 w 283"/>
                <a:gd name="T47" fmla="*/ 345 h 347"/>
                <a:gd name="T48" fmla="*/ 157 w 283"/>
                <a:gd name="T49" fmla="*/ 345 h 347"/>
                <a:gd name="T50" fmla="*/ 184 w 283"/>
                <a:gd name="T51" fmla="*/ 338 h 347"/>
                <a:gd name="T52" fmla="*/ 209 w 283"/>
                <a:gd name="T53" fmla="*/ 325 h 347"/>
                <a:gd name="T54" fmla="*/ 232 w 283"/>
                <a:gd name="T55" fmla="*/ 307 h 347"/>
                <a:gd name="T56" fmla="*/ 252 w 283"/>
                <a:gd name="T57" fmla="*/ 284 h 347"/>
                <a:gd name="T58" fmla="*/ 268 w 283"/>
                <a:gd name="T59" fmla="*/ 255 h 347"/>
                <a:gd name="T60" fmla="*/ 277 w 283"/>
                <a:gd name="T61" fmla="*/ 226 h 347"/>
                <a:gd name="T62" fmla="*/ 283 w 283"/>
                <a:gd name="T63" fmla="*/ 19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3" h="347">
                  <a:moveTo>
                    <a:pt x="283" y="174"/>
                  </a:moveTo>
                  <a:lnTo>
                    <a:pt x="283" y="156"/>
                  </a:lnTo>
                  <a:lnTo>
                    <a:pt x="281" y="138"/>
                  </a:lnTo>
                  <a:lnTo>
                    <a:pt x="277" y="122"/>
                  </a:lnTo>
                  <a:lnTo>
                    <a:pt x="272" y="106"/>
                  </a:lnTo>
                  <a:lnTo>
                    <a:pt x="268" y="91"/>
                  </a:lnTo>
                  <a:lnTo>
                    <a:pt x="259" y="77"/>
                  </a:lnTo>
                  <a:lnTo>
                    <a:pt x="252" y="64"/>
                  </a:lnTo>
                  <a:lnTo>
                    <a:pt x="243" y="52"/>
                  </a:lnTo>
                  <a:lnTo>
                    <a:pt x="232" y="41"/>
                  </a:lnTo>
                  <a:lnTo>
                    <a:pt x="220" y="30"/>
                  </a:lnTo>
                  <a:lnTo>
                    <a:pt x="209" y="21"/>
                  </a:lnTo>
                  <a:lnTo>
                    <a:pt x="198" y="14"/>
                  </a:lnTo>
                  <a:lnTo>
                    <a:pt x="184" y="9"/>
                  </a:lnTo>
                  <a:lnTo>
                    <a:pt x="171" y="5"/>
                  </a:lnTo>
                  <a:lnTo>
                    <a:pt x="157" y="0"/>
                  </a:lnTo>
                  <a:lnTo>
                    <a:pt x="142" y="0"/>
                  </a:lnTo>
                  <a:lnTo>
                    <a:pt x="128" y="0"/>
                  </a:lnTo>
                  <a:lnTo>
                    <a:pt x="115" y="5"/>
                  </a:lnTo>
                  <a:lnTo>
                    <a:pt x="101" y="9"/>
                  </a:lnTo>
                  <a:lnTo>
                    <a:pt x="88" y="14"/>
                  </a:lnTo>
                  <a:lnTo>
                    <a:pt x="74" y="21"/>
                  </a:lnTo>
                  <a:lnTo>
                    <a:pt x="63" y="30"/>
                  </a:lnTo>
                  <a:lnTo>
                    <a:pt x="52" y="41"/>
                  </a:lnTo>
                  <a:lnTo>
                    <a:pt x="43" y="52"/>
                  </a:lnTo>
                  <a:lnTo>
                    <a:pt x="34" y="64"/>
                  </a:lnTo>
                  <a:lnTo>
                    <a:pt x="25" y="77"/>
                  </a:lnTo>
                  <a:lnTo>
                    <a:pt x="18" y="91"/>
                  </a:lnTo>
                  <a:lnTo>
                    <a:pt x="11" y="106"/>
                  </a:lnTo>
                  <a:lnTo>
                    <a:pt x="7" y="122"/>
                  </a:lnTo>
                  <a:lnTo>
                    <a:pt x="4" y="138"/>
                  </a:lnTo>
                  <a:lnTo>
                    <a:pt x="2" y="156"/>
                  </a:lnTo>
                  <a:lnTo>
                    <a:pt x="0" y="174"/>
                  </a:lnTo>
                  <a:lnTo>
                    <a:pt x="2" y="192"/>
                  </a:lnTo>
                  <a:lnTo>
                    <a:pt x="4" y="208"/>
                  </a:lnTo>
                  <a:lnTo>
                    <a:pt x="7" y="226"/>
                  </a:lnTo>
                  <a:lnTo>
                    <a:pt x="11" y="241"/>
                  </a:lnTo>
                  <a:lnTo>
                    <a:pt x="18" y="255"/>
                  </a:lnTo>
                  <a:lnTo>
                    <a:pt x="25" y="271"/>
                  </a:lnTo>
                  <a:lnTo>
                    <a:pt x="34" y="284"/>
                  </a:lnTo>
                  <a:lnTo>
                    <a:pt x="43" y="295"/>
                  </a:lnTo>
                  <a:lnTo>
                    <a:pt x="52" y="307"/>
                  </a:lnTo>
                  <a:lnTo>
                    <a:pt x="63" y="318"/>
                  </a:lnTo>
                  <a:lnTo>
                    <a:pt x="74" y="325"/>
                  </a:lnTo>
                  <a:lnTo>
                    <a:pt x="88" y="334"/>
                  </a:lnTo>
                  <a:lnTo>
                    <a:pt x="101" y="338"/>
                  </a:lnTo>
                  <a:lnTo>
                    <a:pt x="115" y="343"/>
                  </a:lnTo>
                  <a:lnTo>
                    <a:pt x="128" y="345"/>
                  </a:lnTo>
                  <a:lnTo>
                    <a:pt x="142" y="347"/>
                  </a:lnTo>
                  <a:lnTo>
                    <a:pt x="157" y="345"/>
                  </a:lnTo>
                  <a:lnTo>
                    <a:pt x="171" y="343"/>
                  </a:lnTo>
                  <a:lnTo>
                    <a:pt x="184" y="338"/>
                  </a:lnTo>
                  <a:lnTo>
                    <a:pt x="198" y="334"/>
                  </a:lnTo>
                  <a:lnTo>
                    <a:pt x="209" y="325"/>
                  </a:lnTo>
                  <a:lnTo>
                    <a:pt x="220" y="318"/>
                  </a:lnTo>
                  <a:lnTo>
                    <a:pt x="232" y="307"/>
                  </a:lnTo>
                  <a:lnTo>
                    <a:pt x="243" y="295"/>
                  </a:lnTo>
                  <a:lnTo>
                    <a:pt x="252" y="284"/>
                  </a:lnTo>
                  <a:lnTo>
                    <a:pt x="259" y="271"/>
                  </a:lnTo>
                  <a:lnTo>
                    <a:pt x="268" y="255"/>
                  </a:lnTo>
                  <a:lnTo>
                    <a:pt x="272" y="241"/>
                  </a:lnTo>
                  <a:lnTo>
                    <a:pt x="277" y="226"/>
                  </a:lnTo>
                  <a:lnTo>
                    <a:pt x="281" y="208"/>
                  </a:lnTo>
                  <a:lnTo>
                    <a:pt x="283" y="192"/>
                  </a:lnTo>
                  <a:lnTo>
                    <a:pt x="283" y="174"/>
                  </a:lnTo>
                  <a:close/>
                </a:path>
              </a:pathLst>
            </a:custGeom>
            <a:solidFill>
              <a:srgbClr val="009D49"/>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it-IT" sz="1100" dirty="0"/>
            </a:p>
          </p:txBody>
        </p:sp>
        <p:sp>
          <p:nvSpPr>
            <p:cNvPr id="1651" name="Rectangle 885">
              <a:extLst>
                <a:ext uri="{FF2B5EF4-FFF2-40B4-BE49-F238E27FC236}">
                  <a16:creationId xmlns:a16="http://schemas.microsoft.com/office/drawing/2014/main" id="{F06BC8F5-54EB-FA01-2148-BB02D40D571B}"/>
                </a:ext>
              </a:extLst>
            </p:cNvPr>
            <p:cNvSpPr>
              <a:spLocks noChangeArrowheads="1"/>
            </p:cNvSpPr>
            <p:nvPr/>
          </p:nvSpPr>
          <p:spPr bwMode="auto">
            <a:xfrm>
              <a:off x="4108391" y="2818525"/>
              <a:ext cx="306388" cy="21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100" b="1" dirty="0">
                  <a:solidFill>
                    <a:schemeClr val="bg1"/>
                  </a:solidFill>
                  <a:latin typeface="Bahnschrift SemiBold SemiConden" panose="020B0502040204020203" pitchFamily="34" charset="0"/>
                </a:rPr>
                <a:t>BPM</a:t>
              </a:r>
              <a:endParaRPr kumimoji="0" lang="it-IT" altLang="it-IT" sz="1100" b="0" i="0" u="none" strike="noStrike" cap="none" normalizeH="0" baseline="-25000" dirty="0">
                <a:ln>
                  <a:noFill/>
                </a:ln>
                <a:solidFill>
                  <a:schemeClr val="bg1"/>
                </a:solidFill>
                <a:effectLst/>
                <a:latin typeface="Bahnschrift SemiBold SemiConden" panose="020B0502040204020203" pitchFamily="34" charset="0"/>
              </a:endParaRPr>
            </a:p>
          </p:txBody>
        </p:sp>
      </p:grpSp>
      <p:grpSp>
        <p:nvGrpSpPr>
          <p:cNvPr id="1652" name="Gruppo 1651">
            <a:extLst>
              <a:ext uri="{FF2B5EF4-FFF2-40B4-BE49-F238E27FC236}">
                <a16:creationId xmlns:a16="http://schemas.microsoft.com/office/drawing/2014/main" id="{25DB5C67-0E98-5953-0008-3C08A86315A6}"/>
              </a:ext>
            </a:extLst>
          </p:cNvPr>
          <p:cNvGrpSpPr/>
          <p:nvPr/>
        </p:nvGrpSpPr>
        <p:grpSpPr>
          <a:xfrm>
            <a:off x="6672088" y="1871819"/>
            <a:ext cx="216000" cy="216000"/>
            <a:chOff x="4798800" y="2800800"/>
            <a:chExt cx="252000" cy="252000"/>
          </a:xfrm>
        </p:grpSpPr>
        <p:sp>
          <p:nvSpPr>
            <p:cNvPr id="1653" name="Freeform 828">
              <a:extLst>
                <a:ext uri="{FF2B5EF4-FFF2-40B4-BE49-F238E27FC236}">
                  <a16:creationId xmlns:a16="http://schemas.microsoft.com/office/drawing/2014/main" id="{BB725673-2F0B-2534-F79F-8861A2E1CA82}"/>
                </a:ext>
              </a:extLst>
            </p:cNvPr>
            <p:cNvSpPr>
              <a:spLocks/>
            </p:cNvSpPr>
            <p:nvPr/>
          </p:nvSpPr>
          <p:spPr bwMode="auto">
            <a:xfrm>
              <a:off x="4798800" y="2800800"/>
              <a:ext cx="252000" cy="252000"/>
            </a:xfrm>
            <a:custGeom>
              <a:avLst/>
              <a:gdLst>
                <a:gd name="T0" fmla="*/ 74 w 146"/>
                <a:gd name="T1" fmla="*/ 0 h 144"/>
                <a:gd name="T2" fmla="*/ 88 w 146"/>
                <a:gd name="T3" fmla="*/ 0 h 144"/>
                <a:gd name="T4" fmla="*/ 101 w 146"/>
                <a:gd name="T5" fmla="*/ 4 h 144"/>
                <a:gd name="T6" fmla="*/ 115 w 146"/>
                <a:gd name="T7" fmla="*/ 11 h 144"/>
                <a:gd name="T8" fmla="*/ 124 w 146"/>
                <a:gd name="T9" fmla="*/ 20 h 144"/>
                <a:gd name="T10" fmla="*/ 133 w 146"/>
                <a:gd name="T11" fmla="*/ 31 h 144"/>
                <a:gd name="T12" fmla="*/ 140 w 146"/>
                <a:gd name="T13" fmla="*/ 42 h 144"/>
                <a:gd name="T14" fmla="*/ 144 w 146"/>
                <a:gd name="T15" fmla="*/ 56 h 144"/>
                <a:gd name="T16" fmla="*/ 146 w 146"/>
                <a:gd name="T17" fmla="*/ 72 h 144"/>
                <a:gd name="T18" fmla="*/ 144 w 146"/>
                <a:gd name="T19" fmla="*/ 85 h 144"/>
                <a:gd name="T20" fmla="*/ 140 w 146"/>
                <a:gd name="T21" fmla="*/ 99 h 144"/>
                <a:gd name="T22" fmla="*/ 133 w 146"/>
                <a:gd name="T23" fmla="*/ 112 h 144"/>
                <a:gd name="T24" fmla="*/ 124 w 146"/>
                <a:gd name="T25" fmla="*/ 123 h 144"/>
                <a:gd name="T26" fmla="*/ 115 w 146"/>
                <a:gd name="T27" fmla="*/ 132 h 144"/>
                <a:gd name="T28" fmla="*/ 101 w 146"/>
                <a:gd name="T29" fmla="*/ 139 h 144"/>
                <a:gd name="T30" fmla="*/ 88 w 146"/>
                <a:gd name="T31" fmla="*/ 141 h 144"/>
                <a:gd name="T32" fmla="*/ 74 w 146"/>
                <a:gd name="T33" fmla="*/ 144 h 144"/>
                <a:gd name="T34" fmla="*/ 59 w 146"/>
                <a:gd name="T35" fmla="*/ 141 h 144"/>
                <a:gd name="T36" fmla="*/ 45 w 146"/>
                <a:gd name="T37" fmla="*/ 139 h 144"/>
                <a:gd name="T38" fmla="*/ 34 w 146"/>
                <a:gd name="T39" fmla="*/ 132 h 144"/>
                <a:gd name="T40" fmla="*/ 23 w 146"/>
                <a:gd name="T41" fmla="*/ 123 h 144"/>
                <a:gd name="T42" fmla="*/ 14 w 146"/>
                <a:gd name="T43" fmla="*/ 112 h 144"/>
                <a:gd name="T44" fmla="*/ 7 w 146"/>
                <a:gd name="T45" fmla="*/ 99 h 144"/>
                <a:gd name="T46" fmla="*/ 2 w 146"/>
                <a:gd name="T47" fmla="*/ 85 h 144"/>
                <a:gd name="T48" fmla="*/ 0 w 146"/>
                <a:gd name="T49" fmla="*/ 72 h 144"/>
                <a:gd name="T50" fmla="*/ 2 w 146"/>
                <a:gd name="T51" fmla="*/ 56 h 144"/>
                <a:gd name="T52" fmla="*/ 7 w 146"/>
                <a:gd name="T53" fmla="*/ 42 h 144"/>
                <a:gd name="T54" fmla="*/ 14 w 146"/>
                <a:gd name="T55" fmla="*/ 31 h 144"/>
                <a:gd name="T56" fmla="*/ 23 w 146"/>
                <a:gd name="T57" fmla="*/ 20 h 144"/>
                <a:gd name="T58" fmla="*/ 34 w 146"/>
                <a:gd name="T59" fmla="*/ 11 h 144"/>
                <a:gd name="T60" fmla="*/ 45 w 146"/>
                <a:gd name="T61" fmla="*/ 4 h 144"/>
                <a:gd name="T62" fmla="*/ 59 w 146"/>
                <a:gd name="T63" fmla="*/ 0 h 144"/>
                <a:gd name="T64" fmla="*/ 74 w 146"/>
                <a:gd name="T6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44">
                  <a:moveTo>
                    <a:pt x="74" y="0"/>
                  </a:moveTo>
                  <a:lnTo>
                    <a:pt x="88" y="0"/>
                  </a:lnTo>
                  <a:lnTo>
                    <a:pt x="101" y="4"/>
                  </a:lnTo>
                  <a:lnTo>
                    <a:pt x="115" y="11"/>
                  </a:lnTo>
                  <a:lnTo>
                    <a:pt x="124" y="20"/>
                  </a:lnTo>
                  <a:lnTo>
                    <a:pt x="133" y="31"/>
                  </a:lnTo>
                  <a:lnTo>
                    <a:pt x="140" y="42"/>
                  </a:lnTo>
                  <a:lnTo>
                    <a:pt x="144" y="56"/>
                  </a:lnTo>
                  <a:lnTo>
                    <a:pt x="146" y="72"/>
                  </a:lnTo>
                  <a:lnTo>
                    <a:pt x="144" y="85"/>
                  </a:lnTo>
                  <a:lnTo>
                    <a:pt x="140" y="99"/>
                  </a:lnTo>
                  <a:lnTo>
                    <a:pt x="133" y="112"/>
                  </a:lnTo>
                  <a:lnTo>
                    <a:pt x="124" y="123"/>
                  </a:lnTo>
                  <a:lnTo>
                    <a:pt x="115" y="132"/>
                  </a:lnTo>
                  <a:lnTo>
                    <a:pt x="101" y="139"/>
                  </a:lnTo>
                  <a:lnTo>
                    <a:pt x="88" y="141"/>
                  </a:lnTo>
                  <a:lnTo>
                    <a:pt x="74" y="144"/>
                  </a:lnTo>
                  <a:lnTo>
                    <a:pt x="59" y="141"/>
                  </a:lnTo>
                  <a:lnTo>
                    <a:pt x="45" y="139"/>
                  </a:lnTo>
                  <a:lnTo>
                    <a:pt x="34" y="132"/>
                  </a:lnTo>
                  <a:lnTo>
                    <a:pt x="23" y="123"/>
                  </a:lnTo>
                  <a:lnTo>
                    <a:pt x="14" y="112"/>
                  </a:lnTo>
                  <a:lnTo>
                    <a:pt x="7" y="99"/>
                  </a:lnTo>
                  <a:lnTo>
                    <a:pt x="2" y="85"/>
                  </a:lnTo>
                  <a:lnTo>
                    <a:pt x="0" y="72"/>
                  </a:lnTo>
                  <a:lnTo>
                    <a:pt x="2" y="56"/>
                  </a:lnTo>
                  <a:lnTo>
                    <a:pt x="7" y="42"/>
                  </a:lnTo>
                  <a:lnTo>
                    <a:pt x="14" y="31"/>
                  </a:lnTo>
                  <a:lnTo>
                    <a:pt x="23" y="20"/>
                  </a:lnTo>
                  <a:lnTo>
                    <a:pt x="34" y="11"/>
                  </a:lnTo>
                  <a:lnTo>
                    <a:pt x="45" y="4"/>
                  </a:lnTo>
                  <a:lnTo>
                    <a:pt x="59" y="0"/>
                  </a:lnTo>
                  <a:lnTo>
                    <a:pt x="74" y="0"/>
                  </a:lnTo>
                  <a:close/>
                </a:path>
              </a:pathLst>
            </a:custGeom>
            <a:solidFill>
              <a:schemeClr val="bg2"/>
            </a:solidFill>
            <a:ln>
              <a:solidFill>
                <a:schemeClr val="tx1"/>
              </a:solidFill>
            </a:ln>
          </p:spPr>
          <p:txBody>
            <a:bodyPr vert="horz" wrap="square" lIns="91440" tIns="45720" rIns="91440" bIns="45720" numCol="1" anchor="t" anchorCtr="0" compatLnSpc="1">
              <a:prstTxWarp prst="textNoShape">
                <a:avLst/>
              </a:prstTxWarp>
            </a:bodyPr>
            <a:lstStyle/>
            <a:p>
              <a:endParaRPr lang="it-IT"/>
            </a:p>
          </p:txBody>
        </p:sp>
        <p:sp>
          <p:nvSpPr>
            <p:cNvPr id="1654" name="Rectangle 886">
              <a:extLst>
                <a:ext uri="{FF2B5EF4-FFF2-40B4-BE49-F238E27FC236}">
                  <a16:creationId xmlns:a16="http://schemas.microsoft.com/office/drawing/2014/main" id="{3CA69B35-B1CC-0701-8B09-0DA144EC377C}"/>
                </a:ext>
              </a:extLst>
            </p:cNvPr>
            <p:cNvSpPr>
              <a:spLocks noChangeArrowheads="1"/>
            </p:cNvSpPr>
            <p:nvPr/>
          </p:nvSpPr>
          <p:spPr bwMode="auto">
            <a:xfrm>
              <a:off x="4824000" y="2826294"/>
              <a:ext cx="197446"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100" b="1" dirty="0">
                  <a:solidFill>
                    <a:schemeClr val="bg1"/>
                  </a:solidFill>
                  <a:latin typeface="Bahnschrift SemiBold SemiConden" panose="020B0502040204020203" pitchFamily="34" charset="0"/>
                </a:rPr>
                <a:t>Ca</a:t>
              </a:r>
              <a:endParaRPr lang="it-IT" altLang="it-IT" sz="1050" b="1" dirty="0">
                <a:solidFill>
                  <a:schemeClr val="bg1"/>
                </a:solidFill>
                <a:latin typeface="Bahnschrift SemiBold SemiConden" panose="020B0502040204020203" pitchFamily="34" charset="0"/>
              </a:endParaRPr>
            </a:p>
          </p:txBody>
        </p:sp>
      </p:grpSp>
      <p:sp>
        <p:nvSpPr>
          <p:cNvPr id="1655" name="Freccia a destra 1654">
            <a:extLst>
              <a:ext uri="{FF2B5EF4-FFF2-40B4-BE49-F238E27FC236}">
                <a16:creationId xmlns:a16="http://schemas.microsoft.com/office/drawing/2014/main" id="{0152E051-9F6D-5B21-1648-BB3E31D3B382}"/>
              </a:ext>
            </a:extLst>
          </p:cNvPr>
          <p:cNvSpPr/>
          <p:nvPr/>
        </p:nvSpPr>
        <p:spPr>
          <a:xfrm>
            <a:off x="6564088" y="1897994"/>
            <a:ext cx="108000" cy="180000"/>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166" name="Gruppo 1165">
            <a:extLst>
              <a:ext uri="{FF2B5EF4-FFF2-40B4-BE49-F238E27FC236}">
                <a16:creationId xmlns:a16="http://schemas.microsoft.com/office/drawing/2014/main" id="{47475B88-D74C-F69C-5E5A-2E074AE300C6}"/>
              </a:ext>
            </a:extLst>
          </p:cNvPr>
          <p:cNvGrpSpPr/>
          <p:nvPr/>
        </p:nvGrpSpPr>
        <p:grpSpPr>
          <a:xfrm>
            <a:off x="3960000" y="2924992"/>
            <a:ext cx="432000" cy="432000"/>
            <a:chOff x="3996825" y="2656800"/>
            <a:chExt cx="540000" cy="540000"/>
          </a:xfrm>
        </p:grpSpPr>
        <p:sp>
          <p:nvSpPr>
            <p:cNvPr id="895" name="Freeform 878">
              <a:extLst>
                <a:ext uri="{FF2B5EF4-FFF2-40B4-BE49-F238E27FC236}">
                  <a16:creationId xmlns:a16="http://schemas.microsoft.com/office/drawing/2014/main" id="{A1E98D19-EB17-9902-6F0C-453A901D8665}"/>
                </a:ext>
              </a:extLst>
            </p:cNvPr>
            <p:cNvSpPr>
              <a:spLocks/>
            </p:cNvSpPr>
            <p:nvPr/>
          </p:nvSpPr>
          <p:spPr bwMode="auto">
            <a:xfrm>
              <a:off x="3996825" y="2656800"/>
              <a:ext cx="540000" cy="540000"/>
            </a:xfrm>
            <a:custGeom>
              <a:avLst/>
              <a:gdLst>
                <a:gd name="T0" fmla="*/ 283 w 283"/>
                <a:gd name="T1" fmla="*/ 156 h 347"/>
                <a:gd name="T2" fmla="*/ 277 w 283"/>
                <a:gd name="T3" fmla="*/ 122 h 347"/>
                <a:gd name="T4" fmla="*/ 268 w 283"/>
                <a:gd name="T5" fmla="*/ 91 h 347"/>
                <a:gd name="T6" fmla="*/ 252 w 283"/>
                <a:gd name="T7" fmla="*/ 64 h 347"/>
                <a:gd name="T8" fmla="*/ 232 w 283"/>
                <a:gd name="T9" fmla="*/ 41 h 347"/>
                <a:gd name="T10" fmla="*/ 209 w 283"/>
                <a:gd name="T11" fmla="*/ 21 h 347"/>
                <a:gd name="T12" fmla="*/ 184 w 283"/>
                <a:gd name="T13" fmla="*/ 9 h 347"/>
                <a:gd name="T14" fmla="*/ 157 w 283"/>
                <a:gd name="T15" fmla="*/ 0 h 347"/>
                <a:gd name="T16" fmla="*/ 128 w 283"/>
                <a:gd name="T17" fmla="*/ 0 h 347"/>
                <a:gd name="T18" fmla="*/ 101 w 283"/>
                <a:gd name="T19" fmla="*/ 9 h 347"/>
                <a:gd name="T20" fmla="*/ 74 w 283"/>
                <a:gd name="T21" fmla="*/ 21 h 347"/>
                <a:gd name="T22" fmla="*/ 52 w 283"/>
                <a:gd name="T23" fmla="*/ 41 h 347"/>
                <a:gd name="T24" fmla="*/ 34 w 283"/>
                <a:gd name="T25" fmla="*/ 64 h 347"/>
                <a:gd name="T26" fmla="*/ 18 w 283"/>
                <a:gd name="T27" fmla="*/ 91 h 347"/>
                <a:gd name="T28" fmla="*/ 7 w 283"/>
                <a:gd name="T29" fmla="*/ 122 h 347"/>
                <a:gd name="T30" fmla="*/ 2 w 283"/>
                <a:gd name="T31" fmla="*/ 156 h 347"/>
                <a:gd name="T32" fmla="*/ 2 w 283"/>
                <a:gd name="T33" fmla="*/ 192 h 347"/>
                <a:gd name="T34" fmla="*/ 7 w 283"/>
                <a:gd name="T35" fmla="*/ 226 h 347"/>
                <a:gd name="T36" fmla="*/ 18 w 283"/>
                <a:gd name="T37" fmla="*/ 255 h 347"/>
                <a:gd name="T38" fmla="*/ 34 w 283"/>
                <a:gd name="T39" fmla="*/ 284 h 347"/>
                <a:gd name="T40" fmla="*/ 52 w 283"/>
                <a:gd name="T41" fmla="*/ 307 h 347"/>
                <a:gd name="T42" fmla="*/ 74 w 283"/>
                <a:gd name="T43" fmla="*/ 325 h 347"/>
                <a:gd name="T44" fmla="*/ 101 w 283"/>
                <a:gd name="T45" fmla="*/ 338 h 347"/>
                <a:gd name="T46" fmla="*/ 128 w 283"/>
                <a:gd name="T47" fmla="*/ 345 h 347"/>
                <a:gd name="T48" fmla="*/ 157 w 283"/>
                <a:gd name="T49" fmla="*/ 345 h 347"/>
                <a:gd name="T50" fmla="*/ 184 w 283"/>
                <a:gd name="T51" fmla="*/ 338 h 347"/>
                <a:gd name="T52" fmla="*/ 209 w 283"/>
                <a:gd name="T53" fmla="*/ 325 h 347"/>
                <a:gd name="T54" fmla="*/ 232 w 283"/>
                <a:gd name="T55" fmla="*/ 307 h 347"/>
                <a:gd name="T56" fmla="*/ 252 w 283"/>
                <a:gd name="T57" fmla="*/ 284 h 347"/>
                <a:gd name="T58" fmla="*/ 268 w 283"/>
                <a:gd name="T59" fmla="*/ 255 h 347"/>
                <a:gd name="T60" fmla="*/ 277 w 283"/>
                <a:gd name="T61" fmla="*/ 226 h 347"/>
                <a:gd name="T62" fmla="*/ 283 w 283"/>
                <a:gd name="T63" fmla="*/ 19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3" h="347">
                  <a:moveTo>
                    <a:pt x="283" y="174"/>
                  </a:moveTo>
                  <a:lnTo>
                    <a:pt x="283" y="156"/>
                  </a:lnTo>
                  <a:lnTo>
                    <a:pt x="281" y="138"/>
                  </a:lnTo>
                  <a:lnTo>
                    <a:pt x="277" y="122"/>
                  </a:lnTo>
                  <a:lnTo>
                    <a:pt x="272" y="106"/>
                  </a:lnTo>
                  <a:lnTo>
                    <a:pt x="268" y="91"/>
                  </a:lnTo>
                  <a:lnTo>
                    <a:pt x="259" y="77"/>
                  </a:lnTo>
                  <a:lnTo>
                    <a:pt x="252" y="64"/>
                  </a:lnTo>
                  <a:lnTo>
                    <a:pt x="243" y="52"/>
                  </a:lnTo>
                  <a:lnTo>
                    <a:pt x="232" y="41"/>
                  </a:lnTo>
                  <a:lnTo>
                    <a:pt x="220" y="30"/>
                  </a:lnTo>
                  <a:lnTo>
                    <a:pt x="209" y="21"/>
                  </a:lnTo>
                  <a:lnTo>
                    <a:pt x="198" y="14"/>
                  </a:lnTo>
                  <a:lnTo>
                    <a:pt x="184" y="9"/>
                  </a:lnTo>
                  <a:lnTo>
                    <a:pt x="171" y="5"/>
                  </a:lnTo>
                  <a:lnTo>
                    <a:pt x="157" y="0"/>
                  </a:lnTo>
                  <a:lnTo>
                    <a:pt x="142" y="0"/>
                  </a:lnTo>
                  <a:lnTo>
                    <a:pt x="128" y="0"/>
                  </a:lnTo>
                  <a:lnTo>
                    <a:pt x="115" y="5"/>
                  </a:lnTo>
                  <a:lnTo>
                    <a:pt x="101" y="9"/>
                  </a:lnTo>
                  <a:lnTo>
                    <a:pt x="88" y="14"/>
                  </a:lnTo>
                  <a:lnTo>
                    <a:pt x="74" y="21"/>
                  </a:lnTo>
                  <a:lnTo>
                    <a:pt x="63" y="30"/>
                  </a:lnTo>
                  <a:lnTo>
                    <a:pt x="52" y="41"/>
                  </a:lnTo>
                  <a:lnTo>
                    <a:pt x="43" y="52"/>
                  </a:lnTo>
                  <a:lnTo>
                    <a:pt x="34" y="64"/>
                  </a:lnTo>
                  <a:lnTo>
                    <a:pt x="25" y="77"/>
                  </a:lnTo>
                  <a:lnTo>
                    <a:pt x="18" y="91"/>
                  </a:lnTo>
                  <a:lnTo>
                    <a:pt x="11" y="106"/>
                  </a:lnTo>
                  <a:lnTo>
                    <a:pt x="7" y="122"/>
                  </a:lnTo>
                  <a:lnTo>
                    <a:pt x="4" y="138"/>
                  </a:lnTo>
                  <a:lnTo>
                    <a:pt x="2" y="156"/>
                  </a:lnTo>
                  <a:lnTo>
                    <a:pt x="0" y="174"/>
                  </a:lnTo>
                  <a:lnTo>
                    <a:pt x="2" y="192"/>
                  </a:lnTo>
                  <a:lnTo>
                    <a:pt x="4" y="208"/>
                  </a:lnTo>
                  <a:lnTo>
                    <a:pt x="7" y="226"/>
                  </a:lnTo>
                  <a:lnTo>
                    <a:pt x="11" y="241"/>
                  </a:lnTo>
                  <a:lnTo>
                    <a:pt x="18" y="255"/>
                  </a:lnTo>
                  <a:lnTo>
                    <a:pt x="25" y="271"/>
                  </a:lnTo>
                  <a:lnTo>
                    <a:pt x="34" y="284"/>
                  </a:lnTo>
                  <a:lnTo>
                    <a:pt x="43" y="295"/>
                  </a:lnTo>
                  <a:lnTo>
                    <a:pt x="52" y="307"/>
                  </a:lnTo>
                  <a:lnTo>
                    <a:pt x="63" y="318"/>
                  </a:lnTo>
                  <a:lnTo>
                    <a:pt x="74" y="325"/>
                  </a:lnTo>
                  <a:lnTo>
                    <a:pt x="88" y="334"/>
                  </a:lnTo>
                  <a:lnTo>
                    <a:pt x="101" y="338"/>
                  </a:lnTo>
                  <a:lnTo>
                    <a:pt x="115" y="343"/>
                  </a:lnTo>
                  <a:lnTo>
                    <a:pt x="128" y="345"/>
                  </a:lnTo>
                  <a:lnTo>
                    <a:pt x="142" y="347"/>
                  </a:lnTo>
                  <a:lnTo>
                    <a:pt x="157" y="345"/>
                  </a:lnTo>
                  <a:lnTo>
                    <a:pt x="171" y="343"/>
                  </a:lnTo>
                  <a:lnTo>
                    <a:pt x="184" y="338"/>
                  </a:lnTo>
                  <a:lnTo>
                    <a:pt x="198" y="334"/>
                  </a:lnTo>
                  <a:lnTo>
                    <a:pt x="209" y="325"/>
                  </a:lnTo>
                  <a:lnTo>
                    <a:pt x="220" y="318"/>
                  </a:lnTo>
                  <a:lnTo>
                    <a:pt x="232" y="307"/>
                  </a:lnTo>
                  <a:lnTo>
                    <a:pt x="243" y="295"/>
                  </a:lnTo>
                  <a:lnTo>
                    <a:pt x="252" y="284"/>
                  </a:lnTo>
                  <a:lnTo>
                    <a:pt x="259" y="271"/>
                  </a:lnTo>
                  <a:lnTo>
                    <a:pt x="268" y="255"/>
                  </a:lnTo>
                  <a:lnTo>
                    <a:pt x="272" y="241"/>
                  </a:lnTo>
                  <a:lnTo>
                    <a:pt x="277" y="226"/>
                  </a:lnTo>
                  <a:lnTo>
                    <a:pt x="281" y="208"/>
                  </a:lnTo>
                  <a:lnTo>
                    <a:pt x="283" y="192"/>
                  </a:lnTo>
                  <a:lnTo>
                    <a:pt x="283" y="174"/>
                  </a:lnTo>
                  <a:close/>
                </a:path>
              </a:pathLst>
            </a:custGeom>
            <a:solidFill>
              <a:srgbClr val="009D49"/>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it-IT" sz="1100" dirty="0"/>
            </a:p>
          </p:txBody>
        </p:sp>
        <p:sp>
          <p:nvSpPr>
            <p:cNvPr id="896" name="Rectangle 885">
              <a:extLst>
                <a:ext uri="{FF2B5EF4-FFF2-40B4-BE49-F238E27FC236}">
                  <a16:creationId xmlns:a16="http://schemas.microsoft.com/office/drawing/2014/main" id="{0865F020-06D9-26D1-2081-74037D7440F2}"/>
                </a:ext>
              </a:extLst>
            </p:cNvPr>
            <p:cNvSpPr>
              <a:spLocks noChangeArrowheads="1"/>
            </p:cNvSpPr>
            <p:nvPr/>
          </p:nvSpPr>
          <p:spPr bwMode="auto">
            <a:xfrm>
              <a:off x="4108391" y="2818525"/>
              <a:ext cx="306388" cy="21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100" b="1" dirty="0">
                  <a:solidFill>
                    <a:schemeClr val="bg1"/>
                  </a:solidFill>
                  <a:latin typeface="Bahnschrift SemiBold SemiConden" panose="020B0502040204020203" pitchFamily="34" charset="0"/>
                </a:rPr>
                <a:t>BPM</a:t>
              </a:r>
              <a:endParaRPr kumimoji="0" lang="it-IT" altLang="it-IT" sz="1100" b="0" i="0" u="none" strike="noStrike" cap="none" normalizeH="0" baseline="-25000" dirty="0">
                <a:ln>
                  <a:noFill/>
                </a:ln>
                <a:solidFill>
                  <a:schemeClr val="bg1"/>
                </a:solidFill>
                <a:effectLst/>
                <a:latin typeface="Bahnschrift SemiBold SemiConden" panose="020B0502040204020203" pitchFamily="34" charset="0"/>
              </a:endParaRPr>
            </a:p>
          </p:txBody>
        </p:sp>
      </p:grpSp>
      <p:grpSp>
        <p:nvGrpSpPr>
          <p:cNvPr id="1167" name="Gruppo 1166">
            <a:extLst>
              <a:ext uri="{FF2B5EF4-FFF2-40B4-BE49-F238E27FC236}">
                <a16:creationId xmlns:a16="http://schemas.microsoft.com/office/drawing/2014/main" id="{6B2F09E7-030C-0E32-F11A-813BD3B85010}"/>
              </a:ext>
            </a:extLst>
          </p:cNvPr>
          <p:cNvGrpSpPr/>
          <p:nvPr/>
        </p:nvGrpSpPr>
        <p:grpSpPr>
          <a:xfrm>
            <a:off x="4500000" y="3032992"/>
            <a:ext cx="216000" cy="216000"/>
            <a:chOff x="4798800" y="2800800"/>
            <a:chExt cx="252000" cy="252000"/>
          </a:xfrm>
        </p:grpSpPr>
        <p:sp>
          <p:nvSpPr>
            <p:cNvPr id="894" name="Freeform 828">
              <a:extLst>
                <a:ext uri="{FF2B5EF4-FFF2-40B4-BE49-F238E27FC236}">
                  <a16:creationId xmlns:a16="http://schemas.microsoft.com/office/drawing/2014/main" id="{0092CFE2-4F14-48BD-CA8C-6F9394D7B01C}"/>
                </a:ext>
              </a:extLst>
            </p:cNvPr>
            <p:cNvSpPr>
              <a:spLocks/>
            </p:cNvSpPr>
            <p:nvPr/>
          </p:nvSpPr>
          <p:spPr bwMode="auto">
            <a:xfrm>
              <a:off x="4798800" y="2800800"/>
              <a:ext cx="252000" cy="252000"/>
            </a:xfrm>
            <a:custGeom>
              <a:avLst/>
              <a:gdLst>
                <a:gd name="T0" fmla="*/ 74 w 146"/>
                <a:gd name="T1" fmla="*/ 0 h 144"/>
                <a:gd name="T2" fmla="*/ 88 w 146"/>
                <a:gd name="T3" fmla="*/ 0 h 144"/>
                <a:gd name="T4" fmla="*/ 101 w 146"/>
                <a:gd name="T5" fmla="*/ 4 h 144"/>
                <a:gd name="T6" fmla="*/ 115 w 146"/>
                <a:gd name="T7" fmla="*/ 11 h 144"/>
                <a:gd name="T8" fmla="*/ 124 w 146"/>
                <a:gd name="T9" fmla="*/ 20 h 144"/>
                <a:gd name="T10" fmla="*/ 133 w 146"/>
                <a:gd name="T11" fmla="*/ 31 h 144"/>
                <a:gd name="T12" fmla="*/ 140 w 146"/>
                <a:gd name="T13" fmla="*/ 42 h 144"/>
                <a:gd name="T14" fmla="*/ 144 w 146"/>
                <a:gd name="T15" fmla="*/ 56 h 144"/>
                <a:gd name="T16" fmla="*/ 146 w 146"/>
                <a:gd name="T17" fmla="*/ 72 h 144"/>
                <a:gd name="T18" fmla="*/ 144 w 146"/>
                <a:gd name="T19" fmla="*/ 85 h 144"/>
                <a:gd name="T20" fmla="*/ 140 w 146"/>
                <a:gd name="T21" fmla="*/ 99 h 144"/>
                <a:gd name="T22" fmla="*/ 133 w 146"/>
                <a:gd name="T23" fmla="*/ 112 h 144"/>
                <a:gd name="T24" fmla="*/ 124 w 146"/>
                <a:gd name="T25" fmla="*/ 123 h 144"/>
                <a:gd name="T26" fmla="*/ 115 w 146"/>
                <a:gd name="T27" fmla="*/ 132 h 144"/>
                <a:gd name="T28" fmla="*/ 101 w 146"/>
                <a:gd name="T29" fmla="*/ 139 h 144"/>
                <a:gd name="T30" fmla="*/ 88 w 146"/>
                <a:gd name="T31" fmla="*/ 141 h 144"/>
                <a:gd name="T32" fmla="*/ 74 w 146"/>
                <a:gd name="T33" fmla="*/ 144 h 144"/>
                <a:gd name="T34" fmla="*/ 59 w 146"/>
                <a:gd name="T35" fmla="*/ 141 h 144"/>
                <a:gd name="T36" fmla="*/ 45 w 146"/>
                <a:gd name="T37" fmla="*/ 139 h 144"/>
                <a:gd name="T38" fmla="*/ 34 w 146"/>
                <a:gd name="T39" fmla="*/ 132 h 144"/>
                <a:gd name="T40" fmla="*/ 23 w 146"/>
                <a:gd name="T41" fmla="*/ 123 h 144"/>
                <a:gd name="T42" fmla="*/ 14 w 146"/>
                <a:gd name="T43" fmla="*/ 112 h 144"/>
                <a:gd name="T44" fmla="*/ 7 w 146"/>
                <a:gd name="T45" fmla="*/ 99 h 144"/>
                <a:gd name="T46" fmla="*/ 2 w 146"/>
                <a:gd name="T47" fmla="*/ 85 h 144"/>
                <a:gd name="T48" fmla="*/ 0 w 146"/>
                <a:gd name="T49" fmla="*/ 72 h 144"/>
                <a:gd name="T50" fmla="*/ 2 w 146"/>
                <a:gd name="T51" fmla="*/ 56 h 144"/>
                <a:gd name="T52" fmla="*/ 7 w 146"/>
                <a:gd name="T53" fmla="*/ 42 h 144"/>
                <a:gd name="T54" fmla="*/ 14 w 146"/>
                <a:gd name="T55" fmla="*/ 31 h 144"/>
                <a:gd name="T56" fmla="*/ 23 w 146"/>
                <a:gd name="T57" fmla="*/ 20 h 144"/>
                <a:gd name="T58" fmla="*/ 34 w 146"/>
                <a:gd name="T59" fmla="*/ 11 h 144"/>
                <a:gd name="T60" fmla="*/ 45 w 146"/>
                <a:gd name="T61" fmla="*/ 4 h 144"/>
                <a:gd name="T62" fmla="*/ 59 w 146"/>
                <a:gd name="T63" fmla="*/ 0 h 144"/>
                <a:gd name="T64" fmla="*/ 74 w 146"/>
                <a:gd name="T6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44">
                  <a:moveTo>
                    <a:pt x="74" y="0"/>
                  </a:moveTo>
                  <a:lnTo>
                    <a:pt x="88" y="0"/>
                  </a:lnTo>
                  <a:lnTo>
                    <a:pt x="101" y="4"/>
                  </a:lnTo>
                  <a:lnTo>
                    <a:pt x="115" y="11"/>
                  </a:lnTo>
                  <a:lnTo>
                    <a:pt x="124" y="20"/>
                  </a:lnTo>
                  <a:lnTo>
                    <a:pt x="133" y="31"/>
                  </a:lnTo>
                  <a:lnTo>
                    <a:pt x="140" y="42"/>
                  </a:lnTo>
                  <a:lnTo>
                    <a:pt x="144" y="56"/>
                  </a:lnTo>
                  <a:lnTo>
                    <a:pt x="146" y="72"/>
                  </a:lnTo>
                  <a:lnTo>
                    <a:pt x="144" y="85"/>
                  </a:lnTo>
                  <a:lnTo>
                    <a:pt x="140" y="99"/>
                  </a:lnTo>
                  <a:lnTo>
                    <a:pt x="133" y="112"/>
                  </a:lnTo>
                  <a:lnTo>
                    <a:pt x="124" y="123"/>
                  </a:lnTo>
                  <a:lnTo>
                    <a:pt x="115" y="132"/>
                  </a:lnTo>
                  <a:lnTo>
                    <a:pt x="101" y="139"/>
                  </a:lnTo>
                  <a:lnTo>
                    <a:pt x="88" y="141"/>
                  </a:lnTo>
                  <a:lnTo>
                    <a:pt x="74" y="144"/>
                  </a:lnTo>
                  <a:lnTo>
                    <a:pt x="59" y="141"/>
                  </a:lnTo>
                  <a:lnTo>
                    <a:pt x="45" y="139"/>
                  </a:lnTo>
                  <a:lnTo>
                    <a:pt x="34" y="132"/>
                  </a:lnTo>
                  <a:lnTo>
                    <a:pt x="23" y="123"/>
                  </a:lnTo>
                  <a:lnTo>
                    <a:pt x="14" y="112"/>
                  </a:lnTo>
                  <a:lnTo>
                    <a:pt x="7" y="99"/>
                  </a:lnTo>
                  <a:lnTo>
                    <a:pt x="2" y="85"/>
                  </a:lnTo>
                  <a:lnTo>
                    <a:pt x="0" y="72"/>
                  </a:lnTo>
                  <a:lnTo>
                    <a:pt x="2" y="56"/>
                  </a:lnTo>
                  <a:lnTo>
                    <a:pt x="7" y="42"/>
                  </a:lnTo>
                  <a:lnTo>
                    <a:pt x="14" y="31"/>
                  </a:lnTo>
                  <a:lnTo>
                    <a:pt x="23" y="20"/>
                  </a:lnTo>
                  <a:lnTo>
                    <a:pt x="34" y="11"/>
                  </a:lnTo>
                  <a:lnTo>
                    <a:pt x="45" y="4"/>
                  </a:lnTo>
                  <a:lnTo>
                    <a:pt x="59" y="0"/>
                  </a:lnTo>
                  <a:lnTo>
                    <a:pt x="74" y="0"/>
                  </a:lnTo>
                  <a:close/>
                </a:path>
              </a:pathLst>
            </a:custGeom>
            <a:solidFill>
              <a:schemeClr val="bg2"/>
            </a:solidFill>
            <a:ln>
              <a:solidFill>
                <a:schemeClr val="tx1"/>
              </a:solidFill>
            </a:ln>
          </p:spPr>
          <p:txBody>
            <a:bodyPr vert="horz" wrap="square" lIns="91440" tIns="45720" rIns="91440" bIns="45720" numCol="1" anchor="t" anchorCtr="0" compatLnSpc="1">
              <a:prstTxWarp prst="textNoShape">
                <a:avLst/>
              </a:prstTxWarp>
            </a:bodyPr>
            <a:lstStyle/>
            <a:p>
              <a:endParaRPr lang="it-IT"/>
            </a:p>
          </p:txBody>
        </p:sp>
        <p:sp>
          <p:nvSpPr>
            <p:cNvPr id="897" name="Rectangle 886">
              <a:extLst>
                <a:ext uri="{FF2B5EF4-FFF2-40B4-BE49-F238E27FC236}">
                  <a16:creationId xmlns:a16="http://schemas.microsoft.com/office/drawing/2014/main" id="{90B70EFC-74C8-6B54-91D9-EA14F9039CB1}"/>
                </a:ext>
              </a:extLst>
            </p:cNvPr>
            <p:cNvSpPr>
              <a:spLocks noChangeArrowheads="1"/>
            </p:cNvSpPr>
            <p:nvPr/>
          </p:nvSpPr>
          <p:spPr bwMode="auto">
            <a:xfrm>
              <a:off x="4824000" y="2826294"/>
              <a:ext cx="197446"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100" b="1" dirty="0">
                  <a:solidFill>
                    <a:schemeClr val="bg1"/>
                  </a:solidFill>
                  <a:latin typeface="Bahnschrift SemiBold SemiConden" panose="020B0502040204020203" pitchFamily="34" charset="0"/>
                </a:rPr>
                <a:t>Ca</a:t>
              </a:r>
              <a:endParaRPr lang="it-IT" altLang="it-IT" sz="1050" b="1" dirty="0">
                <a:solidFill>
                  <a:schemeClr val="bg1"/>
                </a:solidFill>
                <a:latin typeface="Bahnschrift SemiBold SemiConden" panose="020B0502040204020203" pitchFamily="34" charset="0"/>
              </a:endParaRPr>
            </a:p>
          </p:txBody>
        </p:sp>
      </p:grpSp>
      <p:sp>
        <p:nvSpPr>
          <p:cNvPr id="898" name="Freccia a destra 897">
            <a:extLst>
              <a:ext uri="{FF2B5EF4-FFF2-40B4-BE49-F238E27FC236}">
                <a16:creationId xmlns:a16="http://schemas.microsoft.com/office/drawing/2014/main" id="{EE109671-3687-95E8-83FA-73D8F3578D4F}"/>
              </a:ext>
            </a:extLst>
          </p:cNvPr>
          <p:cNvSpPr/>
          <p:nvPr/>
        </p:nvSpPr>
        <p:spPr>
          <a:xfrm>
            <a:off x="4392000" y="3059167"/>
            <a:ext cx="108000" cy="180000"/>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657" name="Gruppo 1656">
            <a:extLst>
              <a:ext uri="{FF2B5EF4-FFF2-40B4-BE49-F238E27FC236}">
                <a16:creationId xmlns:a16="http://schemas.microsoft.com/office/drawing/2014/main" id="{185B4D93-4126-7908-CEC0-7A6EAC9CA96F}"/>
              </a:ext>
            </a:extLst>
          </p:cNvPr>
          <p:cNvGrpSpPr/>
          <p:nvPr/>
        </p:nvGrpSpPr>
        <p:grpSpPr>
          <a:xfrm>
            <a:off x="2398950" y="2296871"/>
            <a:ext cx="216000" cy="216000"/>
            <a:chOff x="4798800" y="2800800"/>
            <a:chExt cx="252000" cy="252000"/>
          </a:xfrm>
        </p:grpSpPr>
        <p:sp>
          <p:nvSpPr>
            <p:cNvPr id="1658" name="Freeform 828">
              <a:extLst>
                <a:ext uri="{FF2B5EF4-FFF2-40B4-BE49-F238E27FC236}">
                  <a16:creationId xmlns:a16="http://schemas.microsoft.com/office/drawing/2014/main" id="{E17AF958-A9DA-CFC7-8E0B-5253E545ECEC}"/>
                </a:ext>
              </a:extLst>
            </p:cNvPr>
            <p:cNvSpPr>
              <a:spLocks/>
            </p:cNvSpPr>
            <p:nvPr/>
          </p:nvSpPr>
          <p:spPr bwMode="auto">
            <a:xfrm>
              <a:off x="4798800" y="2800800"/>
              <a:ext cx="252000" cy="252000"/>
            </a:xfrm>
            <a:custGeom>
              <a:avLst/>
              <a:gdLst>
                <a:gd name="T0" fmla="*/ 74 w 146"/>
                <a:gd name="T1" fmla="*/ 0 h 144"/>
                <a:gd name="T2" fmla="*/ 88 w 146"/>
                <a:gd name="T3" fmla="*/ 0 h 144"/>
                <a:gd name="T4" fmla="*/ 101 w 146"/>
                <a:gd name="T5" fmla="*/ 4 h 144"/>
                <a:gd name="T6" fmla="*/ 115 w 146"/>
                <a:gd name="T7" fmla="*/ 11 h 144"/>
                <a:gd name="T8" fmla="*/ 124 w 146"/>
                <a:gd name="T9" fmla="*/ 20 h 144"/>
                <a:gd name="T10" fmla="*/ 133 w 146"/>
                <a:gd name="T11" fmla="*/ 31 h 144"/>
                <a:gd name="T12" fmla="*/ 140 w 146"/>
                <a:gd name="T13" fmla="*/ 42 h 144"/>
                <a:gd name="T14" fmla="*/ 144 w 146"/>
                <a:gd name="T15" fmla="*/ 56 h 144"/>
                <a:gd name="T16" fmla="*/ 146 w 146"/>
                <a:gd name="T17" fmla="*/ 72 h 144"/>
                <a:gd name="T18" fmla="*/ 144 w 146"/>
                <a:gd name="T19" fmla="*/ 85 h 144"/>
                <a:gd name="T20" fmla="*/ 140 w 146"/>
                <a:gd name="T21" fmla="*/ 99 h 144"/>
                <a:gd name="T22" fmla="*/ 133 w 146"/>
                <a:gd name="T23" fmla="*/ 112 h 144"/>
                <a:gd name="T24" fmla="*/ 124 w 146"/>
                <a:gd name="T25" fmla="*/ 123 h 144"/>
                <a:gd name="T26" fmla="*/ 115 w 146"/>
                <a:gd name="T27" fmla="*/ 132 h 144"/>
                <a:gd name="T28" fmla="*/ 101 w 146"/>
                <a:gd name="T29" fmla="*/ 139 h 144"/>
                <a:gd name="T30" fmla="*/ 88 w 146"/>
                <a:gd name="T31" fmla="*/ 141 h 144"/>
                <a:gd name="T32" fmla="*/ 74 w 146"/>
                <a:gd name="T33" fmla="*/ 144 h 144"/>
                <a:gd name="T34" fmla="*/ 59 w 146"/>
                <a:gd name="T35" fmla="*/ 141 h 144"/>
                <a:gd name="T36" fmla="*/ 45 w 146"/>
                <a:gd name="T37" fmla="*/ 139 h 144"/>
                <a:gd name="T38" fmla="*/ 34 w 146"/>
                <a:gd name="T39" fmla="*/ 132 h 144"/>
                <a:gd name="T40" fmla="*/ 23 w 146"/>
                <a:gd name="T41" fmla="*/ 123 h 144"/>
                <a:gd name="T42" fmla="*/ 14 w 146"/>
                <a:gd name="T43" fmla="*/ 112 h 144"/>
                <a:gd name="T44" fmla="*/ 7 w 146"/>
                <a:gd name="T45" fmla="*/ 99 h 144"/>
                <a:gd name="T46" fmla="*/ 2 w 146"/>
                <a:gd name="T47" fmla="*/ 85 h 144"/>
                <a:gd name="T48" fmla="*/ 0 w 146"/>
                <a:gd name="T49" fmla="*/ 72 h 144"/>
                <a:gd name="T50" fmla="*/ 2 w 146"/>
                <a:gd name="T51" fmla="*/ 56 h 144"/>
                <a:gd name="T52" fmla="*/ 7 w 146"/>
                <a:gd name="T53" fmla="*/ 42 h 144"/>
                <a:gd name="T54" fmla="*/ 14 w 146"/>
                <a:gd name="T55" fmla="*/ 31 h 144"/>
                <a:gd name="T56" fmla="*/ 23 w 146"/>
                <a:gd name="T57" fmla="*/ 20 h 144"/>
                <a:gd name="T58" fmla="*/ 34 w 146"/>
                <a:gd name="T59" fmla="*/ 11 h 144"/>
                <a:gd name="T60" fmla="*/ 45 w 146"/>
                <a:gd name="T61" fmla="*/ 4 h 144"/>
                <a:gd name="T62" fmla="*/ 59 w 146"/>
                <a:gd name="T63" fmla="*/ 0 h 144"/>
                <a:gd name="T64" fmla="*/ 74 w 146"/>
                <a:gd name="T6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44">
                  <a:moveTo>
                    <a:pt x="74" y="0"/>
                  </a:moveTo>
                  <a:lnTo>
                    <a:pt x="88" y="0"/>
                  </a:lnTo>
                  <a:lnTo>
                    <a:pt x="101" y="4"/>
                  </a:lnTo>
                  <a:lnTo>
                    <a:pt x="115" y="11"/>
                  </a:lnTo>
                  <a:lnTo>
                    <a:pt x="124" y="20"/>
                  </a:lnTo>
                  <a:lnTo>
                    <a:pt x="133" y="31"/>
                  </a:lnTo>
                  <a:lnTo>
                    <a:pt x="140" y="42"/>
                  </a:lnTo>
                  <a:lnTo>
                    <a:pt x="144" y="56"/>
                  </a:lnTo>
                  <a:lnTo>
                    <a:pt x="146" y="72"/>
                  </a:lnTo>
                  <a:lnTo>
                    <a:pt x="144" y="85"/>
                  </a:lnTo>
                  <a:lnTo>
                    <a:pt x="140" y="99"/>
                  </a:lnTo>
                  <a:lnTo>
                    <a:pt x="133" y="112"/>
                  </a:lnTo>
                  <a:lnTo>
                    <a:pt x="124" y="123"/>
                  </a:lnTo>
                  <a:lnTo>
                    <a:pt x="115" y="132"/>
                  </a:lnTo>
                  <a:lnTo>
                    <a:pt x="101" y="139"/>
                  </a:lnTo>
                  <a:lnTo>
                    <a:pt x="88" y="141"/>
                  </a:lnTo>
                  <a:lnTo>
                    <a:pt x="74" y="144"/>
                  </a:lnTo>
                  <a:lnTo>
                    <a:pt x="59" y="141"/>
                  </a:lnTo>
                  <a:lnTo>
                    <a:pt x="45" y="139"/>
                  </a:lnTo>
                  <a:lnTo>
                    <a:pt x="34" y="132"/>
                  </a:lnTo>
                  <a:lnTo>
                    <a:pt x="23" y="123"/>
                  </a:lnTo>
                  <a:lnTo>
                    <a:pt x="14" y="112"/>
                  </a:lnTo>
                  <a:lnTo>
                    <a:pt x="7" y="99"/>
                  </a:lnTo>
                  <a:lnTo>
                    <a:pt x="2" y="85"/>
                  </a:lnTo>
                  <a:lnTo>
                    <a:pt x="0" y="72"/>
                  </a:lnTo>
                  <a:lnTo>
                    <a:pt x="2" y="56"/>
                  </a:lnTo>
                  <a:lnTo>
                    <a:pt x="7" y="42"/>
                  </a:lnTo>
                  <a:lnTo>
                    <a:pt x="14" y="31"/>
                  </a:lnTo>
                  <a:lnTo>
                    <a:pt x="23" y="20"/>
                  </a:lnTo>
                  <a:lnTo>
                    <a:pt x="34" y="11"/>
                  </a:lnTo>
                  <a:lnTo>
                    <a:pt x="45" y="4"/>
                  </a:lnTo>
                  <a:lnTo>
                    <a:pt x="59" y="0"/>
                  </a:lnTo>
                  <a:lnTo>
                    <a:pt x="74" y="0"/>
                  </a:lnTo>
                  <a:close/>
                </a:path>
              </a:pathLst>
            </a:custGeom>
            <a:solidFill>
              <a:schemeClr val="bg2"/>
            </a:solidFill>
            <a:ln>
              <a:solidFill>
                <a:schemeClr val="tx1"/>
              </a:solidFill>
            </a:ln>
          </p:spPr>
          <p:txBody>
            <a:bodyPr vert="horz" wrap="square" lIns="91440" tIns="45720" rIns="91440" bIns="45720" numCol="1" anchor="t" anchorCtr="0" compatLnSpc="1">
              <a:prstTxWarp prst="textNoShape">
                <a:avLst/>
              </a:prstTxWarp>
            </a:bodyPr>
            <a:lstStyle/>
            <a:p>
              <a:endParaRPr lang="it-IT"/>
            </a:p>
          </p:txBody>
        </p:sp>
        <p:sp>
          <p:nvSpPr>
            <p:cNvPr id="1659" name="Rectangle 886">
              <a:extLst>
                <a:ext uri="{FF2B5EF4-FFF2-40B4-BE49-F238E27FC236}">
                  <a16:creationId xmlns:a16="http://schemas.microsoft.com/office/drawing/2014/main" id="{D7FE3B9A-B0A1-6C87-BEE6-AFB7C8CB98A9}"/>
                </a:ext>
              </a:extLst>
            </p:cNvPr>
            <p:cNvSpPr>
              <a:spLocks noChangeArrowheads="1"/>
            </p:cNvSpPr>
            <p:nvPr/>
          </p:nvSpPr>
          <p:spPr bwMode="auto">
            <a:xfrm>
              <a:off x="4824000" y="2826294"/>
              <a:ext cx="197446"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100" b="1" dirty="0">
                  <a:solidFill>
                    <a:schemeClr val="bg1"/>
                  </a:solidFill>
                  <a:latin typeface="Bahnschrift SemiBold SemiConden" panose="020B0502040204020203" pitchFamily="34" charset="0"/>
                </a:rPr>
                <a:t>Ca</a:t>
              </a:r>
              <a:endParaRPr lang="it-IT" altLang="it-IT" sz="1050" b="1" dirty="0">
                <a:solidFill>
                  <a:schemeClr val="bg1"/>
                </a:solidFill>
                <a:latin typeface="Bahnschrift SemiBold SemiConden" panose="020B0502040204020203" pitchFamily="34" charset="0"/>
              </a:endParaRPr>
            </a:p>
          </p:txBody>
        </p:sp>
      </p:grpSp>
      <p:grpSp>
        <p:nvGrpSpPr>
          <p:cNvPr id="1660" name="Gruppo 1659">
            <a:extLst>
              <a:ext uri="{FF2B5EF4-FFF2-40B4-BE49-F238E27FC236}">
                <a16:creationId xmlns:a16="http://schemas.microsoft.com/office/drawing/2014/main" id="{66D6036F-E3F4-FB1B-6657-AB0A40072466}"/>
              </a:ext>
            </a:extLst>
          </p:cNvPr>
          <p:cNvGrpSpPr/>
          <p:nvPr/>
        </p:nvGrpSpPr>
        <p:grpSpPr>
          <a:xfrm>
            <a:off x="1865424" y="1772994"/>
            <a:ext cx="432000" cy="432000"/>
            <a:chOff x="3996825" y="2656800"/>
            <a:chExt cx="540000" cy="540000"/>
          </a:xfrm>
        </p:grpSpPr>
        <p:sp>
          <p:nvSpPr>
            <p:cNvPr id="1661" name="Freeform 878">
              <a:extLst>
                <a:ext uri="{FF2B5EF4-FFF2-40B4-BE49-F238E27FC236}">
                  <a16:creationId xmlns:a16="http://schemas.microsoft.com/office/drawing/2014/main" id="{7F7F7BCD-6873-AD5E-6176-D76786C5D8CB}"/>
                </a:ext>
              </a:extLst>
            </p:cNvPr>
            <p:cNvSpPr>
              <a:spLocks/>
            </p:cNvSpPr>
            <p:nvPr/>
          </p:nvSpPr>
          <p:spPr bwMode="auto">
            <a:xfrm>
              <a:off x="3996825" y="2656800"/>
              <a:ext cx="540000" cy="540000"/>
            </a:xfrm>
            <a:custGeom>
              <a:avLst/>
              <a:gdLst>
                <a:gd name="T0" fmla="*/ 283 w 283"/>
                <a:gd name="T1" fmla="*/ 156 h 347"/>
                <a:gd name="T2" fmla="*/ 277 w 283"/>
                <a:gd name="T3" fmla="*/ 122 h 347"/>
                <a:gd name="T4" fmla="*/ 268 w 283"/>
                <a:gd name="T5" fmla="*/ 91 h 347"/>
                <a:gd name="T6" fmla="*/ 252 w 283"/>
                <a:gd name="T7" fmla="*/ 64 h 347"/>
                <a:gd name="T8" fmla="*/ 232 w 283"/>
                <a:gd name="T9" fmla="*/ 41 h 347"/>
                <a:gd name="T10" fmla="*/ 209 w 283"/>
                <a:gd name="T11" fmla="*/ 21 h 347"/>
                <a:gd name="T12" fmla="*/ 184 w 283"/>
                <a:gd name="T13" fmla="*/ 9 h 347"/>
                <a:gd name="T14" fmla="*/ 157 w 283"/>
                <a:gd name="T15" fmla="*/ 0 h 347"/>
                <a:gd name="T16" fmla="*/ 128 w 283"/>
                <a:gd name="T17" fmla="*/ 0 h 347"/>
                <a:gd name="T18" fmla="*/ 101 w 283"/>
                <a:gd name="T19" fmla="*/ 9 h 347"/>
                <a:gd name="T20" fmla="*/ 74 w 283"/>
                <a:gd name="T21" fmla="*/ 21 h 347"/>
                <a:gd name="T22" fmla="*/ 52 w 283"/>
                <a:gd name="T23" fmla="*/ 41 h 347"/>
                <a:gd name="T24" fmla="*/ 34 w 283"/>
                <a:gd name="T25" fmla="*/ 64 h 347"/>
                <a:gd name="T26" fmla="*/ 18 w 283"/>
                <a:gd name="T27" fmla="*/ 91 h 347"/>
                <a:gd name="T28" fmla="*/ 7 w 283"/>
                <a:gd name="T29" fmla="*/ 122 h 347"/>
                <a:gd name="T30" fmla="*/ 2 w 283"/>
                <a:gd name="T31" fmla="*/ 156 h 347"/>
                <a:gd name="T32" fmla="*/ 2 w 283"/>
                <a:gd name="T33" fmla="*/ 192 h 347"/>
                <a:gd name="T34" fmla="*/ 7 w 283"/>
                <a:gd name="T35" fmla="*/ 226 h 347"/>
                <a:gd name="T36" fmla="*/ 18 w 283"/>
                <a:gd name="T37" fmla="*/ 255 h 347"/>
                <a:gd name="T38" fmla="*/ 34 w 283"/>
                <a:gd name="T39" fmla="*/ 284 h 347"/>
                <a:gd name="T40" fmla="*/ 52 w 283"/>
                <a:gd name="T41" fmla="*/ 307 h 347"/>
                <a:gd name="T42" fmla="*/ 74 w 283"/>
                <a:gd name="T43" fmla="*/ 325 h 347"/>
                <a:gd name="T44" fmla="*/ 101 w 283"/>
                <a:gd name="T45" fmla="*/ 338 h 347"/>
                <a:gd name="T46" fmla="*/ 128 w 283"/>
                <a:gd name="T47" fmla="*/ 345 h 347"/>
                <a:gd name="T48" fmla="*/ 157 w 283"/>
                <a:gd name="T49" fmla="*/ 345 h 347"/>
                <a:gd name="T50" fmla="*/ 184 w 283"/>
                <a:gd name="T51" fmla="*/ 338 h 347"/>
                <a:gd name="T52" fmla="*/ 209 w 283"/>
                <a:gd name="T53" fmla="*/ 325 h 347"/>
                <a:gd name="T54" fmla="*/ 232 w 283"/>
                <a:gd name="T55" fmla="*/ 307 h 347"/>
                <a:gd name="T56" fmla="*/ 252 w 283"/>
                <a:gd name="T57" fmla="*/ 284 h 347"/>
                <a:gd name="T58" fmla="*/ 268 w 283"/>
                <a:gd name="T59" fmla="*/ 255 h 347"/>
                <a:gd name="T60" fmla="*/ 277 w 283"/>
                <a:gd name="T61" fmla="*/ 226 h 347"/>
                <a:gd name="T62" fmla="*/ 283 w 283"/>
                <a:gd name="T63" fmla="*/ 19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3" h="347">
                  <a:moveTo>
                    <a:pt x="283" y="174"/>
                  </a:moveTo>
                  <a:lnTo>
                    <a:pt x="283" y="156"/>
                  </a:lnTo>
                  <a:lnTo>
                    <a:pt x="281" y="138"/>
                  </a:lnTo>
                  <a:lnTo>
                    <a:pt x="277" y="122"/>
                  </a:lnTo>
                  <a:lnTo>
                    <a:pt x="272" y="106"/>
                  </a:lnTo>
                  <a:lnTo>
                    <a:pt x="268" y="91"/>
                  </a:lnTo>
                  <a:lnTo>
                    <a:pt x="259" y="77"/>
                  </a:lnTo>
                  <a:lnTo>
                    <a:pt x="252" y="64"/>
                  </a:lnTo>
                  <a:lnTo>
                    <a:pt x="243" y="52"/>
                  </a:lnTo>
                  <a:lnTo>
                    <a:pt x="232" y="41"/>
                  </a:lnTo>
                  <a:lnTo>
                    <a:pt x="220" y="30"/>
                  </a:lnTo>
                  <a:lnTo>
                    <a:pt x="209" y="21"/>
                  </a:lnTo>
                  <a:lnTo>
                    <a:pt x="198" y="14"/>
                  </a:lnTo>
                  <a:lnTo>
                    <a:pt x="184" y="9"/>
                  </a:lnTo>
                  <a:lnTo>
                    <a:pt x="171" y="5"/>
                  </a:lnTo>
                  <a:lnTo>
                    <a:pt x="157" y="0"/>
                  </a:lnTo>
                  <a:lnTo>
                    <a:pt x="142" y="0"/>
                  </a:lnTo>
                  <a:lnTo>
                    <a:pt x="128" y="0"/>
                  </a:lnTo>
                  <a:lnTo>
                    <a:pt x="115" y="5"/>
                  </a:lnTo>
                  <a:lnTo>
                    <a:pt x="101" y="9"/>
                  </a:lnTo>
                  <a:lnTo>
                    <a:pt x="88" y="14"/>
                  </a:lnTo>
                  <a:lnTo>
                    <a:pt x="74" y="21"/>
                  </a:lnTo>
                  <a:lnTo>
                    <a:pt x="63" y="30"/>
                  </a:lnTo>
                  <a:lnTo>
                    <a:pt x="52" y="41"/>
                  </a:lnTo>
                  <a:lnTo>
                    <a:pt x="43" y="52"/>
                  </a:lnTo>
                  <a:lnTo>
                    <a:pt x="34" y="64"/>
                  </a:lnTo>
                  <a:lnTo>
                    <a:pt x="25" y="77"/>
                  </a:lnTo>
                  <a:lnTo>
                    <a:pt x="18" y="91"/>
                  </a:lnTo>
                  <a:lnTo>
                    <a:pt x="11" y="106"/>
                  </a:lnTo>
                  <a:lnTo>
                    <a:pt x="7" y="122"/>
                  </a:lnTo>
                  <a:lnTo>
                    <a:pt x="4" y="138"/>
                  </a:lnTo>
                  <a:lnTo>
                    <a:pt x="2" y="156"/>
                  </a:lnTo>
                  <a:lnTo>
                    <a:pt x="0" y="174"/>
                  </a:lnTo>
                  <a:lnTo>
                    <a:pt x="2" y="192"/>
                  </a:lnTo>
                  <a:lnTo>
                    <a:pt x="4" y="208"/>
                  </a:lnTo>
                  <a:lnTo>
                    <a:pt x="7" y="226"/>
                  </a:lnTo>
                  <a:lnTo>
                    <a:pt x="11" y="241"/>
                  </a:lnTo>
                  <a:lnTo>
                    <a:pt x="18" y="255"/>
                  </a:lnTo>
                  <a:lnTo>
                    <a:pt x="25" y="271"/>
                  </a:lnTo>
                  <a:lnTo>
                    <a:pt x="34" y="284"/>
                  </a:lnTo>
                  <a:lnTo>
                    <a:pt x="43" y="295"/>
                  </a:lnTo>
                  <a:lnTo>
                    <a:pt x="52" y="307"/>
                  </a:lnTo>
                  <a:lnTo>
                    <a:pt x="63" y="318"/>
                  </a:lnTo>
                  <a:lnTo>
                    <a:pt x="74" y="325"/>
                  </a:lnTo>
                  <a:lnTo>
                    <a:pt x="88" y="334"/>
                  </a:lnTo>
                  <a:lnTo>
                    <a:pt x="101" y="338"/>
                  </a:lnTo>
                  <a:lnTo>
                    <a:pt x="115" y="343"/>
                  </a:lnTo>
                  <a:lnTo>
                    <a:pt x="128" y="345"/>
                  </a:lnTo>
                  <a:lnTo>
                    <a:pt x="142" y="347"/>
                  </a:lnTo>
                  <a:lnTo>
                    <a:pt x="157" y="345"/>
                  </a:lnTo>
                  <a:lnTo>
                    <a:pt x="171" y="343"/>
                  </a:lnTo>
                  <a:lnTo>
                    <a:pt x="184" y="338"/>
                  </a:lnTo>
                  <a:lnTo>
                    <a:pt x="198" y="334"/>
                  </a:lnTo>
                  <a:lnTo>
                    <a:pt x="209" y="325"/>
                  </a:lnTo>
                  <a:lnTo>
                    <a:pt x="220" y="318"/>
                  </a:lnTo>
                  <a:lnTo>
                    <a:pt x="232" y="307"/>
                  </a:lnTo>
                  <a:lnTo>
                    <a:pt x="243" y="295"/>
                  </a:lnTo>
                  <a:lnTo>
                    <a:pt x="252" y="284"/>
                  </a:lnTo>
                  <a:lnTo>
                    <a:pt x="259" y="271"/>
                  </a:lnTo>
                  <a:lnTo>
                    <a:pt x="268" y="255"/>
                  </a:lnTo>
                  <a:lnTo>
                    <a:pt x="272" y="241"/>
                  </a:lnTo>
                  <a:lnTo>
                    <a:pt x="277" y="226"/>
                  </a:lnTo>
                  <a:lnTo>
                    <a:pt x="281" y="208"/>
                  </a:lnTo>
                  <a:lnTo>
                    <a:pt x="283" y="192"/>
                  </a:lnTo>
                  <a:lnTo>
                    <a:pt x="283" y="174"/>
                  </a:lnTo>
                  <a:close/>
                </a:path>
              </a:pathLst>
            </a:custGeom>
            <a:solidFill>
              <a:srgbClr val="009D49"/>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it-IT" sz="1100" dirty="0"/>
            </a:p>
          </p:txBody>
        </p:sp>
        <p:sp>
          <p:nvSpPr>
            <p:cNvPr id="1662" name="Rectangle 885">
              <a:extLst>
                <a:ext uri="{FF2B5EF4-FFF2-40B4-BE49-F238E27FC236}">
                  <a16:creationId xmlns:a16="http://schemas.microsoft.com/office/drawing/2014/main" id="{FDDE1234-F7B5-AC5B-0DEE-FD919B6CDC40}"/>
                </a:ext>
              </a:extLst>
            </p:cNvPr>
            <p:cNvSpPr>
              <a:spLocks noChangeArrowheads="1"/>
            </p:cNvSpPr>
            <p:nvPr/>
          </p:nvSpPr>
          <p:spPr bwMode="auto">
            <a:xfrm>
              <a:off x="4108391" y="2818525"/>
              <a:ext cx="306388" cy="21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100" b="1" dirty="0">
                  <a:solidFill>
                    <a:schemeClr val="bg1"/>
                  </a:solidFill>
                  <a:latin typeface="Bahnschrift SemiBold SemiConden" panose="020B0502040204020203" pitchFamily="34" charset="0"/>
                </a:rPr>
                <a:t>BPM</a:t>
              </a:r>
              <a:endParaRPr kumimoji="0" lang="it-IT" altLang="it-IT" sz="1100" b="0" i="0" u="none" strike="noStrike" cap="none" normalizeH="0" baseline="-25000" dirty="0">
                <a:ln>
                  <a:noFill/>
                </a:ln>
                <a:solidFill>
                  <a:schemeClr val="bg1"/>
                </a:solidFill>
                <a:effectLst/>
                <a:latin typeface="Bahnschrift SemiBold SemiConden" panose="020B0502040204020203" pitchFamily="34" charset="0"/>
              </a:endParaRPr>
            </a:p>
          </p:txBody>
        </p:sp>
      </p:grpSp>
      <p:grpSp>
        <p:nvGrpSpPr>
          <p:cNvPr id="1663" name="Gruppo 1662">
            <a:extLst>
              <a:ext uri="{FF2B5EF4-FFF2-40B4-BE49-F238E27FC236}">
                <a16:creationId xmlns:a16="http://schemas.microsoft.com/office/drawing/2014/main" id="{942BAE49-8AA2-1E16-C244-D43AAEEEFBC3}"/>
              </a:ext>
            </a:extLst>
          </p:cNvPr>
          <p:cNvGrpSpPr/>
          <p:nvPr/>
        </p:nvGrpSpPr>
        <p:grpSpPr>
          <a:xfrm>
            <a:off x="2405424" y="1880994"/>
            <a:ext cx="216000" cy="216000"/>
            <a:chOff x="4798800" y="2800800"/>
            <a:chExt cx="252000" cy="252000"/>
          </a:xfrm>
        </p:grpSpPr>
        <p:sp>
          <p:nvSpPr>
            <p:cNvPr id="1274" name="Freeform 828">
              <a:extLst>
                <a:ext uri="{FF2B5EF4-FFF2-40B4-BE49-F238E27FC236}">
                  <a16:creationId xmlns:a16="http://schemas.microsoft.com/office/drawing/2014/main" id="{3634D145-1087-9351-E002-2FDD9E2B0FA0}"/>
                </a:ext>
              </a:extLst>
            </p:cNvPr>
            <p:cNvSpPr>
              <a:spLocks/>
            </p:cNvSpPr>
            <p:nvPr/>
          </p:nvSpPr>
          <p:spPr bwMode="auto">
            <a:xfrm>
              <a:off x="4798800" y="2800800"/>
              <a:ext cx="252000" cy="252000"/>
            </a:xfrm>
            <a:custGeom>
              <a:avLst/>
              <a:gdLst>
                <a:gd name="T0" fmla="*/ 74 w 146"/>
                <a:gd name="T1" fmla="*/ 0 h 144"/>
                <a:gd name="T2" fmla="*/ 88 w 146"/>
                <a:gd name="T3" fmla="*/ 0 h 144"/>
                <a:gd name="T4" fmla="*/ 101 w 146"/>
                <a:gd name="T5" fmla="*/ 4 h 144"/>
                <a:gd name="T6" fmla="*/ 115 w 146"/>
                <a:gd name="T7" fmla="*/ 11 h 144"/>
                <a:gd name="T8" fmla="*/ 124 w 146"/>
                <a:gd name="T9" fmla="*/ 20 h 144"/>
                <a:gd name="T10" fmla="*/ 133 w 146"/>
                <a:gd name="T11" fmla="*/ 31 h 144"/>
                <a:gd name="T12" fmla="*/ 140 w 146"/>
                <a:gd name="T13" fmla="*/ 42 h 144"/>
                <a:gd name="T14" fmla="*/ 144 w 146"/>
                <a:gd name="T15" fmla="*/ 56 h 144"/>
                <a:gd name="T16" fmla="*/ 146 w 146"/>
                <a:gd name="T17" fmla="*/ 72 h 144"/>
                <a:gd name="T18" fmla="*/ 144 w 146"/>
                <a:gd name="T19" fmla="*/ 85 h 144"/>
                <a:gd name="T20" fmla="*/ 140 w 146"/>
                <a:gd name="T21" fmla="*/ 99 h 144"/>
                <a:gd name="T22" fmla="*/ 133 w 146"/>
                <a:gd name="T23" fmla="*/ 112 h 144"/>
                <a:gd name="T24" fmla="*/ 124 w 146"/>
                <a:gd name="T25" fmla="*/ 123 h 144"/>
                <a:gd name="T26" fmla="*/ 115 w 146"/>
                <a:gd name="T27" fmla="*/ 132 h 144"/>
                <a:gd name="T28" fmla="*/ 101 w 146"/>
                <a:gd name="T29" fmla="*/ 139 h 144"/>
                <a:gd name="T30" fmla="*/ 88 w 146"/>
                <a:gd name="T31" fmla="*/ 141 h 144"/>
                <a:gd name="T32" fmla="*/ 74 w 146"/>
                <a:gd name="T33" fmla="*/ 144 h 144"/>
                <a:gd name="T34" fmla="*/ 59 w 146"/>
                <a:gd name="T35" fmla="*/ 141 h 144"/>
                <a:gd name="T36" fmla="*/ 45 w 146"/>
                <a:gd name="T37" fmla="*/ 139 h 144"/>
                <a:gd name="T38" fmla="*/ 34 w 146"/>
                <a:gd name="T39" fmla="*/ 132 h 144"/>
                <a:gd name="T40" fmla="*/ 23 w 146"/>
                <a:gd name="T41" fmla="*/ 123 h 144"/>
                <a:gd name="T42" fmla="*/ 14 w 146"/>
                <a:gd name="T43" fmla="*/ 112 h 144"/>
                <a:gd name="T44" fmla="*/ 7 w 146"/>
                <a:gd name="T45" fmla="*/ 99 h 144"/>
                <a:gd name="T46" fmla="*/ 2 w 146"/>
                <a:gd name="T47" fmla="*/ 85 h 144"/>
                <a:gd name="T48" fmla="*/ 0 w 146"/>
                <a:gd name="T49" fmla="*/ 72 h 144"/>
                <a:gd name="T50" fmla="*/ 2 w 146"/>
                <a:gd name="T51" fmla="*/ 56 h 144"/>
                <a:gd name="T52" fmla="*/ 7 w 146"/>
                <a:gd name="T53" fmla="*/ 42 h 144"/>
                <a:gd name="T54" fmla="*/ 14 w 146"/>
                <a:gd name="T55" fmla="*/ 31 h 144"/>
                <a:gd name="T56" fmla="*/ 23 w 146"/>
                <a:gd name="T57" fmla="*/ 20 h 144"/>
                <a:gd name="T58" fmla="*/ 34 w 146"/>
                <a:gd name="T59" fmla="*/ 11 h 144"/>
                <a:gd name="T60" fmla="*/ 45 w 146"/>
                <a:gd name="T61" fmla="*/ 4 h 144"/>
                <a:gd name="T62" fmla="*/ 59 w 146"/>
                <a:gd name="T63" fmla="*/ 0 h 144"/>
                <a:gd name="T64" fmla="*/ 74 w 146"/>
                <a:gd name="T6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44">
                  <a:moveTo>
                    <a:pt x="74" y="0"/>
                  </a:moveTo>
                  <a:lnTo>
                    <a:pt x="88" y="0"/>
                  </a:lnTo>
                  <a:lnTo>
                    <a:pt x="101" y="4"/>
                  </a:lnTo>
                  <a:lnTo>
                    <a:pt x="115" y="11"/>
                  </a:lnTo>
                  <a:lnTo>
                    <a:pt x="124" y="20"/>
                  </a:lnTo>
                  <a:lnTo>
                    <a:pt x="133" y="31"/>
                  </a:lnTo>
                  <a:lnTo>
                    <a:pt x="140" y="42"/>
                  </a:lnTo>
                  <a:lnTo>
                    <a:pt x="144" y="56"/>
                  </a:lnTo>
                  <a:lnTo>
                    <a:pt x="146" y="72"/>
                  </a:lnTo>
                  <a:lnTo>
                    <a:pt x="144" y="85"/>
                  </a:lnTo>
                  <a:lnTo>
                    <a:pt x="140" y="99"/>
                  </a:lnTo>
                  <a:lnTo>
                    <a:pt x="133" y="112"/>
                  </a:lnTo>
                  <a:lnTo>
                    <a:pt x="124" y="123"/>
                  </a:lnTo>
                  <a:lnTo>
                    <a:pt x="115" y="132"/>
                  </a:lnTo>
                  <a:lnTo>
                    <a:pt x="101" y="139"/>
                  </a:lnTo>
                  <a:lnTo>
                    <a:pt x="88" y="141"/>
                  </a:lnTo>
                  <a:lnTo>
                    <a:pt x="74" y="144"/>
                  </a:lnTo>
                  <a:lnTo>
                    <a:pt x="59" y="141"/>
                  </a:lnTo>
                  <a:lnTo>
                    <a:pt x="45" y="139"/>
                  </a:lnTo>
                  <a:lnTo>
                    <a:pt x="34" y="132"/>
                  </a:lnTo>
                  <a:lnTo>
                    <a:pt x="23" y="123"/>
                  </a:lnTo>
                  <a:lnTo>
                    <a:pt x="14" y="112"/>
                  </a:lnTo>
                  <a:lnTo>
                    <a:pt x="7" y="99"/>
                  </a:lnTo>
                  <a:lnTo>
                    <a:pt x="2" y="85"/>
                  </a:lnTo>
                  <a:lnTo>
                    <a:pt x="0" y="72"/>
                  </a:lnTo>
                  <a:lnTo>
                    <a:pt x="2" y="56"/>
                  </a:lnTo>
                  <a:lnTo>
                    <a:pt x="7" y="42"/>
                  </a:lnTo>
                  <a:lnTo>
                    <a:pt x="14" y="31"/>
                  </a:lnTo>
                  <a:lnTo>
                    <a:pt x="23" y="20"/>
                  </a:lnTo>
                  <a:lnTo>
                    <a:pt x="34" y="11"/>
                  </a:lnTo>
                  <a:lnTo>
                    <a:pt x="45" y="4"/>
                  </a:lnTo>
                  <a:lnTo>
                    <a:pt x="59" y="0"/>
                  </a:lnTo>
                  <a:lnTo>
                    <a:pt x="74" y="0"/>
                  </a:lnTo>
                  <a:close/>
                </a:path>
              </a:pathLst>
            </a:custGeom>
            <a:solidFill>
              <a:schemeClr val="bg2"/>
            </a:solidFill>
            <a:ln>
              <a:solidFill>
                <a:schemeClr val="tx1"/>
              </a:solidFill>
            </a:ln>
          </p:spPr>
          <p:txBody>
            <a:bodyPr vert="horz" wrap="square" lIns="91440" tIns="45720" rIns="91440" bIns="45720" numCol="1" anchor="t" anchorCtr="0" compatLnSpc="1">
              <a:prstTxWarp prst="textNoShape">
                <a:avLst/>
              </a:prstTxWarp>
            </a:bodyPr>
            <a:lstStyle/>
            <a:p>
              <a:endParaRPr lang="it-IT"/>
            </a:p>
          </p:txBody>
        </p:sp>
        <p:sp>
          <p:nvSpPr>
            <p:cNvPr id="1275" name="Rectangle 886">
              <a:extLst>
                <a:ext uri="{FF2B5EF4-FFF2-40B4-BE49-F238E27FC236}">
                  <a16:creationId xmlns:a16="http://schemas.microsoft.com/office/drawing/2014/main" id="{6C854EE9-DDF3-E040-D78C-FF8C847BD711}"/>
                </a:ext>
              </a:extLst>
            </p:cNvPr>
            <p:cNvSpPr>
              <a:spLocks noChangeArrowheads="1"/>
            </p:cNvSpPr>
            <p:nvPr/>
          </p:nvSpPr>
          <p:spPr bwMode="auto">
            <a:xfrm>
              <a:off x="4824000" y="2826294"/>
              <a:ext cx="197446"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100" b="1" dirty="0">
                  <a:solidFill>
                    <a:schemeClr val="bg1"/>
                  </a:solidFill>
                  <a:latin typeface="Bahnschrift SemiBold SemiConden" panose="020B0502040204020203" pitchFamily="34" charset="0"/>
                </a:rPr>
                <a:t>Ca</a:t>
              </a:r>
              <a:endParaRPr lang="it-IT" altLang="it-IT" sz="1050" b="1" dirty="0">
                <a:solidFill>
                  <a:schemeClr val="bg1"/>
                </a:solidFill>
                <a:latin typeface="Bahnschrift SemiBold SemiConden" panose="020B0502040204020203" pitchFamily="34" charset="0"/>
              </a:endParaRPr>
            </a:p>
          </p:txBody>
        </p:sp>
      </p:grpSp>
      <p:sp>
        <p:nvSpPr>
          <p:cNvPr id="1276" name="Freccia a destra 1275">
            <a:extLst>
              <a:ext uri="{FF2B5EF4-FFF2-40B4-BE49-F238E27FC236}">
                <a16:creationId xmlns:a16="http://schemas.microsoft.com/office/drawing/2014/main" id="{47117BCF-5FFB-026F-66A5-9B9DD690AD5A}"/>
              </a:ext>
            </a:extLst>
          </p:cNvPr>
          <p:cNvSpPr/>
          <p:nvPr/>
        </p:nvSpPr>
        <p:spPr>
          <a:xfrm>
            <a:off x="2297424" y="1907169"/>
            <a:ext cx="108000" cy="180000"/>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277" name="Gruppo 1276">
            <a:extLst>
              <a:ext uri="{FF2B5EF4-FFF2-40B4-BE49-F238E27FC236}">
                <a16:creationId xmlns:a16="http://schemas.microsoft.com/office/drawing/2014/main" id="{549ED5B2-710B-3206-31E4-945A3F834CF9}"/>
              </a:ext>
            </a:extLst>
          </p:cNvPr>
          <p:cNvGrpSpPr/>
          <p:nvPr/>
        </p:nvGrpSpPr>
        <p:grpSpPr>
          <a:xfrm>
            <a:off x="2656843" y="2290212"/>
            <a:ext cx="216000" cy="216000"/>
            <a:chOff x="4798800" y="2800800"/>
            <a:chExt cx="252000" cy="252000"/>
          </a:xfrm>
        </p:grpSpPr>
        <p:sp>
          <p:nvSpPr>
            <p:cNvPr id="1278" name="Freeform 828">
              <a:extLst>
                <a:ext uri="{FF2B5EF4-FFF2-40B4-BE49-F238E27FC236}">
                  <a16:creationId xmlns:a16="http://schemas.microsoft.com/office/drawing/2014/main" id="{389CDB68-72C2-5452-ED29-5B49A669329B}"/>
                </a:ext>
              </a:extLst>
            </p:cNvPr>
            <p:cNvSpPr>
              <a:spLocks/>
            </p:cNvSpPr>
            <p:nvPr/>
          </p:nvSpPr>
          <p:spPr bwMode="auto">
            <a:xfrm>
              <a:off x="4798800" y="2800800"/>
              <a:ext cx="252000" cy="252000"/>
            </a:xfrm>
            <a:custGeom>
              <a:avLst/>
              <a:gdLst>
                <a:gd name="T0" fmla="*/ 74 w 146"/>
                <a:gd name="T1" fmla="*/ 0 h 144"/>
                <a:gd name="T2" fmla="*/ 88 w 146"/>
                <a:gd name="T3" fmla="*/ 0 h 144"/>
                <a:gd name="T4" fmla="*/ 101 w 146"/>
                <a:gd name="T5" fmla="*/ 4 h 144"/>
                <a:gd name="T6" fmla="*/ 115 w 146"/>
                <a:gd name="T7" fmla="*/ 11 h 144"/>
                <a:gd name="T8" fmla="*/ 124 w 146"/>
                <a:gd name="T9" fmla="*/ 20 h 144"/>
                <a:gd name="T10" fmla="*/ 133 w 146"/>
                <a:gd name="T11" fmla="*/ 31 h 144"/>
                <a:gd name="T12" fmla="*/ 140 w 146"/>
                <a:gd name="T13" fmla="*/ 42 h 144"/>
                <a:gd name="T14" fmla="*/ 144 w 146"/>
                <a:gd name="T15" fmla="*/ 56 h 144"/>
                <a:gd name="T16" fmla="*/ 146 w 146"/>
                <a:gd name="T17" fmla="*/ 72 h 144"/>
                <a:gd name="T18" fmla="*/ 144 w 146"/>
                <a:gd name="T19" fmla="*/ 85 h 144"/>
                <a:gd name="T20" fmla="*/ 140 w 146"/>
                <a:gd name="T21" fmla="*/ 99 h 144"/>
                <a:gd name="T22" fmla="*/ 133 w 146"/>
                <a:gd name="T23" fmla="*/ 112 h 144"/>
                <a:gd name="T24" fmla="*/ 124 w 146"/>
                <a:gd name="T25" fmla="*/ 123 h 144"/>
                <a:gd name="T26" fmla="*/ 115 w 146"/>
                <a:gd name="T27" fmla="*/ 132 h 144"/>
                <a:gd name="T28" fmla="*/ 101 w 146"/>
                <a:gd name="T29" fmla="*/ 139 h 144"/>
                <a:gd name="T30" fmla="*/ 88 w 146"/>
                <a:gd name="T31" fmla="*/ 141 h 144"/>
                <a:gd name="T32" fmla="*/ 74 w 146"/>
                <a:gd name="T33" fmla="*/ 144 h 144"/>
                <a:gd name="T34" fmla="*/ 59 w 146"/>
                <a:gd name="T35" fmla="*/ 141 h 144"/>
                <a:gd name="T36" fmla="*/ 45 w 146"/>
                <a:gd name="T37" fmla="*/ 139 h 144"/>
                <a:gd name="T38" fmla="*/ 34 w 146"/>
                <a:gd name="T39" fmla="*/ 132 h 144"/>
                <a:gd name="T40" fmla="*/ 23 w 146"/>
                <a:gd name="T41" fmla="*/ 123 h 144"/>
                <a:gd name="T42" fmla="*/ 14 w 146"/>
                <a:gd name="T43" fmla="*/ 112 h 144"/>
                <a:gd name="T44" fmla="*/ 7 w 146"/>
                <a:gd name="T45" fmla="*/ 99 h 144"/>
                <a:gd name="T46" fmla="*/ 2 w 146"/>
                <a:gd name="T47" fmla="*/ 85 h 144"/>
                <a:gd name="T48" fmla="*/ 0 w 146"/>
                <a:gd name="T49" fmla="*/ 72 h 144"/>
                <a:gd name="T50" fmla="*/ 2 w 146"/>
                <a:gd name="T51" fmla="*/ 56 h 144"/>
                <a:gd name="T52" fmla="*/ 7 w 146"/>
                <a:gd name="T53" fmla="*/ 42 h 144"/>
                <a:gd name="T54" fmla="*/ 14 w 146"/>
                <a:gd name="T55" fmla="*/ 31 h 144"/>
                <a:gd name="T56" fmla="*/ 23 w 146"/>
                <a:gd name="T57" fmla="*/ 20 h 144"/>
                <a:gd name="T58" fmla="*/ 34 w 146"/>
                <a:gd name="T59" fmla="*/ 11 h 144"/>
                <a:gd name="T60" fmla="*/ 45 w 146"/>
                <a:gd name="T61" fmla="*/ 4 h 144"/>
                <a:gd name="T62" fmla="*/ 59 w 146"/>
                <a:gd name="T63" fmla="*/ 0 h 144"/>
                <a:gd name="T64" fmla="*/ 74 w 146"/>
                <a:gd name="T6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44">
                  <a:moveTo>
                    <a:pt x="74" y="0"/>
                  </a:moveTo>
                  <a:lnTo>
                    <a:pt x="88" y="0"/>
                  </a:lnTo>
                  <a:lnTo>
                    <a:pt x="101" y="4"/>
                  </a:lnTo>
                  <a:lnTo>
                    <a:pt x="115" y="11"/>
                  </a:lnTo>
                  <a:lnTo>
                    <a:pt x="124" y="20"/>
                  </a:lnTo>
                  <a:lnTo>
                    <a:pt x="133" y="31"/>
                  </a:lnTo>
                  <a:lnTo>
                    <a:pt x="140" y="42"/>
                  </a:lnTo>
                  <a:lnTo>
                    <a:pt x="144" y="56"/>
                  </a:lnTo>
                  <a:lnTo>
                    <a:pt x="146" y="72"/>
                  </a:lnTo>
                  <a:lnTo>
                    <a:pt x="144" y="85"/>
                  </a:lnTo>
                  <a:lnTo>
                    <a:pt x="140" y="99"/>
                  </a:lnTo>
                  <a:lnTo>
                    <a:pt x="133" y="112"/>
                  </a:lnTo>
                  <a:lnTo>
                    <a:pt x="124" y="123"/>
                  </a:lnTo>
                  <a:lnTo>
                    <a:pt x="115" y="132"/>
                  </a:lnTo>
                  <a:lnTo>
                    <a:pt x="101" y="139"/>
                  </a:lnTo>
                  <a:lnTo>
                    <a:pt x="88" y="141"/>
                  </a:lnTo>
                  <a:lnTo>
                    <a:pt x="74" y="144"/>
                  </a:lnTo>
                  <a:lnTo>
                    <a:pt x="59" y="141"/>
                  </a:lnTo>
                  <a:lnTo>
                    <a:pt x="45" y="139"/>
                  </a:lnTo>
                  <a:lnTo>
                    <a:pt x="34" y="132"/>
                  </a:lnTo>
                  <a:lnTo>
                    <a:pt x="23" y="123"/>
                  </a:lnTo>
                  <a:lnTo>
                    <a:pt x="14" y="112"/>
                  </a:lnTo>
                  <a:lnTo>
                    <a:pt x="7" y="99"/>
                  </a:lnTo>
                  <a:lnTo>
                    <a:pt x="2" y="85"/>
                  </a:lnTo>
                  <a:lnTo>
                    <a:pt x="0" y="72"/>
                  </a:lnTo>
                  <a:lnTo>
                    <a:pt x="2" y="56"/>
                  </a:lnTo>
                  <a:lnTo>
                    <a:pt x="7" y="42"/>
                  </a:lnTo>
                  <a:lnTo>
                    <a:pt x="14" y="31"/>
                  </a:lnTo>
                  <a:lnTo>
                    <a:pt x="23" y="20"/>
                  </a:lnTo>
                  <a:lnTo>
                    <a:pt x="34" y="11"/>
                  </a:lnTo>
                  <a:lnTo>
                    <a:pt x="45" y="4"/>
                  </a:lnTo>
                  <a:lnTo>
                    <a:pt x="59" y="0"/>
                  </a:lnTo>
                  <a:lnTo>
                    <a:pt x="74" y="0"/>
                  </a:lnTo>
                  <a:close/>
                </a:path>
              </a:pathLst>
            </a:custGeom>
            <a:solidFill>
              <a:schemeClr val="bg2"/>
            </a:solidFill>
            <a:ln>
              <a:solidFill>
                <a:schemeClr val="tx1"/>
              </a:solidFill>
            </a:ln>
          </p:spPr>
          <p:txBody>
            <a:bodyPr vert="horz" wrap="square" lIns="91440" tIns="45720" rIns="91440" bIns="45720" numCol="1" anchor="t" anchorCtr="0" compatLnSpc="1">
              <a:prstTxWarp prst="textNoShape">
                <a:avLst/>
              </a:prstTxWarp>
            </a:bodyPr>
            <a:lstStyle/>
            <a:p>
              <a:endParaRPr lang="it-IT"/>
            </a:p>
          </p:txBody>
        </p:sp>
        <p:sp>
          <p:nvSpPr>
            <p:cNvPr id="1279" name="Rectangle 886">
              <a:extLst>
                <a:ext uri="{FF2B5EF4-FFF2-40B4-BE49-F238E27FC236}">
                  <a16:creationId xmlns:a16="http://schemas.microsoft.com/office/drawing/2014/main" id="{0F8AF53F-8EC3-3AEB-7BA6-E981860F5412}"/>
                </a:ext>
              </a:extLst>
            </p:cNvPr>
            <p:cNvSpPr>
              <a:spLocks noChangeArrowheads="1"/>
            </p:cNvSpPr>
            <p:nvPr/>
          </p:nvSpPr>
          <p:spPr bwMode="auto">
            <a:xfrm>
              <a:off x="4824000" y="2826294"/>
              <a:ext cx="197446"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100" b="1" dirty="0">
                  <a:solidFill>
                    <a:schemeClr val="bg1"/>
                  </a:solidFill>
                  <a:latin typeface="Bahnschrift SemiBold SemiConden" panose="020B0502040204020203" pitchFamily="34" charset="0"/>
                </a:rPr>
                <a:t>Ca</a:t>
              </a:r>
              <a:endParaRPr lang="it-IT" altLang="it-IT" sz="1050" b="1" dirty="0">
                <a:solidFill>
                  <a:schemeClr val="bg1"/>
                </a:solidFill>
                <a:latin typeface="Bahnschrift SemiBold SemiConden" panose="020B0502040204020203" pitchFamily="34" charset="0"/>
              </a:endParaRPr>
            </a:p>
          </p:txBody>
        </p:sp>
      </p:grpSp>
      <p:grpSp>
        <p:nvGrpSpPr>
          <p:cNvPr id="1280" name="Gruppo 1279">
            <a:extLst>
              <a:ext uri="{FF2B5EF4-FFF2-40B4-BE49-F238E27FC236}">
                <a16:creationId xmlns:a16="http://schemas.microsoft.com/office/drawing/2014/main" id="{A0326AC1-B9EF-7354-69D8-E460A3BFE80C}"/>
              </a:ext>
            </a:extLst>
          </p:cNvPr>
          <p:cNvGrpSpPr/>
          <p:nvPr/>
        </p:nvGrpSpPr>
        <p:grpSpPr>
          <a:xfrm>
            <a:off x="1893787" y="2288434"/>
            <a:ext cx="216000" cy="216000"/>
            <a:chOff x="4798800" y="2800800"/>
            <a:chExt cx="252000" cy="252000"/>
          </a:xfrm>
        </p:grpSpPr>
        <p:sp>
          <p:nvSpPr>
            <p:cNvPr id="1281" name="Freeform 828">
              <a:extLst>
                <a:ext uri="{FF2B5EF4-FFF2-40B4-BE49-F238E27FC236}">
                  <a16:creationId xmlns:a16="http://schemas.microsoft.com/office/drawing/2014/main" id="{E54D1E1A-C310-798E-C0ED-AAD22CEC2B55}"/>
                </a:ext>
              </a:extLst>
            </p:cNvPr>
            <p:cNvSpPr>
              <a:spLocks/>
            </p:cNvSpPr>
            <p:nvPr/>
          </p:nvSpPr>
          <p:spPr bwMode="auto">
            <a:xfrm>
              <a:off x="4798800" y="2800800"/>
              <a:ext cx="252000" cy="252000"/>
            </a:xfrm>
            <a:custGeom>
              <a:avLst/>
              <a:gdLst>
                <a:gd name="T0" fmla="*/ 74 w 146"/>
                <a:gd name="T1" fmla="*/ 0 h 144"/>
                <a:gd name="T2" fmla="*/ 88 w 146"/>
                <a:gd name="T3" fmla="*/ 0 h 144"/>
                <a:gd name="T4" fmla="*/ 101 w 146"/>
                <a:gd name="T5" fmla="*/ 4 h 144"/>
                <a:gd name="T6" fmla="*/ 115 w 146"/>
                <a:gd name="T7" fmla="*/ 11 h 144"/>
                <a:gd name="T8" fmla="*/ 124 w 146"/>
                <a:gd name="T9" fmla="*/ 20 h 144"/>
                <a:gd name="T10" fmla="*/ 133 w 146"/>
                <a:gd name="T11" fmla="*/ 31 h 144"/>
                <a:gd name="T12" fmla="*/ 140 w 146"/>
                <a:gd name="T13" fmla="*/ 42 h 144"/>
                <a:gd name="T14" fmla="*/ 144 w 146"/>
                <a:gd name="T15" fmla="*/ 56 h 144"/>
                <a:gd name="T16" fmla="*/ 146 w 146"/>
                <a:gd name="T17" fmla="*/ 72 h 144"/>
                <a:gd name="T18" fmla="*/ 144 w 146"/>
                <a:gd name="T19" fmla="*/ 85 h 144"/>
                <a:gd name="T20" fmla="*/ 140 w 146"/>
                <a:gd name="T21" fmla="*/ 99 h 144"/>
                <a:gd name="T22" fmla="*/ 133 w 146"/>
                <a:gd name="T23" fmla="*/ 112 h 144"/>
                <a:gd name="T24" fmla="*/ 124 w 146"/>
                <a:gd name="T25" fmla="*/ 123 h 144"/>
                <a:gd name="T26" fmla="*/ 115 w 146"/>
                <a:gd name="T27" fmla="*/ 132 h 144"/>
                <a:gd name="T28" fmla="*/ 101 w 146"/>
                <a:gd name="T29" fmla="*/ 139 h 144"/>
                <a:gd name="T30" fmla="*/ 88 w 146"/>
                <a:gd name="T31" fmla="*/ 141 h 144"/>
                <a:gd name="T32" fmla="*/ 74 w 146"/>
                <a:gd name="T33" fmla="*/ 144 h 144"/>
                <a:gd name="T34" fmla="*/ 59 w 146"/>
                <a:gd name="T35" fmla="*/ 141 h 144"/>
                <a:gd name="T36" fmla="*/ 45 w 146"/>
                <a:gd name="T37" fmla="*/ 139 h 144"/>
                <a:gd name="T38" fmla="*/ 34 w 146"/>
                <a:gd name="T39" fmla="*/ 132 h 144"/>
                <a:gd name="T40" fmla="*/ 23 w 146"/>
                <a:gd name="T41" fmla="*/ 123 h 144"/>
                <a:gd name="T42" fmla="*/ 14 w 146"/>
                <a:gd name="T43" fmla="*/ 112 h 144"/>
                <a:gd name="T44" fmla="*/ 7 w 146"/>
                <a:gd name="T45" fmla="*/ 99 h 144"/>
                <a:gd name="T46" fmla="*/ 2 w 146"/>
                <a:gd name="T47" fmla="*/ 85 h 144"/>
                <a:gd name="T48" fmla="*/ 0 w 146"/>
                <a:gd name="T49" fmla="*/ 72 h 144"/>
                <a:gd name="T50" fmla="*/ 2 w 146"/>
                <a:gd name="T51" fmla="*/ 56 h 144"/>
                <a:gd name="T52" fmla="*/ 7 w 146"/>
                <a:gd name="T53" fmla="*/ 42 h 144"/>
                <a:gd name="T54" fmla="*/ 14 w 146"/>
                <a:gd name="T55" fmla="*/ 31 h 144"/>
                <a:gd name="T56" fmla="*/ 23 w 146"/>
                <a:gd name="T57" fmla="*/ 20 h 144"/>
                <a:gd name="T58" fmla="*/ 34 w 146"/>
                <a:gd name="T59" fmla="*/ 11 h 144"/>
                <a:gd name="T60" fmla="*/ 45 w 146"/>
                <a:gd name="T61" fmla="*/ 4 h 144"/>
                <a:gd name="T62" fmla="*/ 59 w 146"/>
                <a:gd name="T63" fmla="*/ 0 h 144"/>
                <a:gd name="T64" fmla="*/ 74 w 146"/>
                <a:gd name="T6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44">
                  <a:moveTo>
                    <a:pt x="74" y="0"/>
                  </a:moveTo>
                  <a:lnTo>
                    <a:pt x="88" y="0"/>
                  </a:lnTo>
                  <a:lnTo>
                    <a:pt x="101" y="4"/>
                  </a:lnTo>
                  <a:lnTo>
                    <a:pt x="115" y="11"/>
                  </a:lnTo>
                  <a:lnTo>
                    <a:pt x="124" y="20"/>
                  </a:lnTo>
                  <a:lnTo>
                    <a:pt x="133" y="31"/>
                  </a:lnTo>
                  <a:lnTo>
                    <a:pt x="140" y="42"/>
                  </a:lnTo>
                  <a:lnTo>
                    <a:pt x="144" y="56"/>
                  </a:lnTo>
                  <a:lnTo>
                    <a:pt x="146" y="72"/>
                  </a:lnTo>
                  <a:lnTo>
                    <a:pt x="144" y="85"/>
                  </a:lnTo>
                  <a:lnTo>
                    <a:pt x="140" y="99"/>
                  </a:lnTo>
                  <a:lnTo>
                    <a:pt x="133" y="112"/>
                  </a:lnTo>
                  <a:lnTo>
                    <a:pt x="124" y="123"/>
                  </a:lnTo>
                  <a:lnTo>
                    <a:pt x="115" y="132"/>
                  </a:lnTo>
                  <a:lnTo>
                    <a:pt x="101" y="139"/>
                  </a:lnTo>
                  <a:lnTo>
                    <a:pt x="88" y="141"/>
                  </a:lnTo>
                  <a:lnTo>
                    <a:pt x="74" y="144"/>
                  </a:lnTo>
                  <a:lnTo>
                    <a:pt x="59" y="141"/>
                  </a:lnTo>
                  <a:lnTo>
                    <a:pt x="45" y="139"/>
                  </a:lnTo>
                  <a:lnTo>
                    <a:pt x="34" y="132"/>
                  </a:lnTo>
                  <a:lnTo>
                    <a:pt x="23" y="123"/>
                  </a:lnTo>
                  <a:lnTo>
                    <a:pt x="14" y="112"/>
                  </a:lnTo>
                  <a:lnTo>
                    <a:pt x="7" y="99"/>
                  </a:lnTo>
                  <a:lnTo>
                    <a:pt x="2" y="85"/>
                  </a:lnTo>
                  <a:lnTo>
                    <a:pt x="0" y="72"/>
                  </a:lnTo>
                  <a:lnTo>
                    <a:pt x="2" y="56"/>
                  </a:lnTo>
                  <a:lnTo>
                    <a:pt x="7" y="42"/>
                  </a:lnTo>
                  <a:lnTo>
                    <a:pt x="14" y="31"/>
                  </a:lnTo>
                  <a:lnTo>
                    <a:pt x="23" y="20"/>
                  </a:lnTo>
                  <a:lnTo>
                    <a:pt x="34" y="11"/>
                  </a:lnTo>
                  <a:lnTo>
                    <a:pt x="45" y="4"/>
                  </a:lnTo>
                  <a:lnTo>
                    <a:pt x="59" y="0"/>
                  </a:lnTo>
                  <a:lnTo>
                    <a:pt x="74" y="0"/>
                  </a:lnTo>
                  <a:close/>
                </a:path>
              </a:pathLst>
            </a:custGeom>
            <a:solidFill>
              <a:schemeClr val="bg2"/>
            </a:solidFill>
            <a:ln>
              <a:solidFill>
                <a:schemeClr val="tx1"/>
              </a:solidFill>
            </a:ln>
          </p:spPr>
          <p:txBody>
            <a:bodyPr vert="horz" wrap="square" lIns="91440" tIns="45720" rIns="91440" bIns="45720" numCol="1" anchor="t" anchorCtr="0" compatLnSpc="1">
              <a:prstTxWarp prst="textNoShape">
                <a:avLst/>
              </a:prstTxWarp>
            </a:bodyPr>
            <a:lstStyle/>
            <a:p>
              <a:endParaRPr lang="it-IT"/>
            </a:p>
          </p:txBody>
        </p:sp>
        <p:sp>
          <p:nvSpPr>
            <p:cNvPr id="1282" name="Rectangle 886">
              <a:extLst>
                <a:ext uri="{FF2B5EF4-FFF2-40B4-BE49-F238E27FC236}">
                  <a16:creationId xmlns:a16="http://schemas.microsoft.com/office/drawing/2014/main" id="{13CDD8D9-0B6E-6090-5330-9D6F6D135483}"/>
                </a:ext>
              </a:extLst>
            </p:cNvPr>
            <p:cNvSpPr>
              <a:spLocks noChangeArrowheads="1"/>
            </p:cNvSpPr>
            <p:nvPr/>
          </p:nvSpPr>
          <p:spPr bwMode="auto">
            <a:xfrm>
              <a:off x="4824000" y="2826294"/>
              <a:ext cx="197446"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100" b="1" dirty="0">
                  <a:solidFill>
                    <a:schemeClr val="bg1"/>
                  </a:solidFill>
                  <a:latin typeface="Bahnschrift SemiBold SemiConden" panose="020B0502040204020203" pitchFamily="34" charset="0"/>
                </a:rPr>
                <a:t>Ca</a:t>
              </a:r>
              <a:endParaRPr lang="it-IT" altLang="it-IT" sz="1050" b="1" dirty="0">
                <a:solidFill>
                  <a:schemeClr val="bg1"/>
                </a:solidFill>
                <a:latin typeface="Bahnschrift SemiBold SemiConden" panose="020B0502040204020203" pitchFamily="34" charset="0"/>
              </a:endParaRPr>
            </a:p>
          </p:txBody>
        </p:sp>
      </p:grpSp>
      <p:grpSp>
        <p:nvGrpSpPr>
          <p:cNvPr id="1283" name="Gruppo 1282">
            <a:extLst>
              <a:ext uri="{FF2B5EF4-FFF2-40B4-BE49-F238E27FC236}">
                <a16:creationId xmlns:a16="http://schemas.microsoft.com/office/drawing/2014/main" id="{491885FF-B73D-3FA0-5EFD-729D556DE152}"/>
              </a:ext>
            </a:extLst>
          </p:cNvPr>
          <p:cNvGrpSpPr/>
          <p:nvPr/>
        </p:nvGrpSpPr>
        <p:grpSpPr>
          <a:xfrm>
            <a:off x="2151680" y="2281775"/>
            <a:ext cx="216000" cy="216000"/>
            <a:chOff x="4798800" y="2800800"/>
            <a:chExt cx="252000" cy="252000"/>
          </a:xfrm>
        </p:grpSpPr>
        <p:sp>
          <p:nvSpPr>
            <p:cNvPr id="1284" name="Freeform 828">
              <a:extLst>
                <a:ext uri="{FF2B5EF4-FFF2-40B4-BE49-F238E27FC236}">
                  <a16:creationId xmlns:a16="http://schemas.microsoft.com/office/drawing/2014/main" id="{3C12CBF3-0983-1363-4501-D9ADD5BE205F}"/>
                </a:ext>
              </a:extLst>
            </p:cNvPr>
            <p:cNvSpPr>
              <a:spLocks/>
            </p:cNvSpPr>
            <p:nvPr/>
          </p:nvSpPr>
          <p:spPr bwMode="auto">
            <a:xfrm>
              <a:off x="4798800" y="2800800"/>
              <a:ext cx="252000" cy="252000"/>
            </a:xfrm>
            <a:custGeom>
              <a:avLst/>
              <a:gdLst>
                <a:gd name="T0" fmla="*/ 74 w 146"/>
                <a:gd name="T1" fmla="*/ 0 h 144"/>
                <a:gd name="T2" fmla="*/ 88 w 146"/>
                <a:gd name="T3" fmla="*/ 0 h 144"/>
                <a:gd name="T4" fmla="*/ 101 w 146"/>
                <a:gd name="T5" fmla="*/ 4 h 144"/>
                <a:gd name="T6" fmla="*/ 115 w 146"/>
                <a:gd name="T7" fmla="*/ 11 h 144"/>
                <a:gd name="T8" fmla="*/ 124 w 146"/>
                <a:gd name="T9" fmla="*/ 20 h 144"/>
                <a:gd name="T10" fmla="*/ 133 w 146"/>
                <a:gd name="T11" fmla="*/ 31 h 144"/>
                <a:gd name="T12" fmla="*/ 140 w 146"/>
                <a:gd name="T13" fmla="*/ 42 h 144"/>
                <a:gd name="T14" fmla="*/ 144 w 146"/>
                <a:gd name="T15" fmla="*/ 56 h 144"/>
                <a:gd name="T16" fmla="*/ 146 w 146"/>
                <a:gd name="T17" fmla="*/ 72 h 144"/>
                <a:gd name="T18" fmla="*/ 144 w 146"/>
                <a:gd name="T19" fmla="*/ 85 h 144"/>
                <a:gd name="T20" fmla="*/ 140 w 146"/>
                <a:gd name="T21" fmla="*/ 99 h 144"/>
                <a:gd name="T22" fmla="*/ 133 w 146"/>
                <a:gd name="T23" fmla="*/ 112 h 144"/>
                <a:gd name="T24" fmla="*/ 124 w 146"/>
                <a:gd name="T25" fmla="*/ 123 h 144"/>
                <a:gd name="T26" fmla="*/ 115 w 146"/>
                <a:gd name="T27" fmla="*/ 132 h 144"/>
                <a:gd name="T28" fmla="*/ 101 w 146"/>
                <a:gd name="T29" fmla="*/ 139 h 144"/>
                <a:gd name="T30" fmla="*/ 88 w 146"/>
                <a:gd name="T31" fmla="*/ 141 h 144"/>
                <a:gd name="T32" fmla="*/ 74 w 146"/>
                <a:gd name="T33" fmla="*/ 144 h 144"/>
                <a:gd name="T34" fmla="*/ 59 w 146"/>
                <a:gd name="T35" fmla="*/ 141 h 144"/>
                <a:gd name="T36" fmla="*/ 45 w 146"/>
                <a:gd name="T37" fmla="*/ 139 h 144"/>
                <a:gd name="T38" fmla="*/ 34 w 146"/>
                <a:gd name="T39" fmla="*/ 132 h 144"/>
                <a:gd name="T40" fmla="*/ 23 w 146"/>
                <a:gd name="T41" fmla="*/ 123 h 144"/>
                <a:gd name="T42" fmla="*/ 14 w 146"/>
                <a:gd name="T43" fmla="*/ 112 h 144"/>
                <a:gd name="T44" fmla="*/ 7 w 146"/>
                <a:gd name="T45" fmla="*/ 99 h 144"/>
                <a:gd name="T46" fmla="*/ 2 w 146"/>
                <a:gd name="T47" fmla="*/ 85 h 144"/>
                <a:gd name="T48" fmla="*/ 0 w 146"/>
                <a:gd name="T49" fmla="*/ 72 h 144"/>
                <a:gd name="T50" fmla="*/ 2 w 146"/>
                <a:gd name="T51" fmla="*/ 56 h 144"/>
                <a:gd name="T52" fmla="*/ 7 w 146"/>
                <a:gd name="T53" fmla="*/ 42 h 144"/>
                <a:gd name="T54" fmla="*/ 14 w 146"/>
                <a:gd name="T55" fmla="*/ 31 h 144"/>
                <a:gd name="T56" fmla="*/ 23 w 146"/>
                <a:gd name="T57" fmla="*/ 20 h 144"/>
                <a:gd name="T58" fmla="*/ 34 w 146"/>
                <a:gd name="T59" fmla="*/ 11 h 144"/>
                <a:gd name="T60" fmla="*/ 45 w 146"/>
                <a:gd name="T61" fmla="*/ 4 h 144"/>
                <a:gd name="T62" fmla="*/ 59 w 146"/>
                <a:gd name="T63" fmla="*/ 0 h 144"/>
                <a:gd name="T64" fmla="*/ 74 w 146"/>
                <a:gd name="T6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44">
                  <a:moveTo>
                    <a:pt x="74" y="0"/>
                  </a:moveTo>
                  <a:lnTo>
                    <a:pt x="88" y="0"/>
                  </a:lnTo>
                  <a:lnTo>
                    <a:pt x="101" y="4"/>
                  </a:lnTo>
                  <a:lnTo>
                    <a:pt x="115" y="11"/>
                  </a:lnTo>
                  <a:lnTo>
                    <a:pt x="124" y="20"/>
                  </a:lnTo>
                  <a:lnTo>
                    <a:pt x="133" y="31"/>
                  </a:lnTo>
                  <a:lnTo>
                    <a:pt x="140" y="42"/>
                  </a:lnTo>
                  <a:lnTo>
                    <a:pt x="144" y="56"/>
                  </a:lnTo>
                  <a:lnTo>
                    <a:pt x="146" y="72"/>
                  </a:lnTo>
                  <a:lnTo>
                    <a:pt x="144" y="85"/>
                  </a:lnTo>
                  <a:lnTo>
                    <a:pt x="140" y="99"/>
                  </a:lnTo>
                  <a:lnTo>
                    <a:pt x="133" y="112"/>
                  </a:lnTo>
                  <a:lnTo>
                    <a:pt x="124" y="123"/>
                  </a:lnTo>
                  <a:lnTo>
                    <a:pt x="115" y="132"/>
                  </a:lnTo>
                  <a:lnTo>
                    <a:pt x="101" y="139"/>
                  </a:lnTo>
                  <a:lnTo>
                    <a:pt x="88" y="141"/>
                  </a:lnTo>
                  <a:lnTo>
                    <a:pt x="74" y="144"/>
                  </a:lnTo>
                  <a:lnTo>
                    <a:pt x="59" y="141"/>
                  </a:lnTo>
                  <a:lnTo>
                    <a:pt x="45" y="139"/>
                  </a:lnTo>
                  <a:lnTo>
                    <a:pt x="34" y="132"/>
                  </a:lnTo>
                  <a:lnTo>
                    <a:pt x="23" y="123"/>
                  </a:lnTo>
                  <a:lnTo>
                    <a:pt x="14" y="112"/>
                  </a:lnTo>
                  <a:lnTo>
                    <a:pt x="7" y="99"/>
                  </a:lnTo>
                  <a:lnTo>
                    <a:pt x="2" y="85"/>
                  </a:lnTo>
                  <a:lnTo>
                    <a:pt x="0" y="72"/>
                  </a:lnTo>
                  <a:lnTo>
                    <a:pt x="2" y="56"/>
                  </a:lnTo>
                  <a:lnTo>
                    <a:pt x="7" y="42"/>
                  </a:lnTo>
                  <a:lnTo>
                    <a:pt x="14" y="31"/>
                  </a:lnTo>
                  <a:lnTo>
                    <a:pt x="23" y="20"/>
                  </a:lnTo>
                  <a:lnTo>
                    <a:pt x="34" y="11"/>
                  </a:lnTo>
                  <a:lnTo>
                    <a:pt x="45" y="4"/>
                  </a:lnTo>
                  <a:lnTo>
                    <a:pt x="59" y="0"/>
                  </a:lnTo>
                  <a:lnTo>
                    <a:pt x="74" y="0"/>
                  </a:lnTo>
                  <a:close/>
                </a:path>
              </a:pathLst>
            </a:custGeom>
            <a:solidFill>
              <a:schemeClr val="bg2"/>
            </a:solidFill>
            <a:ln>
              <a:solidFill>
                <a:schemeClr val="tx1"/>
              </a:solidFill>
            </a:ln>
          </p:spPr>
          <p:txBody>
            <a:bodyPr vert="horz" wrap="square" lIns="91440" tIns="45720" rIns="91440" bIns="45720" numCol="1" anchor="t" anchorCtr="0" compatLnSpc="1">
              <a:prstTxWarp prst="textNoShape">
                <a:avLst/>
              </a:prstTxWarp>
            </a:bodyPr>
            <a:lstStyle/>
            <a:p>
              <a:endParaRPr lang="it-IT"/>
            </a:p>
          </p:txBody>
        </p:sp>
        <p:sp>
          <p:nvSpPr>
            <p:cNvPr id="1285" name="Rectangle 886">
              <a:extLst>
                <a:ext uri="{FF2B5EF4-FFF2-40B4-BE49-F238E27FC236}">
                  <a16:creationId xmlns:a16="http://schemas.microsoft.com/office/drawing/2014/main" id="{ACF068CD-3EC3-E910-1F57-07CA63F01442}"/>
                </a:ext>
              </a:extLst>
            </p:cNvPr>
            <p:cNvSpPr>
              <a:spLocks noChangeArrowheads="1"/>
            </p:cNvSpPr>
            <p:nvPr/>
          </p:nvSpPr>
          <p:spPr bwMode="auto">
            <a:xfrm>
              <a:off x="4824000" y="2826294"/>
              <a:ext cx="197446"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100" b="1" dirty="0">
                  <a:solidFill>
                    <a:schemeClr val="bg1"/>
                  </a:solidFill>
                  <a:latin typeface="Bahnschrift SemiBold SemiConden" panose="020B0502040204020203" pitchFamily="34" charset="0"/>
                </a:rPr>
                <a:t>Ca</a:t>
              </a:r>
              <a:endParaRPr lang="it-IT" altLang="it-IT" sz="1050" b="1" dirty="0">
                <a:solidFill>
                  <a:schemeClr val="bg1"/>
                </a:solidFill>
                <a:latin typeface="Bahnschrift SemiBold SemiConden" panose="020B0502040204020203" pitchFamily="34" charset="0"/>
              </a:endParaRPr>
            </a:p>
          </p:txBody>
        </p:sp>
      </p:grpSp>
      <p:grpSp>
        <p:nvGrpSpPr>
          <p:cNvPr id="1286" name="Gruppo 1285">
            <a:extLst>
              <a:ext uri="{FF2B5EF4-FFF2-40B4-BE49-F238E27FC236}">
                <a16:creationId xmlns:a16="http://schemas.microsoft.com/office/drawing/2014/main" id="{05F02E9C-BC42-5810-44B4-2CB7AB4DE06C}"/>
              </a:ext>
            </a:extLst>
          </p:cNvPr>
          <p:cNvGrpSpPr/>
          <p:nvPr/>
        </p:nvGrpSpPr>
        <p:grpSpPr>
          <a:xfrm>
            <a:off x="3400801" y="2291968"/>
            <a:ext cx="216000" cy="216000"/>
            <a:chOff x="4798800" y="2800800"/>
            <a:chExt cx="252000" cy="252000"/>
          </a:xfrm>
        </p:grpSpPr>
        <p:sp>
          <p:nvSpPr>
            <p:cNvPr id="1287" name="Freeform 828">
              <a:extLst>
                <a:ext uri="{FF2B5EF4-FFF2-40B4-BE49-F238E27FC236}">
                  <a16:creationId xmlns:a16="http://schemas.microsoft.com/office/drawing/2014/main" id="{DB637CEC-A60D-F2EE-FBCF-E9AFF5679E4B}"/>
                </a:ext>
              </a:extLst>
            </p:cNvPr>
            <p:cNvSpPr>
              <a:spLocks/>
            </p:cNvSpPr>
            <p:nvPr/>
          </p:nvSpPr>
          <p:spPr bwMode="auto">
            <a:xfrm>
              <a:off x="4798800" y="2800800"/>
              <a:ext cx="252000" cy="252000"/>
            </a:xfrm>
            <a:custGeom>
              <a:avLst/>
              <a:gdLst>
                <a:gd name="T0" fmla="*/ 74 w 146"/>
                <a:gd name="T1" fmla="*/ 0 h 144"/>
                <a:gd name="T2" fmla="*/ 88 w 146"/>
                <a:gd name="T3" fmla="*/ 0 h 144"/>
                <a:gd name="T4" fmla="*/ 101 w 146"/>
                <a:gd name="T5" fmla="*/ 4 h 144"/>
                <a:gd name="T6" fmla="*/ 115 w 146"/>
                <a:gd name="T7" fmla="*/ 11 h 144"/>
                <a:gd name="T8" fmla="*/ 124 w 146"/>
                <a:gd name="T9" fmla="*/ 20 h 144"/>
                <a:gd name="T10" fmla="*/ 133 w 146"/>
                <a:gd name="T11" fmla="*/ 31 h 144"/>
                <a:gd name="T12" fmla="*/ 140 w 146"/>
                <a:gd name="T13" fmla="*/ 42 h 144"/>
                <a:gd name="T14" fmla="*/ 144 w 146"/>
                <a:gd name="T15" fmla="*/ 56 h 144"/>
                <a:gd name="T16" fmla="*/ 146 w 146"/>
                <a:gd name="T17" fmla="*/ 72 h 144"/>
                <a:gd name="T18" fmla="*/ 144 w 146"/>
                <a:gd name="T19" fmla="*/ 85 h 144"/>
                <a:gd name="T20" fmla="*/ 140 w 146"/>
                <a:gd name="T21" fmla="*/ 99 h 144"/>
                <a:gd name="T22" fmla="*/ 133 w 146"/>
                <a:gd name="T23" fmla="*/ 112 h 144"/>
                <a:gd name="T24" fmla="*/ 124 w 146"/>
                <a:gd name="T25" fmla="*/ 123 h 144"/>
                <a:gd name="T26" fmla="*/ 115 w 146"/>
                <a:gd name="T27" fmla="*/ 132 h 144"/>
                <a:gd name="T28" fmla="*/ 101 w 146"/>
                <a:gd name="T29" fmla="*/ 139 h 144"/>
                <a:gd name="T30" fmla="*/ 88 w 146"/>
                <a:gd name="T31" fmla="*/ 141 h 144"/>
                <a:gd name="T32" fmla="*/ 74 w 146"/>
                <a:gd name="T33" fmla="*/ 144 h 144"/>
                <a:gd name="T34" fmla="*/ 59 w 146"/>
                <a:gd name="T35" fmla="*/ 141 h 144"/>
                <a:gd name="T36" fmla="*/ 45 w 146"/>
                <a:gd name="T37" fmla="*/ 139 h 144"/>
                <a:gd name="T38" fmla="*/ 34 w 146"/>
                <a:gd name="T39" fmla="*/ 132 h 144"/>
                <a:gd name="T40" fmla="*/ 23 w 146"/>
                <a:gd name="T41" fmla="*/ 123 h 144"/>
                <a:gd name="T42" fmla="*/ 14 w 146"/>
                <a:gd name="T43" fmla="*/ 112 h 144"/>
                <a:gd name="T44" fmla="*/ 7 w 146"/>
                <a:gd name="T45" fmla="*/ 99 h 144"/>
                <a:gd name="T46" fmla="*/ 2 w 146"/>
                <a:gd name="T47" fmla="*/ 85 h 144"/>
                <a:gd name="T48" fmla="*/ 0 w 146"/>
                <a:gd name="T49" fmla="*/ 72 h 144"/>
                <a:gd name="T50" fmla="*/ 2 w 146"/>
                <a:gd name="T51" fmla="*/ 56 h 144"/>
                <a:gd name="T52" fmla="*/ 7 w 146"/>
                <a:gd name="T53" fmla="*/ 42 h 144"/>
                <a:gd name="T54" fmla="*/ 14 w 146"/>
                <a:gd name="T55" fmla="*/ 31 h 144"/>
                <a:gd name="T56" fmla="*/ 23 w 146"/>
                <a:gd name="T57" fmla="*/ 20 h 144"/>
                <a:gd name="T58" fmla="*/ 34 w 146"/>
                <a:gd name="T59" fmla="*/ 11 h 144"/>
                <a:gd name="T60" fmla="*/ 45 w 146"/>
                <a:gd name="T61" fmla="*/ 4 h 144"/>
                <a:gd name="T62" fmla="*/ 59 w 146"/>
                <a:gd name="T63" fmla="*/ 0 h 144"/>
                <a:gd name="T64" fmla="*/ 74 w 146"/>
                <a:gd name="T6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44">
                  <a:moveTo>
                    <a:pt x="74" y="0"/>
                  </a:moveTo>
                  <a:lnTo>
                    <a:pt x="88" y="0"/>
                  </a:lnTo>
                  <a:lnTo>
                    <a:pt x="101" y="4"/>
                  </a:lnTo>
                  <a:lnTo>
                    <a:pt x="115" y="11"/>
                  </a:lnTo>
                  <a:lnTo>
                    <a:pt x="124" y="20"/>
                  </a:lnTo>
                  <a:lnTo>
                    <a:pt x="133" y="31"/>
                  </a:lnTo>
                  <a:lnTo>
                    <a:pt x="140" y="42"/>
                  </a:lnTo>
                  <a:lnTo>
                    <a:pt x="144" y="56"/>
                  </a:lnTo>
                  <a:lnTo>
                    <a:pt x="146" y="72"/>
                  </a:lnTo>
                  <a:lnTo>
                    <a:pt x="144" y="85"/>
                  </a:lnTo>
                  <a:lnTo>
                    <a:pt x="140" y="99"/>
                  </a:lnTo>
                  <a:lnTo>
                    <a:pt x="133" y="112"/>
                  </a:lnTo>
                  <a:lnTo>
                    <a:pt x="124" y="123"/>
                  </a:lnTo>
                  <a:lnTo>
                    <a:pt x="115" y="132"/>
                  </a:lnTo>
                  <a:lnTo>
                    <a:pt x="101" y="139"/>
                  </a:lnTo>
                  <a:lnTo>
                    <a:pt x="88" y="141"/>
                  </a:lnTo>
                  <a:lnTo>
                    <a:pt x="74" y="144"/>
                  </a:lnTo>
                  <a:lnTo>
                    <a:pt x="59" y="141"/>
                  </a:lnTo>
                  <a:lnTo>
                    <a:pt x="45" y="139"/>
                  </a:lnTo>
                  <a:lnTo>
                    <a:pt x="34" y="132"/>
                  </a:lnTo>
                  <a:lnTo>
                    <a:pt x="23" y="123"/>
                  </a:lnTo>
                  <a:lnTo>
                    <a:pt x="14" y="112"/>
                  </a:lnTo>
                  <a:lnTo>
                    <a:pt x="7" y="99"/>
                  </a:lnTo>
                  <a:lnTo>
                    <a:pt x="2" y="85"/>
                  </a:lnTo>
                  <a:lnTo>
                    <a:pt x="0" y="72"/>
                  </a:lnTo>
                  <a:lnTo>
                    <a:pt x="2" y="56"/>
                  </a:lnTo>
                  <a:lnTo>
                    <a:pt x="7" y="42"/>
                  </a:lnTo>
                  <a:lnTo>
                    <a:pt x="14" y="31"/>
                  </a:lnTo>
                  <a:lnTo>
                    <a:pt x="23" y="20"/>
                  </a:lnTo>
                  <a:lnTo>
                    <a:pt x="34" y="11"/>
                  </a:lnTo>
                  <a:lnTo>
                    <a:pt x="45" y="4"/>
                  </a:lnTo>
                  <a:lnTo>
                    <a:pt x="59" y="0"/>
                  </a:lnTo>
                  <a:lnTo>
                    <a:pt x="74" y="0"/>
                  </a:lnTo>
                  <a:close/>
                </a:path>
              </a:pathLst>
            </a:custGeom>
            <a:solidFill>
              <a:schemeClr val="bg2"/>
            </a:solidFill>
            <a:ln>
              <a:solidFill>
                <a:schemeClr val="tx1"/>
              </a:solidFill>
            </a:ln>
          </p:spPr>
          <p:txBody>
            <a:bodyPr vert="horz" wrap="square" lIns="91440" tIns="45720" rIns="91440" bIns="45720" numCol="1" anchor="t" anchorCtr="0" compatLnSpc="1">
              <a:prstTxWarp prst="textNoShape">
                <a:avLst/>
              </a:prstTxWarp>
            </a:bodyPr>
            <a:lstStyle/>
            <a:p>
              <a:endParaRPr lang="it-IT"/>
            </a:p>
          </p:txBody>
        </p:sp>
        <p:sp>
          <p:nvSpPr>
            <p:cNvPr id="1288" name="Rectangle 886">
              <a:extLst>
                <a:ext uri="{FF2B5EF4-FFF2-40B4-BE49-F238E27FC236}">
                  <a16:creationId xmlns:a16="http://schemas.microsoft.com/office/drawing/2014/main" id="{2EC521AD-2376-4788-1803-D1B3165D83B4}"/>
                </a:ext>
              </a:extLst>
            </p:cNvPr>
            <p:cNvSpPr>
              <a:spLocks noChangeArrowheads="1"/>
            </p:cNvSpPr>
            <p:nvPr/>
          </p:nvSpPr>
          <p:spPr bwMode="auto">
            <a:xfrm>
              <a:off x="4824000" y="2826294"/>
              <a:ext cx="197446"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100" b="1" dirty="0">
                  <a:solidFill>
                    <a:schemeClr val="bg1"/>
                  </a:solidFill>
                  <a:latin typeface="Bahnschrift SemiBold SemiConden" panose="020B0502040204020203" pitchFamily="34" charset="0"/>
                </a:rPr>
                <a:t>Ca</a:t>
              </a:r>
              <a:endParaRPr lang="it-IT" altLang="it-IT" sz="1050" b="1" dirty="0">
                <a:solidFill>
                  <a:schemeClr val="bg1"/>
                </a:solidFill>
                <a:latin typeface="Bahnschrift SemiBold SemiConden" panose="020B0502040204020203" pitchFamily="34" charset="0"/>
              </a:endParaRPr>
            </a:p>
          </p:txBody>
        </p:sp>
      </p:grpSp>
      <p:grpSp>
        <p:nvGrpSpPr>
          <p:cNvPr id="1289" name="Gruppo 1288">
            <a:extLst>
              <a:ext uri="{FF2B5EF4-FFF2-40B4-BE49-F238E27FC236}">
                <a16:creationId xmlns:a16="http://schemas.microsoft.com/office/drawing/2014/main" id="{B24127BF-991A-497C-3418-1908ADB986DF}"/>
              </a:ext>
            </a:extLst>
          </p:cNvPr>
          <p:cNvGrpSpPr/>
          <p:nvPr/>
        </p:nvGrpSpPr>
        <p:grpSpPr>
          <a:xfrm>
            <a:off x="3658694" y="2285309"/>
            <a:ext cx="216000" cy="216000"/>
            <a:chOff x="4798800" y="2800800"/>
            <a:chExt cx="252000" cy="252000"/>
          </a:xfrm>
        </p:grpSpPr>
        <p:sp>
          <p:nvSpPr>
            <p:cNvPr id="1290" name="Freeform 828">
              <a:extLst>
                <a:ext uri="{FF2B5EF4-FFF2-40B4-BE49-F238E27FC236}">
                  <a16:creationId xmlns:a16="http://schemas.microsoft.com/office/drawing/2014/main" id="{5EE2DA13-A6BB-8D9C-65EC-6F6351928076}"/>
                </a:ext>
              </a:extLst>
            </p:cNvPr>
            <p:cNvSpPr>
              <a:spLocks/>
            </p:cNvSpPr>
            <p:nvPr/>
          </p:nvSpPr>
          <p:spPr bwMode="auto">
            <a:xfrm>
              <a:off x="4798800" y="2800800"/>
              <a:ext cx="252000" cy="252000"/>
            </a:xfrm>
            <a:custGeom>
              <a:avLst/>
              <a:gdLst>
                <a:gd name="T0" fmla="*/ 74 w 146"/>
                <a:gd name="T1" fmla="*/ 0 h 144"/>
                <a:gd name="T2" fmla="*/ 88 w 146"/>
                <a:gd name="T3" fmla="*/ 0 h 144"/>
                <a:gd name="T4" fmla="*/ 101 w 146"/>
                <a:gd name="T5" fmla="*/ 4 h 144"/>
                <a:gd name="T6" fmla="*/ 115 w 146"/>
                <a:gd name="T7" fmla="*/ 11 h 144"/>
                <a:gd name="T8" fmla="*/ 124 w 146"/>
                <a:gd name="T9" fmla="*/ 20 h 144"/>
                <a:gd name="T10" fmla="*/ 133 w 146"/>
                <a:gd name="T11" fmla="*/ 31 h 144"/>
                <a:gd name="T12" fmla="*/ 140 w 146"/>
                <a:gd name="T13" fmla="*/ 42 h 144"/>
                <a:gd name="T14" fmla="*/ 144 w 146"/>
                <a:gd name="T15" fmla="*/ 56 h 144"/>
                <a:gd name="T16" fmla="*/ 146 w 146"/>
                <a:gd name="T17" fmla="*/ 72 h 144"/>
                <a:gd name="T18" fmla="*/ 144 w 146"/>
                <a:gd name="T19" fmla="*/ 85 h 144"/>
                <a:gd name="T20" fmla="*/ 140 w 146"/>
                <a:gd name="T21" fmla="*/ 99 h 144"/>
                <a:gd name="T22" fmla="*/ 133 w 146"/>
                <a:gd name="T23" fmla="*/ 112 h 144"/>
                <a:gd name="T24" fmla="*/ 124 w 146"/>
                <a:gd name="T25" fmla="*/ 123 h 144"/>
                <a:gd name="T26" fmla="*/ 115 w 146"/>
                <a:gd name="T27" fmla="*/ 132 h 144"/>
                <a:gd name="T28" fmla="*/ 101 w 146"/>
                <a:gd name="T29" fmla="*/ 139 h 144"/>
                <a:gd name="T30" fmla="*/ 88 w 146"/>
                <a:gd name="T31" fmla="*/ 141 h 144"/>
                <a:gd name="T32" fmla="*/ 74 w 146"/>
                <a:gd name="T33" fmla="*/ 144 h 144"/>
                <a:gd name="T34" fmla="*/ 59 w 146"/>
                <a:gd name="T35" fmla="*/ 141 h 144"/>
                <a:gd name="T36" fmla="*/ 45 w 146"/>
                <a:gd name="T37" fmla="*/ 139 h 144"/>
                <a:gd name="T38" fmla="*/ 34 w 146"/>
                <a:gd name="T39" fmla="*/ 132 h 144"/>
                <a:gd name="T40" fmla="*/ 23 w 146"/>
                <a:gd name="T41" fmla="*/ 123 h 144"/>
                <a:gd name="T42" fmla="*/ 14 w 146"/>
                <a:gd name="T43" fmla="*/ 112 h 144"/>
                <a:gd name="T44" fmla="*/ 7 w 146"/>
                <a:gd name="T45" fmla="*/ 99 h 144"/>
                <a:gd name="T46" fmla="*/ 2 w 146"/>
                <a:gd name="T47" fmla="*/ 85 h 144"/>
                <a:gd name="T48" fmla="*/ 0 w 146"/>
                <a:gd name="T49" fmla="*/ 72 h 144"/>
                <a:gd name="T50" fmla="*/ 2 w 146"/>
                <a:gd name="T51" fmla="*/ 56 h 144"/>
                <a:gd name="T52" fmla="*/ 7 w 146"/>
                <a:gd name="T53" fmla="*/ 42 h 144"/>
                <a:gd name="T54" fmla="*/ 14 w 146"/>
                <a:gd name="T55" fmla="*/ 31 h 144"/>
                <a:gd name="T56" fmla="*/ 23 w 146"/>
                <a:gd name="T57" fmla="*/ 20 h 144"/>
                <a:gd name="T58" fmla="*/ 34 w 146"/>
                <a:gd name="T59" fmla="*/ 11 h 144"/>
                <a:gd name="T60" fmla="*/ 45 w 146"/>
                <a:gd name="T61" fmla="*/ 4 h 144"/>
                <a:gd name="T62" fmla="*/ 59 w 146"/>
                <a:gd name="T63" fmla="*/ 0 h 144"/>
                <a:gd name="T64" fmla="*/ 74 w 146"/>
                <a:gd name="T6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44">
                  <a:moveTo>
                    <a:pt x="74" y="0"/>
                  </a:moveTo>
                  <a:lnTo>
                    <a:pt x="88" y="0"/>
                  </a:lnTo>
                  <a:lnTo>
                    <a:pt x="101" y="4"/>
                  </a:lnTo>
                  <a:lnTo>
                    <a:pt x="115" y="11"/>
                  </a:lnTo>
                  <a:lnTo>
                    <a:pt x="124" y="20"/>
                  </a:lnTo>
                  <a:lnTo>
                    <a:pt x="133" y="31"/>
                  </a:lnTo>
                  <a:lnTo>
                    <a:pt x="140" y="42"/>
                  </a:lnTo>
                  <a:lnTo>
                    <a:pt x="144" y="56"/>
                  </a:lnTo>
                  <a:lnTo>
                    <a:pt x="146" y="72"/>
                  </a:lnTo>
                  <a:lnTo>
                    <a:pt x="144" y="85"/>
                  </a:lnTo>
                  <a:lnTo>
                    <a:pt x="140" y="99"/>
                  </a:lnTo>
                  <a:lnTo>
                    <a:pt x="133" y="112"/>
                  </a:lnTo>
                  <a:lnTo>
                    <a:pt x="124" y="123"/>
                  </a:lnTo>
                  <a:lnTo>
                    <a:pt x="115" y="132"/>
                  </a:lnTo>
                  <a:lnTo>
                    <a:pt x="101" y="139"/>
                  </a:lnTo>
                  <a:lnTo>
                    <a:pt x="88" y="141"/>
                  </a:lnTo>
                  <a:lnTo>
                    <a:pt x="74" y="144"/>
                  </a:lnTo>
                  <a:lnTo>
                    <a:pt x="59" y="141"/>
                  </a:lnTo>
                  <a:lnTo>
                    <a:pt x="45" y="139"/>
                  </a:lnTo>
                  <a:lnTo>
                    <a:pt x="34" y="132"/>
                  </a:lnTo>
                  <a:lnTo>
                    <a:pt x="23" y="123"/>
                  </a:lnTo>
                  <a:lnTo>
                    <a:pt x="14" y="112"/>
                  </a:lnTo>
                  <a:lnTo>
                    <a:pt x="7" y="99"/>
                  </a:lnTo>
                  <a:lnTo>
                    <a:pt x="2" y="85"/>
                  </a:lnTo>
                  <a:lnTo>
                    <a:pt x="0" y="72"/>
                  </a:lnTo>
                  <a:lnTo>
                    <a:pt x="2" y="56"/>
                  </a:lnTo>
                  <a:lnTo>
                    <a:pt x="7" y="42"/>
                  </a:lnTo>
                  <a:lnTo>
                    <a:pt x="14" y="31"/>
                  </a:lnTo>
                  <a:lnTo>
                    <a:pt x="23" y="20"/>
                  </a:lnTo>
                  <a:lnTo>
                    <a:pt x="34" y="11"/>
                  </a:lnTo>
                  <a:lnTo>
                    <a:pt x="45" y="4"/>
                  </a:lnTo>
                  <a:lnTo>
                    <a:pt x="59" y="0"/>
                  </a:lnTo>
                  <a:lnTo>
                    <a:pt x="74" y="0"/>
                  </a:lnTo>
                  <a:close/>
                </a:path>
              </a:pathLst>
            </a:custGeom>
            <a:solidFill>
              <a:schemeClr val="bg2"/>
            </a:solidFill>
            <a:ln>
              <a:solidFill>
                <a:schemeClr val="tx1"/>
              </a:solidFill>
            </a:ln>
          </p:spPr>
          <p:txBody>
            <a:bodyPr vert="horz" wrap="square" lIns="91440" tIns="45720" rIns="91440" bIns="45720" numCol="1" anchor="t" anchorCtr="0" compatLnSpc="1">
              <a:prstTxWarp prst="textNoShape">
                <a:avLst/>
              </a:prstTxWarp>
            </a:bodyPr>
            <a:lstStyle/>
            <a:p>
              <a:endParaRPr lang="it-IT"/>
            </a:p>
          </p:txBody>
        </p:sp>
        <p:sp>
          <p:nvSpPr>
            <p:cNvPr id="1291" name="Rectangle 886">
              <a:extLst>
                <a:ext uri="{FF2B5EF4-FFF2-40B4-BE49-F238E27FC236}">
                  <a16:creationId xmlns:a16="http://schemas.microsoft.com/office/drawing/2014/main" id="{A34BCC83-39C0-5222-2851-90451D58F67B}"/>
                </a:ext>
              </a:extLst>
            </p:cNvPr>
            <p:cNvSpPr>
              <a:spLocks noChangeArrowheads="1"/>
            </p:cNvSpPr>
            <p:nvPr/>
          </p:nvSpPr>
          <p:spPr bwMode="auto">
            <a:xfrm>
              <a:off x="4824000" y="2826294"/>
              <a:ext cx="197446"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100" b="1" dirty="0">
                  <a:solidFill>
                    <a:schemeClr val="bg1"/>
                  </a:solidFill>
                  <a:latin typeface="Bahnschrift SemiBold SemiConden" panose="020B0502040204020203" pitchFamily="34" charset="0"/>
                </a:rPr>
                <a:t>Ca</a:t>
              </a:r>
              <a:endParaRPr lang="it-IT" altLang="it-IT" sz="1050" b="1" dirty="0">
                <a:solidFill>
                  <a:schemeClr val="bg1"/>
                </a:solidFill>
                <a:latin typeface="Bahnschrift SemiBold SemiConden" panose="020B0502040204020203" pitchFamily="34" charset="0"/>
              </a:endParaRPr>
            </a:p>
          </p:txBody>
        </p:sp>
      </p:grpSp>
      <p:grpSp>
        <p:nvGrpSpPr>
          <p:cNvPr id="1292" name="Gruppo 1291">
            <a:extLst>
              <a:ext uri="{FF2B5EF4-FFF2-40B4-BE49-F238E27FC236}">
                <a16:creationId xmlns:a16="http://schemas.microsoft.com/office/drawing/2014/main" id="{7932B1E0-81D0-9760-0126-EA33368A3EB0}"/>
              </a:ext>
            </a:extLst>
          </p:cNvPr>
          <p:cNvGrpSpPr/>
          <p:nvPr/>
        </p:nvGrpSpPr>
        <p:grpSpPr>
          <a:xfrm>
            <a:off x="2895638" y="2283531"/>
            <a:ext cx="216000" cy="216000"/>
            <a:chOff x="4798800" y="2800800"/>
            <a:chExt cx="252000" cy="252000"/>
          </a:xfrm>
        </p:grpSpPr>
        <p:sp>
          <p:nvSpPr>
            <p:cNvPr id="1293" name="Freeform 828">
              <a:extLst>
                <a:ext uri="{FF2B5EF4-FFF2-40B4-BE49-F238E27FC236}">
                  <a16:creationId xmlns:a16="http://schemas.microsoft.com/office/drawing/2014/main" id="{A15DF0D6-1EA0-1F77-74DF-E7605158D705}"/>
                </a:ext>
              </a:extLst>
            </p:cNvPr>
            <p:cNvSpPr>
              <a:spLocks/>
            </p:cNvSpPr>
            <p:nvPr/>
          </p:nvSpPr>
          <p:spPr bwMode="auto">
            <a:xfrm>
              <a:off x="4798800" y="2800800"/>
              <a:ext cx="252000" cy="252000"/>
            </a:xfrm>
            <a:custGeom>
              <a:avLst/>
              <a:gdLst>
                <a:gd name="T0" fmla="*/ 74 w 146"/>
                <a:gd name="T1" fmla="*/ 0 h 144"/>
                <a:gd name="T2" fmla="*/ 88 w 146"/>
                <a:gd name="T3" fmla="*/ 0 h 144"/>
                <a:gd name="T4" fmla="*/ 101 w 146"/>
                <a:gd name="T5" fmla="*/ 4 h 144"/>
                <a:gd name="T6" fmla="*/ 115 w 146"/>
                <a:gd name="T7" fmla="*/ 11 h 144"/>
                <a:gd name="T8" fmla="*/ 124 w 146"/>
                <a:gd name="T9" fmla="*/ 20 h 144"/>
                <a:gd name="T10" fmla="*/ 133 w 146"/>
                <a:gd name="T11" fmla="*/ 31 h 144"/>
                <a:gd name="T12" fmla="*/ 140 w 146"/>
                <a:gd name="T13" fmla="*/ 42 h 144"/>
                <a:gd name="T14" fmla="*/ 144 w 146"/>
                <a:gd name="T15" fmla="*/ 56 h 144"/>
                <a:gd name="T16" fmla="*/ 146 w 146"/>
                <a:gd name="T17" fmla="*/ 72 h 144"/>
                <a:gd name="T18" fmla="*/ 144 w 146"/>
                <a:gd name="T19" fmla="*/ 85 h 144"/>
                <a:gd name="T20" fmla="*/ 140 w 146"/>
                <a:gd name="T21" fmla="*/ 99 h 144"/>
                <a:gd name="T22" fmla="*/ 133 w 146"/>
                <a:gd name="T23" fmla="*/ 112 h 144"/>
                <a:gd name="T24" fmla="*/ 124 w 146"/>
                <a:gd name="T25" fmla="*/ 123 h 144"/>
                <a:gd name="T26" fmla="*/ 115 w 146"/>
                <a:gd name="T27" fmla="*/ 132 h 144"/>
                <a:gd name="T28" fmla="*/ 101 w 146"/>
                <a:gd name="T29" fmla="*/ 139 h 144"/>
                <a:gd name="T30" fmla="*/ 88 w 146"/>
                <a:gd name="T31" fmla="*/ 141 h 144"/>
                <a:gd name="T32" fmla="*/ 74 w 146"/>
                <a:gd name="T33" fmla="*/ 144 h 144"/>
                <a:gd name="T34" fmla="*/ 59 w 146"/>
                <a:gd name="T35" fmla="*/ 141 h 144"/>
                <a:gd name="T36" fmla="*/ 45 w 146"/>
                <a:gd name="T37" fmla="*/ 139 h 144"/>
                <a:gd name="T38" fmla="*/ 34 w 146"/>
                <a:gd name="T39" fmla="*/ 132 h 144"/>
                <a:gd name="T40" fmla="*/ 23 w 146"/>
                <a:gd name="T41" fmla="*/ 123 h 144"/>
                <a:gd name="T42" fmla="*/ 14 w 146"/>
                <a:gd name="T43" fmla="*/ 112 h 144"/>
                <a:gd name="T44" fmla="*/ 7 w 146"/>
                <a:gd name="T45" fmla="*/ 99 h 144"/>
                <a:gd name="T46" fmla="*/ 2 w 146"/>
                <a:gd name="T47" fmla="*/ 85 h 144"/>
                <a:gd name="T48" fmla="*/ 0 w 146"/>
                <a:gd name="T49" fmla="*/ 72 h 144"/>
                <a:gd name="T50" fmla="*/ 2 w 146"/>
                <a:gd name="T51" fmla="*/ 56 h 144"/>
                <a:gd name="T52" fmla="*/ 7 w 146"/>
                <a:gd name="T53" fmla="*/ 42 h 144"/>
                <a:gd name="T54" fmla="*/ 14 w 146"/>
                <a:gd name="T55" fmla="*/ 31 h 144"/>
                <a:gd name="T56" fmla="*/ 23 w 146"/>
                <a:gd name="T57" fmla="*/ 20 h 144"/>
                <a:gd name="T58" fmla="*/ 34 w 146"/>
                <a:gd name="T59" fmla="*/ 11 h 144"/>
                <a:gd name="T60" fmla="*/ 45 w 146"/>
                <a:gd name="T61" fmla="*/ 4 h 144"/>
                <a:gd name="T62" fmla="*/ 59 w 146"/>
                <a:gd name="T63" fmla="*/ 0 h 144"/>
                <a:gd name="T64" fmla="*/ 74 w 146"/>
                <a:gd name="T6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44">
                  <a:moveTo>
                    <a:pt x="74" y="0"/>
                  </a:moveTo>
                  <a:lnTo>
                    <a:pt x="88" y="0"/>
                  </a:lnTo>
                  <a:lnTo>
                    <a:pt x="101" y="4"/>
                  </a:lnTo>
                  <a:lnTo>
                    <a:pt x="115" y="11"/>
                  </a:lnTo>
                  <a:lnTo>
                    <a:pt x="124" y="20"/>
                  </a:lnTo>
                  <a:lnTo>
                    <a:pt x="133" y="31"/>
                  </a:lnTo>
                  <a:lnTo>
                    <a:pt x="140" y="42"/>
                  </a:lnTo>
                  <a:lnTo>
                    <a:pt x="144" y="56"/>
                  </a:lnTo>
                  <a:lnTo>
                    <a:pt x="146" y="72"/>
                  </a:lnTo>
                  <a:lnTo>
                    <a:pt x="144" y="85"/>
                  </a:lnTo>
                  <a:lnTo>
                    <a:pt x="140" y="99"/>
                  </a:lnTo>
                  <a:lnTo>
                    <a:pt x="133" y="112"/>
                  </a:lnTo>
                  <a:lnTo>
                    <a:pt x="124" y="123"/>
                  </a:lnTo>
                  <a:lnTo>
                    <a:pt x="115" y="132"/>
                  </a:lnTo>
                  <a:lnTo>
                    <a:pt x="101" y="139"/>
                  </a:lnTo>
                  <a:lnTo>
                    <a:pt x="88" y="141"/>
                  </a:lnTo>
                  <a:lnTo>
                    <a:pt x="74" y="144"/>
                  </a:lnTo>
                  <a:lnTo>
                    <a:pt x="59" y="141"/>
                  </a:lnTo>
                  <a:lnTo>
                    <a:pt x="45" y="139"/>
                  </a:lnTo>
                  <a:lnTo>
                    <a:pt x="34" y="132"/>
                  </a:lnTo>
                  <a:lnTo>
                    <a:pt x="23" y="123"/>
                  </a:lnTo>
                  <a:lnTo>
                    <a:pt x="14" y="112"/>
                  </a:lnTo>
                  <a:lnTo>
                    <a:pt x="7" y="99"/>
                  </a:lnTo>
                  <a:lnTo>
                    <a:pt x="2" y="85"/>
                  </a:lnTo>
                  <a:lnTo>
                    <a:pt x="0" y="72"/>
                  </a:lnTo>
                  <a:lnTo>
                    <a:pt x="2" y="56"/>
                  </a:lnTo>
                  <a:lnTo>
                    <a:pt x="7" y="42"/>
                  </a:lnTo>
                  <a:lnTo>
                    <a:pt x="14" y="31"/>
                  </a:lnTo>
                  <a:lnTo>
                    <a:pt x="23" y="20"/>
                  </a:lnTo>
                  <a:lnTo>
                    <a:pt x="34" y="11"/>
                  </a:lnTo>
                  <a:lnTo>
                    <a:pt x="45" y="4"/>
                  </a:lnTo>
                  <a:lnTo>
                    <a:pt x="59" y="0"/>
                  </a:lnTo>
                  <a:lnTo>
                    <a:pt x="74" y="0"/>
                  </a:lnTo>
                  <a:close/>
                </a:path>
              </a:pathLst>
            </a:custGeom>
            <a:solidFill>
              <a:schemeClr val="bg2"/>
            </a:solidFill>
            <a:ln>
              <a:solidFill>
                <a:schemeClr val="tx1"/>
              </a:solidFill>
            </a:ln>
          </p:spPr>
          <p:txBody>
            <a:bodyPr vert="horz" wrap="square" lIns="91440" tIns="45720" rIns="91440" bIns="45720" numCol="1" anchor="t" anchorCtr="0" compatLnSpc="1">
              <a:prstTxWarp prst="textNoShape">
                <a:avLst/>
              </a:prstTxWarp>
            </a:bodyPr>
            <a:lstStyle/>
            <a:p>
              <a:endParaRPr lang="it-IT"/>
            </a:p>
          </p:txBody>
        </p:sp>
        <p:sp>
          <p:nvSpPr>
            <p:cNvPr id="1294" name="Rectangle 886">
              <a:extLst>
                <a:ext uri="{FF2B5EF4-FFF2-40B4-BE49-F238E27FC236}">
                  <a16:creationId xmlns:a16="http://schemas.microsoft.com/office/drawing/2014/main" id="{EAC86287-3127-C4B6-4BCD-87651E901B9F}"/>
                </a:ext>
              </a:extLst>
            </p:cNvPr>
            <p:cNvSpPr>
              <a:spLocks noChangeArrowheads="1"/>
            </p:cNvSpPr>
            <p:nvPr/>
          </p:nvSpPr>
          <p:spPr bwMode="auto">
            <a:xfrm>
              <a:off x="4824000" y="2826294"/>
              <a:ext cx="197446"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100" b="1" dirty="0">
                  <a:solidFill>
                    <a:schemeClr val="bg1"/>
                  </a:solidFill>
                  <a:latin typeface="Bahnschrift SemiBold SemiConden" panose="020B0502040204020203" pitchFamily="34" charset="0"/>
                </a:rPr>
                <a:t>Ca</a:t>
              </a:r>
              <a:endParaRPr lang="it-IT" altLang="it-IT" sz="1050" b="1" dirty="0">
                <a:solidFill>
                  <a:schemeClr val="bg1"/>
                </a:solidFill>
                <a:latin typeface="Bahnschrift SemiBold SemiConden" panose="020B0502040204020203" pitchFamily="34" charset="0"/>
              </a:endParaRPr>
            </a:p>
          </p:txBody>
        </p:sp>
      </p:grpSp>
      <p:grpSp>
        <p:nvGrpSpPr>
          <p:cNvPr id="1295" name="Gruppo 1294">
            <a:extLst>
              <a:ext uri="{FF2B5EF4-FFF2-40B4-BE49-F238E27FC236}">
                <a16:creationId xmlns:a16="http://schemas.microsoft.com/office/drawing/2014/main" id="{4419AAB1-CADD-7122-29D3-3244E1397D1D}"/>
              </a:ext>
            </a:extLst>
          </p:cNvPr>
          <p:cNvGrpSpPr/>
          <p:nvPr/>
        </p:nvGrpSpPr>
        <p:grpSpPr>
          <a:xfrm>
            <a:off x="3153531" y="2276872"/>
            <a:ext cx="216000" cy="216000"/>
            <a:chOff x="4798800" y="2800800"/>
            <a:chExt cx="252000" cy="252000"/>
          </a:xfrm>
        </p:grpSpPr>
        <p:sp>
          <p:nvSpPr>
            <p:cNvPr id="1296" name="Freeform 828">
              <a:extLst>
                <a:ext uri="{FF2B5EF4-FFF2-40B4-BE49-F238E27FC236}">
                  <a16:creationId xmlns:a16="http://schemas.microsoft.com/office/drawing/2014/main" id="{89CB6FCF-7F37-9092-8A25-38F8AE51E00E}"/>
                </a:ext>
              </a:extLst>
            </p:cNvPr>
            <p:cNvSpPr>
              <a:spLocks/>
            </p:cNvSpPr>
            <p:nvPr/>
          </p:nvSpPr>
          <p:spPr bwMode="auto">
            <a:xfrm>
              <a:off x="4798800" y="2800800"/>
              <a:ext cx="252000" cy="252000"/>
            </a:xfrm>
            <a:custGeom>
              <a:avLst/>
              <a:gdLst>
                <a:gd name="T0" fmla="*/ 74 w 146"/>
                <a:gd name="T1" fmla="*/ 0 h 144"/>
                <a:gd name="T2" fmla="*/ 88 w 146"/>
                <a:gd name="T3" fmla="*/ 0 h 144"/>
                <a:gd name="T4" fmla="*/ 101 w 146"/>
                <a:gd name="T5" fmla="*/ 4 h 144"/>
                <a:gd name="T6" fmla="*/ 115 w 146"/>
                <a:gd name="T7" fmla="*/ 11 h 144"/>
                <a:gd name="T8" fmla="*/ 124 w 146"/>
                <a:gd name="T9" fmla="*/ 20 h 144"/>
                <a:gd name="T10" fmla="*/ 133 w 146"/>
                <a:gd name="T11" fmla="*/ 31 h 144"/>
                <a:gd name="T12" fmla="*/ 140 w 146"/>
                <a:gd name="T13" fmla="*/ 42 h 144"/>
                <a:gd name="T14" fmla="*/ 144 w 146"/>
                <a:gd name="T15" fmla="*/ 56 h 144"/>
                <a:gd name="T16" fmla="*/ 146 w 146"/>
                <a:gd name="T17" fmla="*/ 72 h 144"/>
                <a:gd name="T18" fmla="*/ 144 w 146"/>
                <a:gd name="T19" fmla="*/ 85 h 144"/>
                <a:gd name="T20" fmla="*/ 140 w 146"/>
                <a:gd name="T21" fmla="*/ 99 h 144"/>
                <a:gd name="T22" fmla="*/ 133 w 146"/>
                <a:gd name="T23" fmla="*/ 112 h 144"/>
                <a:gd name="T24" fmla="*/ 124 w 146"/>
                <a:gd name="T25" fmla="*/ 123 h 144"/>
                <a:gd name="T26" fmla="*/ 115 w 146"/>
                <a:gd name="T27" fmla="*/ 132 h 144"/>
                <a:gd name="T28" fmla="*/ 101 w 146"/>
                <a:gd name="T29" fmla="*/ 139 h 144"/>
                <a:gd name="T30" fmla="*/ 88 w 146"/>
                <a:gd name="T31" fmla="*/ 141 h 144"/>
                <a:gd name="T32" fmla="*/ 74 w 146"/>
                <a:gd name="T33" fmla="*/ 144 h 144"/>
                <a:gd name="T34" fmla="*/ 59 w 146"/>
                <a:gd name="T35" fmla="*/ 141 h 144"/>
                <a:gd name="T36" fmla="*/ 45 w 146"/>
                <a:gd name="T37" fmla="*/ 139 h 144"/>
                <a:gd name="T38" fmla="*/ 34 w 146"/>
                <a:gd name="T39" fmla="*/ 132 h 144"/>
                <a:gd name="T40" fmla="*/ 23 w 146"/>
                <a:gd name="T41" fmla="*/ 123 h 144"/>
                <a:gd name="T42" fmla="*/ 14 w 146"/>
                <a:gd name="T43" fmla="*/ 112 h 144"/>
                <a:gd name="T44" fmla="*/ 7 w 146"/>
                <a:gd name="T45" fmla="*/ 99 h 144"/>
                <a:gd name="T46" fmla="*/ 2 w 146"/>
                <a:gd name="T47" fmla="*/ 85 h 144"/>
                <a:gd name="T48" fmla="*/ 0 w 146"/>
                <a:gd name="T49" fmla="*/ 72 h 144"/>
                <a:gd name="T50" fmla="*/ 2 w 146"/>
                <a:gd name="T51" fmla="*/ 56 h 144"/>
                <a:gd name="T52" fmla="*/ 7 w 146"/>
                <a:gd name="T53" fmla="*/ 42 h 144"/>
                <a:gd name="T54" fmla="*/ 14 w 146"/>
                <a:gd name="T55" fmla="*/ 31 h 144"/>
                <a:gd name="T56" fmla="*/ 23 w 146"/>
                <a:gd name="T57" fmla="*/ 20 h 144"/>
                <a:gd name="T58" fmla="*/ 34 w 146"/>
                <a:gd name="T59" fmla="*/ 11 h 144"/>
                <a:gd name="T60" fmla="*/ 45 w 146"/>
                <a:gd name="T61" fmla="*/ 4 h 144"/>
                <a:gd name="T62" fmla="*/ 59 w 146"/>
                <a:gd name="T63" fmla="*/ 0 h 144"/>
                <a:gd name="T64" fmla="*/ 74 w 146"/>
                <a:gd name="T6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44">
                  <a:moveTo>
                    <a:pt x="74" y="0"/>
                  </a:moveTo>
                  <a:lnTo>
                    <a:pt x="88" y="0"/>
                  </a:lnTo>
                  <a:lnTo>
                    <a:pt x="101" y="4"/>
                  </a:lnTo>
                  <a:lnTo>
                    <a:pt x="115" y="11"/>
                  </a:lnTo>
                  <a:lnTo>
                    <a:pt x="124" y="20"/>
                  </a:lnTo>
                  <a:lnTo>
                    <a:pt x="133" y="31"/>
                  </a:lnTo>
                  <a:lnTo>
                    <a:pt x="140" y="42"/>
                  </a:lnTo>
                  <a:lnTo>
                    <a:pt x="144" y="56"/>
                  </a:lnTo>
                  <a:lnTo>
                    <a:pt x="146" y="72"/>
                  </a:lnTo>
                  <a:lnTo>
                    <a:pt x="144" y="85"/>
                  </a:lnTo>
                  <a:lnTo>
                    <a:pt x="140" y="99"/>
                  </a:lnTo>
                  <a:lnTo>
                    <a:pt x="133" y="112"/>
                  </a:lnTo>
                  <a:lnTo>
                    <a:pt x="124" y="123"/>
                  </a:lnTo>
                  <a:lnTo>
                    <a:pt x="115" y="132"/>
                  </a:lnTo>
                  <a:lnTo>
                    <a:pt x="101" y="139"/>
                  </a:lnTo>
                  <a:lnTo>
                    <a:pt x="88" y="141"/>
                  </a:lnTo>
                  <a:lnTo>
                    <a:pt x="74" y="144"/>
                  </a:lnTo>
                  <a:lnTo>
                    <a:pt x="59" y="141"/>
                  </a:lnTo>
                  <a:lnTo>
                    <a:pt x="45" y="139"/>
                  </a:lnTo>
                  <a:lnTo>
                    <a:pt x="34" y="132"/>
                  </a:lnTo>
                  <a:lnTo>
                    <a:pt x="23" y="123"/>
                  </a:lnTo>
                  <a:lnTo>
                    <a:pt x="14" y="112"/>
                  </a:lnTo>
                  <a:lnTo>
                    <a:pt x="7" y="99"/>
                  </a:lnTo>
                  <a:lnTo>
                    <a:pt x="2" y="85"/>
                  </a:lnTo>
                  <a:lnTo>
                    <a:pt x="0" y="72"/>
                  </a:lnTo>
                  <a:lnTo>
                    <a:pt x="2" y="56"/>
                  </a:lnTo>
                  <a:lnTo>
                    <a:pt x="7" y="42"/>
                  </a:lnTo>
                  <a:lnTo>
                    <a:pt x="14" y="31"/>
                  </a:lnTo>
                  <a:lnTo>
                    <a:pt x="23" y="20"/>
                  </a:lnTo>
                  <a:lnTo>
                    <a:pt x="34" y="11"/>
                  </a:lnTo>
                  <a:lnTo>
                    <a:pt x="45" y="4"/>
                  </a:lnTo>
                  <a:lnTo>
                    <a:pt x="59" y="0"/>
                  </a:lnTo>
                  <a:lnTo>
                    <a:pt x="74" y="0"/>
                  </a:lnTo>
                  <a:close/>
                </a:path>
              </a:pathLst>
            </a:custGeom>
            <a:solidFill>
              <a:schemeClr val="bg2"/>
            </a:solidFill>
            <a:ln>
              <a:solidFill>
                <a:schemeClr val="tx1"/>
              </a:solidFill>
            </a:ln>
          </p:spPr>
          <p:txBody>
            <a:bodyPr vert="horz" wrap="square" lIns="91440" tIns="45720" rIns="91440" bIns="45720" numCol="1" anchor="t" anchorCtr="0" compatLnSpc="1">
              <a:prstTxWarp prst="textNoShape">
                <a:avLst/>
              </a:prstTxWarp>
            </a:bodyPr>
            <a:lstStyle/>
            <a:p>
              <a:endParaRPr lang="it-IT"/>
            </a:p>
          </p:txBody>
        </p:sp>
        <p:sp>
          <p:nvSpPr>
            <p:cNvPr id="1297" name="Rectangle 886">
              <a:extLst>
                <a:ext uri="{FF2B5EF4-FFF2-40B4-BE49-F238E27FC236}">
                  <a16:creationId xmlns:a16="http://schemas.microsoft.com/office/drawing/2014/main" id="{29649113-1B8B-6B27-003C-84209F3B75A8}"/>
                </a:ext>
              </a:extLst>
            </p:cNvPr>
            <p:cNvSpPr>
              <a:spLocks noChangeArrowheads="1"/>
            </p:cNvSpPr>
            <p:nvPr/>
          </p:nvSpPr>
          <p:spPr bwMode="auto">
            <a:xfrm>
              <a:off x="4824000" y="2826294"/>
              <a:ext cx="197446"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100" b="1" dirty="0">
                  <a:solidFill>
                    <a:schemeClr val="bg1"/>
                  </a:solidFill>
                  <a:latin typeface="Bahnschrift SemiBold SemiConden" panose="020B0502040204020203" pitchFamily="34" charset="0"/>
                </a:rPr>
                <a:t>Ca</a:t>
              </a:r>
              <a:endParaRPr lang="it-IT" altLang="it-IT" sz="1050" b="1" dirty="0">
                <a:solidFill>
                  <a:schemeClr val="bg1"/>
                </a:solidFill>
                <a:latin typeface="Bahnschrift SemiBold SemiConden" panose="020B0502040204020203" pitchFamily="34" charset="0"/>
              </a:endParaRPr>
            </a:p>
          </p:txBody>
        </p:sp>
      </p:grpSp>
      <p:grpSp>
        <p:nvGrpSpPr>
          <p:cNvPr id="1298" name="Gruppo 1297">
            <a:extLst>
              <a:ext uri="{FF2B5EF4-FFF2-40B4-BE49-F238E27FC236}">
                <a16:creationId xmlns:a16="http://schemas.microsoft.com/office/drawing/2014/main" id="{49C6A011-F6B7-6506-731B-81E1E2E896B2}"/>
              </a:ext>
            </a:extLst>
          </p:cNvPr>
          <p:cNvGrpSpPr/>
          <p:nvPr/>
        </p:nvGrpSpPr>
        <p:grpSpPr>
          <a:xfrm>
            <a:off x="4409173" y="2293337"/>
            <a:ext cx="216000" cy="216000"/>
            <a:chOff x="4798800" y="2800800"/>
            <a:chExt cx="252000" cy="252000"/>
          </a:xfrm>
        </p:grpSpPr>
        <p:sp>
          <p:nvSpPr>
            <p:cNvPr id="1299" name="Freeform 828">
              <a:extLst>
                <a:ext uri="{FF2B5EF4-FFF2-40B4-BE49-F238E27FC236}">
                  <a16:creationId xmlns:a16="http://schemas.microsoft.com/office/drawing/2014/main" id="{662B19D8-FAA2-F895-BFD1-F2F9294DF860}"/>
                </a:ext>
              </a:extLst>
            </p:cNvPr>
            <p:cNvSpPr>
              <a:spLocks/>
            </p:cNvSpPr>
            <p:nvPr/>
          </p:nvSpPr>
          <p:spPr bwMode="auto">
            <a:xfrm>
              <a:off x="4798800" y="2800800"/>
              <a:ext cx="252000" cy="252000"/>
            </a:xfrm>
            <a:custGeom>
              <a:avLst/>
              <a:gdLst>
                <a:gd name="T0" fmla="*/ 74 w 146"/>
                <a:gd name="T1" fmla="*/ 0 h 144"/>
                <a:gd name="T2" fmla="*/ 88 w 146"/>
                <a:gd name="T3" fmla="*/ 0 h 144"/>
                <a:gd name="T4" fmla="*/ 101 w 146"/>
                <a:gd name="T5" fmla="*/ 4 h 144"/>
                <a:gd name="T6" fmla="*/ 115 w 146"/>
                <a:gd name="T7" fmla="*/ 11 h 144"/>
                <a:gd name="T8" fmla="*/ 124 w 146"/>
                <a:gd name="T9" fmla="*/ 20 h 144"/>
                <a:gd name="T10" fmla="*/ 133 w 146"/>
                <a:gd name="T11" fmla="*/ 31 h 144"/>
                <a:gd name="T12" fmla="*/ 140 w 146"/>
                <a:gd name="T13" fmla="*/ 42 h 144"/>
                <a:gd name="T14" fmla="*/ 144 w 146"/>
                <a:gd name="T15" fmla="*/ 56 h 144"/>
                <a:gd name="T16" fmla="*/ 146 w 146"/>
                <a:gd name="T17" fmla="*/ 72 h 144"/>
                <a:gd name="T18" fmla="*/ 144 w 146"/>
                <a:gd name="T19" fmla="*/ 85 h 144"/>
                <a:gd name="T20" fmla="*/ 140 w 146"/>
                <a:gd name="T21" fmla="*/ 99 h 144"/>
                <a:gd name="T22" fmla="*/ 133 w 146"/>
                <a:gd name="T23" fmla="*/ 112 h 144"/>
                <a:gd name="T24" fmla="*/ 124 w 146"/>
                <a:gd name="T25" fmla="*/ 123 h 144"/>
                <a:gd name="T26" fmla="*/ 115 w 146"/>
                <a:gd name="T27" fmla="*/ 132 h 144"/>
                <a:gd name="T28" fmla="*/ 101 w 146"/>
                <a:gd name="T29" fmla="*/ 139 h 144"/>
                <a:gd name="T30" fmla="*/ 88 w 146"/>
                <a:gd name="T31" fmla="*/ 141 h 144"/>
                <a:gd name="T32" fmla="*/ 74 w 146"/>
                <a:gd name="T33" fmla="*/ 144 h 144"/>
                <a:gd name="T34" fmla="*/ 59 w 146"/>
                <a:gd name="T35" fmla="*/ 141 h 144"/>
                <a:gd name="T36" fmla="*/ 45 w 146"/>
                <a:gd name="T37" fmla="*/ 139 h 144"/>
                <a:gd name="T38" fmla="*/ 34 w 146"/>
                <a:gd name="T39" fmla="*/ 132 h 144"/>
                <a:gd name="T40" fmla="*/ 23 w 146"/>
                <a:gd name="T41" fmla="*/ 123 h 144"/>
                <a:gd name="T42" fmla="*/ 14 w 146"/>
                <a:gd name="T43" fmla="*/ 112 h 144"/>
                <a:gd name="T44" fmla="*/ 7 w 146"/>
                <a:gd name="T45" fmla="*/ 99 h 144"/>
                <a:gd name="T46" fmla="*/ 2 w 146"/>
                <a:gd name="T47" fmla="*/ 85 h 144"/>
                <a:gd name="T48" fmla="*/ 0 w 146"/>
                <a:gd name="T49" fmla="*/ 72 h 144"/>
                <a:gd name="T50" fmla="*/ 2 w 146"/>
                <a:gd name="T51" fmla="*/ 56 h 144"/>
                <a:gd name="T52" fmla="*/ 7 w 146"/>
                <a:gd name="T53" fmla="*/ 42 h 144"/>
                <a:gd name="T54" fmla="*/ 14 w 146"/>
                <a:gd name="T55" fmla="*/ 31 h 144"/>
                <a:gd name="T56" fmla="*/ 23 w 146"/>
                <a:gd name="T57" fmla="*/ 20 h 144"/>
                <a:gd name="T58" fmla="*/ 34 w 146"/>
                <a:gd name="T59" fmla="*/ 11 h 144"/>
                <a:gd name="T60" fmla="*/ 45 w 146"/>
                <a:gd name="T61" fmla="*/ 4 h 144"/>
                <a:gd name="T62" fmla="*/ 59 w 146"/>
                <a:gd name="T63" fmla="*/ 0 h 144"/>
                <a:gd name="T64" fmla="*/ 74 w 146"/>
                <a:gd name="T6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44">
                  <a:moveTo>
                    <a:pt x="74" y="0"/>
                  </a:moveTo>
                  <a:lnTo>
                    <a:pt x="88" y="0"/>
                  </a:lnTo>
                  <a:lnTo>
                    <a:pt x="101" y="4"/>
                  </a:lnTo>
                  <a:lnTo>
                    <a:pt x="115" y="11"/>
                  </a:lnTo>
                  <a:lnTo>
                    <a:pt x="124" y="20"/>
                  </a:lnTo>
                  <a:lnTo>
                    <a:pt x="133" y="31"/>
                  </a:lnTo>
                  <a:lnTo>
                    <a:pt x="140" y="42"/>
                  </a:lnTo>
                  <a:lnTo>
                    <a:pt x="144" y="56"/>
                  </a:lnTo>
                  <a:lnTo>
                    <a:pt x="146" y="72"/>
                  </a:lnTo>
                  <a:lnTo>
                    <a:pt x="144" y="85"/>
                  </a:lnTo>
                  <a:lnTo>
                    <a:pt x="140" y="99"/>
                  </a:lnTo>
                  <a:lnTo>
                    <a:pt x="133" y="112"/>
                  </a:lnTo>
                  <a:lnTo>
                    <a:pt x="124" y="123"/>
                  </a:lnTo>
                  <a:lnTo>
                    <a:pt x="115" y="132"/>
                  </a:lnTo>
                  <a:lnTo>
                    <a:pt x="101" y="139"/>
                  </a:lnTo>
                  <a:lnTo>
                    <a:pt x="88" y="141"/>
                  </a:lnTo>
                  <a:lnTo>
                    <a:pt x="74" y="144"/>
                  </a:lnTo>
                  <a:lnTo>
                    <a:pt x="59" y="141"/>
                  </a:lnTo>
                  <a:lnTo>
                    <a:pt x="45" y="139"/>
                  </a:lnTo>
                  <a:lnTo>
                    <a:pt x="34" y="132"/>
                  </a:lnTo>
                  <a:lnTo>
                    <a:pt x="23" y="123"/>
                  </a:lnTo>
                  <a:lnTo>
                    <a:pt x="14" y="112"/>
                  </a:lnTo>
                  <a:lnTo>
                    <a:pt x="7" y="99"/>
                  </a:lnTo>
                  <a:lnTo>
                    <a:pt x="2" y="85"/>
                  </a:lnTo>
                  <a:lnTo>
                    <a:pt x="0" y="72"/>
                  </a:lnTo>
                  <a:lnTo>
                    <a:pt x="2" y="56"/>
                  </a:lnTo>
                  <a:lnTo>
                    <a:pt x="7" y="42"/>
                  </a:lnTo>
                  <a:lnTo>
                    <a:pt x="14" y="31"/>
                  </a:lnTo>
                  <a:lnTo>
                    <a:pt x="23" y="20"/>
                  </a:lnTo>
                  <a:lnTo>
                    <a:pt x="34" y="11"/>
                  </a:lnTo>
                  <a:lnTo>
                    <a:pt x="45" y="4"/>
                  </a:lnTo>
                  <a:lnTo>
                    <a:pt x="59" y="0"/>
                  </a:lnTo>
                  <a:lnTo>
                    <a:pt x="74" y="0"/>
                  </a:lnTo>
                  <a:close/>
                </a:path>
              </a:pathLst>
            </a:custGeom>
            <a:solidFill>
              <a:schemeClr val="bg2"/>
            </a:solidFill>
            <a:ln>
              <a:solidFill>
                <a:schemeClr val="tx1"/>
              </a:solidFill>
            </a:ln>
          </p:spPr>
          <p:txBody>
            <a:bodyPr vert="horz" wrap="square" lIns="91440" tIns="45720" rIns="91440" bIns="45720" numCol="1" anchor="t" anchorCtr="0" compatLnSpc="1">
              <a:prstTxWarp prst="textNoShape">
                <a:avLst/>
              </a:prstTxWarp>
            </a:bodyPr>
            <a:lstStyle/>
            <a:p>
              <a:endParaRPr lang="it-IT"/>
            </a:p>
          </p:txBody>
        </p:sp>
        <p:sp>
          <p:nvSpPr>
            <p:cNvPr id="1300" name="Rectangle 886">
              <a:extLst>
                <a:ext uri="{FF2B5EF4-FFF2-40B4-BE49-F238E27FC236}">
                  <a16:creationId xmlns:a16="http://schemas.microsoft.com/office/drawing/2014/main" id="{C0D71665-1DC5-E5BF-FB7E-16EEF3E35869}"/>
                </a:ext>
              </a:extLst>
            </p:cNvPr>
            <p:cNvSpPr>
              <a:spLocks noChangeArrowheads="1"/>
            </p:cNvSpPr>
            <p:nvPr/>
          </p:nvSpPr>
          <p:spPr bwMode="auto">
            <a:xfrm>
              <a:off x="4824000" y="2826294"/>
              <a:ext cx="197446"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100" b="1" dirty="0">
                  <a:solidFill>
                    <a:schemeClr val="bg1"/>
                  </a:solidFill>
                  <a:latin typeface="Bahnschrift SemiBold SemiConden" panose="020B0502040204020203" pitchFamily="34" charset="0"/>
                </a:rPr>
                <a:t>Ca</a:t>
              </a:r>
              <a:endParaRPr lang="it-IT" altLang="it-IT" sz="1050" b="1" dirty="0">
                <a:solidFill>
                  <a:schemeClr val="bg1"/>
                </a:solidFill>
                <a:latin typeface="Bahnschrift SemiBold SemiConden" panose="020B0502040204020203" pitchFamily="34" charset="0"/>
              </a:endParaRPr>
            </a:p>
          </p:txBody>
        </p:sp>
      </p:grpSp>
      <p:grpSp>
        <p:nvGrpSpPr>
          <p:cNvPr id="1307" name="Gruppo 1306">
            <a:extLst>
              <a:ext uri="{FF2B5EF4-FFF2-40B4-BE49-F238E27FC236}">
                <a16:creationId xmlns:a16="http://schemas.microsoft.com/office/drawing/2014/main" id="{653E1AF2-1A9F-5984-5F24-BCED3E53E642}"/>
              </a:ext>
            </a:extLst>
          </p:cNvPr>
          <p:cNvGrpSpPr/>
          <p:nvPr/>
        </p:nvGrpSpPr>
        <p:grpSpPr>
          <a:xfrm>
            <a:off x="4161903" y="2278241"/>
            <a:ext cx="216000" cy="216000"/>
            <a:chOff x="4798800" y="2800800"/>
            <a:chExt cx="252000" cy="252000"/>
          </a:xfrm>
        </p:grpSpPr>
        <p:sp>
          <p:nvSpPr>
            <p:cNvPr id="1308" name="Freeform 828">
              <a:extLst>
                <a:ext uri="{FF2B5EF4-FFF2-40B4-BE49-F238E27FC236}">
                  <a16:creationId xmlns:a16="http://schemas.microsoft.com/office/drawing/2014/main" id="{2D010C61-7FA5-CADF-876D-BA28C56F02F9}"/>
                </a:ext>
              </a:extLst>
            </p:cNvPr>
            <p:cNvSpPr>
              <a:spLocks/>
            </p:cNvSpPr>
            <p:nvPr/>
          </p:nvSpPr>
          <p:spPr bwMode="auto">
            <a:xfrm>
              <a:off x="4798800" y="2800800"/>
              <a:ext cx="252000" cy="252000"/>
            </a:xfrm>
            <a:custGeom>
              <a:avLst/>
              <a:gdLst>
                <a:gd name="T0" fmla="*/ 74 w 146"/>
                <a:gd name="T1" fmla="*/ 0 h 144"/>
                <a:gd name="T2" fmla="*/ 88 w 146"/>
                <a:gd name="T3" fmla="*/ 0 h 144"/>
                <a:gd name="T4" fmla="*/ 101 w 146"/>
                <a:gd name="T5" fmla="*/ 4 h 144"/>
                <a:gd name="T6" fmla="*/ 115 w 146"/>
                <a:gd name="T7" fmla="*/ 11 h 144"/>
                <a:gd name="T8" fmla="*/ 124 w 146"/>
                <a:gd name="T9" fmla="*/ 20 h 144"/>
                <a:gd name="T10" fmla="*/ 133 w 146"/>
                <a:gd name="T11" fmla="*/ 31 h 144"/>
                <a:gd name="T12" fmla="*/ 140 w 146"/>
                <a:gd name="T13" fmla="*/ 42 h 144"/>
                <a:gd name="T14" fmla="*/ 144 w 146"/>
                <a:gd name="T15" fmla="*/ 56 h 144"/>
                <a:gd name="T16" fmla="*/ 146 w 146"/>
                <a:gd name="T17" fmla="*/ 72 h 144"/>
                <a:gd name="T18" fmla="*/ 144 w 146"/>
                <a:gd name="T19" fmla="*/ 85 h 144"/>
                <a:gd name="T20" fmla="*/ 140 w 146"/>
                <a:gd name="T21" fmla="*/ 99 h 144"/>
                <a:gd name="T22" fmla="*/ 133 w 146"/>
                <a:gd name="T23" fmla="*/ 112 h 144"/>
                <a:gd name="T24" fmla="*/ 124 w 146"/>
                <a:gd name="T25" fmla="*/ 123 h 144"/>
                <a:gd name="T26" fmla="*/ 115 w 146"/>
                <a:gd name="T27" fmla="*/ 132 h 144"/>
                <a:gd name="T28" fmla="*/ 101 w 146"/>
                <a:gd name="T29" fmla="*/ 139 h 144"/>
                <a:gd name="T30" fmla="*/ 88 w 146"/>
                <a:gd name="T31" fmla="*/ 141 h 144"/>
                <a:gd name="T32" fmla="*/ 74 w 146"/>
                <a:gd name="T33" fmla="*/ 144 h 144"/>
                <a:gd name="T34" fmla="*/ 59 w 146"/>
                <a:gd name="T35" fmla="*/ 141 h 144"/>
                <a:gd name="T36" fmla="*/ 45 w 146"/>
                <a:gd name="T37" fmla="*/ 139 h 144"/>
                <a:gd name="T38" fmla="*/ 34 w 146"/>
                <a:gd name="T39" fmla="*/ 132 h 144"/>
                <a:gd name="T40" fmla="*/ 23 w 146"/>
                <a:gd name="T41" fmla="*/ 123 h 144"/>
                <a:gd name="T42" fmla="*/ 14 w 146"/>
                <a:gd name="T43" fmla="*/ 112 h 144"/>
                <a:gd name="T44" fmla="*/ 7 w 146"/>
                <a:gd name="T45" fmla="*/ 99 h 144"/>
                <a:gd name="T46" fmla="*/ 2 w 146"/>
                <a:gd name="T47" fmla="*/ 85 h 144"/>
                <a:gd name="T48" fmla="*/ 0 w 146"/>
                <a:gd name="T49" fmla="*/ 72 h 144"/>
                <a:gd name="T50" fmla="*/ 2 w 146"/>
                <a:gd name="T51" fmla="*/ 56 h 144"/>
                <a:gd name="T52" fmla="*/ 7 w 146"/>
                <a:gd name="T53" fmla="*/ 42 h 144"/>
                <a:gd name="T54" fmla="*/ 14 w 146"/>
                <a:gd name="T55" fmla="*/ 31 h 144"/>
                <a:gd name="T56" fmla="*/ 23 w 146"/>
                <a:gd name="T57" fmla="*/ 20 h 144"/>
                <a:gd name="T58" fmla="*/ 34 w 146"/>
                <a:gd name="T59" fmla="*/ 11 h 144"/>
                <a:gd name="T60" fmla="*/ 45 w 146"/>
                <a:gd name="T61" fmla="*/ 4 h 144"/>
                <a:gd name="T62" fmla="*/ 59 w 146"/>
                <a:gd name="T63" fmla="*/ 0 h 144"/>
                <a:gd name="T64" fmla="*/ 74 w 146"/>
                <a:gd name="T6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44">
                  <a:moveTo>
                    <a:pt x="74" y="0"/>
                  </a:moveTo>
                  <a:lnTo>
                    <a:pt x="88" y="0"/>
                  </a:lnTo>
                  <a:lnTo>
                    <a:pt x="101" y="4"/>
                  </a:lnTo>
                  <a:lnTo>
                    <a:pt x="115" y="11"/>
                  </a:lnTo>
                  <a:lnTo>
                    <a:pt x="124" y="20"/>
                  </a:lnTo>
                  <a:lnTo>
                    <a:pt x="133" y="31"/>
                  </a:lnTo>
                  <a:lnTo>
                    <a:pt x="140" y="42"/>
                  </a:lnTo>
                  <a:lnTo>
                    <a:pt x="144" y="56"/>
                  </a:lnTo>
                  <a:lnTo>
                    <a:pt x="146" y="72"/>
                  </a:lnTo>
                  <a:lnTo>
                    <a:pt x="144" y="85"/>
                  </a:lnTo>
                  <a:lnTo>
                    <a:pt x="140" y="99"/>
                  </a:lnTo>
                  <a:lnTo>
                    <a:pt x="133" y="112"/>
                  </a:lnTo>
                  <a:lnTo>
                    <a:pt x="124" y="123"/>
                  </a:lnTo>
                  <a:lnTo>
                    <a:pt x="115" y="132"/>
                  </a:lnTo>
                  <a:lnTo>
                    <a:pt x="101" y="139"/>
                  </a:lnTo>
                  <a:lnTo>
                    <a:pt x="88" y="141"/>
                  </a:lnTo>
                  <a:lnTo>
                    <a:pt x="74" y="144"/>
                  </a:lnTo>
                  <a:lnTo>
                    <a:pt x="59" y="141"/>
                  </a:lnTo>
                  <a:lnTo>
                    <a:pt x="45" y="139"/>
                  </a:lnTo>
                  <a:lnTo>
                    <a:pt x="34" y="132"/>
                  </a:lnTo>
                  <a:lnTo>
                    <a:pt x="23" y="123"/>
                  </a:lnTo>
                  <a:lnTo>
                    <a:pt x="14" y="112"/>
                  </a:lnTo>
                  <a:lnTo>
                    <a:pt x="7" y="99"/>
                  </a:lnTo>
                  <a:lnTo>
                    <a:pt x="2" y="85"/>
                  </a:lnTo>
                  <a:lnTo>
                    <a:pt x="0" y="72"/>
                  </a:lnTo>
                  <a:lnTo>
                    <a:pt x="2" y="56"/>
                  </a:lnTo>
                  <a:lnTo>
                    <a:pt x="7" y="42"/>
                  </a:lnTo>
                  <a:lnTo>
                    <a:pt x="14" y="31"/>
                  </a:lnTo>
                  <a:lnTo>
                    <a:pt x="23" y="20"/>
                  </a:lnTo>
                  <a:lnTo>
                    <a:pt x="34" y="11"/>
                  </a:lnTo>
                  <a:lnTo>
                    <a:pt x="45" y="4"/>
                  </a:lnTo>
                  <a:lnTo>
                    <a:pt x="59" y="0"/>
                  </a:lnTo>
                  <a:lnTo>
                    <a:pt x="74" y="0"/>
                  </a:lnTo>
                  <a:close/>
                </a:path>
              </a:pathLst>
            </a:custGeom>
            <a:solidFill>
              <a:schemeClr val="bg2"/>
            </a:solidFill>
            <a:ln>
              <a:solidFill>
                <a:schemeClr val="tx1"/>
              </a:solidFill>
            </a:ln>
          </p:spPr>
          <p:txBody>
            <a:bodyPr vert="horz" wrap="square" lIns="91440" tIns="45720" rIns="91440" bIns="45720" numCol="1" anchor="t" anchorCtr="0" compatLnSpc="1">
              <a:prstTxWarp prst="textNoShape">
                <a:avLst/>
              </a:prstTxWarp>
            </a:bodyPr>
            <a:lstStyle/>
            <a:p>
              <a:endParaRPr lang="it-IT"/>
            </a:p>
          </p:txBody>
        </p:sp>
        <p:sp>
          <p:nvSpPr>
            <p:cNvPr id="1309" name="Rectangle 886">
              <a:extLst>
                <a:ext uri="{FF2B5EF4-FFF2-40B4-BE49-F238E27FC236}">
                  <a16:creationId xmlns:a16="http://schemas.microsoft.com/office/drawing/2014/main" id="{1493C4A1-B4BA-C006-4696-56BC7D413715}"/>
                </a:ext>
              </a:extLst>
            </p:cNvPr>
            <p:cNvSpPr>
              <a:spLocks noChangeArrowheads="1"/>
            </p:cNvSpPr>
            <p:nvPr/>
          </p:nvSpPr>
          <p:spPr bwMode="auto">
            <a:xfrm>
              <a:off x="4824000" y="2826294"/>
              <a:ext cx="197446"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100" b="1" dirty="0">
                  <a:solidFill>
                    <a:schemeClr val="bg1"/>
                  </a:solidFill>
                  <a:latin typeface="Bahnschrift SemiBold SemiConden" panose="020B0502040204020203" pitchFamily="34" charset="0"/>
                </a:rPr>
                <a:t>Ca</a:t>
              </a:r>
              <a:endParaRPr lang="it-IT" altLang="it-IT" sz="1050" b="1" dirty="0">
                <a:solidFill>
                  <a:schemeClr val="bg1"/>
                </a:solidFill>
                <a:latin typeface="Bahnschrift SemiBold SemiConden" panose="020B0502040204020203" pitchFamily="34" charset="0"/>
              </a:endParaRPr>
            </a:p>
          </p:txBody>
        </p:sp>
      </p:grpSp>
      <p:sp>
        <p:nvSpPr>
          <p:cNvPr id="1656" name="Rettangolo 1655">
            <a:extLst>
              <a:ext uri="{FF2B5EF4-FFF2-40B4-BE49-F238E27FC236}">
                <a16:creationId xmlns:a16="http://schemas.microsoft.com/office/drawing/2014/main" id="{DA009CC1-E63E-B0BC-A0AF-6B76A684E7EC}"/>
              </a:ext>
            </a:extLst>
          </p:cNvPr>
          <p:cNvSpPr>
            <a:spLocks noGrp="1" noRot="1" noMove="1" noResize="1" noEditPoints="1" noAdjustHandles="1" noChangeArrowheads="1" noChangeShapeType="1"/>
          </p:cNvSpPr>
          <p:nvPr/>
        </p:nvSpPr>
        <p:spPr>
          <a:xfrm rot="5400000">
            <a:off x="3879145" y="-408043"/>
            <a:ext cx="961206" cy="51287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4D5D2958-ADD4-09D5-F546-31F413A6CD1C}"/>
              </a:ext>
            </a:extLst>
          </p:cNvPr>
          <p:cNvSpPr txBox="1"/>
          <p:nvPr/>
        </p:nvSpPr>
        <p:spPr>
          <a:xfrm>
            <a:off x="676274" y="454025"/>
            <a:ext cx="3786879" cy="612775"/>
          </a:xfrm>
          <a:prstGeom prst="rect">
            <a:avLst/>
          </a:prstGeom>
        </p:spPr>
        <p:txBody>
          <a:bodyPr vert="horz" lIns="91440" tIns="45720" rIns="91440" bIns="45720" rtlCol="0" anchor="ctr">
            <a:noAutofit/>
          </a:bodyPr>
          <a:lstStyle>
            <a:lvl1pPr>
              <a:lnSpc>
                <a:spcPct val="90000"/>
              </a:lnSpc>
              <a:spcBef>
                <a:spcPct val="0"/>
              </a:spcBef>
              <a:buNone/>
              <a:defRPr sz="4000" b="1">
                <a:solidFill>
                  <a:srgbClr val="00823E"/>
                </a:solidFill>
                <a:latin typeface="+mj-lt"/>
                <a:ea typeface="Verdana" panose="020B0604030504040204" pitchFamily="34" charset="0"/>
                <a:cs typeface="Calibri" panose="020F0502020204030204" pitchFamily="34" charset="0"/>
              </a:defRPr>
            </a:lvl1pPr>
          </a:lstStyle>
          <a:p>
            <a:r>
              <a:rPr lang="it-IT" dirty="0">
                <a:latin typeface="+mn-lt"/>
              </a:rPr>
              <a:t>FITOCALCIO</a:t>
            </a:r>
          </a:p>
        </p:txBody>
      </p:sp>
    </p:spTree>
    <p:extLst>
      <p:ext uri="{BB962C8B-B14F-4D97-AF65-F5344CB8AC3E}">
        <p14:creationId xmlns:p14="http://schemas.microsoft.com/office/powerpoint/2010/main" val="54218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3.95833E-6 4.07407E-6 L 0.1233 4.07407E-6 C 0.17864 4.07407E-6 0.24726 0.14884 0.24726 0.27291 L 0.24726 0.54745 " pathEditMode="relative" rAng="0" ptsTypes="AAAA">
                                      <p:cBhvr>
                                        <p:cTn id="6" dur="2000" fill="hold"/>
                                        <p:tgtEl>
                                          <p:spTgt spid="1621"/>
                                        </p:tgtEl>
                                        <p:attrNameLst>
                                          <p:attrName>ppt_x</p:attrName>
                                          <p:attrName>ppt_y</p:attrName>
                                        </p:attrNameLst>
                                      </p:cBhvr>
                                      <p:rCtr x="12357" y="27361"/>
                                    </p:animMotion>
                                  </p:childTnLst>
                                </p:cTn>
                              </p:par>
                              <p:par>
                                <p:cTn id="7" presetID="50" presetClass="path" presetSubtype="0" accel="50000" decel="50000" fill="hold" nodeType="withEffect">
                                  <p:stCondLst>
                                    <p:cond delay="0"/>
                                  </p:stCondLst>
                                  <p:childTnLst>
                                    <p:animMotion origin="layout" path="M -2.70833E-6 4.07407E-6 L 0.12331 4.07407E-6 C 0.17865 4.07407E-6 0.24727 0.14884 0.24727 0.27291 L 0.24727 0.54745 " pathEditMode="relative" rAng="0" ptsTypes="AAAA">
                                      <p:cBhvr>
                                        <p:cTn id="8" dur="2000" fill="hold"/>
                                        <p:tgtEl>
                                          <p:spTgt spid="1624"/>
                                        </p:tgtEl>
                                        <p:attrNameLst>
                                          <p:attrName>ppt_x</p:attrName>
                                          <p:attrName>ppt_y</p:attrName>
                                        </p:attrNameLst>
                                      </p:cBhvr>
                                      <p:rCtr x="12357" y="27361"/>
                                    </p:animMotion>
                                  </p:childTnLst>
                                </p:cTn>
                              </p:par>
                              <p:par>
                                <p:cTn id="9" presetID="50" presetClass="path" presetSubtype="0" accel="50000" decel="50000" fill="hold" grpId="0" nodeType="withEffect">
                                  <p:stCondLst>
                                    <p:cond delay="0"/>
                                  </p:stCondLst>
                                  <p:childTnLst>
                                    <p:animMotion origin="layout" path="M -1.45833E-6 -3.33333E-6 L 0.12331 -3.33333E-6 C 0.17865 -3.33333E-6 0.24727 0.14908 0.24727 0.27315 L 0.24727 0.54769 " pathEditMode="relative" rAng="0" ptsTypes="AAAA">
                                      <p:cBhvr>
                                        <p:cTn id="10" dur="2000" fill="hold"/>
                                        <p:tgtEl>
                                          <p:spTgt spid="1627"/>
                                        </p:tgtEl>
                                        <p:attrNameLst>
                                          <p:attrName>ppt_x</p:attrName>
                                          <p:attrName>ppt_y</p:attrName>
                                        </p:attrNameLst>
                                      </p:cBhvr>
                                      <p:rCtr x="12357" y="27384"/>
                                    </p:animMotion>
                                  </p:childTnLst>
                                </p:cTn>
                              </p:par>
                            </p:childTnLst>
                          </p:cTn>
                        </p:par>
                        <p:par>
                          <p:cTn id="11" fill="hold">
                            <p:stCondLst>
                              <p:cond delay="2000"/>
                            </p:stCondLst>
                            <p:childTnLst>
                              <p:par>
                                <p:cTn id="12" presetID="50" presetClass="path" presetSubtype="0" accel="50000" decel="50000" fill="hold" nodeType="afterEffect">
                                  <p:stCondLst>
                                    <p:cond delay="0"/>
                                  </p:stCondLst>
                                  <p:childTnLst>
                                    <p:animMotion origin="layout" path="M -1.04167E-6 3.7037E-7 L 0.08451 3.7037E-7 C 0.12253 3.7037E-7 0.16953 0.09653 0.16953 0.17662 L 0.16953 0.35486 " pathEditMode="relative" rAng="0" ptsTypes="AAAA">
                                      <p:cBhvr>
                                        <p:cTn id="13" dur="2000" fill="hold"/>
                                        <p:tgtEl>
                                          <p:spTgt spid="1628"/>
                                        </p:tgtEl>
                                        <p:attrNameLst>
                                          <p:attrName>ppt_x</p:attrName>
                                          <p:attrName>ppt_y</p:attrName>
                                        </p:attrNameLst>
                                      </p:cBhvr>
                                      <p:rCtr x="8477" y="17731"/>
                                    </p:animMotion>
                                  </p:childTnLst>
                                </p:cTn>
                              </p:par>
                              <p:par>
                                <p:cTn id="14" presetID="50" presetClass="path" presetSubtype="0" accel="50000" decel="50000" fill="hold" nodeType="withEffect">
                                  <p:stCondLst>
                                    <p:cond delay="0"/>
                                  </p:stCondLst>
                                  <p:childTnLst>
                                    <p:animMotion origin="layout" path="M 2.29167E-6 3.7037E-7 L 0.0845 3.7037E-7 C 0.12252 3.7037E-7 0.16953 0.09653 0.16953 0.17662 L 0.16953 0.35486 " pathEditMode="relative" rAng="0" ptsTypes="AAAA">
                                      <p:cBhvr>
                                        <p:cTn id="15" dur="2000" fill="hold"/>
                                        <p:tgtEl>
                                          <p:spTgt spid="1631"/>
                                        </p:tgtEl>
                                        <p:attrNameLst>
                                          <p:attrName>ppt_x</p:attrName>
                                          <p:attrName>ppt_y</p:attrName>
                                        </p:attrNameLst>
                                      </p:cBhvr>
                                      <p:rCtr x="8477" y="17731"/>
                                    </p:animMotion>
                                  </p:childTnLst>
                                </p:cTn>
                              </p:par>
                              <p:par>
                                <p:cTn id="16" presetID="50" presetClass="path" presetSubtype="0" accel="50000" decel="50000" fill="hold" grpId="0" nodeType="withEffect">
                                  <p:stCondLst>
                                    <p:cond delay="0"/>
                                  </p:stCondLst>
                                  <p:childTnLst>
                                    <p:animMotion origin="layout" path="M 3.54167E-6 2.96296E-6 L 0.0845 2.96296E-6 C 0.12252 2.96296E-6 0.16953 0.09652 0.16953 0.17662 L 0.16953 0.35486 " pathEditMode="relative" rAng="0" ptsTypes="AAAA">
                                      <p:cBhvr>
                                        <p:cTn id="17" dur="2000" fill="hold"/>
                                        <p:tgtEl>
                                          <p:spTgt spid="1634"/>
                                        </p:tgtEl>
                                        <p:attrNameLst>
                                          <p:attrName>ppt_x</p:attrName>
                                          <p:attrName>ppt_y</p:attrName>
                                        </p:attrNameLst>
                                      </p:cBhvr>
                                      <p:rCtr x="8477" y="17731"/>
                                    </p:animMotion>
                                  </p:childTnLst>
                                </p:cTn>
                              </p:par>
                            </p:childTnLst>
                          </p:cTn>
                        </p:par>
                        <p:par>
                          <p:cTn id="18" fill="hold">
                            <p:stCondLst>
                              <p:cond delay="4000"/>
                            </p:stCondLst>
                            <p:childTnLst>
                              <p:par>
                                <p:cTn id="19" presetID="50" presetClass="path" presetSubtype="0" accel="50000" decel="50000" fill="hold" nodeType="afterEffect">
                                  <p:stCondLst>
                                    <p:cond delay="0"/>
                                  </p:stCondLst>
                                  <p:childTnLst>
                                    <p:animMotion origin="layout" path="M 4.375E-6 3.7037E-7 L -0.08646 3.7037E-7 C -0.125 3.7037E-7 -0.1724 0.09074 -0.1724 0.16643 L -0.1724 0.3338 " pathEditMode="relative" rAng="0" ptsTypes="AAAA">
                                      <p:cBhvr>
                                        <p:cTn id="20" dur="2000" fill="hold"/>
                                        <p:tgtEl>
                                          <p:spTgt spid="1635"/>
                                        </p:tgtEl>
                                        <p:attrNameLst>
                                          <p:attrName>ppt_x</p:attrName>
                                          <p:attrName>ppt_y</p:attrName>
                                        </p:attrNameLst>
                                      </p:cBhvr>
                                      <p:rCtr x="-8620" y="16690"/>
                                    </p:animMotion>
                                  </p:childTnLst>
                                </p:cTn>
                              </p:par>
                              <p:par>
                                <p:cTn id="21" presetID="50" presetClass="path" presetSubtype="0" accel="50000" decel="50000" fill="hold" nodeType="withEffect">
                                  <p:stCondLst>
                                    <p:cond delay="0"/>
                                  </p:stCondLst>
                                  <p:childTnLst>
                                    <p:animMotion origin="layout" path="M -2.29167E-6 3.7037E-7 L -0.08646 3.7037E-7 C -0.125 3.7037E-7 -0.17239 0.09074 -0.17239 0.16643 L -0.17239 0.3338 " pathEditMode="relative" rAng="0" ptsTypes="AAAA">
                                      <p:cBhvr>
                                        <p:cTn id="22" dur="2000" fill="hold"/>
                                        <p:tgtEl>
                                          <p:spTgt spid="1638"/>
                                        </p:tgtEl>
                                        <p:attrNameLst>
                                          <p:attrName>ppt_x</p:attrName>
                                          <p:attrName>ppt_y</p:attrName>
                                        </p:attrNameLst>
                                      </p:cBhvr>
                                      <p:rCtr x="-8620" y="16690"/>
                                    </p:animMotion>
                                  </p:childTnLst>
                                </p:cTn>
                              </p:par>
                              <p:par>
                                <p:cTn id="23" presetID="50" presetClass="path" presetSubtype="0" accel="50000" decel="50000" fill="hold" grpId="0" nodeType="withEffect">
                                  <p:stCondLst>
                                    <p:cond delay="0"/>
                                  </p:stCondLst>
                                  <p:childTnLst>
                                    <p:animMotion origin="layout" path="M -1.04167E-6 2.96296E-6 L -0.08646 2.96296E-6 C -0.125 2.96296E-6 -0.17239 0.09074 -0.17239 0.16643 L -0.17239 0.33379 " pathEditMode="relative" rAng="0" ptsTypes="AAAA">
                                      <p:cBhvr>
                                        <p:cTn id="24" dur="2000" fill="hold"/>
                                        <p:tgtEl>
                                          <p:spTgt spid="1641"/>
                                        </p:tgtEl>
                                        <p:attrNameLst>
                                          <p:attrName>ppt_x</p:attrName>
                                          <p:attrName>ppt_y</p:attrName>
                                        </p:attrNameLst>
                                      </p:cBhvr>
                                      <p:rCtr x="-8620" y="16690"/>
                                    </p:animMotion>
                                  </p:childTnLst>
                                </p:cTn>
                              </p:par>
                            </p:childTnLst>
                          </p:cTn>
                        </p:par>
                        <p:par>
                          <p:cTn id="25" fill="hold">
                            <p:stCondLst>
                              <p:cond delay="6000"/>
                            </p:stCondLst>
                            <p:childTnLst>
                              <p:par>
                                <p:cTn id="26" presetID="50" presetClass="path" presetSubtype="0" accel="50000" decel="50000" fill="hold" nodeType="afterEffect">
                                  <p:stCondLst>
                                    <p:cond delay="0"/>
                                  </p:stCondLst>
                                  <p:childTnLst>
                                    <p:animMotion origin="layout" path="M 1.45833E-6 3.7037E-6 L -0.13034 3.7037E-6 C -0.18945 3.7037E-6 -0.26068 0.15092 -0.26068 0.27731 L -0.26068 0.55648 " pathEditMode="relative" rAng="0" ptsTypes="AAAA">
                                      <p:cBhvr>
                                        <p:cTn id="27" dur="2000" fill="hold"/>
                                        <p:tgtEl>
                                          <p:spTgt spid="1642"/>
                                        </p:tgtEl>
                                        <p:attrNameLst>
                                          <p:attrName>ppt_x</p:attrName>
                                          <p:attrName>ppt_y</p:attrName>
                                        </p:attrNameLst>
                                      </p:cBhvr>
                                      <p:rCtr x="-13034" y="27824"/>
                                    </p:animMotion>
                                  </p:childTnLst>
                                </p:cTn>
                              </p:par>
                              <p:par>
                                <p:cTn id="28" presetID="50" presetClass="path" presetSubtype="0" accel="50000" decel="50000" fill="hold" nodeType="withEffect">
                                  <p:stCondLst>
                                    <p:cond delay="0"/>
                                  </p:stCondLst>
                                  <p:childTnLst>
                                    <p:animMotion origin="layout" path="M 4.58333E-6 3.7037E-6 L -0.13034 3.7037E-6 C -0.18946 3.7037E-6 -0.26068 0.15092 -0.26068 0.27731 L -0.26068 0.55648 " pathEditMode="relative" rAng="0" ptsTypes="AAAA">
                                      <p:cBhvr>
                                        <p:cTn id="29" dur="2000" fill="hold"/>
                                        <p:tgtEl>
                                          <p:spTgt spid="1645"/>
                                        </p:tgtEl>
                                        <p:attrNameLst>
                                          <p:attrName>ppt_x</p:attrName>
                                          <p:attrName>ppt_y</p:attrName>
                                        </p:attrNameLst>
                                      </p:cBhvr>
                                      <p:rCtr x="-13034" y="27824"/>
                                    </p:animMotion>
                                  </p:childTnLst>
                                </p:cTn>
                              </p:par>
                              <p:par>
                                <p:cTn id="30" presetID="50" presetClass="path" presetSubtype="0" accel="50000" decel="50000" fill="hold" grpId="0" nodeType="withEffect">
                                  <p:stCondLst>
                                    <p:cond delay="0"/>
                                  </p:stCondLst>
                                  <p:childTnLst>
                                    <p:animMotion origin="layout" path="M -4.16667E-6 -3.7037E-6 L -0.13033 -3.7037E-6 C -0.18945 -3.7037E-6 -0.26067 0.15093 -0.26067 0.27732 L -0.26067 0.55649 " pathEditMode="relative" rAng="0" ptsTypes="AAAA">
                                      <p:cBhvr>
                                        <p:cTn id="31" dur="2000" fill="hold"/>
                                        <p:tgtEl>
                                          <p:spTgt spid="1648"/>
                                        </p:tgtEl>
                                        <p:attrNameLst>
                                          <p:attrName>ppt_x</p:attrName>
                                          <p:attrName>ppt_y</p:attrName>
                                        </p:attrNameLst>
                                      </p:cBhvr>
                                      <p:rCtr x="-13034" y="27824"/>
                                    </p:animMotion>
                                  </p:childTnLst>
                                </p:cTn>
                              </p:par>
                            </p:childTnLst>
                          </p:cTn>
                        </p:par>
                        <p:par>
                          <p:cTn id="32" fill="hold">
                            <p:stCondLst>
                              <p:cond delay="8000"/>
                            </p:stCondLst>
                            <p:childTnLst>
                              <p:par>
                                <p:cTn id="33" presetID="50" presetClass="path" presetSubtype="0" accel="50000" decel="50000" fill="hold" nodeType="afterEffect">
                                  <p:stCondLst>
                                    <p:cond delay="0"/>
                                  </p:stCondLst>
                                  <p:childTnLst>
                                    <p:animMotion origin="layout" path="M -3.125E-6 2.59259E-6 L -0.11497 2.59259E-6 C -0.16653 2.59259E-6 -0.23021 0.15278 -0.23021 0.27893 L -0.23021 0.55787 " pathEditMode="relative" rAng="0" ptsTypes="AAAA">
                                      <p:cBhvr>
                                        <p:cTn id="34" dur="2000" fill="hold"/>
                                        <p:tgtEl>
                                          <p:spTgt spid="1649"/>
                                        </p:tgtEl>
                                        <p:attrNameLst>
                                          <p:attrName>ppt_x</p:attrName>
                                          <p:attrName>ppt_y</p:attrName>
                                        </p:attrNameLst>
                                      </p:cBhvr>
                                      <p:rCtr x="-11510" y="27894"/>
                                    </p:animMotion>
                                  </p:childTnLst>
                                </p:cTn>
                              </p:par>
                              <p:par>
                                <p:cTn id="35" presetID="50" presetClass="path" presetSubtype="0" accel="50000" decel="50000" fill="hold" nodeType="withEffect">
                                  <p:stCondLst>
                                    <p:cond delay="0"/>
                                  </p:stCondLst>
                                  <p:childTnLst>
                                    <p:animMotion origin="layout" path="M 2.08333E-7 2.59259E-6 L -0.11497 2.59259E-6 C -0.16654 2.59259E-6 -0.23021 0.15278 -0.23021 0.27893 L -0.23021 0.55787 " pathEditMode="relative" rAng="0" ptsTypes="AAAA">
                                      <p:cBhvr>
                                        <p:cTn id="36" dur="2000" fill="hold"/>
                                        <p:tgtEl>
                                          <p:spTgt spid="1652"/>
                                        </p:tgtEl>
                                        <p:attrNameLst>
                                          <p:attrName>ppt_x</p:attrName>
                                          <p:attrName>ppt_y</p:attrName>
                                        </p:attrNameLst>
                                      </p:cBhvr>
                                      <p:rCtr x="-11510" y="27894"/>
                                    </p:animMotion>
                                  </p:childTnLst>
                                </p:cTn>
                              </p:par>
                              <p:par>
                                <p:cTn id="37" presetID="50" presetClass="path" presetSubtype="0" accel="50000" decel="50000" fill="hold" grpId="0" nodeType="withEffect">
                                  <p:stCondLst>
                                    <p:cond delay="0"/>
                                  </p:stCondLst>
                                  <p:childTnLst>
                                    <p:animMotion origin="layout" path="M 1.45833E-6 -4.81481E-6 L -0.11498 -4.81481E-6 C -0.16654 -4.81481E-6 -0.23021 0.15278 -0.23021 0.27894 L -0.23021 0.55788 " pathEditMode="relative" rAng="0" ptsTypes="AAAA">
                                      <p:cBhvr>
                                        <p:cTn id="38" dur="2000" fill="hold"/>
                                        <p:tgtEl>
                                          <p:spTgt spid="1655"/>
                                        </p:tgtEl>
                                        <p:attrNameLst>
                                          <p:attrName>ppt_x</p:attrName>
                                          <p:attrName>ppt_y</p:attrName>
                                        </p:attrNameLst>
                                      </p:cBhvr>
                                      <p:rCtr x="-11510" y="27894"/>
                                    </p:animMotion>
                                  </p:childTnLst>
                                </p:cTn>
                              </p:par>
                            </p:childTnLst>
                          </p:cTn>
                        </p:par>
                        <p:par>
                          <p:cTn id="39" fill="hold">
                            <p:stCondLst>
                              <p:cond delay="10000"/>
                            </p:stCondLst>
                            <p:childTnLst>
                              <p:par>
                                <p:cTn id="40" presetID="50" presetClass="path" presetSubtype="0" accel="50000" decel="50000" fill="hold" nodeType="afterEffect">
                                  <p:stCondLst>
                                    <p:cond delay="0"/>
                                  </p:stCondLst>
                                  <p:childTnLst>
                                    <p:animMotion origin="layout" path="M -3.125E-6 3.7037E-6 L 0.10873 3.7037E-6 C 0.15756 3.7037E-6 0.21797 0.14814 0.21797 0.27222 L 0.21797 0.54583 " pathEditMode="relative" rAng="0" ptsTypes="AAAA">
                                      <p:cBhvr>
                                        <p:cTn id="41" dur="2000" fill="hold"/>
                                        <p:tgtEl>
                                          <p:spTgt spid="1660"/>
                                        </p:tgtEl>
                                        <p:attrNameLst>
                                          <p:attrName>ppt_x</p:attrName>
                                          <p:attrName>ppt_y</p:attrName>
                                        </p:attrNameLst>
                                      </p:cBhvr>
                                      <p:rCtr x="10898" y="27292"/>
                                    </p:animMotion>
                                  </p:childTnLst>
                                </p:cTn>
                              </p:par>
                              <p:par>
                                <p:cTn id="42" presetID="50" presetClass="path" presetSubtype="0" accel="50000" decel="50000" fill="hold" nodeType="withEffect">
                                  <p:stCondLst>
                                    <p:cond delay="0"/>
                                  </p:stCondLst>
                                  <p:childTnLst>
                                    <p:animMotion origin="layout" path="M 2.08333E-7 3.7037E-6 L 0.10872 3.7037E-6 C 0.15755 3.7037E-6 0.21797 0.14814 0.21797 0.27222 L 0.21797 0.54583 " pathEditMode="relative" rAng="0" ptsTypes="AAAA">
                                      <p:cBhvr>
                                        <p:cTn id="43" dur="2000" fill="hold"/>
                                        <p:tgtEl>
                                          <p:spTgt spid="1663"/>
                                        </p:tgtEl>
                                        <p:attrNameLst>
                                          <p:attrName>ppt_x</p:attrName>
                                          <p:attrName>ppt_y</p:attrName>
                                        </p:attrNameLst>
                                      </p:cBhvr>
                                      <p:rCtr x="10898" y="27292"/>
                                    </p:animMotion>
                                  </p:childTnLst>
                                </p:cTn>
                              </p:par>
                              <p:par>
                                <p:cTn id="44" presetID="50" presetClass="path" presetSubtype="0" accel="50000" decel="50000" fill="hold" grpId="0" nodeType="withEffect">
                                  <p:stCondLst>
                                    <p:cond delay="0"/>
                                  </p:stCondLst>
                                  <p:childTnLst>
                                    <p:animMotion origin="layout" path="M 1.45833E-6 -3.7037E-6 L 0.10872 -3.7037E-6 C 0.15755 -3.7037E-6 0.21797 0.14815 0.21797 0.27246 L 0.21797 0.54607 " pathEditMode="relative" rAng="0" ptsTypes="AAAA">
                                      <p:cBhvr>
                                        <p:cTn id="45" dur="2000" fill="hold"/>
                                        <p:tgtEl>
                                          <p:spTgt spid="1276"/>
                                        </p:tgtEl>
                                        <p:attrNameLst>
                                          <p:attrName>ppt_x</p:attrName>
                                          <p:attrName>ppt_y</p:attrName>
                                        </p:attrNameLst>
                                      </p:cBhvr>
                                      <p:rCtr x="10898" y="27292"/>
                                    </p:animMotion>
                                  </p:childTnLst>
                                </p:cTn>
                              </p:par>
                            </p:childTnLst>
                          </p:cTn>
                        </p:par>
                        <p:par>
                          <p:cTn id="46" fill="hold">
                            <p:stCondLst>
                              <p:cond delay="12000"/>
                            </p:stCondLst>
                            <p:childTnLst>
                              <p:par>
                                <p:cTn id="47" presetID="37" presetClass="path" presetSubtype="0" accel="50000" decel="50000" fill="hold" nodeType="afterEffect">
                                  <p:stCondLst>
                                    <p:cond delay="0"/>
                                  </p:stCondLst>
                                  <p:childTnLst>
                                    <p:animMotion origin="layout" path="M 0.0375 0.41967 L 0.03985 0.14768 C 0.04024 0.08657 0.04102 0.05393 0.0418 0.05393 C 0.04271 0.05393 0.04349 0.08657 0.04388 0.14768 L 0.04636 0.41967 " pathEditMode="relative" rAng="0" ptsTypes="AAAAA">
                                      <p:cBhvr>
                                        <p:cTn id="48" dur="2000" fill="hold"/>
                                        <p:tgtEl>
                                          <p:spTgt spid="1280"/>
                                        </p:tgtEl>
                                        <p:attrNameLst>
                                          <p:attrName>ppt_x</p:attrName>
                                          <p:attrName>ppt_y</p:attrName>
                                        </p:attrNameLst>
                                      </p:cBhvr>
                                      <p:rCtr x="443" y="-18287"/>
                                    </p:animMotion>
                                  </p:childTnLst>
                                </p:cTn>
                              </p:par>
                              <p:par>
                                <p:cTn id="49" presetID="44" presetClass="path" presetSubtype="0" accel="50000" decel="50000" fill="hold" nodeType="withEffect">
                                  <p:stCondLst>
                                    <p:cond delay="0"/>
                                  </p:stCondLst>
                                  <p:childTnLst>
                                    <p:animMotion origin="layout" path="M 0.12304 0.4037 L 0.12395 0.06366 C 0.12422 -0.01296 0.12448 -0.05394 0.12487 -0.05394 C 0.12526 -0.05394 0.12552 -0.01296 0.12578 0.06366 L 0.12682 0.4037 " pathEditMode="relative" rAng="0" ptsTypes="AAAAA">
                                      <p:cBhvr>
                                        <p:cTn id="50" dur="2000" fill="hold"/>
                                        <p:tgtEl>
                                          <p:spTgt spid="1283"/>
                                        </p:tgtEl>
                                        <p:attrNameLst>
                                          <p:attrName>ppt_x</p:attrName>
                                          <p:attrName>ppt_y</p:attrName>
                                        </p:attrNameLst>
                                      </p:cBhvr>
                                      <p:rCtr x="182" y="-22894"/>
                                    </p:animMotion>
                                  </p:childTnLst>
                                </p:cTn>
                              </p:par>
                              <p:par>
                                <p:cTn id="51" presetID="58" presetClass="path" presetSubtype="0" accel="50000" decel="50000" fill="hold" nodeType="withEffect">
                                  <p:stCondLst>
                                    <p:cond delay="0"/>
                                  </p:stCondLst>
                                  <p:childTnLst>
                                    <p:animMotion origin="layout" path="M 0.15469 0.32037 L 0.08021 0.32732 C 0.06341 0.32871 0.05404 0.33102 0.05404 0.33334 C 0.05404 0.33588 0.06341 0.33797 0.08021 0.33936 L 0.15469 0.34653 " pathEditMode="relative" rAng="0" ptsTypes="AAAAA">
                                      <p:cBhvr>
                                        <p:cTn id="52" dur="2000" fill="hold"/>
                                        <p:tgtEl>
                                          <p:spTgt spid="1657"/>
                                        </p:tgtEl>
                                        <p:attrNameLst>
                                          <p:attrName>ppt_x</p:attrName>
                                          <p:attrName>ppt_y</p:attrName>
                                        </p:attrNameLst>
                                      </p:cBhvr>
                                      <p:rCtr x="-5039" y="1296"/>
                                    </p:animMotion>
                                  </p:childTnLst>
                                </p:cTn>
                              </p:par>
                              <p:par>
                                <p:cTn id="53" presetID="51" presetClass="path" presetSubtype="0" accel="50000" decel="50000" fill="hold" nodeType="withEffect">
                                  <p:stCondLst>
                                    <p:cond delay="0"/>
                                  </p:stCondLst>
                                  <p:childTnLst>
                                    <p:animMotion origin="layout" path="M 0.13138 0.24467 L -0.00599 0.25162 C -0.03672 0.25301 -0.05403 0.25509 -0.05403 0.25741 C -0.05403 0.26018 -0.03672 0.26227 -0.00599 0.26366 L 0.13138 0.27083 " pathEditMode="relative" rAng="0" ptsTypes="AAAAA">
                                      <p:cBhvr>
                                        <p:cTn id="54" dur="2000" fill="hold"/>
                                        <p:tgtEl>
                                          <p:spTgt spid="1277"/>
                                        </p:tgtEl>
                                        <p:attrNameLst>
                                          <p:attrName>ppt_x</p:attrName>
                                          <p:attrName>ppt_y</p:attrName>
                                        </p:attrNameLst>
                                      </p:cBhvr>
                                      <p:rCtr x="-9271" y="1296"/>
                                    </p:animMotion>
                                  </p:childTnLst>
                                </p:cTn>
                              </p:par>
                              <p:par>
                                <p:cTn id="55" presetID="37" presetClass="path" presetSubtype="0" accel="50000" decel="50000" fill="hold" nodeType="withEffect">
                                  <p:stCondLst>
                                    <p:cond delay="0"/>
                                  </p:stCondLst>
                                  <p:childTnLst>
                                    <p:animMotion origin="layout" path="M 0.25743 0.4206 L 0.25638 0.14815 C 0.25612 0.08681 0.25586 0.05394 0.25547 0.05394 C 0.25508 0.05394 0.25482 0.08681 0.25456 0.14815 L 0.25365 0.4206 " pathEditMode="relative" rAng="0" ptsTypes="AAAAA">
                                      <p:cBhvr>
                                        <p:cTn id="56" dur="2000" fill="hold"/>
                                        <p:tgtEl>
                                          <p:spTgt spid="1292"/>
                                        </p:tgtEl>
                                        <p:attrNameLst>
                                          <p:attrName>ppt_x</p:attrName>
                                          <p:attrName>ppt_y</p:attrName>
                                        </p:attrNameLst>
                                      </p:cBhvr>
                                      <p:rCtr x="-195" y="-18333"/>
                                    </p:animMotion>
                                  </p:childTnLst>
                                </p:cTn>
                              </p:par>
                              <p:par>
                                <p:cTn id="57" presetID="58" presetClass="path" presetSubtype="0" accel="50000" decel="50000" fill="hold" nodeType="withEffect">
                                  <p:stCondLst>
                                    <p:cond delay="0"/>
                                  </p:stCondLst>
                                  <p:childTnLst>
                                    <p:animMotion origin="layout" path="M 0.33294 0.46203 L 0.12656 0.46898 C 0.08021 0.47037 0.05403 0.47268 0.05403 0.475 C 0.05403 0.47754 0.08021 0.47962 0.12656 0.48101 L 0.33294 0.48819 " pathEditMode="relative" rAng="0" ptsTypes="AAAAA">
                                      <p:cBhvr>
                                        <p:cTn id="58" dur="2000" fill="hold"/>
                                        <p:tgtEl>
                                          <p:spTgt spid="1295"/>
                                        </p:tgtEl>
                                        <p:attrNameLst>
                                          <p:attrName>ppt_x</p:attrName>
                                          <p:attrName>ppt_y</p:attrName>
                                        </p:attrNameLst>
                                      </p:cBhvr>
                                      <p:rCtr x="-13945" y="1296"/>
                                    </p:animMotion>
                                  </p:childTnLst>
                                </p:cTn>
                              </p:par>
                              <p:par>
                                <p:cTn id="59" presetID="44" presetClass="path" presetSubtype="0" accel="50000" decel="50000" fill="hold" nodeType="withEffect">
                                  <p:stCondLst>
                                    <p:cond delay="0"/>
                                  </p:stCondLst>
                                  <p:childTnLst>
                                    <p:animMotion origin="layout" path="M 0.30677 0.39144 L 0.30833 0.36782 C 0.30859 0.3625 0.30912 0.36019 0.30964 0.36019 C 0.31016 0.36019 0.31068 0.3625 0.31094 0.36782 L 0.31263 0.39144 " pathEditMode="relative" rAng="0" ptsTypes="AAAAA">
                                      <p:cBhvr>
                                        <p:cTn id="60" dur="2000" fill="hold"/>
                                        <p:tgtEl>
                                          <p:spTgt spid="1286"/>
                                        </p:tgtEl>
                                        <p:attrNameLst>
                                          <p:attrName>ppt_x</p:attrName>
                                          <p:attrName>ppt_y</p:attrName>
                                        </p:attrNameLst>
                                      </p:cBhvr>
                                      <p:rCtr x="286" y="-1574"/>
                                    </p:animMotion>
                                  </p:childTnLst>
                                </p:cTn>
                              </p:par>
                              <p:par>
                                <p:cTn id="61" presetID="37" presetClass="path" presetSubtype="0" accel="50000" decel="50000" fill="hold" nodeType="withEffect">
                                  <p:stCondLst>
                                    <p:cond delay="0"/>
                                  </p:stCondLst>
                                  <p:childTnLst>
                                    <p:animMotion origin="layout" path="M 0.09545 0.38195 L 0.09636 0.1382 C 0.09662 0.08311 0.09688 0.05394 0.09727 0.05394 C 0.09766 0.05394 0.09792 0.08311 0.09818 0.1382 L 0.09922 0.38195 " pathEditMode="relative" rAng="0" ptsTypes="AAAAA">
                                      <p:cBhvr>
                                        <p:cTn id="62" dur="2000" fill="hold"/>
                                        <p:tgtEl>
                                          <p:spTgt spid="1289"/>
                                        </p:tgtEl>
                                        <p:attrNameLst>
                                          <p:attrName>ppt_x</p:attrName>
                                          <p:attrName>ppt_y</p:attrName>
                                        </p:attrNameLst>
                                      </p:cBhvr>
                                      <p:rCtr x="182" y="-16412"/>
                                    </p:animMotion>
                                  </p:childTnLst>
                                </p:cTn>
                              </p:par>
                              <p:par>
                                <p:cTn id="63" presetID="58" presetClass="path" presetSubtype="0" accel="50000" decel="50000" fill="hold" nodeType="withEffect">
                                  <p:stCondLst>
                                    <p:cond delay="0"/>
                                  </p:stCondLst>
                                  <p:childTnLst>
                                    <p:animMotion origin="layout" path="M -0.12786 0.36203 L 0.00664 0.35856 C 0.03685 0.35787 0.05404 0.35671 0.05404 0.35555 C 0.05404 0.35439 0.03685 0.35324 0.00664 0.35254 L -0.12786 0.3493 " pathEditMode="relative" rAng="0" ptsTypes="AAAAA">
                                      <p:cBhvr>
                                        <p:cTn id="64" dur="2000" fill="hold"/>
                                        <p:tgtEl>
                                          <p:spTgt spid="1307"/>
                                        </p:tgtEl>
                                        <p:attrNameLst>
                                          <p:attrName>ppt_x</p:attrName>
                                          <p:attrName>ppt_y</p:attrName>
                                        </p:attrNameLst>
                                      </p:cBhvr>
                                      <p:rCtr x="9089" y="-648"/>
                                    </p:animMotion>
                                  </p:childTnLst>
                                </p:cTn>
                              </p:par>
                              <p:par>
                                <p:cTn id="65" presetID="44" presetClass="path" presetSubtype="0" accel="50000" decel="50000" fill="hold" nodeType="withEffect">
                                  <p:stCondLst>
                                    <p:cond delay="0"/>
                                  </p:stCondLst>
                                  <p:childTnLst>
                                    <p:animMotion origin="layout" path="M 0.12956 0.35972 L 0.12539 0.05371 C 0.12448 -0.01551 0.12318 -0.05231 0.12188 -0.05231 C 0.12032 -0.05231 0.11914 -0.01551 0.11823 0.05371 L 0.1142 0.35972 " pathEditMode="relative" rAng="0" ptsTypes="AAAAA">
                                      <p:cBhvr>
                                        <p:cTn id="66" dur="2000" fill="hold"/>
                                        <p:tgtEl>
                                          <p:spTgt spid="1298"/>
                                        </p:tgtEl>
                                        <p:attrNameLst>
                                          <p:attrName>ppt_x</p:attrName>
                                          <p:attrName>ppt_y</p:attrName>
                                        </p:attrNameLst>
                                      </p:cBhvr>
                                      <p:rCtr x="-768" y="-20602"/>
                                    </p:animMotion>
                                  </p:childTnLst>
                                </p:cTn>
                              </p:par>
                            </p:childTnLst>
                          </p:cTn>
                        </p:par>
                        <p:par>
                          <p:cTn id="67" fill="hold">
                            <p:stCondLst>
                              <p:cond delay="14000"/>
                            </p:stCondLst>
                            <p:childTnLst>
                              <p:par>
                                <p:cTn id="68" presetID="53" presetClass="exit" presetSubtype="32" fill="hold" nodeType="afterEffect">
                                  <p:stCondLst>
                                    <p:cond delay="1000"/>
                                  </p:stCondLst>
                                  <p:childTnLst>
                                    <p:anim calcmode="lin" valueType="num">
                                      <p:cBhvr>
                                        <p:cTn id="69" dur="2000"/>
                                        <p:tgtEl>
                                          <p:spTgt spid="1166"/>
                                        </p:tgtEl>
                                        <p:attrNameLst>
                                          <p:attrName>ppt_w</p:attrName>
                                        </p:attrNameLst>
                                      </p:cBhvr>
                                      <p:tavLst>
                                        <p:tav tm="0">
                                          <p:val>
                                            <p:strVal val="ppt_w"/>
                                          </p:val>
                                        </p:tav>
                                        <p:tav tm="100000">
                                          <p:val>
                                            <p:fltVal val="0"/>
                                          </p:val>
                                        </p:tav>
                                      </p:tavLst>
                                    </p:anim>
                                    <p:anim calcmode="lin" valueType="num">
                                      <p:cBhvr>
                                        <p:cTn id="70" dur="2000"/>
                                        <p:tgtEl>
                                          <p:spTgt spid="1166"/>
                                        </p:tgtEl>
                                        <p:attrNameLst>
                                          <p:attrName>ppt_h</p:attrName>
                                        </p:attrNameLst>
                                      </p:cBhvr>
                                      <p:tavLst>
                                        <p:tav tm="0">
                                          <p:val>
                                            <p:strVal val="ppt_h"/>
                                          </p:val>
                                        </p:tav>
                                        <p:tav tm="100000">
                                          <p:val>
                                            <p:fltVal val="0"/>
                                          </p:val>
                                        </p:tav>
                                      </p:tavLst>
                                    </p:anim>
                                    <p:animEffect transition="out" filter="fade">
                                      <p:cBhvr>
                                        <p:cTn id="71" dur="2000"/>
                                        <p:tgtEl>
                                          <p:spTgt spid="1166"/>
                                        </p:tgtEl>
                                      </p:cBhvr>
                                    </p:animEffect>
                                    <p:set>
                                      <p:cBhvr>
                                        <p:cTn id="72" dur="1" fill="hold">
                                          <p:stCondLst>
                                            <p:cond delay="1999"/>
                                          </p:stCondLst>
                                        </p:cTn>
                                        <p:tgtEl>
                                          <p:spTgt spid="1166"/>
                                        </p:tgtEl>
                                        <p:attrNameLst>
                                          <p:attrName>style.visibility</p:attrName>
                                        </p:attrNameLst>
                                      </p:cBhvr>
                                      <p:to>
                                        <p:strVal val="hidden"/>
                                      </p:to>
                                    </p:set>
                                  </p:childTnLst>
                                </p:cTn>
                              </p:par>
                              <p:par>
                                <p:cTn id="73" presetID="53" presetClass="exit" presetSubtype="32" fill="hold" nodeType="withEffect">
                                  <p:stCondLst>
                                    <p:cond delay="1000"/>
                                  </p:stCondLst>
                                  <p:childTnLst>
                                    <p:anim calcmode="lin" valueType="num">
                                      <p:cBhvr>
                                        <p:cTn id="74" dur="500"/>
                                        <p:tgtEl>
                                          <p:spTgt spid="1167"/>
                                        </p:tgtEl>
                                        <p:attrNameLst>
                                          <p:attrName>ppt_w</p:attrName>
                                        </p:attrNameLst>
                                      </p:cBhvr>
                                      <p:tavLst>
                                        <p:tav tm="0">
                                          <p:val>
                                            <p:strVal val="ppt_w"/>
                                          </p:val>
                                        </p:tav>
                                        <p:tav tm="100000">
                                          <p:val>
                                            <p:fltVal val="0"/>
                                          </p:val>
                                        </p:tav>
                                      </p:tavLst>
                                    </p:anim>
                                    <p:anim calcmode="lin" valueType="num">
                                      <p:cBhvr>
                                        <p:cTn id="75" dur="500"/>
                                        <p:tgtEl>
                                          <p:spTgt spid="1167"/>
                                        </p:tgtEl>
                                        <p:attrNameLst>
                                          <p:attrName>ppt_h</p:attrName>
                                        </p:attrNameLst>
                                      </p:cBhvr>
                                      <p:tavLst>
                                        <p:tav tm="0">
                                          <p:val>
                                            <p:strVal val="ppt_h"/>
                                          </p:val>
                                        </p:tav>
                                        <p:tav tm="100000">
                                          <p:val>
                                            <p:fltVal val="0"/>
                                          </p:val>
                                        </p:tav>
                                      </p:tavLst>
                                    </p:anim>
                                    <p:animEffect transition="out" filter="fade">
                                      <p:cBhvr>
                                        <p:cTn id="76" dur="500"/>
                                        <p:tgtEl>
                                          <p:spTgt spid="1167"/>
                                        </p:tgtEl>
                                      </p:cBhvr>
                                    </p:animEffect>
                                    <p:set>
                                      <p:cBhvr>
                                        <p:cTn id="77" dur="1" fill="hold">
                                          <p:stCondLst>
                                            <p:cond delay="499"/>
                                          </p:stCondLst>
                                        </p:cTn>
                                        <p:tgtEl>
                                          <p:spTgt spid="1167"/>
                                        </p:tgtEl>
                                        <p:attrNameLst>
                                          <p:attrName>style.visibility</p:attrName>
                                        </p:attrNameLst>
                                      </p:cBhvr>
                                      <p:to>
                                        <p:strVal val="hidden"/>
                                      </p:to>
                                    </p:set>
                                  </p:childTnLst>
                                </p:cTn>
                              </p:par>
                              <p:par>
                                <p:cTn id="78" presetID="53" presetClass="exit" presetSubtype="32" fill="hold" grpId="0" nodeType="withEffect">
                                  <p:stCondLst>
                                    <p:cond delay="1000"/>
                                  </p:stCondLst>
                                  <p:childTnLst>
                                    <p:anim calcmode="lin" valueType="num">
                                      <p:cBhvr>
                                        <p:cTn id="79" dur="500"/>
                                        <p:tgtEl>
                                          <p:spTgt spid="898"/>
                                        </p:tgtEl>
                                        <p:attrNameLst>
                                          <p:attrName>ppt_w</p:attrName>
                                        </p:attrNameLst>
                                      </p:cBhvr>
                                      <p:tavLst>
                                        <p:tav tm="0">
                                          <p:val>
                                            <p:strVal val="ppt_w"/>
                                          </p:val>
                                        </p:tav>
                                        <p:tav tm="100000">
                                          <p:val>
                                            <p:fltVal val="0"/>
                                          </p:val>
                                        </p:tav>
                                      </p:tavLst>
                                    </p:anim>
                                    <p:anim calcmode="lin" valueType="num">
                                      <p:cBhvr>
                                        <p:cTn id="80" dur="500"/>
                                        <p:tgtEl>
                                          <p:spTgt spid="898"/>
                                        </p:tgtEl>
                                        <p:attrNameLst>
                                          <p:attrName>ppt_h</p:attrName>
                                        </p:attrNameLst>
                                      </p:cBhvr>
                                      <p:tavLst>
                                        <p:tav tm="0">
                                          <p:val>
                                            <p:strVal val="ppt_h"/>
                                          </p:val>
                                        </p:tav>
                                        <p:tav tm="100000">
                                          <p:val>
                                            <p:fltVal val="0"/>
                                          </p:val>
                                        </p:tav>
                                      </p:tavLst>
                                    </p:anim>
                                    <p:animEffect transition="out" filter="fade">
                                      <p:cBhvr>
                                        <p:cTn id="81" dur="500"/>
                                        <p:tgtEl>
                                          <p:spTgt spid="898"/>
                                        </p:tgtEl>
                                      </p:cBhvr>
                                    </p:animEffect>
                                    <p:set>
                                      <p:cBhvr>
                                        <p:cTn id="82" dur="1" fill="hold">
                                          <p:stCondLst>
                                            <p:cond delay="499"/>
                                          </p:stCondLst>
                                        </p:cTn>
                                        <p:tgtEl>
                                          <p:spTgt spid="8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7" grpId="0" animBg="1"/>
      <p:bldP spid="1634" grpId="0" animBg="1"/>
      <p:bldP spid="1641" grpId="0" animBg="1"/>
      <p:bldP spid="1648" grpId="0" animBg="1"/>
      <p:bldP spid="1655" grpId="0" animBg="1"/>
      <p:bldP spid="898" grpId="0" animBg="1"/>
      <p:bldP spid="12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17530" y="2967335"/>
            <a:ext cx="7756940" cy="923330"/>
          </a:xfrm>
          <a:prstGeom prst="rect">
            <a:avLst/>
          </a:prstGeom>
          <a:noFill/>
        </p:spPr>
        <p:txBody>
          <a:bodyPr wrap="square" lIns="91440" tIns="45720" rIns="91440" bIns="45720">
            <a:spAutoFit/>
          </a:bodyPr>
          <a:lstStyle/>
          <a:p>
            <a:pPr algn="ctr"/>
            <a:r>
              <a:rPr lang="it-IT" sz="5400" dirty="0">
                <a:ln w="6600">
                  <a:noFill/>
                  <a:prstDash val="solid"/>
                </a:ln>
                <a:solidFill>
                  <a:srgbClr val="00823E"/>
                </a:solidFill>
              </a:rPr>
              <a:t>Grazie per l’attenzione!</a:t>
            </a:r>
          </a:p>
        </p:txBody>
      </p:sp>
      <p:sp>
        <p:nvSpPr>
          <p:cNvPr id="3" name="CasellaDiTesto 2">
            <a:extLst>
              <a:ext uri="{FF2B5EF4-FFF2-40B4-BE49-F238E27FC236}">
                <a16:creationId xmlns:a16="http://schemas.microsoft.com/office/drawing/2014/main" id="{B1B3D1DC-A517-4096-1ABC-A41E3419A429}"/>
              </a:ext>
            </a:extLst>
          </p:cNvPr>
          <p:cNvSpPr txBox="1"/>
          <p:nvPr/>
        </p:nvSpPr>
        <p:spPr>
          <a:xfrm>
            <a:off x="667627" y="4941168"/>
            <a:ext cx="3692788" cy="1200329"/>
          </a:xfrm>
          <a:prstGeom prst="rect">
            <a:avLst/>
          </a:prstGeom>
          <a:noFill/>
        </p:spPr>
        <p:txBody>
          <a:bodyPr wrap="square" rtlCol="0">
            <a:spAutoFit/>
          </a:bodyPr>
          <a:lstStyle/>
          <a:p>
            <a:r>
              <a:rPr lang="it-IT" dirty="0"/>
              <a:t>Dott. Armando Caputo</a:t>
            </a:r>
          </a:p>
          <a:p>
            <a:r>
              <a:rPr lang="it-IT" dirty="0"/>
              <a:t>Responsabile tecnico</a:t>
            </a:r>
          </a:p>
          <a:p>
            <a:r>
              <a:rPr lang="it-IT" dirty="0"/>
              <a:t>Tel.: 348 2493210</a:t>
            </a:r>
          </a:p>
          <a:p>
            <a:r>
              <a:rPr lang="it-IT" dirty="0"/>
              <a:t>E-mail: a.caputo@agrisystem.com</a:t>
            </a:r>
          </a:p>
        </p:txBody>
      </p:sp>
      <p:sp>
        <p:nvSpPr>
          <p:cNvPr id="5" name="Freeform 6">
            <a:extLst>
              <a:ext uri="{FF2B5EF4-FFF2-40B4-BE49-F238E27FC236}">
                <a16:creationId xmlns:a16="http://schemas.microsoft.com/office/drawing/2014/main" id="{70BBFECC-C977-539A-2603-DC61EAD47F12}"/>
              </a:ext>
            </a:extLst>
          </p:cNvPr>
          <p:cNvSpPr/>
          <p:nvPr/>
        </p:nvSpPr>
        <p:spPr>
          <a:xfrm>
            <a:off x="3752640" y="1052736"/>
            <a:ext cx="4686719" cy="1533794"/>
          </a:xfrm>
          <a:custGeom>
            <a:avLst/>
            <a:gdLst/>
            <a:ahLst/>
            <a:cxnLst/>
            <a:rect l="l" t="t" r="r" b="b"/>
            <a:pathLst>
              <a:path w="6733936" h="2254700">
                <a:moveTo>
                  <a:pt x="0" y="0"/>
                </a:moveTo>
                <a:lnTo>
                  <a:pt x="6733936" y="0"/>
                </a:lnTo>
                <a:lnTo>
                  <a:pt x="6733936" y="2254700"/>
                </a:lnTo>
                <a:lnTo>
                  <a:pt x="0" y="2254700"/>
                </a:lnTo>
                <a:lnTo>
                  <a:pt x="0" y="0"/>
                </a:lnTo>
                <a:close/>
              </a:path>
            </a:pathLst>
          </a:custGeom>
          <a:blipFill>
            <a:blip r:embed="rId2"/>
            <a:stretch>
              <a:fillRect/>
            </a:stretch>
          </a:blipFill>
        </p:spPr>
      </p:sp>
    </p:spTree>
    <p:extLst>
      <p:ext uri="{BB962C8B-B14F-4D97-AF65-F5344CB8AC3E}">
        <p14:creationId xmlns:p14="http://schemas.microsoft.com/office/powerpoint/2010/main" val="3877421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A25DB708-520F-96C7-03EE-430F0695C487}"/>
              </a:ext>
            </a:extLst>
          </p:cNvPr>
          <p:cNvSpPr txBox="1"/>
          <p:nvPr/>
        </p:nvSpPr>
        <p:spPr>
          <a:xfrm>
            <a:off x="3215680" y="4460919"/>
            <a:ext cx="8280995" cy="1200329"/>
          </a:xfrm>
          <a:prstGeom prst="rect">
            <a:avLst/>
          </a:prstGeom>
          <a:noFill/>
        </p:spPr>
        <p:txBody>
          <a:bodyPr wrap="square" rtlCol="0">
            <a:spAutoFit/>
          </a:bodyPr>
          <a:lstStyle/>
          <a:p>
            <a:r>
              <a:rPr lang="it-IT" dirty="0"/>
              <a:t>ha sede nel comune di Lamezia Terme, affacciato sul Golfo di Sant’Eufemia, nel cuore della Calabria. Fondata nel 1997, l’azienda ha progressivamente consolidato la propria presenza nel mercato dei mezzi tecnici per l’agricoltura, specializzandosi in particolare nei settori dei </a:t>
            </a:r>
            <a:r>
              <a:rPr lang="it-IT" b="1" dirty="0">
                <a:solidFill>
                  <a:schemeClr val="bg2"/>
                </a:solidFill>
              </a:rPr>
              <a:t>concimi</a:t>
            </a:r>
            <a:r>
              <a:rPr lang="it-IT" dirty="0"/>
              <a:t>, delle </a:t>
            </a:r>
            <a:r>
              <a:rPr lang="it-IT" b="1" dirty="0" err="1">
                <a:solidFill>
                  <a:schemeClr val="bg2"/>
                </a:solidFill>
              </a:rPr>
              <a:t>biosolution</a:t>
            </a:r>
            <a:r>
              <a:rPr lang="it-IT" dirty="0"/>
              <a:t> e degli </a:t>
            </a:r>
            <a:r>
              <a:rPr lang="it-IT" b="1" dirty="0">
                <a:solidFill>
                  <a:schemeClr val="bg2"/>
                </a:solidFill>
              </a:rPr>
              <a:t>agrofarmaci</a:t>
            </a:r>
            <a:r>
              <a:rPr lang="it-IT" dirty="0"/>
              <a:t>.</a:t>
            </a:r>
          </a:p>
        </p:txBody>
      </p:sp>
      <p:pic>
        <p:nvPicPr>
          <p:cNvPr id="3" name="Immagine 2">
            <a:extLst>
              <a:ext uri="{FF2B5EF4-FFF2-40B4-BE49-F238E27FC236}">
                <a16:creationId xmlns:a16="http://schemas.microsoft.com/office/drawing/2014/main" id="{BFDB636F-C9F5-B51A-7FFD-D4A5146BA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37077" cy="3429000"/>
          </a:xfrm>
          <a:prstGeom prst="rect">
            <a:avLst/>
          </a:prstGeom>
        </p:spPr>
      </p:pic>
      <p:pic>
        <p:nvPicPr>
          <p:cNvPr id="8" name="Immagine 7">
            <a:extLst>
              <a:ext uri="{FF2B5EF4-FFF2-40B4-BE49-F238E27FC236}">
                <a16:creationId xmlns:a16="http://schemas.microsoft.com/office/drawing/2014/main" id="{FF886A40-B53B-3C98-3419-975EBCD38CFD}"/>
              </a:ext>
            </a:extLst>
          </p:cNvPr>
          <p:cNvPicPr>
            <a:picLocks noChangeAspect="1"/>
          </p:cNvPicPr>
          <p:nvPr/>
        </p:nvPicPr>
        <p:blipFill rotWithShape="1">
          <a:blip r:embed="rId3">
            <a:extLst>
              <a:ext uri="{28A0092B-C50C-407E-A947-70E740481C1C}">
                <a14:useLocalDpi xmlns:a14="http://schemas.microsoft.com/office/drawing/2010/main" val="0"/>
              </a:ext>
            </a:extLst>
          </a:blip>
          <a:srcRect t="11301" b="15783"/>
          <a:stretch/>
        </p:blipFill>
        <p:spPr>
          <a:xfrm>
            <a:off x="5137076" y="0"/>
            <a:ext cx="7054035" cy="3429000"/>
          </a:xfrm>
          <a:prstGeom prst="rect">
            <a:avLst/>
          </a:prstGeom>
        </p:spPr>
      </p:pic>
      <p:pic>
        <p:nvPicPr>
          <p:cNvPr id="1026" name="Picture 2" descr="Mappa Italia Delle Curve Di Contorno Nero Dellillustrazione Vettoriale -  Immagini vettoriali stock e altre immagini di Italia - iStock">
            <a:extLst>
              <a:ext uri="{FF2B5EF4-FFF2-40B4-BE49-F238E27FC236}">
                <a16:creationId xmlns:a16="http://schemas.microsoft.com/office/drawing/2014/main" id="{6715AFBB-5883-A8A4-2F67-B7EB2E816E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436" y="3782410"/>
            <a:ext cx="1944216" cy="2211636"/>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7A9B20DA-1627-0627-1D2A-3B720D382F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8194" y="5397818"/>
            <a:ext cx="263430" cy="263430"/>
          </a:xfrm>
          <a:prstGeom prst="rect">
            <a:avLst/>
          </a:prstGeom>
        </p:spPr>
      </p:pic>
      <p:sp>
        <p:nvSpPr>
          <p:cNvPr id="2" name="CasellaDiTesto 1">
            <a:extLst>
              <a:ext uri="{FF2B5EF4-FFF2-40B4-BE49-F238E27FC236}">
                <a16:creationId xmlns:a16="http://schemas.microsoft.com/office/drawing/2014/main" id="{9A86A4DF-1FF8-15AF-C0AE-7563A324F6B6}"/>
              </a:ext>
            </a:extLst>
          </p:cNvPr>
          <p:cNvSpPr txBox="1"/>
          <p:nvPr/>
        </p:nvSpPr>
        <p:spPr>
          <a:xfrm>
            <a:off x="3215680" y="3811687"/>
            <a:ext cx="3528392" cy="769441"/>
          </a:xfrm>
          <a:prstGeom prst="rect">
            <a:avLst/>
          </a:prstGeom>
          <a:noFill/>
        </p:spPr>
        <p:txBody>
          <a:bodyPr wrap="square">
            <a:spAutoFit/>
          </a:bodyPr>
          <a:lstStyle/>
          <a:p>
            <a:r>
              <a:rPr lang="it-IT" sz="4400" b="1" dirty="0">
                <a:solidFill>
                  <a:schemeClr val="bg2"/>
                </a:solidFill>
              </a:rPr>
              <a:t>AGRISYSTEM</a:t>
            </a:r>
          </a:p>
        </p:txBody>
      </p:sp>
    </p:spTree>
    <p:extLst>
      <p:ext uri="{BB962C8B-B14F-4D97-AF65-F5344CB8AC3E}">
        <p14:creationId xmlns:p14="http://schemas.microsoft.com/office/powerpoint/2010/main" val="3821149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4EDA8-6E52-2C75-2843-6CFDDDD145C3}"/>
            </a:ext>
          </a:extLst>
        </p:cNvPr>
        <p:cNvGrpSpPr/>
        <p:nvPr/>
      </p:nvGrpSpPr>
      <p:grpSpPr>
        <a:xfrm>
          <a:off x="0" y="0"/>
          <a:ext cx="0" cy="0"/>
          <a:chOff x="0" y="0"/>
          <a:chExt cx="0" cy="0"/>
        </a:xfrm>
      </p:grpSpPr>
      <p:sp>
        <p:nvSpPr>
          <p:cNvPr id="2" name="Freeform 6">
            <a:extLst>
              <a:ext uri="{FF2B5EF4-FFF2-40B4-BE49-F238E27FC236}">
                <a16:creationId xmlns:a16="http://schemas.microsoft.com/office/drawing/2014/main" id="{962D7330-0340-5B3C-E962-02B9452E1943}"/>
              </a:ext>
            </a:extLst>
          </p:cNvPr>
          <p:cNvSpPr/>
          <p:nvPr/>
        </p:nvSpPr>
        <p:spPr>
          <a:xfrm>
            <a:off x="227918" y="2589128"/>
            <a:ext cx="1371249" cy="448760"/>
          </a:xfrm>
          <a:custGeom>
            <a:avLst/>
            <a:gdLst/>
            <a:ahLst/>
            <a:cxnLst/>
            <a:rect l="l" t="t" r="r" b="b"/>
            <a:pathLst>
              <a:path w="6733936" h="2254700">
                <a:moveTo>
                  <a:pt x="0" y="0"/>
                </a:moveTo>
                <a:lnTo>
                  <a:pt x="6733936" y="0"/>
                </a:lnTo>
                <a:lnTo>
                  <a:pt x="6733936" y="2254700"/>
                </a:lnTo>
                <a:lnTo>
                  <a:pt x="0" y="2254700"/>
                </a:lnTo>
                <a:lnTo>
                  <a:pt x="0" y="0"/>
                </a:lnTo>
                <a:close/>
              </a:path>
            </a:pathLst>
          </a:custGeom>
          <a:blipFill>
            <a:blip r:embed="rId2"/>
            <a:stretch>
              <a:fillRect/>
            </a:stretch>
          </a:blipFill>
        </p:spPr>
      </p:sp>
      <p:sp>
        <p:nvSpPr>
          <p:cNvPr id="9" name="Rettangolo 8">
            <a:extLst>
              <a:ext uri="{FF2B5EF4-FFF2-40B4-BE49-F238E27FC236}">
                <a16:creationId xmlns:a16="http://schemas.microsoft.com/office/drawing/2014/main" id="{FB569A1F-9ED4-5FE9-E56B-30FE5CEE176F}"/>
              </a:ext>
            </a:extLst>
          </p:cNvPr>
          <p:cNvSpPr/>
          <p:nvPr/>
        </p:nvSpPr>
        <p:spPr>
          <a:xfrm>
            <a:off x="623392" y="3284984"/>
            <a:ext cx="10871950" cy="288032"/>
          </a:xfrm>
          <a:prstGeom prst="rect">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6BF1FAB7-1399-AB68-4B0E-DEAB77516CAB}"/>
              </a:ext>
            </a:extLst>
          </p:cNvPr>
          <p:cNvSpPr txBox="1"/>
          <p:nvPr/>
        </p:nvSpPr>
        <p:spPr>
          <a:xfrm>
            <a:off x="648072" y="3236310"/>
            <a:ext cx="649402" cy="369332"/>
          </a:xfrm>
          <a:prstGeom prst="rect">
            <a:avLst/>
          </a:prstGeom>
          <a:noFill/>
        </p:spPr>
        <p:txBody>
          <a:bodyPr wrap="square" rtlCol="0">
            <a:spAutoFit/>
          </a:bodyPr>
          <a:lstStyle/>
          <a:p>
            <a:r>
              <a:rPr lang="it-IT" dirty="0">
                <a:solidFill>
                  <a:schemeClr val="bg1"/>
                </a:solidFill>
              </a:rPr>
              <a:t>1997</a:t>
            </a:r>
          </a:p>
        </p:txBody>
      </p:sp>
      <p:sp>
        <p:nvSpPr>
          <p:cNvPr id="12" name="CasellaDiTesto 11">
            <a:extLst>
              <a:ext uri="{FF2B5EF4-FFF2-40B4-BE49-F238E27FC236}">
                <a16:creationId xmlns:a16="http://schemas.microsoft.com/office/drawing/2014/main" id="{7E881045-3936-19C1-4216-FD8C4D77F1FB}"/>
              </a:ext>
            </a:extLst>
          </p:cNvPr>
          <p:cNvSpPr txBox="1"/>
          <p:nvPr/>
        </p:nvSpPr>
        <p:spPr>
          <a:xfrm>
            <a:off x="1486155" y="3236310"/>
            <a:ext cx="649405" cy="369332"/>
          </a:xfrm>
          <a:prstGeom prst="rect">
            <a:avLst/>
          </a:prstGeom>
          <a:noFill/>
        </p:spPr>
        <p:txBody>
          <a:bodyPr wrap="square" rtlCol="0">
            <a:spAutoFit/>
          </a:bodyPr>
          <a:lstStyle/>
          <a:p>
            <a:r>
              <a:rPr lang="it-IT" dirty="0">
                <a:solidFill>
                  <a:schemeClr val="bg1"/>
                </a:solidFill>
              </a:rPr>
              <a:t>1999</a:t>
            </a:r>
          </a:p>
        </p:txBody>
      </p:sp>
      <p:sp>
        <p:nvSpPr>
          <p:cNvPr id="16" name="CasellaDiTesto 15">
            <a:extLst>
              <a:ext uri="{FF2B5EF4-FFF2-40B4-BE49-F238E27FC236}">
                <a16:creationId xmlns:a16="http://schemas.microsoft.com/office/drawing/2014/main" id="{05DBC6D7-38DE-111D-0DB1-496E96498AD7}"/>
              </a:ext>
            </a:extLst>
          </p:cNvPr>
          <p:cNvSpPr txBox="1"/>
          <p:nvPr/>
        </p:nvSpPr>
        <p:spPr>
          <a:xfrm>
            <a:off x="3464178" y="3236310"/>
            <a:ext cx="649405" cy="369332"/>
          </a:xfrm>
          <a:prstGeom prst="rect">
            <a:avLst/>
          </a:prstGeom>
          <a:noFill/>
        </p:spPr>
        <p:txBody>
          <a:bodyPr wrap="square" rtlCol="0">
            <a:spAutoFit/>
          </a:bodyPr>
          <a:lstStyle/>
          <a:p>
            <a:r>
              <a:rPr lang="it-IT" dirty="0">
                <a:solidFill>
                  <a:schemeClr val="bg1"/>
                </a:solidFill>
              </a:rPr>
              <a:t>2007</a:t>
            </a:r>
          </a:p>
        </p:txBody>
      </p:sp>
      <p:cxnSp>
        <p:nvCxnSpPr>
          <p:cNvPr id="18" name="Connettore diritto 17">
            <a:extLst>
              <a:ext uri="{FF2B5EF4-FFF2-40B4-BE49-F238E27FC236}">
                <a16:creationId xmlns:a16="http://schemas.microsoft.com/office/drawing/2014/main" id="{8FE44EE5-3CEB-58E1-10F1-F78FF3D144AC}"/>
              </a:ext>
            </a:extLst>
          </p:cNvPr>
          <p:cNvCxnSpPr/>
          <p:nvPr/>
        </p:nvCxnSpPr>
        <p:spPr>
          <a:xfrm flipV="1">
            <a:off x="911424" y="3068960"/>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6773CA31-0500-FB44-3D21-758033304878}"/>
              </a:ext>
            </a:extLst>
          </p:cNvPr>
          <p:cNvCxnSpPr/>
          <p:nvPr/>
        </p:nvCxnSpPr>
        <p:spPr>
          <a:xfrm flipV="1">
            <a:off x="1810857" y="3573016"/>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B61EBD7E-271F-CE85-CC6F-659A36500FCA}"/>
              </a:ext>
            </a:extLst>
          </p:cNvPr>
          <p:cNvSpPr txBox="1"/>
          <p:nvPr/>
        </p:nvSpPr>
        <p:spPr>
          <a:xfrm>
            <a:off x="551384" y="4334562"/>
            <a:ext cx="2952328" cy="1384995"/>
          </a:xfrm>
          <a:prstGeom prst="rect">
            <a:avLst/>
          </a:prstGeom>
          <a:noFill/>
        </p:spPr>
        <p:txBody>
          <a:bodyPr wrap="square" rtlCol="0">
            <a:spAutoFit/>
          </a:bodyPr>
          <a:lstStyle/>
          <a:p>
            <a:pPr algn="ctr"/>
            <a:r>
              <a:rPr lang="it-IT" sz="1400" dirty="0"/>
              <a:t>Agrisystem è socio fondatore di </a:t>
            </a:r>
            <a:r>
              <a:rPr lang="it-IT" sz="1400" dirty="0" err="1"/>
              <a:t>Carbotecnia</a:t>
            </a:r>
            <a:r>
              <a:rPr lang="it-IT" sz="1400" dirty="0"/>
              <a:t>, società spagnola che progetta, produce e commercializza fertilizzanti speciali con alla base gli acidi carbossilici a basso peso molecolare.</a:t>
            </a:r>
          </a:p>
        </p:txBody>
      </p:sp>
      <p:cxnSp>
        <p:nvCxnSpPr>
          <p:cNvPr id="22" name="Connettore diritto 21">
            <a:extLst>
              <a:ext uri="{FF2B5EF4-FFF2-40B4-BE49-F238E27FC236}">
                <a16:creationId xmlns:a16="http://schemas.microsoft.com/office/drawing/2014/main" id="{3C854D23-410D-CBF6-CE77-CA9886FF56C0}"/>
              </a:ext>
            </a:extLst>
          </p:cNvPr>
          <p:cNvCxnSpPr/>
          <p:nvPr/>
        </p:nvCxnSpPr>
        <p:spPr>
          <a:xfrm flipV="1">
            <a:off x="3774856" y="3079060"/>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D5E253AF-CF80-C54E-629B-5026AA26F788}"/>
              </a:ext>
            </a:extLst>
          </p:cNvPr>
          <p:cNvSpPr txBox="1"/>
          <p:nvPr/>
        </p:nvSpPr>
        <p:spPr>
          <a:xfrm>
            <a:off x="6141857" y="3253904"/>
            <a:ext cx="649405" cy="369332"/>
          </a:xfrm>
          <a:prstGeom prst="rect">
            <a:avLst/>
          </a:prstGeom>
          <a:noFill/>
        </p:spPr>
        <p:txBody>
          <a:bodyPr wrap="square" rtlCol="0">
            <a:spAutoFit/>
          </a:bodyPr>
          <a:lstStyle/>
          <a:p>
            <a:r>
              <a:rPr lang="it-IT" dirty="0">
                <a:solidFill>
                  <a:schemeClr val="bg1"/>
                </a:solidFill>
              </a:rPr>
              <a:t>2016</a:t>
            </a:r>
          </a:p>
        </p:txBody>
      </p:sp>
      <p:cxnSp>
        <p:nvCxnSpPr>
          <p:cNvPr id="25" name="Connettore diritto 24">
            <a:extLst>
              <a:ext uri="{FF2B5EF4-FFF2-40B4-BE49-F238E27FC236}">
                <a16:creationId xmlns:a16="http://schemas.microsoft.com/office/drawing/2014/main" id="{FE240DCA-7DFB-55B1-53FC-07446A6E68CE}"/>
              </a:ext>
            </a:extLst>
          </p:cNvPr>
          <p:cNvCxnSpPr/>
          <p:nvPr/>
        </p:nvCxnSpPr>
        <p:spPr>
          <a:xfrm flipV="1">
            <a:off x="6386672" y="3580679"/>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id="{AAC1773F-78BD-4097-2FA0-EA51322ACFAD}"/>
              </a:ext>
            </a:extLst>
          </p:cNvPr>
          <p:cNvSpPr txBox="1"/>
          <p:nvPr/>
        </p:nvSpPr>
        <p:spPr>
          <a:xfrm>
            <a:off x="5663952" y="4531247"/>
            <a:ext cx="1779255" cy="1384995"/>
          </a:xfrm>
          <a:prstGeom prst="rect">
            <a:avLst/>
          </a:prstGeom>
          <a:noFill/>
        </p:spPr>
        <p:txBody>
          <a:bodyPr wrap="square" rtlCol="0">
            <a:spAutoFit/>
          </a:bodyPr>
          <a:lstStyle>
            <a:defPPr>
              <a:defRPr lang="it-IT"/>
            </a:defPPr>
            <a:lvl1pPr algn="ctr">
              <a:defRPr sz="1400"/>
            </a:lvl1pPr>
          </a:lstStyle>
          <a:p>
            <a:r>
              <a:rPr lang="it-IT" dirty="0"/>
              <a:t>Agrisystem si ingrandisce con uno stabilimento per la miscelazione e il confezionamento di concimi e fertilizzanti.</a:t>
            </a:r>
          </a:p>
        </p:txBody>
      </p:sp>
      <p:sp>
        <p:nvSpPr>
          <p:cNvPr id="27" name="CasellaDiTesto 26">
            <a:extLst>
              <a:ext uri="{FF2B5EF4-FFF2-40B4-BE49-F238E27FC236}">
                <a16:creationId xmlns:a16="http://schemas.microsoft.com/office/drawing/2014/main" id="{905EDEA9-7970-3D89-0E03-8D2FA0CF0B8F}"/>
              </a:ext>
            </a:extLst>
          </p:cNvPr>
          <p:cNvSpPr txBox="1"/>
          <p:nvPr/>
        </p:nvSpPr>
        <p:spPr>
          <a:xfrm>
            <a:off x="6941384" y="3253904"/>
            <a:ext cx="649405" cy="369332"/>
          </a:xfrm>
          <a:prstGeom prst="rect">
            <a:avLst/>
          </a:prstGeom>
          <a:noFill/>
        </p:spPr>
        <p:txBody>
          <a:bodyPr wrap="square" rtlCol="0">
            <a:spAutoFit/>
          </a:bodyPr>
          <a:lstStyle/>
          <a:p>
            <a:r>
              <a:rPr lang="it-IT" dirty="0">
                <a:solidFill>
                  <a:schemeClr val="bg1"/>
                </a:solidFill>
              </a:rPr>
              <a:t>2018</a:t>
            </a:r>
          </a:p>
        </p:txBody>
      </p:sp>
      <p:cxnSp>
        <p:nvCxnSpPr>
          <p:cNvPr id="28" name="Connettore diritto 27">
            <a:extLst>
              <a:ext uri="{FF2B5EF4-FFF2-40B4-BE49-F238E27FC236}">
                <a16:creationId xmlns:a16="http://schemas.microsoft.com/office/drawing/2014/main" id="{147569A9-DDD7-F378-4959-004800347F71}"/>
              </a:ext>
            </a:extLst>
          </p:cNvPr>
          <p:cNvCxnSpPr/>
          <p:nvPr/>
        </p:nvCxnSpPr>
        <p:spPr>
          <a:xfrm flipV="1">
            <a:off x="7200974" y="3062331"/>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30" name="CasellaDiTesto 29">
            <a:extLst>
              <a:ext uri="{FF2B5EF4-FFF2-40B4-BE49-F238E27FC236}">
                <a16:creationId xmlns:a16="http://schemas.microsoft.com/office/drawing/2014/main" id="{589FAE67-6051-18B7-50B5-F1863F4C5B67}"/>
              </a:ext>
            </a:extLst>
          </p:cNvPr>
          <p:cNvSpPr txBox="1"/>
          <p:nvPr/>
        </p:nvSpPr>
        <p:spPr>
          <a:xfrm>
            <a:off x="8692217" y="3253904"/>
            <a:ext cx="649405" cy="369332"/>
          </a:xfrm>
          <a:prstGeom prst="rect">
            <a:avLst/>
          </a:prstGeom>
          <a:noFill/>
        </p:spPr>
        <p:txBody>
          <a:bodyPr wrap="square" rtlCol="0">
            <a:spAutoFit/>
          </a:bodyPr>
          <a:lstStyle/>
          <a:p>
            <a:r>
              <a:rPr lang="it-IT" dirty="0">
                <a:solidFill>
                  <a:schemeClr val="bg1"/>
                </a:solidFill>
              </a:rPr>
              <a:t>2021</a:t>
            </a:r>
          </a:p>
        </p:txBody>
      </p:sp>
      <p:cxnSp>
        <p:nvCxnSpPr>
          <p:cNvPr id="31" name="Connettore diritto 30">
            <a:extLst>
              <a:ext uri="{FF2B5EF4-FFF2-40B4-BE49-F238E27FC236}">
                <a16:creationId xmlns:a16="http://schemas.microsoft.com/office/drawing/2014/main" id="{0BBE9326-9FBB-13A2-DC78-58529027B1EF}"/>
              </a:ext>
            </a:extLst>
          </p:cNvPr>
          <p:cNvCxnSpPr/>
          <p:nvPr/>
        </p:nvCxnSpPr>
        <p:spPr>
          <a:xfrm flipV="1">
            <a:off x="8973137" y="3068960"/>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1025" name="CasellaDiTesto 1024">
            <a:extLst>
              <a:ext uri="{FF2B5EF4-FFF2-40B4-BE49-F238E27FC236}">
                <a16:creationId xmlns:a16="http://schemas.microsoft.com/office/drawing/2014/main" id="{9EDC85AD-F5A1-7087-5688-83B345A9A111}"/>
              </a:ext>
            </a:extLst>
          </p:cNvPr>
          <p:cNvSpPr txBox="1"/>
          <p:nvPr/>
        </p:nvSpPr>
        <p:spPr>
          <a:xfrm>
            <a:off x="4191943" y="3236310"/>
            <a:ext cx="649405" cy="369332"/>
          </a:xfrm>
          <a:prstGeom prst="rect">
            <a:avLst/>
          </a:prstGeom>
          <a:noFill/>
        </p:spPr>
        <p:txBody>
          <a:bodyPr wrap="square" rtlCol="0">
            <a:spAutoFit/>
          </a:bodyPr>
          <a:lstStyle/>
          <a:p>
            <a:r>
              <a:rPr lang="it-IT" dirty="0">
                <a:solidFill>
                  <a:schemeClr val="bg1"/>
                </a:solidFill>
              </a:rPr>
              <a:t>2009</a:t>
            </a:r>
          </a:p>
        </p:txBody>
      </p:sp>
      <p:cxnSp>
        <p:nvCxnSpPr>
          <p:cNvPr id="1027" name="Connettore diritto 1026">
            <a:extLst>
              <a:ext uri="{FF2B5EF4-FFF2-40B4-BE49-F238E27FC236}">
                <a16:creationId xmlns:a16="http://schemas.microsoft.com/office/drawing/2014/main" id="{41274B89-BE08-E6DA-2A35-A5FF438DDC1A}"/>
              </a:ext>
            </a:extLst>
          </p:cNvPr>
          <p:cNvCxnSpPr/>
          <p:nvPr/>
        </p:nvCxnSpPr>
        <p:spPr>
          <a:xfrm flipV="1">
            <a:off x="4501832" y="3573016"/>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1029" name="CasellaDiTesto 1028">
            <a:extLst>
              <a:ext uri="{FF2B5EF4-FFF2-40B4-BE49-F238E27FC236}">
                <a16:creationId xmlns:a16="http://schemas.microsoft.com/office/drawing/2014/main" id="{C7BA002D-78DB-C847-7F10-4B530FAA4894}"/>
              </a:ext>
            </a:extLst>
          </p:cNvPr>
          <p:cNvSpPr txBox="1"/>
          <p:nvPr/>
        </p:nvSpPr>
        <p:spPr>
          <a:xfrm>
            <a:off x="7970274" y="3253904"/>
            <a:ext cx="649405" cy="369332"/>
          </a:xfrm>
          <a:prstGeom prst="rect">
            <a:avLst/>
          </a:prstGeom>
          <a:noFill/>
        </p:spPr>
        <p:txBody>
          <a:bodyPr wrap="square" rtlCol="0">
            <a:spAutoFit/>
          </a:bodyPr>
          <a:lstStyle/>
          <a:p>
            <a:r>
              <a:rPr lang="it-IT" dirty="0">
                <a:solidFill>
                  <a:schemeClr val="bg1"/>
                </a:solidFill>
              </a:rPr>
              <a:t>2020</a:t>
            </a:r>
          </a:p>
        </p:txBody>
      </p:sp>
      <p:cxnSp>
        <p:nvCxnSpPr>
          <p:cNvPr id="1030" name="Connettore diritto 1029">
            <a:extLst>
              <a:ext uri="{FF2B5EF4-FFF2-40B4-BE49-F238E27FC236}">
                <a16:creationId xmlns:a16="http://schemas.microsoft.com/office/drawing/2014/main" id="{690432EE-15AF-BA01-9DBF-1038D9BC5080}"/>
              </a:ext>
            </a:extLst>
          </p:cNvPr>
          <p:cNvCxnSpPr/>
          <p:nvPr/>
        </p:nvCxnSpPr>
        <p:spPr>
          <a:xfrm flipV="1">
            <a:off x="8324678" y="3580679"/>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1032" name="CasellaDiTesto 1031">
            <a:extLst>
              <a:ext uri="{FF2B5EF4-FFF2-40B4-BE49-F238E27FC236}">
                <a16:creationId xmlns:a16="http://schemas.microsoft.com/office/drawing/2014/main" id="{30A1EB42-2C4C-18A1-5200-BF71927610F2}"/>
              </a:ext>
            </a:extLst>
          </p:cNvPr>
          <p:cNvSpPr txBox="1"/>
          <p:nvPr/>
        </p:nvSpPr>
        <p:spPr>
          <a:xfrm>
            <a:off x="9367926" y="3253904"/>
            <a:ext cx="649405" cy="369332"/>
          </a:xfrm>
          <a:prstGeom prst="rect">
            <a:avLst/>
          </a:prstGeom>
          <a:noFill/>
        </p:spPr>
        <p:txBody>
          <a:bodyPr wrap="square" rtlCol="0">
            <a:spAutoFit/>
          </a:bodyPr>
          <a:lstStyle/>
          <a:p>
            <a:r>
              <a:rPr lang="it-IT" dirty="0">
                <a:solidFill>
                  <a:schemeClr val="bg1"/>
                </a:solidFill>
              </a:rPr>
              <a:t>2022</a:t>
            </a:r>
          </a:p>
        </p:txBody>
      </p:sp>
      <p:cxnSp>
        <p:nvCxnSpPr>
          <p:cNvPr id="1033" name="Connettore diritto 1032">
            <a:extLst>
              <a:ext uri="{FF2B5EF4-FFF2-40B4-BE49-F238E27FC236}">
                <a16:creationId xmlns:a16="http://schemas.microsoft.com/office/drawing/2014/main" id="{D3FAAA17-F83B-E6E2-B7BC-18EE416A24B9}"/>
              </a:ext>
            </a:extLst>
          </p:cNvPr>
          <p:cNvCxnSpPr/>
          <p:nvPr/>
        </p:nvCxnSpPr>
        <p:spPr>
          <a:xfrm flipV="1">
            <a:off x="9702359" y="3581345"/>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1034" name="CasellaDiTesto 1033">
            <a:extLst>
              <a:ext uri="{FF2B5EF4-FFF2-40B4-BE49-F238E27FC236}">
                <a16:creationId xmlns:a16="http://schemas.microsoft.com/office/drawing/2014/main" id="{067E019F-2B0B-F8A4-A638-9F8F9B615EA6}"/>
              </a:ext>
            </a:extLst>
          </p:cNvPr>
          <p:cNvSpPr txBox="1"/>
          <p:nvPr/>
        </p:nvSpPr>
        <p:spPr>
          <a:xfrm>
            <a:off x="9121279" y="4530055"/>
            <a:ext cx="1295201" cy="1815882"/>
          </a:xfrm>
          <a:prstGeom prst="rect">
            <a:avLst/>
          </a:prstGeom>
          <a:noFill/>
        </p:spPr>
        <p:txBody>
          <a:bodyPr wrap="square" rtlCol="0">
            <a:spAutoFit/>
          </a:bodyPr>
          <a:lstStyle>
            <a:defPPr>
              <a:defRPr lang="it-IT"/>
            </a:defPPr>
            <a:lvl1pPr algn="ctr">
              <a:defRPr sz="1400"/>
            </a:lvl1pPr>
          </a:lstStyle>
          <a:p>
            <a:r>
              <a:rPr lang="it-IT" dirty="0"/>
              <a:t>Agrisystem aggiunge un impianto di </a:t>
            </a:r>
            <a:r>
              <a:rPr lang="it-IT" dirty="0" err="1"/>
              <a:t>pellettizazione</a:t>
            </a:r>
            <a:r>
              <a:rPr lang="it-IT" dirty="0"/>
              <a:t> per i concimi organici e organo-minerali.</a:t>
            </a:r>
          </a:p>
        </p:txBody>
      </p:sp>
      <p:sp>
        <p:nvSpPr>
          <p:cNvPr id="1035" name="CasellaDiTesto 1034">
            <a:extLst>
              <a:ext uri="{FF2B5EF4-FFF2-40B4-BE49-F238E27FC236}">
                <a16:creationId xmlns:a16="http://schemas.microsoft.com/office/drawing/2014/main" id="{4A114E5E-D820-DFD0-E8F7-2BAEC4E80B08}"/>
              </a:ext>
            </a:extLst>
          </p:cNvPr>
          <p:cNvSpPr txBox="1"/>
          <p:nvPr/>
        </p:nvSpPr>
        <p:spPr>
          <a:xfrm>
            <a:off x="10173152" y="3253904"/>
            <a:ext cx="649405" cy="369332"/>
          </a:xfrm>
          <a:prstGeom prst="rect">
            <a:avLst/>
          </a:prstGeom>
          <a:noFill/>
        </p:spPr>
        <p:txBody>
          <a:bodyPr wrap="square" rtlCol="0">
            <a:spAutoFit/>
          </a:bodyPr>
          <a:lstStyle/>
          <a:p>
            <a:r>
              <a:rPr lang="it-IT" dirty="0">
                <a:solidFill>
                  <a:schemeClr val="bg1"/>
                </a:solidFill>
              </a:rPr>
              <a:t>2024</a:t>
            </a:r>
          </a:p>
        </p:txBody>
      </p:sp>
      <p:cxnSp>
        <p:nvCxnSpPr>
          <p:cNvPr id="1036" name="Connettore diritto 1035">
            <a:extLst>
              <a:ext uri="{FF2B5EF4-FFF2-40B4-BE49-F238E27FC236}">
                <a16:creationId xmlns:a16="http://schemas.microsoft.com/office/drawing/2014/main" id="{F33704DC-E70A-6F16-3310-CB93F97BDFDD}"/>
              </a:ext>
            </a:extLst>
          </p:cNvPr>
          <p:cNvCxnSpPr/>
          <p:nvPr/>
        </p:nvCxnSpPr>
        <p:spPr>
          <a:xfrm flipV="1">
            <a:off x="10545557" y="3069238"/>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1038" name="CasellaDiTesto 1037">
            <a:extLst>
              <a:ext uri="{FF2B5EF4-FFF2-40B4-BE49-F238E27FC236}">
                <a16:creationId xmlns:a16="http://schemas.microsoft.com/office/drawing/2014/main" id="{EB0FF0A2-1DEB-B009-15A3-11A46750B9AE}"/>
              </a:ext>
            </a:extLst>
          </p:cNvPr>
          <p:cNvSpPr txBox="1"/>
          <p:nvPr/>
        </p:nvSpPr>
        <p:spPr>
          <a:xfrm>
            <a:off x="10779088" y="3253904"/>
            <a:ext cx="649405" cy="369332"/>
          </a:xfrm>
          <a:prstGeom prst="rect">
            <a:avLst/>
          </a:prstGeom>
          <a:noFill/>
        </p:spPr>
        <p:txBody>
          <a:bodyPr wrap="square" rtlCol="0">
            <a:spAutoFit/>
          </a:bodyPr>
          <a:lstStyle/>
          <a:p>
            <a:r>
              <a:rPr lang="it-IT" dirty="0">
                <a:solidFill>
                  <a:schemeClr val="bg1"/>
                </a:solidFill>
              </a:rPr>
              <a:t>2025</a:t>
            </a:r>
          </a:p>
        </p:txBody>
      </p:sp>
      <p:cxnSp>
        <p:nvCxnSpPr>
          <p:cNvPr id="1039" name="Connettore diritto 1038">
            <a:extLst>
              <a:ext uri="{FF2B5EF4-FFF2-40B4-BE49-F238E27FC236}">
                <a16:creationId xmlns:a16="http://schemas.microsoft.com/office/drawing/2014/main" id="{2079193A-BE85-BEA9-25F7-9352EE233CEC}"/>
              </a:ext>
            </a:extLst>
          </p:cNvPr>
          <p:cNvCxnSpPr/>
          <p:nvPr/>
        </p:nvCxnSpPr>
        <p:spPr>
          <a:xfrm flipV="1">
            <a:off x="11138820" y="3584930"/>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1040" name="CasellaDiTesto 1039">
            <a:extLst>
              <a:ext uri="{FF2B5EF4-FFF2-40B4-BE49-F238E27FC236}">
                <a16:creationId xmlns:a16="http://schemas.microsoft.com/office/drawing/2014/main" id="{79ABBDDB-9B67-2A25-7DAD-8FFBEA211D7A}"/>
              </a:ext>
            </a:extLst>
          </p:cNvPr>
          <p:cNvSpPr txBox="1"/>
          <p:nvPr/>
        </p:nvSpPr>
        <p:spPr>
          <a:xfrm>
            <a:off x="10451627" y="4573662"/>
            <a:ext cx="1533954" cy="1169551"/>
          </a:xfrm>
          <a:prstGeom prst="rect">
            <a:avLst/>
          </a:prstGeom>
          <a:noFill/>
        </p:spPr>
        <p:txBody>
          <a:bodyPr wrap="square" rtlCol="0">
            <a:spAutoFit/>
          </a:bodyPr>
          <a:lstStyle>
            <a:defPPr>
              <a:defRPr lang="it-IT"/>
            </a:defPPr>
            <a:lvl1pPr algn="ctr">
              <a:defRPr sz="1400"/>
            </a:lvl1pPr>
          </a:lstStyle>
          <a:p>
            <a:r>
              <a:rPr lang="it-IT" dirty="0"/>
              <a:t>Agrisystem amplia l’impianto produttivo</a:t>
            </a:r>
          </a:p>
          <a:p>
            <a:r>
              <a:rPr lang="it-IT" dirty="0"/>
              <a:t>con nuove linee di produzione.</a:t>
            </a:r>
          </a:p>
        </p:txBody>
      </p:sp>
      <p:pic>
        <p:nvPicPr>
          <p:cNvPr id="1041" name="Picture 2" descr="Manufacturer and distributor of fertilizers">
            <a:extLst>
              <a:ext uri="{FF2B5EF4-FFF2-40B4-BE49-F238E27FC236}">
                <a16:creationId xmlns:a16="http://schemas.microsoft.com/office/drawing/2014/main" id="{A151B372-C15E-7422-FC50-A1C88A3FF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563" y="3710933"/>
            <a:ext cx="1326870" cy="623629"/>
          </a:xfrm>
          <a:prstGeom prst="rect">
            <a:avLst/>
          </a:prstGeom>
          <a:noFill/>
          <a:extLst>
            <a:ext uri="{909E8E84-426E-40DD-AFC4-6F175D3DCCD1}">
              <a14:hiddenFill xmlns:a14="http://schemas.microsoft.com/office/drawing/2010/main">
                <a:solidFill>
                  <a:srgbClr val="FFFFFF"/>
                </a:solidFill>
              </a14:hiddenFill>
            </a:ext>
          </a:extLst>
        </p:spPr>
      </p:pic>
      <p:sp>
        <p:nvSpPr>
          <p:cNvPr id="1042" name="CasellaDiTesto 1041">
            <a:extLst>
              <a:ext uri="{FF2B5EF4-FFF2-40B4-BE49-F238E27FC236}">
                <a16:creationId xmlns:a16="http://schemas.microsoft.com/office/drawing/2014/main" id="{E6D13B88-8AB4-2DC6-B140-18ED992CA391}"/>
              </a:ext>
            </a:extLst>
          </p:cNvPr>
          <p:cNvSpPr txBox="1"/>
          <p:nvPr/>
        </p:nvSpPr>
        <p:spPr>
          <a:xfrm>
            <a:off x="605326" y="597704"/>
            <a:ext cx="4842601" cy="769441"/>
          </a:xfrm>
          <a:prstGeom prst="rect">
            <a:avLst/>
          </a:prstGeom>
          <a:noFill/>
        </p:spPr>
        <p:txBody>
          <a:bodyPr wrap="square">
            <a:spAutoFit/>
          </a:bodyPr>
          <a:lstStyle/>
          <a:p>
            <a:r>
              <a:rPr lang="it-IT" sz="4400" b="1" dirty="0">
                <a:solidFill>
                  <a:schemeClr val="bg2"/>
                </a:solidFill>
              </a:rPr>
              <a:t>LA NOSTRA STORIA</a:t>
            </a:r>
          </a:p>
        </p:txBody>
      </p:sp>
      <p:sp>
        <p:nvSpPr>
          <p:cNvPr id="1043" name="Freeform 10">
            <a:extLst>
              <a:ext uri="{FF2B5EF4-FFF2-40B4-BE49-F238E27FC236}">
                <a16:creationId xmlns:a16="http://schemas.microsoft.com/office/drawing/2014/main" id="{0C1681FB-CAE5-05AD-9F7C-DED825A1D627}"/>
              </a:ext>
            </a:extLst>
          </p:cNvPr>
          <p:cNvSpPr/>
          <p:nvPr/>
        </p:nvSpPr>
        <p:spPr>
          <a:xfrm>
            <a:off x="3287688" y="2607581"/>
            <a:ext cx="974335" cy="428545"/>
          </a:xfrm>
          <a:custGeom>
            <a:avLst/>
            <a:gdLst/>
            <a:ahLst/>
            <a:cxnLst/>
            <a:rect l="l" t="t" r="r" b="b"/>
            <a:pathLst>
              <a:path w="4505891" h="1981844">
                <a:moveTo>
                  <a:pt x="0" y="0"/>
                </a:moveTo>
                <a:lnTo>
                  <a:pt x="4505891" y="0"/>
                </a:lnTo>
                <a:lnTo>
                  <a:pt x="4505891" y="1981844"/>
                </a:lnTo>
                <a:lnTo>
                  <a:pt x="0" y="1981844"/>
                </a:lnTo>
                <a:lnTo>
                  <a:pt x="0" y="0"/>
                </a:lnTo>
                <a:close/>
              </a:path>
            </a:pathLst>
          </a:custGeom>
          <a:blipFill>
            <a:blip r:embed="rId4"/>
            <a:stretch>
              <a:fillRect/>
            </a:stretch>
          </a:blipFill>
        </p:spPr>
      </p:sp>
      <p:sp>
        <p:nvSpPr>
          <p:cNvPr id="1044" name="Freeform 16">
            <a:extLst>
              <a:ext uri="{FF2B5EF4-FFF2-40B4-BE49-F238E27FC236}">
                <a16:creationId xmlns:a16="http://schemas.microsoft.com/office/drawing/2014/main" id="{5D65AC91-7423-C6DD-79B0-1C9FFA83F845}"/>
              </a:ext>
            </a:extLst>
          </p:cNvPr>
          <p:cNvSpPr/>
          <p:nvPr/>
        </p:nvSpPr>
        <p:spPr>
          <a:xfrm>
            <a:off x="4072529" y="3875584"/>
            <a:ext cx="1049250" cy="455924"/>
          </a:xfrm>
          <a:custGeom>
            <a:avLst/>
            <a:gdLst/>
            <a:ahLst/>
            <a:cxnLst/>
            <a:rect l="l" t="t" r="r" b="b"/>
            <a:pathLst>
              <a:path w="4799692" h="2085580">
                <a:moveTo>
                  <a:pt x="0" y="0"/>
                </a:moveTo>
                <a:lnTo>
                  <a:pt x="4799692" y="0"/>
                </a:lnTo>
                <a:lnTo>
                  <a:pt x="4799692" y="2085580"/>
                </a:lnTo>
                <a:lnTo>
                  <a:pt x="0" y="2085580"/>
                </a:lnTo>
                <a:lnTo>
                  <a:pt x="0" y="0"/>
                </a:lnTo>
                <a:close/>
              </a:path>
            </a:pathLst>
          </a:custGeom>
          <a:blipFill>
            <a:blip r:embed="rId5"/>
            <a:stretch>
              <a:fillRect/>
            </a:stretch>
          </a:blipFill>
        </p:spPr>
      </p:sp>
      <p:pic>
        <p:nvPicPr>
          <p:cNvPr id="1045" name="Immagine 1044">
            <a:extLst>
              <a:ext uri="{FF2B5EF4-FFF2-40B4-BE49-F238E27FC236}">
                <a16:creationId xmlns:a16="http://schemas.microsoft.com/office/drawing/2014/main" id="{45394767-6500-8627-A81A-34836C780455}"/>
              </a:ext>
            </a:extLst>
          </p:cNvPr>
          <p:cNvPicPr>
            <a:picLocks noChangeAspect="1"/>
          </p:cNvPicPr>
          <p:nvPr/>
        </p:nvPicPr>
        <p:blipFill>
          <a:blip r:embed="rId6"/>
          <a:srcRect b="25215"/>
          <a:stretch>
            <a:fillRect/>
          </a:stretch>
        </p:blipFill>
        <p:spPr>
          <a:xfrm>
            <a:off x="5860070" y="3850876"/>
            <a:ext cx="1294067" cy="646331"/>
          </a:xfrm>
          <a:prstGeom prst="rect">
            <a:avLst/>
          </a:prstGeom>
        </p:spPr>
      </p:pic>
      <p:sp>
        <p:nvSpPr>
          <p:cNvPr id="1046" name="Freeform 13">
            <a:extLst>
              <a:ext uri="{FF2B5EF4-FFF2-40B4-BE49-F238E27FC236}">
                <a16:creationId xmlns:a16="http://schemas.microsoft.com/office/drawing/2014/main" id="{04DCA1DE-7343-8EC6-9BE5-47CCE259689D}"/>
              </a:ext>
            </a:extLst>
          </p:cNvPr>
          <p:cNvSpPr/>
          <p:nvPr/>
        </p:nvSpPr>
        <p:spPr>
          <a:xfrm>
            <a:off x="6713806" y="2230172"/>
            <a:ext cx="974335" cy="756307"/>
          </a:xfrm>
          <a:custGeom>
            <a:avLst/>
            <a:gdLst/>
            <a:ahLst/>
            <a:cxnLst/>
            <a:rect l="l" t="t" r="r" b="b"/>
            <a:pathLst>
              <a:path w="3110213" h="2959961">
                <a:moveTo>
                  <a:pt x="0" y="0"/>
                </a:moveTo>
                <a:lnTo>
                  <a:pt x="3110213" y="0"/>
                </a:lnTo>
                <a:lnTo>
                  <a:pt x="3110213" y="2959961"/>
                </a:lnTo>
                <a:lnTo>
                  <a:pt x="0" y="2959961"/>
                </a:lnTo>
                <a:lnTo>
                  <a:pt x="0" y="0"/>
                </a:lnTo>
                <a:close/>
              </a:path>
            </a:pathLst>
          </a:custGeom>
          <a:blipFill>
            <a:blip r:embed="rId7"/>
            <a:stretch>
              <a:fillRect/>
            </a:stretch>
          </a:blipFill>
        </p:spPr>
      </p:sp>
      <p:pic>
        <p:nvPicPr>
          <p:cNvPr id="1047" name="Immagine 1046">
            <a:extLst>
              <a:ext uri="{FF2B5EF4-FFF2-40B4-BE49-F238E27FC236}">
                <a16:creationId xmlns:a16="http://schemas.microsoft.com/office/drawing/2014/main" id="{8943B17F-822C-917D-65B6-D2C7FC6A84E2}"/>
              </a:ext>
            </a:extLst>
          </p:cNvPr>
          <p:cNvPicPr>
            <a:picLocks noChangeAspect="1"/>
          </p:cNvPicPr>
          <p:nvPr/>
        </p:nvPicPr>
        <p:blipFill>
          <a:blip r:embed="rId8"/>
          <a:stretch>
            <a:fillRect/>
          </a:stretch>
        </p:blipFill>
        <p:spPr>
          <a:xfrm>
            <a:off x="7948237" y="3793374"/>
            <a:ext cx="752675" cy="859762"/>
          </a:xfrm>
          <a:prstGeom prst="rect">
            <a:avLst/>
          </a:prstGeom>
        </p:spPr>
      </p:pic>
      <p:pic>
        <p:nvPicPr>
          <p:cNvPr id="1048" name="Immagine 1047">
            <a:extLst>
              <a:ext uri="{FF2B5EF4-FFF2-40B4-BE49-F238E27FC236}">
                <a16:creationId xmlns:a16="http://schemas.microsoft.com/office/drawing/2014/main" id="{765A3CC3-CC08-9F59-D3A0-0FF95AB18730}"/>
              </a:ext>
            </a:extLst>
          </p:cNvPr>
          <p:cNvPicPr>
            <a:picLocks noChangeAspect="1"/>
          </p:cNvPicPr>
          <p:nvPr/>
        </p:nvPicPr>
        <p:blipFill>
          <a:blip r:embed="rId9"/>
          <a:stretch>
            <a:fillRect/>
          </a:stretch>
        </p:blipFill>
        <p:spPr>
          <a:xfrm>
            <a:off x="8538616" y="2295673"/>
            <a:ext cx="869041" cy="701075"/>
          </a:xfrm>
          <a:prstGeom prst="rect">
            <a:avLst/>
          </a:prstGeom>
        </p:spPr>
      </p:pic>
      <p:pic>
        <p:nvPicPr>
          <p:cNvPr id="1049" name="Immagine 1048">
            <a:extLst>
              <a:ext uri="{FF2B5EF4-FFF2-40B4-BE49-F238E27FC236}">
                <a16:creationId xmlns:a16="http://schemas.microsoft.com/office/drawing/2014/main" id="{1AD0911D-8DE9-E8BE-A241-9F17A3045458}"/>
              </a:ext>
            </a:extLst>
          </p:cNvPr>
          <p:cNvPicPr>
            <a:picLocks noChangeAspect="1"/>
          </p:cNvPicPr>
          <p:nvPr/>
        </p:nvPicPr>
        <p:blipFill>
          <a:blip r:embed="rId10"/>
          <a:stretch>
            <a:fillRect/>
          </a:stretch>
        </p:blipFill>
        <p:spPr>
          <a:xfrm>
            <a:off x="9086640" y="3850876"/>
            <a:ext cx="1295201" cy="630249"/>
          </a:xfrm>
          <a:prstGeom prst="rect">
            <a:avLst/>
          </a:prstGeom>
        </p:spPr>
      </p:pic>
      <p:pic>
        <p:nvPicPr>
          <p:cNvPr id="1050" name="Immagine 1049">
            <a:extLst>
              <a:ext uri="{FF2B5EF4-FFF2-40B4-BE49-F238E27FC236}">
                <a16:creationId xmlns:a16="http://schemas.microsoft.com/office/drawing/2014/main" id="{D62D013B-5339-EC28-AB7D-1110621667EB}"/>
              </a:ext>
            </a:extLst>
          </p:cNvPr>
          <p:cNvPicPr>
            <a:picLocks noChangeAspect="1"/>
          </p:cNvPicPr>
          <p:nvPr/>
        </p:nvPicPr>
        <p:blipFill>
          <a:blip r:embed="rId11"/>
          <a:stretch>
            <a:fillRect/>
          </a:stretch>
        </p:blipFill>
        <p:spPr>
          <a:xfrm>
            <a:off x="10231791" y="2289183"/>
            <a:ext cx="649405" cy="706228"/>
          </a:xfrm>
          <a:prstGeom prst="rect">
            <a:avLst/>
          </a:prstGeom>
        </p:spPr>
      </p:pic>
      <p:pic>
        <p:nvPicPr>
          <p:cNvPr id="1052" name="Immagine 1051">
            <a:extLst>
              <a:ext uri="{FF2B5EF4-FFF2-40B4-BE49-F238E27FC236}">
                <a16:creationId xmlns:a16="http://schemas.microsoft.com/office/drawing/2014/main" id="{372FABB3-DF9E-5D92-5576-80D443759BB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71571" y="3850876"/>
            <a:ext cx="1294067" cy="727913"/>
          </a:xfrm>
          <a:prstGeom prst="rect">
            <a:avLst/>
          </a:prstGeom>
        </p:spPr>
      </p:pic>
      <p:sp>
        <p:nvSpPr>
          <p:cNvPr id="1053" name="CasellaDiTesto 1052">
            <a:extLst>
              <a:ext uri="{FF2B5EF4-FFF2-40B4-BE49-F238E27FC236}">
                <a16:creationId xmlns:a16="http://schemas.microsoft.com/office/drawing/2014/main" id="{7EB0F1DF-3853-69AB-E6AD-DB7AA7F77C2A}"/>
              </a:ext>
            </a:extLst>
          </p:cNvPr>
          <p:cNvSpPr txBox="1"/>
          <p:nvPr/>
        </p:nvSpPr>
        <p:spPr>
          <a:xfrm>
            <a:off x="2351584" y="1954287"/>
            <a:ext cx="2952328" cy="738664"/>
          </a:xfrm>
          <a:prstGeom prst="rect">
            <a:avLst/>
          </a:prstGeom>
          <a:noFill/>
        </p:spPr>
        <p:txBody>
          <a:bodyPr wrap="square" rtlCol="0">
            <a:spAutoFit/>
          </a:bodyPr>
          <a:lstStyle/>
          <a:p>
            <a:pPr algn="ctr"/>
            <a:r>
              <a:rPr lang="it-IT" sz="1400" dirty="0"/>
              <a:t>Agrisystem acquisisce il marchio Xena  di concimi organici e organo-minerali di alta gamma.</a:t>
            </a:r>
          </a:p>
        </p:txBody>
      </p:sp>
      <p:sp>
        <p:nvSpPr>
          <p:cNvPr id="1054" name="CasellaDiTesto 1053">
            <a:extLst>
              <a:ext uri="{FF2B5EF4-FFF2-40B4-BE49-F238E27FC236}">
                <a16:creationId xmlns:a16="http://schemas.microsoft.com/office/drawing/2014/main" id="{28C39E78-3B34-4359-3CA1-7D6915990777}"/>
              </a:ext>
            </a:extLst>
          </p:cNvPr>
          <p:cNvSpPr txBox="1"/>
          <p:nvPr/>
        </p:nvSpPr>
        <p:spPr>
          <a:xfrm>
            <a:off x="3685506" y="4331508"/>
            <a:ext cx="1978446" cy="738664"/>
          </a:xfrm>
          <a:prstGeom prst="rect">
            <a:avLst/>
          </a:prstGeom>
          <a:noFill/>
        </p:spPr>
        <p:txBody>
          <a:bodyPr wrap="square" rtlCol="0">
            <a:spAutoFit/>
          </a:bodyPr>
          <a:lstStyle/>
          <a:p>
            <a:pPr algn="ctr"/>
            <a:r>
              <a:rPr lang="it-IT" sz="1400" dirty="0"/>
              <a:t>Nasce la linea SAR che identifica i prodotti induttori di resistenza.</a:t>
            </a:r>
          </a:p>
        </p:txBody>
      </p:sp>
      <p:sp>
        <p:nvSpPr>
          <p:cNvPr id="1055" name="CasellaDiTesto 1054">
            <a:extLst>
              <a:ext uri="{FF2B5EF4-FFF2-40B4-BE49-F238E27FC236}">
                <a16:creationId xmlns:a16="http://schemas.microsoft.com/office/drawing/2014/main" id="{E2923ADC-E00B-52ED-7E1E-BBF8C790E455}"/>
              </a:ext>
            </a:extLst>
          </p:cNvPr>
          <p:cNvSpPr txBox="1"/>
          <p:nvPr/>
        </p:nvSpPr>
        <p:spPr>
          <a:xfrm>
            <a:off x="6240016" y="949563"/>
            <a:ext cx="1996901" cy="1384995"/>
          </a:xfrm>
          <a:prstGeom prst="rect">
            <a:avLst/>
          </a:prstGeom>
          <a:noFill/>
        </p:spPr>
        <p:txBody>
          <a:bodyPr wrap="square" rtlCol="0">
            <a:spAutoFit/>
          </a:bodyPr>
          <a:lstStyle/>
          <a:p>
            <a:pPr algn="ctr"/>
            <a:r>
              <a:rPr lang="it-IT" sz="1400" dirty="0"/>
              <a:t>Nasce la linea I </a:t>
            </a:r>
            <a:r>
              <a:rPr lang="it-IT" sz="1400" dirty="0" err="1"/>
              <a:t>Vegetal</a:t>
            </a:r>
            <a:r>
              <a:rPr lang="it-IT" sz="1400" dirty="0"/>
              <a:t> dei concimi con matrice organica di origine esclusivamente vegetale arricchiti con glicinbetaina.</a:t>
            </a:r>
          </a:p>
        </p:txBody>
      </p:sp>
      <p:sp>
        <p:nvSpPr>
          <p:cNvPr id="1056" name="CasellaDiTesto 1055">
            <a:extLst>
              <a:ext uri="{FF2B5EF4-FFF2-40B4-BE49-F238E27FC236}">
                <a16:creationId xmlns:a16="http://schemas.microsoft.com/office/drawing/2014/main" id="{A52B0DE6-359B-BCEF-6F15-E24D5AB2FCD1}"/>
              </a:ext>
            </a:extLst>
          </p:cNvPr>
          <p:cNvSpPr txBox="1"/>
          <p:nvPr/>
        </p:nvSpPr>
        <p:spPr>
          <a:xfrm>
            <a:off x="7464152" y="4633134"/>
            <a:ext cx="1724916" cy="1600438"/>
          </a:xfrm>
          <a:prstGeom prst="rect">
            <a:avLst/>
          </a:prstGeom>
          <a:noFill/>
        </p:spPr>
        <p:txBody>
          <a:bodyPr wrap="square" rtlCol="0">
            <a:spAutoFit/>
          </a:bodyPr>
          <a:lstStyle/>
          <a:p>
            <a:pPr algn="ctr"/>
            <a:r>
              <a:rPr lang="it-IT" sz="1400" dirty="0"/>
              <a:t>Nasce la linea Residuo Zero dei prodotti che non lasciano residui sulle colture anche se applicati vicini alla raccolta.</a:t>
            </a:r>
          </a:p>
        </p:txBody>
      </p:sp>
      <p:sp>
        <p:nvSpPr>
          <p:cNvPr id="1057" name="CasellaDiTesto 1056">
            <a:extLst>
              <a:ext uri="{FF2B5EF4-FFF2-40B4-BE49-F238E27FC236}">
                <a16:creationId xmlns:a16="http://schemas.microsoft.com/office/drawing/2014/main" id="{3E500431-2CC2-41D5-B922-D238B92E5983}"/>
              </a:ext>
            </a:extLst>
          </p:cNvPr>
          <p:cNvSpPr txBox="1"/>
          <p:nvPr/>
        </p:nvSpPr>
        <p:spPr>
          <a:xfrm>
            <a:off x="8184232" y="1424978"/>
            <a:ext cx="1726779" cy="954107"/>
          </a:xfrm>
          <a:prstGeom prst="rect">
            <a:avLst/>
          </a:prstGeom>
          <a:noFill/>
        </p:spPr>
        <p:txBody>
          <a:bodyPr wrap="square" rtlCol="0">
            <a:spAutoFit/>
          </a:bodyPr>
          <a:lstStyle/>
          <a:p>
            <a:pPr algn="ctr"/>
            <a:r>
              <a:rPr lang="it-IT" sz="1400" dirty="0"/>
              <a:t>Nasce la linea I </a:t>
            </a:r>
            <a:r>
              <a:rPr lang="it-IT" sz="1400" dirty="0" err="1"/>
              <a:t>Solub</a:t>
            </a:r>
            <a:r>
              <a:rPr lang="it-IT" sz="1400" dirty="0"/>
              <a:t> dei fertilizzanti idrosolubili per fertirrigazione.</a:t>
            </a:r>
          </a:p>
        </p:txBody>
      </p:sp>
      <p:sp>
        <p:nvSpPr>
          <p:cNvPr id="1058" name="CasellaDiTesto 1057">
            <a:extLst>
              <a:ext uri="{FF2B5EF4-FFF2-40B4-BE49-F238E27FC236}">
                <a16:creationId xmlns:a16="http://schemas.microsoft.com/office/drawing/2014/main" id="{C729E16F-24E1-FBCB-3F80-49C5031F797F}"/>
              </a:ext>
            </a:extLst>
          </p:cNvPr>
          <p:cNvSpPr txBox="1"/>
          <p:nvPr/>
        </p:nvSpPr>
        <p:spPr>
          <a:xfrm>
            <a:off x="9632283" y="1823865"/>
            <a:ext cx="1878575" cy="523220"/>
          </a:xfrm>
          <a:prstGeom prst="rect">
            <a:avLst/>
          </a:prstGeom>
          <a:noFill/>
        </p:spPr>
        <p:txBody>
          <a:bodyPr wrap="square" rtlCol="0">
            <a:spAutoFit/>
          </a:bodyPr>
          <a:lstStyle/>
          <a:p>
            <a:pPr algn="ctr"/>
            <a:r>
              <a:rPr lang="it-IT" sz="1400" dirty="0"/>
              <a:t>Nasce la linea I Tech dei fertilizzanti inibiti.</a:t>
            </a:r>
          </a:p>
        </p:txBody>
      </p:sp>
    </p:spTree>
    <p:extLst>
      <p:ext uri="{BB962C8B-B14F-4D97-AF65-F5344CB8AC3E}">
        <p14:creationId xmlns:p14="http://schemas.microsoft.com/office/powerpoint/2010/main" val="1701961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37AE917-E3CA-B73A-C7CD-73E8EAA169E4}"/>
              </a:ext>
            </a:extLst>
          </p:cNvPr>
          <p:cNvSpPr txBox="1"/>
          <p:nvPr/>
        </p:nvSpPr>
        <p:spPr>
          <a:xfrm>
            <a:off x="529792" y="1464826"/>
            <a:ext cx="10393489" cy="2123658"/>
          </a:xfrm>
          <a:prstGeom prst="rect">
            <a:avLst/>
          </a:prstGeom>
          <a:noFill/>
        </p:spPr>
        <p:txBody>
          <a:bodyPr wrap="square" rtlCol="0">
            <a:spAutoFit/>
          </a:bodyPr>
          <a:lstStyle/>
          <a:p>
            <a:r>
              <a:rPr lang="it-IT" sz="6600" b="1" dirty="0"/>
              <a:t>ACIDI CARBOSSILICI </a:t>
            </a:r>
          </a:p>
          <a:p>
            <a:r>
              <a:rPr lang="it-IT" sz="6600" b="1" dirty="0"/>
              <a:t>A BASSO PESO MOLECOLARE</a:t>
            </a:r>
          </a:p>
        </p:txBody>
      </p:sp>
      <p:sp>
        <p:nvSpPr>
          <p:cNvPr id="6" name="Rettangolo con angoli arrotondati 5">
            <a:extLst>
              <a:ext uri="{FF2B5EF4-FFF2-40B4-BE49-F238E27FC236}">
                <a16:creationId xmlns:a16="http://schemas.microsoft.com/office/drawing/2014/main" id="{E2024EC3-07D6-12FC-F175-3A8AE141BEDF}"/>
              </a:ext>
            </a:extLst>
          </p:cNvPr>
          <p:cNvSpPr/>
          <p:nvPr/>
        </p:nvSpPr>
        <p:spPr>
          <a:xfrm>
            <a:off x="570020" y="3429001"/>
            <a:ext cx="10494532" cy="15948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1D32DE05-69EF-07E6-D3B4-98113EB4F1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7310" y="3897353"/>
            <a:ext cx="1457380" cy="1717073"/>
          </a:xfrm>
          <a:prstGeom prst="rect">
            <a:avLst/>
          </a:prstGeom>
        </p:spPr>
      </p:pic>
      <p:pic>
        <p:nvPicPr>
          <p:cNvPr id="3" name="Immagine 2">
            <a:extLst>
              <a:ext uri="{FF2B5EF4-FFF2-40B4-BE49-F238E27FC236}">
                <a16:creationId xmlns:a16="http://schemas.microsoft.com/office/drawing/2014/main" id="{410AEB38-DCAC-CE60-EE1F-F194E080B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444" y="3897353"/>
            <a:ext cx="3426460" cy="1632466"/>
          </a:xfrm>
          <a:prstGeom prst="rect">
            <a:avLst/>
          </a:prstGeom>
        </p:spPr>
      </p:pic>
    </p:spTree>
    <p:extLst>
      <p:ext uri="{BB962C8B-B14F-4D97-AF65-F5344CB8AC3E}">
        <p14:creationId xmlns:p14="http://schemas.microsoft.com/office/powerpoint/2010/main" val="204766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6D2F2E0A-BD12-5980-8DF2-6B4014449F88}"/>
              </a:ext>
            </a:extLst>
          </p:cNvPr>
          <p:cNvSpPr txBox="1"/>
          <p:nvPr/>
        </p:nvSpPr>
        <p:spPr>
          <a:xfrm>
            <a:off x="769891" y="1950258"/>
            <a:ext cx="5099595" cy="1683153"/>
          </a:xfrm>
          <a:prstGeom prst="rect">
            <a:avLst/>
          </a:prstGeom>
        </p:spPr>
        <p:txBody>
          <a:bodyPr vert="horz" wrap="square" lIns="0" tIns="0" rIns="0" bIns="0" rtlCol="0">
            <a:spAutoFit/>
          </a:bodyPr>
          <a:lstStyle>
            <a:defPPr>
              <a:defRPr lang="it-IT"/>
            </a:defPPr>
            <a:lvl1pPr marR="0">
              <a:lnSpc>
                <a:spcPts val="2197"/>
              </a:lnSpc>
              <a:spcBef>
                <a:spcPts val="0"/>
              </a:spcBef>
              <a:spcAft>
                <a:spcPts val="0"/>
              </a:spcAft>
              <a:defRPr spc="-28">
                <a:solidFill>
                  <a:srgbClr val="000000"/>
                </a:solidFill>
                <a:latin typeface="Calibri"/>
                <a:cs typeface="Calibri"/>
              </a:defRPr>
            </a:lvl1pPr>
          </a:lstStyle>
          <a:p>
            <a:r>
              <a:rPr lang="it-IT" dirty="0"/>
              <a:t>Sono </a:t>
            </a:r>
            <a:r>
              <a:rPr lang="it-IT" b="1" dirty="0"/>
              <a:t>composti naturali</a:t>
            </a:r>
            <a:r>
              <a:rPr lang="it-IT" dirty="0"/>
              <a:t> presenti in tutte le piante e, in quanto di origine vegetale, non sono in nessun caso aggressivi nei confronti delle colture. </a:t>
            </a:r>
          </a:p>
          <a:p>
            <a:r>
              <a:rPr lang="it-IT" dirty="0"/>
              <a:t>Il loro effetto è quello di influenzare i processi naturali e di non costringere la pianta a generare nuove vie metaboliche. </a:t>
            </a:r>
          </a:p>
        </p:txBody>
      </p:sp>
      <p:pic>
        <p:nvPicPr>
          <p:cNvPr id="13" name="Immagine 12">
            <a:extLst>
              <a:ext uri="{FF2B5EF4-FFF2-40B4-BE49-F238E27FC236}">
                <a16:creationId xmlns:a16="http://schemas.microsoft.com/office/drawing/2014/main" id="{EF557510-8EB6-707C-6919-B829A686EA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38686" y="657975"/>
            <a:ext cx="3856942" cy="5542049"/>
          </a:xfrm>
          <a:prstGeom prst="rect">
            <a:avLst/>
          </a:prstGeom>
        </p:spPr>
      </p:pic>
      <p:sp>
        <p:nvSpPr>
          <p:cNvPr id="15" name="Rettangolo con angoli arrotondati 14">
            <a:extLst>
              <a:ext uri="{FF2B5EF4-FFF2-40B4-BE49-F238E27FC236}">
                <a16:creationId xmlns:a16="http://schemas.microsoft.com/office/drawing/2014/main" id="{9C48A45F-81E0-EB3E-25E1-10A98232D281}"/>
              </a:ext>
            </a:extLst>
          </p:cNvPr>
          <p:cNvSpPr/>
          <p:nvPr/>
        </p:nvSpPr>
        <p:spPr>
          <a:xfrm>
            <a:off x="769891" y="973827"/>
            <a:ext cx="6179549" cy="4725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it-IT" sz="1351" dirty="0">
              <a:solidFill>
                <a:prstClr val="white"/>
              </a:solidFill>
              <a:latin typeface="Calibri" panose="020F0502020204030204"/>
            </a:endParaRPr>
          </a:p>
        </p:txBody>
      </p:sp>
      <p:sp>
        <p:nvSpPr>
          <p:cNvPr id="3" name="CasellaDiTesto 2">
            <a:extLst>
              <a:ext uri="{FF2B5EF4-FFF2-40B4-BE49-F238E27FC236}">
                <a16:creationId xmlns:a16="http://schemas.microsoft.com/office/drawing/2014/main" id="{11F02CCF-DC7C-7BD7-0761-7BEE97678538}"/>
              </a:ext>
            </a:extLst>
          </p:cNvPr>
          <p:cNvSpPr txBox="1"/>
          <p:nvPr/>
        </p:nvSpPr>
        <p:spPr>
          <a:xfrm>
            <a:off x="676274" y="454025"/>
            <a:ext cx="6362411" cy="612775"/>
          </a:xfrm>
          <a:prstGeom prst="rect">
            <a:avLst/>
          </a:prstGeom>
        </p:spPr>
        <p:txBody>
          <a:bodyPr vert="horz" lIns="91440" tIns="45720" rIns="91440" bIns="45720" rtlCol="0" anchor="ctr">
            <a:noAutofit/>
          </a:bodyPr>
          <a:lstStyle>
            <a:lvl1pPr>
              <a:lnSpc>
                <a:spcPct val="90000"/>
              </a:lnSpc>
              <a:spcBef>
                <a:spcPct val="0"/>
              </a:spcBef>
              <a:buNone/>
              <a:defRPr sz="4000" b="1">
                <a:solidFill>
                  <a:srgbClr val="00823E"/>
                </a:solidFill>
                <a:latin typeface="+mj-lt"/>
                <a:ea typeface="Verdana" panose="020B0604030504040204" pitchFamily="34" charset="0"/>
                <a:cs typeface="Calibri" panose="020F0502020204030204" pitchFamily="34" charset="0"/>
              </a:defRPr>
            </a:lvl1pPr>
          </a:lstStyle>
          <a:p>
            <a:r>
              <a:rPr lang="it-IT" dirty="0">
                <a:latin typeface="+mn-lt"/>
              </a:rPr>
              <a:t>ACIDI CARBOSSILICI</a:t>
            </a:r>
          </a:p>
        </p:txBody>
      </p:sp>
      <p:sp>
        <p:nvSpPr>
          <p:cNvPr id="6" name="CasellaDiTesto 5">
            <a:extLst>
              <a:ext uri="{FF2B5EF4-FFF2-40B4-BE49-F238E27FC236}">
                <a16:creationId xmlns:a16="http://schemas.microsoft.com/office/drawing/2014/main" id="{10BEF5F1-7A58-9F7D-BC32-CBB1C4A7E072}"/>
              </a:ext>
            </a:extLst>
          </p:cNvPr>
          <p:cNvSpPr txBox="1"/>
          <p:nvPr/>
        </p:nvSpPr>
        <p:spPr>
          <a:xfrm>
            <a:off x="769891" y="1146033"/>
            <a:ext cx="1708133" cy="369332"/>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Ø"/>
            </a:pPr>
            <a:r>
              <a:rPr lang="it-IT" dirty="0">
                <a:solidFill>
                  <a:srgbClr val="FFC000"/>
                </a:solidFill>
              </a:rPr>
              <a:t>Cosa sono</a:t>
            </a:r>
          </a:p>
        </p:txBody>
      </p:sp>
    </p:spTree>
    <p:extLst>
      <p:ext uri="{BB962C8B-B14F-4D97-AF65-F5344CB8AC3E}">
        <p14:creationId xmlns:p14="http://schemas.microsoft.com/office/powerpoint/2010/main" val="943909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sellaDiTesto 15">
            <a:extLst>
              <a:ext uri="{FF2B5EF4-FFF2-40B4-BE49-F238E27FC236}">
                <a16:creationId xmlns:a16="http://schemas.microsoft.com/office/drawing/2014/main" id="{A9C40B3F-8186-E6C7-C8EB-705E749E85D2}"/>
              </a:ext>
            </a:extLst>
          </p:cNvPr>
          <p:cNvSpPr txBox="1"/>
          <p:nvPr/>
        </p:nvSpPr>
        <p:spPr>
          <a:xfrm>
            <a:off x="769891" y="1789437"/>
            <a:ext cx="7158935" cy="3461460"/>
          </a:xfrm>
          <a:prstGeom prst="rect">
            <a:avLst/>
          </a:prstGeom>
        </p:spPr>
        <p:txBody>
          <a:bodyPr vert="horz" wrap="square" lIns="0" tIns="0" rIns="0" bIns="0" rtlCol="0">
            <a:spAutoFit/>
          </a:bodyPr>
          <a:lstStyle>
            <a:defPPr>
              <a:defRPr lang="it-IT"/>
            </a:defPPr>
            <a:lvl1pPr marR="0">
              <a:lnSpc>
                <a:spcPts val="2197"/>
              </a:lnSpc>
              <a:spcBef>
                <a:spcPts val="0"/>
              </a:spcBef>
              <a:spcAft>
                <a:spcPts val="0"/>
              </a:spcAft>
              <a:defRPr spc="-28">
                <a:solidFill>
                  <a:srgbClr val="000000"/>
                </a:solidFill>
                <a:latin typeface="Calibri"/>
                <a:cs typeface="Calibri"/>
              </a:defRPr>
            </a:lvl1pPr>
          </a:lstStyle>
          <a:p>
            <a:r>
              <a:rPr lang="it-IT" dirty="0"/>
              <a:t>Nel mercato, quando si dice che un prodotto contiene acidi carbossilici, ci si può riferire a quattro grandi gruppi di molecole:</a:t>
            </a:r>
          </a:p>
          <a:p>
            <a:pPr marL="285750" indent="-285750">
              <a:buFont typeface="Arial" panose="020B0604020202020204" pitchFamily="34" charset="0"/>
              <a:buChar char="•"/>
            </a:pPr>
            <a:r>
              <a:rPr lang="it-IT" b="1" dirty="0"/>
              <a:t>Acidi </a:t>
            </a:r>
            <a:r>
              <a:rPr lang="it-IT" b="1" dirty="0" err="1"/>
              <a:t>poliidrossicarbossilici</a:t>
            </a:r>
            <a:r>
              <a:rPr lang="it-IT" b="1" dirty="0"/>
              <a:t>,</a:t>
            </a:r>
          </a:p>
          <a:p>
            <a:pPr marL="285750" indent="-285750">
              <a:buFont typeface="Arial" panose="020B0604020202020204" pitchFamily="34" charset="0"/>
              <a:buChar char="•"/>
            </a:pPr>
            <a:r>
              <a:rPr lang="it-IT" b="1" dirty="0"/>
              <a:t>Acidi umici,</a:t>
            </a:r>
          </a:p>
          <a:p>
            <a:pPr marL="285750" indent="-285750">
              <a:buFont typeface="Arial" panose="020B0604020202020204" pitchFamily="34" charset="0"/>
              <a:buChar char="•"/>
            </a:pPr>
            <a:r>
              <a:rPr lang="it-IT" b="1" dirty="0"/>
              <a:t>Acidi </a:t>
            </a:r>
            <a:r>
              <a:rPr lang="it-IT" b="1" dirty="0" err="1"/>
              <a:t>lignosulfonati</a:t>
            </a:r>
            <a:r>
              <a:rPr lang="it-IT" b="1" dirty="0"/>
              <a:t> e derivati,</a:t>
            </a:r>
          </a:p>
          <a:p>
            <a:pPr marL="285750" indent="-285750">
              <a:buFont typeface="Arial" panose="020B0604020202020204" pitchFamily="34" charset="0"/>
              <a:buChar char="•"/>
            </a:pPr>
            <a:r>
              <a:rPr lang="it-IT" b="1" dirty="0"/>
              <a:t>Acidi carbossilici a basso peso molecolare.</a:t>
            </a:r>
          </a:p>
          <a:p>
            <a:endParaRPr lang="it-IT" dirty="0"/>
          </a:p>
          <a:p>
            <a:r>
              <a:rPr lang="it-IT" dirty="0"/>
              <a:t>Quello dei </a:t>
            </a:r>
            <a:r>
              <a:rPr lang="it-IT" dirty="0" err="1"/>
              <a:t>polidrossicarbossilici</a:t>
            </a:r>
            <a:r>
              <a:rPr lang="it-IT" dirty="0"/>
              <a:t> non è in realtà un gruppo chimico, ma è una miscela indefinita degli altri tre gruppi.</a:t>
            </a:r>
          </a:p>
          <a:p>
            <a:endParaRPr lang="it-IT" dirty="0"/>
          </a:p>
          <a:p>
            <a:r>
              <a:rPr lang="it-IT" dirty="0"/>
              <a:t>È necessario richiamare l'attenzione sulla diversa dimensione di ciascuna tipologia, perché è di fondamentale importanza.</a:t>
            </a:r>
          </a:p>
        </p:txBody>
      </p:sp>
      <p:sp>
        <p:nvSpPr>
          <p:cNvPr id="5" name="Rettangolo con angoli arrotondati 4">
            <a:extLst>
              <a:ext uri="{FF2B5EF4-FFF2-40B4-BE49-F238E27FC236}">
                <a16:creationId xmlns:a16="http://schemas.microsoft.com/office/drawing/2014/main" id="{54B9717C-76AD-63B9-8950-34035955EE7B}"/>
              </a:ext>
            </a:extLst>
          </p:cNvPr>
          <p:cNvSpPr/>
          <p:nvPr/>
        </p:nvSpPr>
        <p:spPr>
          <a:xfrm>
            <a:off x="769891" y="973827"/>
            <a:ext cx="6179549" cy="4725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it-IT" sz="1351" dirty="0">
              <a:solidFill>
                <a:prstClr val="white"/>
              </a:solidFill>
              <a:latin typeface="Calibri" panose="020F0502020204030204"/>
            </a:endParaRPr>
          </a:p>
        </p:txBody>
      </p:sp>
      <p:sp>
        <p:nvSpPr>
          <p:cNvPr id="6" name="CasellaDiTesto 5">
            <a:extLst>
              <a:ext uri="{FF2B5EF4-FFF2-40B4-BE49-F238E27FC236}">
                <a16:creationId xmlns:a16="http://schemas.microsoft.com/office/drawing/2014/main" id="{614F02F8-CABF-CFCE-7154-AF57A92A606A}"/>
              </a:ext>
            </a:extLst>
          </p:cNvPr>
          <p:cNvSpPr txBox="1"/>
          <p:nvPr/>
        </p:nvSpPr>
        <p:spPr>
          <a:xfrm>
            <a:off x="676274" y="454025"/>
            <a:ext cx="6362411" cy="612775"/>
          </a:xfrm>
          <a:prstGeom prst="rect">
            <a:avLst/>
          </a:prstGeom>
        </p:spPr>
        <p:txBody>
          <a:bodyPr vert="horz" lIns="91440" tIns="45720" rIns="91440" bIns="45720" rtlCol="0" anchor="ctr">
            <a:noAutofit/>
          </a:bodyPr>
          <a:lstStyle>
            <a:lvl1pPr>
              <a:lnSpc>
                <a:spcPct val="90000"/>
              </a:lnSpc>
              <a:spcBef>
                <a:spcPct val="0"/>
              </a:spcBef>
              <a:buNone/>
              <a:defRPr sz="4000" b="1">
                <a:solidFill>
                  <a:srgbClr val="00823E"/>
                </a:solidFill>
                <a:latin typeface="+mj-lt"/>
                <a:ea typeface="Verdana" panose="020B0604030504040204" pitchFamily="34" charset="0"/>
                <a:cs typeface="Calibri" panose="020F0502020204030204" pitchFamily="34" charset="0"/>
              </a:defRPr>
            </a:lvl1pPr>
          </a:lstStyle>
          <a:p>
            <a:r>
              <a:rPr lang="it-IT" dirty="0">
                <a:latin typeface="+mn-lt"/>
              </a:rPr>
              <a:t>ACIDI CARBOSSILICI</a:t>
            </a:r>
          </a:p>
        </p:txBody>
      </p:sp>
      <p:sp>
        <p:nvSpPr>
          <p:cNvPr id="7" name="CasellaDiTesto 6">
            <a:extLst>
              <a:ext uri="{FF2B5EF4-FFF2-40B4-BE49-F238E27FC236}">
                <a16:creationId xmlns:a16="http://schemas.microsoft.com/office/drawing/2014/main" id="{2EC1465F-19D2-EC2B-97B0-76851B5FF995}"/>
              </a:ext>
            </a:extLst>
          </p:cNvPr>
          <p:cNvSpPr txBox="1"/>
          <p:nvPr/>
        </p:nvSpPr>
        <p:spPr>
          <a:xfrm>
            <a:off x="769891" y="1146033"/>
            <a:ext cx="1708133" cy="369332"/>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Ø"/>
            </a:pPr>
            <a:r>
              <a:rPr lang="it-IT" dirty="0">
                <a:solidFill>
                  <a:srgbClr val="FFC000"/>
                </a:solidFill>
              </a:rPr>
              <a:t>Cosa sono</a:t>
            </a:r>
          </a:p>
        </p:txBody>
      </p:sp>
    </p:spTree>
    <p:extLst>
      <p:ext uri="{BB962C8B-B14F-4D97-AF65-F5344CB8AC3E}">
        <p14:creationId xmlns:p14="http://schemas.microsoft.com/office/powerpoint/2010/main" val="3597050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sellaDiTesto 15">
            <a:extLst>
              <a:ext uri="{FF2B5EF4-FFF2-40B4-BE49-F238E27FC236}">
                <a16:creationId xmlns:a16="http://schemas.microsoft.com/office/drawing/2014/main" id="{A9C40B3F-8186-E6C7-C8EB-705E749E85D2}"/>
              </a:ext>
            </a:extLst>
          </p:cNvPr>
          <p:cNvSpPr txBox="1"/>
          <p:nvPr/>
        </p:nvSpPr>
        <p:spPr>
          <a:xfrm>
            <a:off x="2908879" y="1699937"/>
            <a:ext cx="8509731" cy="2529539"/>
          </a:xfrm>
          <a:prstGeom prst="rect">
            <a:avLst/>
          </a:prstGeom>
        </p:spPr>
        <p:txBody>
          <a:bodyPr vert="horz" wrap="square" lIns="0" tIns="0" rIns="0" bIns="0" rtlCol="0">
            <a:spAutoFit/>
          </a:bodyPr>
          <a:lstStyle>
            <a:defPPr>
              <a:defRPr lang="it-IT"/>
            </a:defPPr>
            <a:lvl1pPr marR="0">
              <a:lnSpc>
                <a:spcPts val="2197"/>
              </a:lnSpc>
              <a:spcBef>
                <a:spcPts val="0"/>
              </a:spcBef>
              <a:spcAft>
                <a:spcPts val="0"/>
              </a:spcAft>
              <a:defRPr spc="-28">
                <a:solidFill>
                  <a:srgbClr val="000000"/>
                </a:solidFill>
                <a:latin typeface="Calibri"/>
                <a:cs typeface="Calibri"/>
              </a:defRPr>
            </a:lvl1pPr>
          </a:lstStyle>
          <a:p>
            <a:r>
              <a:rPr lang="it-IT" dirty="0"/>
              <a:t>Le frazioni maggiori contenute negli acidi </a:t>
            </a:r>
            <a:r>
              <a:rPr lang="it-IT" dirty="0" err="1"/>
              <a:t>poliidrossicarbossilici</a:t>
            </a:r>
            <a:r>
              <a:rPr lang="it-IT" dirty="0"/>
              <a:t> sono quelle </a:t>
            </a:r>
            <a:r>
              <a:rPr lang="it-IT" b="1" dirty="0"/>
              <a:t>umiche e </a:t>
            </a:r>
            <a:r>
              <a:rPr lang="it-IT" b="1" dirty="0" err="1"/>
              <a:t>lignosulfonate</a:t>
            </a:r>
            <a:r>
              <a:rPr lang="it-IT" dirty="0"/>
              <a:t> che hanno alti gradi di polimerizzazione.</a:t>
            </a:r>
          </a:p>
          <a:p>
            <a:r>
              <a:rPr lang="it-IT" dirty="0"/>
              <a:t>Gli acidi </a:t>
            </a:r>
            <a:r>
              <a:rPr lang="it-IT" dirty="0" err="1"/>
              <a:t>poliidrossicarbossilici</a:t>
            </a:r>
            <a:r>
              <a:rPr lang="it-IT" dirty="0"/>
              <a:t> sono ottenuti come sottoprodotti di una moltitudine di processi,  vi si possono trovare tracce di fanghi da impianti di trattamento delle acque reflue, acque vegetali, vinacce, industria dello zucchero... </a:t>
            </a:r>
          </a:p>
          <a:p>
            <a:r>
              <a:rPr lang="it-IT" dirty="0"/>
              <a:t>Sono quindi molto eterogenei e presentano composizione totalmente incontrollata durante tutto il loro processo produttivo.</a:t>
            </a:r>
          </a:p>
          <a:p>
            <a:r>
              <a:rPr lang="it-IT" dirty="0"/>
              <a:t>Inoltre, esiste un'alta probabilità che questi prodotti contengano </a:t>
            </a:r>
            <a:r>
              <a:rPr lang="it-IT" b="1" dirty="0"/>
              <a:t>metalli pesanti e altre tossine</a:t>
            </a:r>
            <a:r>
              <a:rPr lang="it-IT" dirty="0"/>
              <a:t>.</a:t>
            </a:r>
          </a:p>
        </p:txBody>
      </p:sp>
      <p:pic>
        <p:nvPicPr>
          <p:cNvPr id="3" name="Immagine 2">
            <a:extLst>
              <a:ext uri="{FF2B5EF4-FFF2-40B4-BE49-F238E27FC236}">
                <a16:creationId xmlns:a16="http://schemas.microsoft.com/office/drawing/2014/main" id="{5ECF3040-0446-1907-8A76-266D821BCE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3390" y="1369315"/>
            <a:ext cx="1674315" cy="1703069"/>
          </a:xfrm>
          <a:prstGeom prst="rect">
            <a:avLst/>
          </a:prstGeom>
        </p:spPr>
      </p:pic>
      <p:sp>
        <p:nvSpPr>
          <p:cNvPr id="4" name="CasellaDiTesto 3">
            <a:extLst>
              <a:ext uri="{FF2B5EF4-FFF2-40B4-BE49-F238E27FC236}">
                <a16:creationId xmlns:a16="http://schemas.microsoft.com/office/drawing/2014/main" id="{2A27FB85-C8D9-BA9F-D28E-77AE751DE8ED}"/>
              </a:ext>
            </a:extLst>
          </p:cNvPr>
          <p:cNvSpPr txBox="1"/>
          <p:nvPr/>
        </p:nvSpPr>
        <p:spPr>
          <a:xfrm>
            <a:off x="2908879" y="4437112"/>
            <a:ext cx="8201081" cy="1401025"/>
          </a:xfrm>
          <a:prstGeom prst="rect">
            <a:avLst/>
          </a:prstGeom>
        </p:spPr>
        <p:txBody>
          <a:bodyPr vert="horz" wrap="square" lIns="0" tIns="0" rIns="0" bIns="0" rtlCol="0">
            <a:spAutoFit/>
          </a:bodyPr>
          <a:lstStyle>
            <a:defPPr>
              <a:defRPr lang="it-IT"/>
            </a:defPPr>
            <a:lvl1pPr marR="0">
              <a:lnSpc>
                <a:spcPts val="2197"/>
              </a:lnSpc>
              <a:spcBef>
                <a:spcPts val="0"/>
              </a:spcBef>
              <a:spcAft>
                <a:spcPts val="0"/>
              </a:spcAft>
              <a:defRPr spc="-28">
                <a:solidFill>
                  <a:srgbClr val="000000"/>
                </a:solidFill>
                <a:latin typeface="Calibri"/>
                <a:cs typeface="Calibri"/>
              </a:defRPr>
            </a:lvl1pPr>
          </a:lstStyle>
          <a:p>
            <a:r>
              <a:rPr lang="it-IT" dirty="0"/>
              <a:t>Hanno </a:t>
            </a:r>
            <a:r>
              <a:rPr lang="it-IT" b="1" dirty="0"/>
              <a:t>pesi molecolari molto elevati</a:t>
            </a:r>
            <a:r>
              <a:rPr lang="it-IT" dirty="0"/>
              <a:t>, come conseguenza delle loro strutture polimeriche. </a:t>
            </a:r>
          </a:p>
          <a:p>
            <a:r>
              <a:rPr lang="it-IT" dirty="0"/>
              <a:t>Ciò si traduce in una bassa efficacia di complessazione. </a:t>
            </a:r>
          </a:p>
          <a:p>
            <a:r>
              <a:rPr lang="it-IT" dirty="0"/>
              <a:t>Inoltre, i complessi formatisi hanno una stabilità molto variabile, in quanto il numero di radicali OH, che sono i veri responsabili delle loro proprietà chimiche, è molto basso rispetto al loro peso molecolare.</a:t>
            </a:r>
          </a:p>
        </p:txBody>
      </p:sp>
      <p:sp>
        <p:nvSpPr>
          <p:cNvPr id="8" name="Rettangolo con angoli arrotondati 7">
            <a:extLst>
              <a:ext uri="{FF2B5EF4-FFF2-40B4-BE49-F238E27FC236}">
                <a16:creationId xmlns:a16="http://schemas.microsoft.com/office/drawing/2014/main" id="{165759ED-DF98-6D1C-A2D3-D4DB8831196E}"/>
              </a:ext>
            </a:extLst>
          </p:cNvPr>
          <p:cNvSpPr/>
          <p:nvPr/>
        </p:nvSpPr>
        <p:spPr>
          <a:xfrm>
            <a:off x="769891" y="973827"/>
            <a:ext cx="6179549" cy="4725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it-IT" sz="1351" dirty="0">
              <a:solidFill>
                <a:prstClr val="white"/>
              </a:solidFill>
              <a:latin typeface="Calibri" panose="020F0502020204030204"/>
            </a:endParaRPr>
          </a:p>
        </p:txBody>
      </p:sp>
      <p:sp>
        <p:nvSpPr>
          <p:cNvPr id="9" name="CasellaDiTesto 8">
            <a:extLst>
              <a:ext uri="{FF2B5EF4-FFF2-40B4-BE49-F238E27FC236}">
                <a16:creationId xmlns:a16="http://schemas.microsoft.com/office/drawing/2014/main" id="{FD352D65-1303-DA7C-0DC9-2F5823A2E197}"/>
              </a:ext>
            </a:extLst>
          </p:cNvPr>
          <p:cNvSpPr txBox="1"/>
          <p:nvPr/>
        </p:nvSpPr>
        <p:spPr>
          <a:xfrm>
            <a:off x="676274" y="454025"/>
            <a:ext cx="6362411" cy="612775"/>
          </a:xfrm>
          <a:prstGeom prst="rect">
            <a:avLst/>
          </a:prstGeom>
        </p:spPr>
        <p:txBody>
          <a:bodyPr vert="horz" lIns="91440" tIns="45720" rIns="91440" bIns="45720" rtlCol="0" anchor="ctr">
            <a:noAutofit/>
          </a:bodyPr>
          <a:lstStyle>
            <a:lvl1pPr>
              <a:lnSpc>
                <a:spcPct val="90000"/>
              </a:lnSpc>
              <a:spcBef>
                <a:spcPct val="0"/>
              </a:spcBef>
              <a:buNone/>
              <a:defRPr sz="4000" b="1">
                <a:solidFill>
                  <a:srgbClr val="00823E"/>
                </a:solidFill>
                <a:latin typeface="+mj-lt"/>
                <a:ea typeface="Verdana" panose="020B0604030504040204" pitchFamily="34" charset="0"/>
                <a:cs typeface="Calibri" panose="020F0502020204030204" pitchFamily="34" charset="0"/>
              </a:defRPr>
            </a:lvl1pPr>
          </a:lstStyle>
          <a:p>
            <a:r>
              <a:rPr lang="it-IT" dirty="0">
                <a:latin typeface="+mn-lt"/>
              </a:rPr>
              <a:t>ACIDI CARBOSSILICI</a:t>
            </a:r>
          </a:p>
        </p:txBody>
      </p:sp>
      <p:sp>
        <p:nvSpPr>
          <p:cNvPr id="10" name="CasellaDiTesto 9">
            <a:extLst>
              <a:ext uri="{FF2B5EF4-FFF2-40B4-BE49-F238E27FC236}">
                <a16:creationId xmlns:a16="http://schemas.microsoft.com/office/drawing/2014/main" id="{DB5963C9-4B4A-F69C-89AA-9A2A5B78AFDB}"/>
              </a:ext>
            </a:extLst>
          </p:cNvPr>
          <p:cNvSpPr txBox="1"/>
          <p:nvPr/>
        </p:nvSpPr>
        <p:spPr>
          <a:xfrm>
            <a:off x="769891" y="1146033"/>
            <a:ext cx="2887709" cy="369332"/>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Ø"/>
            </a:pPr>
            <a:r>
              <a:rPr lang="it-IT" dirty="0">
                <a:solidFill>
                  <a:srgbClr val="FFC000"/>
                </a:solidFill>
              </a:rPr>
              <a:t>Acidi </a:t>
            </a:r>
            <a:r>
              <a:rPr lang="it-IT" dirty="0" err="1">
                <a:solidFill>
                  <a:srgbClr val="FFC000"/>
                </a:solidFill>
              </a:rPr>
              <a:t>poliidrocarbossilici</a:t>
            </a:r>
            <a:endParaRPr lang="it-IT" dirty="0">
              <a:solidFill>
                <a:srgbClr val="FFC000"/>
              </a:solidFill>
            </a:endParaRPr>
          </a:p>
        </p:txBody>
      </p:sp>
    </p:spTree>
    <p:extLst>
      <p:ext uri="{BB962C8B-B14F-4D97-AF65-F5344CB8AC3E}">
        <p14:creationId xmlns:p14="http://schemas.microsoft.com/office/powerpoint/2010/main" val="2163446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B328FEA3-4752-6FC8-9A57-4BF3C592D558}"/>
              </a:ext>
            </a:extLst>
          </p:cNvPr>
          <p:cNvSpPr txBox="1"/>
          <p:nvPr/>
        </p:nvSpPr>
        <p:spPr>
          <a:xfrm>
            <a:off x="3226183" y="1671490"/>
            <a:ext cx="7298561" cy="2811667"/>
          </a:xfrm>
          <a:prstGeom prst="rect">
            <a:avLst/>
          </a:prstGeom>
        </p:spPr>
        <p:txBody>
          <a:bodyPr vert="horz" wrap="square" lIns="0" tIns="0" rIns="0" bIns="0" rtlCol="0">
            <a:spAutoFit/>
          </a:bodyPr>
          <a:lstStyle>
            <a:defPPr>
              <a:defRPr lang="it-IT"/>
            </a:defPPr>
            <a:lvl1pPr marR="0">
              <a:lnSpc>
                <a:spcPts val="2197"/>
              </a:lnSpc>
              <a:spcBef>
                <a:spcPts val="0"/>
              </a:spcBef>
              <a:spcAft>
                <a:spcPts val="0"/>
              </a:spcAft>
              <a:defRPr spc="-28">
                <a:solidFill>
                  <a:srgbClr val="000000"/>
                </a:solidFill>
                <a:latin typeface="Calibri"/>
                <a:cs typeface="Calibri"/>
              </a:defRPr>
            </a:lvl1pPr>
          </a:lstStyle>
          <a:p>
            <a:r>
              <a:rPr lang="it-IT" dirty="0"/>
              <a:t>Sono acidi carbossilici molto grandi, ad </a:t>
            </a:r>
            <a:r>
              <a:rPr lang="it-IT" b="1" dirty="0"/>
              <a:t>alto peso molecolare</a:t>
            </a:r>
            <a:r>
              <a:rPr lang="it-IT" dirty="0"/>
              <a:t>, che hanno anche la tendenza a polimerizzare, formando strutture ancora più complesse.</a:t>
            </a:r>
          </a:p>
          <a:p>
            <a:r>
              <a:rPr lang="it-IT" dirty="0"/>
              <a:t>Sono ottenuti da processi di estrazione di lignite, torba o fermentazione di compost e altri materiali di origine vegetale o addirittura animale.</a:t>
            </a:r>
          </a:p>
          <a:p>
            <a:endParaRPr lang="it-IT" dirty="0"/>
          </a:p>
          <a:p>
            <a:br>
              <a:rPr lang="it-IT" dirty="0"/>
            </a:br>
            <a:r>
              <a:rPr lang="it-IT" dirty="0"/>
              <a:t>Essendo molecole così grandi, il </a:t>
            </a:r>
            <a:r>
              <a:rPr lang="it-IT" b="1" dirty="0"/>
              <a:t>potere di complessazione</a:t>
            </a:r>
            <a:r>
              <a:rPr lang="it-IT" dirty="0"/>
              <a:t>, in termini di nutriente complessato per % p/p di acido carbossilico, sarà</a:t>
            </a:r>
            <a:r>
              <a:rPr lang="it-IT" b="1" dirty="0"/>
              <a:t> basso</a:t>
            </a:r>
            <a:r>
              <a:rPr lang="it-IT" dirty="0"/>
              <a:t>. In più hanno una bassa quantità di radicali carbossilici e una maggiore quantità di radicali chetonici.</a:t>
            </a:r>
          </a:p>
          <a:p>
            <a:r>
              <a:rPr lang="it-IT" dirty="0"/>
              <a:t>La stabilità dei complessi formati inoltre è molto limitata.</a:t>
            </a:r>
          </a:p>
        </p:txBody>
      </p:sp>
      <p:pic>
        <p:nvPicPr>
          <p:cNvPr id="3" name="Immagine 2">
            <a:extLst>
              <a:ext uri="{FF2B5EF4-FFF2-40B4-BE49-F238E27FC236}">
                <a16:creationId xmlns:a16="http://schemas.microsoft.com/office/drawing/2014/main" id="{5ECF3040-0446-1907-8A76-266D821BCE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57859" b="2180"/>
          <a:stretch/>
        </p:blipFill>
        <p:spPr>
          <a:xfrm>
            <a:off x="766763" y="2948289"/>
            <a:ext cx="1674315" cy="1186659"/>
          </a:xfrm>
          <a:prstGeom prst="rect">
            <a:avLst/>
          </a:prstGeom>
        </p:spPr>
      </p:pic>
      <p:pic>
        <p:nvPicPr>
          <p:cNvPr id="4" name="Immagine 3">
            <a:extLst>
              <a:ext uri="{FF2B5EF4-FFF2-40B4-BE49-F238E27FC236}">
                <a16:creationId xmlns:a16="http://schemas.microsoft.com/office/drawing/2014/main" id="{47979A00-D290-F46D-B2A3-66662D9442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3390" y="1369315"/>
            <a:ext cx="1674315" cy="1703069"/>
          </a:xfrm>
          <a:prstGeom prst="rect">
            <a:avLst/>
          </a:prstGeom>
        </p:spPr>
      </p:pic>
      <p:sp>
        <p:nvSpPr>
          <p:cNvPr id="5" name="Rettangolo con angoli arrotondati 4">
            <a:extLst>
              <a:ext uri="{FF2B5EF4-FFF2-40B4-BE49-F238E27FC236}">
                <a16:creationId xmlns:a16="http://schemas.microsoft.com/office/drawing/2014/main" id="{91796E10-B5EA-0B02-D565-3223143DF5A0}"/>
              </a:ext>
            </a:extLst>
          </p:cNvPr>
          <p:cNvSpPr/>
          <p:nvPr/>
        </p:nvSpPr>
        <p:spPr>
          <a:xfrm>
            <a:off x="769891" y="973827"/>
            <a:ext cx="6179549" cy="4725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it-IT" sz="1351" dirty="0">
              <a:solidFill>
                <a:prstClr val="white"/>
              </a:solidFill>
              <a:latin typeface="Calibri" panose="020F0502020204030204"/>
            </a:endParaRPr>
          </a:p>
        </p:txBody>
      </p:sp>
      <p:sp>
        <p:nvSpPr>
          <p:cNvPr id="6" name="CasellaDiTesto 5">
            <a:extLst>
              <a:ext uri="{FF2B5EF4-FFF2-40B4-BE49-F238E27FC236}">
                <a16:creationId xmlns:a16="http://schemas.microsoft.com/office/drawing/2014/main" id="{72A86658-B30F-8380-79C7-A13A81B89340}"/>
              </a:ext>
            </a:extLst>
          </p:cNvPr>
          <p:cNvSpPr txBox="1"/>
          <p:nvPr/>
        </p:nvSpPr>
        <p:spPr>
          <a:xfrm>
            <a:off x="676274" y="454025"/>
            <a:ext cx="6362411" cy="612775"/>
          </a:xfrm>
          <a:prstGeom prst="rect">
            <a:avLst/>
          </a:prstGeom>
        </p:spPr>
        <p:txBody>
          <a:bodyPr vert="horz" lIns="91440" tIns="45720" rIns="91440" bIns="45720" rtlCol="0" anchor="ctr">
            <a:noAutofit/>
          </a:bodyPr>
          <a:lstStyle>
            <a:lvl1pPr>
              <a:lnSpc>
                <a:spcPct val="90000"/>
              </a:lnSpc>
              <a:spcBef>
                <a:spcPct val="0"/>
              </a:spcBef>
              <a:buNone/>
              <a:defRPr sz="4000" b="1">
                <a:solidFill>
                  <a:srgbClr val="00823E"/>
                </a:solidFill>
                <a:latin typeface="+mj-lt"/>
                <a:ea typeface="Verdana" panose="020B0604030504040204" pitchFamily="34" charset="0"/>
                <a:cs typeface="Calibri" panose="020F0502020204030204" pitchFamily="34" charset="0"/>
              </a:defRPr>
            </a:lvl1pPr>
          </a:lstStyle>
          <a:p>
            <a:r>
              <a:rPr lang="it-IT" dirty="0">
                <a:latin typeface="+mn-lt"/>
              </a:rPr>
              <a:t>ACIDI CARBOSSILICI</a:t>
            </a:r>
          </a:p>
        </p:txBody>
      </p:sp>
      <p:sp>
        <p:nvSpPr>
          <p:cNvPr id="7" name="CasellaDiTesto 6">
            <a:extLst>
              <a:ext uri="{FF2B5EF4-FFF2-40B4-BE49-F238E27FC236}">
                <a16:creationId xmlns:a16="http://schemas.microsoft.com/office/drawing/2014/main" id="{B628FB70-AB40-5BAD-B9D5-D9C3BDD4AED1}"/>
              </a:ext>
            </a:extLst>
          </p:cNvPr>
          <p:cNvSpPr txBox="1"/>
          <p:nvPr/>
        </p:nvSpPr>
        <p:spPr>
          <a:xfrm>
            <a:off x="769891" y="1146033"/>
            <a:ext cx="1671187" cy="369332"/>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Ø"/>
            </a:pPr>
            <a:r>
              <a:rPr lang="it-IT" dirty="0">
                <a:solidFill>
                  <a:srgbClr val="FFC000"/>
                </a:solidFill>
              </a:rPr>
              <a:t>Acidi umici</a:t>
            </a:r>
          </a:p>
        </p:txBody>
      </p:sp>
    </p:spTree>
    <p:extLst>
      <p:ext uri="{BB962C8B-B14F-4D97-AF65-F5344CB8AC3E}">
        <p14:creationId xmlns:p14="http://schemas.microsoft.com/office/powerpoint/2010/main" val="2143968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B328FEA3-4752-6FC8-9A57-4BF3C592D558}"/>
              </a:ext>
            </a:extLst>
          </p:cNvPr>
          <p:cNvSpPr txBox="1"/>
          <p:nvPr/>
        </p:nvSpPr>
        <p:spPr>
          <a:xfrm>
            <a:off x="3582799" y="1752812"/>
            <a:ext cx="6977697" cy="1683153"/>
          </a:xfrm>
          <a:prstGeom prst="rect">
            <a:avLst/>
          </a:prstGeom>
        </p:spPr>
        <p:txBody>
          <a:bodyPr vert="horz" wrap="square" lIns="0" tIns="0" rIns="0" bIns="0" rtlCol="0">
            <a:spAutoFit/>
          </a:bodyPr>
          <a:lstStyle>
            <a:defPPr>
              <a:defRPr lang="it-IT"/>
            </a:defPPr>
            <a:lvl1pPr marR="0">
              <a:lnSpc>
                <a:spcPts val="2197"/>
              </a:lnSpc>
              <a:spcBef>
                <a:spcPts val="0"/>
              </a:spcBef>
              <a:spcAft>
                <a:spcPts val="0"/>
              </a:spcAft>
              <a:defRPr spc="-28">
                <a:solidFill>
                  <a:srgbClr val="000000"/>
                </a:solidFill>
                <a:latin typeface="Calibri"/>
                <a:cs typeface="Calibri"/>
              </a:defRPr>
            </a:lvl1pPr>
          </a:lstStyle>
          <a:p>
            <a:r>
              <a:rPr lang="it-IT" dirty="0"/>
              <a:t>Sono composti chimici ad </a:t>
            </a:r>
            <a:r>
              <a:rPr lang="it-IT" b="1" dirty="0"/>
              <a:t>alto peso molecolare</a:t>
            </a:r>
            <a:r>
              <a:rPr lang="it-IT" dirty="0"/>
              <a:t> con un limitato potere di complessazione provenienti da processi industriali. </a:t>
            </a:r>
          </a:p>
          <a:p>
            <a:r>
              <a:rPr lang="it-IT" dirty="0"/>
              <a:t>Hanno un </a:t>
            </a:r>
            <a:r>
              <a:rPr lang="it-IT" b="1" dirty="0"/>
              <a:t>grande potere tensioattivo </a:t>
            </a:r>
            <a:r>
              <a:rPr lang="it-IT" dirty="0"/>
              <a:t>che li porta a poter lisciviare Na dal suolo, migliorandone le capacità di scambio cationico, proprietà fondamentale in prodotti come il </a:t>
            </a:r>
            <a:r>
              <a:rPr lang="it-IT" dirty="0" err="1"/>
              <a:t>Carbosoil</a:t>
            </a:r>
            <a:r>
              <a:rPr lang="it-IT" dirty="0"/>
              <a:t>, per i quali si parla di una miscela di acidi carbossilici a catena lunga e a catena corta.</a:t>
            </a:r>
          </a:p>
        </p:txBody>
      </p:sp>
      <p:pic>
        <p:nvPicPr>
          <p:cNvPr id="3" name="Immagine 2">
            <a:extLst>
              <a:ext uri="{FF2B5EF4-FFF2-40B4-BE49-F238E27FC236}">
                <a16:creationId xmlns:a16="http://schemas.microsoft.com/office/drawing/2014/main" id="{5ECF3040-0446-1907-8A76-266D821BCE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74985"/>
          <a:stretch/>
        </p:blipFill>
        <p:spPr>
          <a:xfrm>
            <a:off x="742032" y="4149368"/>
            <a:ext cx="1705673" cy="1003980"/>
          </a:xfrm>
          <a:prstGeom prst="rect">
            <a:avLst/>
          </a:prstGeom>
        </p:spPr>
      </p:pic>
      <p:sp>
        <p:nvSpPr>
          <p:cNvPr id="5" name="Rettangolo con angoli arrotondati 4">
            <a:extLst>
              <a:ext uri="{FF2B5EF4-FFF2-40B4-BE49-F238E27FC236}">
                <a16:creationId xmlns:a16="http://schemas.microsoft.com/office/drawing/2014/main" id="{C97CBA0E-AB58-7247-A2D8-B3D44995037E}"/>
              </a:ext>
            </a:extLst>
          </p:cNvPr>
          <p:cNvSpPr/>
          <p:nvPr/>
        </p:nvSpPr>
        <p:spPr>
          <a:xfrm>
            <a:off x="769891" y="973827"/>
            <a:ext cx="6179549" cy="4725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it-IT" sz="1351" dirty="0">
              <a:solidFill>
                <a:prstClr val="white"/>
              </a:solidFill>
              <a:latin typeface="Calibri" panose="020F0502020204030204"/>
            </a:endParaRPr>
          </a:p>
        </p:txBody>
      </p:sp>
      <p:sp>
        <p:nvSpPr>
          <p:cNvPr id="6" name="CasellaDiTesto 5">
            <a:extLst>
              <a:ext uri="{FF2B5EF4-FFF2-40B4-BE49-F238E27FC236}">
                <a16:creationId xmlns:a16="http://schemas.microsoft.com/office/drawing/2014/main" id="{95BA571D-5736-9AA9-64A1-CCCF25431D3D}"/>
              </a:ext>
            </a:extLst>
          </p:cNvPr>
          <p:cNvSpPr txBox="1"/>
          <p:nvPr/>
        </p:nvSpPr>
        <p:spPr>
          <a:xfrm>
            <a:off x="676274" y="454025"/>
            <a:ext cx="6362411" cy="612775"/>
          </a:xfrm>
          <a:prstGeom prst="rect">
            <a:avLst/>
          </a:prstGeom>
        </p:spPr>
        <p:txBody>
          <a:bodyPr vert="horz" lIns="91440" tIns="45720" rIns="91440" bIns="45720" rtlCol="0" anchor="ctr">
            <a:noAutofit/>
          </a:bodyPr>
          <a:lstStyle>
            <a:lvl1pPr>
              <a:lnSpc>
                <a:spcPct val="90000"/>
              </a:lnSpc>
              <a:spcBef>
                <a:spcPct val="0"/>
              </a:spcBef>
              <a:buNone/>
              <a:defRPr sz="4000" b="1">
                <a:solidFill>
                  <a:srgbClr val="00823E"/>
                </a:solidFill>
                <a:latin typeface="+mj-lt"/>
                <a:ea typeface="Verdana" panose="020B0604030504040204" pitchFamily="34" charset="0"/>
                <a:cs typeface="Calibri" panose="020F0502020204030204" pitchFamily="34" charset="0"/>
              </a:defRPr>
            </a:lvl1pPr>
          </a:lstStyle>
          <a:p>
            <a:r>
              <a:rPr lang="it-IT" dirty="0">
                <a:latin typeface="+mn-lt"/>
              </a:rPr>
              <a:t>ACIDI CARBOSSILICI</a:t>
            </a:r>
          </a:p>
        </p:txBody>
      </p:sp>
      <p:sp>
        <p:nvSpPr>
          <p:cNvPr id="7" name="CasellaDiTesto 6">
            <a:extLst>
              <a:ext uri="{FF2B5EF4-FFF2-40B4-BE49-F238E27FC236}">
                <a16:creationId xmlns:a16="http://schemas.microsoft.com/office/drawing/2014/main" id="{1E5BA6B6-5774-74F8-7463-2A86BF09EFA7}"/>
              </a:ext>
            </a:extLst>
          </p:cNvPr>
          <p:cNvSpPr txBox="1"/>
          <p:nvPr/>
        </p:nvSpPr>
        <p:spPr>
          <a:xfrm>
            <a:off x="769891" y="1146033"/>
            <a:ext cx="3509501" cy="369332"/>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Ø"/>
            </a:pPr>
            <a:r>
              <a:rPr lang="it-IT" dirty="0">
                <a:solidFill>
                  <a:srgbClr val="FFC000"/>
                </a:solidFill>
              </a:rPr>
              <a:t>Acidi </a:t>
            </a:r>
            <a:r>
              <a:rPr lang="it-IT" dirty="0" err="1">
                <a:solidFill>
                  <a:srgbClr val="FFC000"/>
                </a:solidFill>
              </a:rPr>
              <a:t>lignosulfonati</a:t>
            </a:r>
            <a:r>
              <a:rPr lang="it-IT" dirty="0">
                <a:solidFill>
                  <a:srgbClr val="FFC000"/>
                </a:solidFill>
              </a:rPr>
              <a:t> e derivati</a:t>
            </a:r>
          </a:p>
        </p:txBody>
      </p:sp>
      <p:pic>
        <p:nvPicPr>
          <p:cNvPr id="11" name="Immagine 10">
            <a:extLst>
              <a:ext uri="{FF2B5EF4-FFF2-40B4-BE49-F238E27FC236}">
                <a16:creationId xmlns:a16="http://schemas.microsoft.com/office/drawing/2014/main" id="{66BA76A7-9F9C-ACCF-C8A0-390F88A040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57859" b="2180"/>
          <a:stretch/>
        </p:blipFill>
        <p:spPr>
          <a:xfrm>
            <a:off x="766763" y="2948289"/>
            <a:ext cx="1674315" cy="1186659"/>
          </a:xfrm>
          <a:prstGeom prst="rect">
            <a:avLst/>
          </a:prstGeom>
        </p:spPr>
      </p:pic>
      <p:pic>
        <p:nvPicPr>
          <p:cNvPr id="12" name="Immagine 11">
            <a:extLst>
              <a:ext uri="{FF2B5EF4-FFF2-40B4-BE49-F238E27FC236}">
                <a16:creationId xmlns:a16="http://schemas.microsoft.com/office/drawing/2014/main" id="{9368F7FA-7FA4-A4D6-CC4F-916B9A3857D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3390" y="1369315"/>
            <a:ext cx="1674315" cy="1703069"/>
          </a:xfrm>
          <a:prstGeom prst="rect">
            <a:avLst/>
          </a:prstGeom>
        </p:spPr>
      </p:pic>
    </p:spTree>
    <p:extLst>
      <p:ext uri="{BB962C8B-B14F-4D97-AF65-F5344CB8AC3E}">
        <p14:creationId xmlns:p14="http://schemas.microsoft.com/office/powerpoint/2010/main" val="2840504254"/>
      </p:ext>
    </p:extLst>
  </p:cSld>
  <p:clrMapOvr>
    <a:masterClrMapping/>
  </p:clrMapOvr>
</p:sld>
</file>

<file path=ppt/theme/theme1.xml><?xml version="1.0" encoding="utf-8"?>
<a:theme xmlns:a="http://schemas.openxmlformats.org/drawingml/2006/main" name="Tema Agrisystem verde scuro">
  <a:themeElements>
    <a:clrScheme name="Agrisystem palette">
      <a:dk1>
        <a:sysClr val="windowText" lastClr="000000"/>
      </a:dk1>
      <a:lt1>
        <a:sysClr val="window" lastClr="FFFFFF"/>
      </a:lt1>
      <a:dk2>
        <a:srgbClr val="FCC300"/>
      </a:dk2>
      <a:lt2>
        <a:srgbClr val="009D49"/>
      </a:lt2>
      <a:accent1>
        <a:srgbClr val="4C7031"/>
      </a:accent1>
      <a:accent2>
        <a:srgbClr val="AF7A1F"/>
      </a:accent2>
      <a:accent3>
        <a:srgbClr val="F49619"/>
      </a:accent3>
      <a:accent4>
        <a:srgbClr val="FFC000"/>
      </a:accent4>
      <a:accent5>
        <a:srgbClr val="F1EADC"/>
      </a:accent5>
      <a:accent6>
        <a:srgbClr val="FFFFFF"/>
      </a:accent6>
      <a:hlink>
        <a:srgbClr val="954F72"/>
      </a:hlink>
      <a:folHlink>
        <a:srgbClr val="4472C4"/>
      </a:folHlink>
    </a:clrScheme>
    <a:fontScheme name="Agrisystem">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1" id="{2F7F1DD5-C1EA-4207-8BD5-C6A91412D016}" vid="{5ED378D1-35B9-4EBB-BA32-033BA8C1D076}"/>
    </a:ext>
  </a:extLst>
</a:theme>
</file>

<file path=docProps/app.xml><?xml version="1.0" encoding="utf-8"?>
<Properties xmlns="http://schemas.openxmlformats.org/officeDocument/2006/extended-properties" xmlns:vt="http://schemas.openxmlformats.org/officeDocument/2006/docPropsVTypes">
  <Template/>
  <TotalTime>1242</TotalTime>
  <Words>1394</Words>
  <Application>Microsoft Office PowerPoint</Application>
  <PresentationFormat>Widescreen</PresentationFormat>
  <Paragraphs>196</Paragraphs>
  <Slides>17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17</vt:i4>
      </vt:variant>
    </vt:vector>
  </HeadingPairs>
  <TitlesOfParts>
    <vt:vector size="22" baseType="lpstr">
      <vt:lpstr>Arial</vt:lpstr>
      <vt:lpstr>Bahnschrift SemiBold SemiConden</vt:lpstr>
      <vt:lpstr>Calibri</vt:lpstr>
      <vt:lpstr>Wingdings</vt:lpstr>
      <vt:lpstr>Tema Agrisystem verde scuro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Stefania Fragiacomo - stefania.fragiacomo@studio.unibo.it</dc:creator>
  <cp:lastModifiedBy>Stefania Fragiacomo - stefania.fragiacomo@studio.unibo.it</cp:lastModifiedBy>
  <cp:revision>12</cp:revision>
  <dcterms:created xsi:type="dcterms:W3CDTF">2024-12-04T15:22:08Z</dcterms:created>
  <dcterms:modified xsi:type="dcterms:W3CDTF">2026-05-04T09:11:47Z</dcterms:modified>
</cp:coreProperties>
</file>