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5"/>
  </p:notesMasterIdLst>
  <p:sldIdLst>
    <p:sldId id="256" r:id="rId2"/>
    <p:sldId id="307" r:id="rId3"/>
    <p:sldId id="308" r:id="rId4"/>
    <p:sldId id="310" r:id="rId5"/>
    <p:sldId id="311" r:id="rId6"/>
    <p:sldId id="295" r:id="rId7"/>
    <p:sldId id="341" r:id="rId8"/>
    <p:sldId id="274" r:id="rId9"/>
    <p:sldId id="343" r:id="rId10"/>
    <p:sldId id="348" r:id="rId11"/>
    <p:sldId id="344" r:id="rId12"/>
    <p:sldId id="345" r:id="rId13"/>
    <p:sldId id="347" r:id="rId14"/>
    <p:sldId id="349" r:id="rId15"/>
    <p:sldId id="346" r:id="rId16"/>
    <p:sldId id="298" r:id="rId17"/>
    <p:sldId id="350" r:id="rId18"/>
    <p:sldId id="351" r:id="rId19"/>
    <p:sldId id="352" r:id="rId20"/>
    <p:sldId id="325" r:id="rId21"/>
    <p:sldId id="353" r:id="rId22"/>
    <p:sldId id="354" r:id="rId23"/>
    <p:sldId id="357" r:id="rId24"/>
    <p:sldId id="356" r:id="rId25"/>
    <p:sldId id="358" r:id="rId26"/>
    <p:sldId id="360" r:id="rId27"/>
    <p:sldId id="363" r:id="rId28"/>
    <p:sldId id="365" r:id="rId29"/>
    <p:sldId id="297" r:id="rId30"/>
    <p:sldId id="382" r:id="rId31"/>
    <p:sldId id="366" r:id="rId32"/>
    <p:sldId id="270" r:id="rId33"/>
    <p:sldId id="288" r:id="rId34"/>
    <p:sldId id="289" r:id="rId35"/>
    <p:sldId id="290" r:id="rId36"/>
    <p:sldId id="292" r:id="rId37"/>
    <p:sldId id="291" r:id="rId38"/>
    <p:sldId id="281" r:id="rId39"/>
    <p:sldId id="283" r:id="rId40"/>
    <p:sldId id="376" r:id="rId41"/>
    <p:sldId id="383" r:id="rId42"/>
    <p:sldId id="368" r:id="rId43"/>
    <p:sldId id="370" r:id="rId44"/>
    <p:sldId id="373" r:id="rId45"/>
    <p:sldId id="375" r:id="rId46"/>
    <p:sldId id="384" r:id="rId47"/>
    <p:sldId id="329" r:id="rId48"/>
    <p:sldId id="390" r:id="rId49"/>
    <p:sldId id="333" r:id="rId50"/>
    <p:sldId id="335" r:id="rId51"/>
    <p:sldId id="339" r:id="rId52"/>
    <p:sldId id="340" r:id="rId53"/>
    <p:sldId id="319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87007" autoAdjust="0"/>
  </p:normalViewPr>
  <p:slideViewPr>
    <p:cSldViewPr snapToGrid="0" showGuides="1">
      <p:cViewPr varScale="1">
        <p:scale>
          <a:sx n="91" d="100"/>
          <a:sy n="91" d="100"/>
        </p:scale>
        <p:origin x="65" y="1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Cartel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1"/>
  <c:style val="2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Garcia</c:v>
                </c:pt>
              </c:strCache>
            </c:strRef>
          </c:tx>
          <c:spPr>
            <a:ln w="25400" cap="flat">
              <a:solidFill>
                <a:srgbClr val="1F3864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1F3864"/>
              </a:solidFill>
              <a:ln w="9525" cap="flat">
                <a:solidFill>
                  <a:srgbClr val="1F3864"/>
                </a:solidFill>
                <a:prstDash val="solid"/>
                <a:round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23.08</c:v>
                </c:pt>
                <c:pt idx="1">
                  <c:v>22.6</c:v>
                </c:pt>
                <c:pt idx="2">
                  <c:v>23.14</c:v>
                </c:pt>
                <c:pt idx="3">
                  <c:v>26.72</c:v>
                </c:pt>
                <c:pt idx="4">
                  <c:v>25.6</c:v>
                </c:pt>
                <c:pt idx="5">
                  <c:v>24.25</c:v>
                </c:pt>
                <c:pt idx="6">
                  <c:v>21.69</c:v>
                </c:pt>
                <c:pt idx="7">
                  <c:v>16.82</c:v>
                </c:pt>
                <c:pt idx="8">
                  <c:v>14.77</c:v>
                </c:pt>
                <c:pt idx="9">
                  <c:v>13</c:v>
                </c:pt>
                <c:pt idx="10">
                  <c:v>11.69</c:v>
                </c:pt>
                <c:pt idx="11">
                  <c:v>10.68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8A2-455B-9CB0-6EDF5234DB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Lentini</c:v>
                </c:pt>
              </c:strCache>
            </c:strRef>
          </c:tx>
          <c:spPr>
            <a:ln w="25400" cap="flat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C00000"/>
              </a:solidFill>
              <a:ln w="9525" cap="flat">
                <a:solidFill>
                  <a:srgbClr val="C00000"/>
                </a:solidFill>
                <a:prstDash val="solid"/>
                <a:round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82.23</c:v>
                </c:pt>
                <c:pt idx="1">
                  <c:v>80.94</c:v>
                </c:pt>
                <c:pt idx="2">
                  <c:v>80.400000000000006</c:v>
                </c:pt>
                <c:pt idx="3">
                  <c:v>78.81</c:v>
                </c:pt>
                <c:pt idx="4">
                  <c:v>76.099999999999994</c:v>
                </c:pt>
                <c:pt idx="5">
                  <c:v>75.180000000000007</c:v>
                </c:pt>
                <c:pt idx="6">
                  <c:v>72.98</c:v>
                </c:pt>
                <c:pt idx="7">
                  <c:v>69.489999999999995</c:v>
                </c:pt>
                <c:pt idx="8">
                  <c:v>64.28</c:v>
                </c:pt>
                <c:pt idx="9">
                  <c:v>59.38</c:v>
                </c:pt>
                <c:pt idx="10">
                  <c:v>55.67</c:v>
                </c:pt>
                <c:pt idx="11">
                  <c:v>54.93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8A2-455B-9CB0-6EDF5234DB7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Poma</c:v>
                </c:pt>
              </c:strCache>
            </c:strRef>
          </c:tx>
          <c:spPr>
            <a:ln w="25400" cap="flat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ED7D31"/>
              </a:solidFill>
              <a:ln w="9525" cap="flat">
                <a:solidFill>
                  <a:srgbClr val="ED7D31"/>
                </a:solidFill>
                <a:prstDash val="solid"/>
                <a:round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33.950000000000003</c:v>
                </c:pt>
                <c:pt idx="1">
                  <c:v>35.18</c:v>
                </c:pt>
                <c:pt idx="2">
                  <c:v>34.99</c:v>
                </c:pt>
                <c:pt idx="3">
                  <c:v>39.61</c:v>
                </c:pt>
                <c:pt idx="4">
                  <c:v>37.81</c:v>
                </c:pt>
                <c:pt idx="5">
                  <c:v>35.869999999999997</c:v>
                </c:pt>
                <c:pt idx="6">
                  <c:v>32.630000000000003</c:v>
                </c:pt>
                <c:pt idx="7">
                  <c:v>27.73</c:v>
                </c:pt>
                <c:pt idx="8">
                  <c:v>23.2</c:v>
                </c:pt>
                <c:pt idx="9">
                  <c:v>20.53</c:v>
                </c:pt>
                <c:pt idx="10">
                  <c:v>18.36</c:v>
                </c:pt>
                <c:pt idx="11">
                  <c:v>16.52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8A2-455B-9CB0-6EDF5234DB7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Rosamarina</c:v>
                </c:pt>
              </c:strCache>
            </c:strRef>
          </c:tx>
          <c:spPr>
            <a:ln w="25400" cap="flat">
              <a:solidFill>
                <a:srgbClr val="70AD47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70AD47"/>
              </a:solidFill>
              <a:ln w="9525" cap="flat">
                <a:solidFill>
                  <a:srgbClr val="70AD47"/>
                </a:solidFill>
                <a:prstDash val="solid"/>
                <a:round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0">
                  <c:v>23.49</c:v>
                </c:pt>
                <c:pt idx="1">
                  <c:v>21.9</c:v>
                </c:pt>
                <c:pt idx="2">
                  <c:v>20.98</c:v>
                </c:pt>
                <c:pt idx="3">
                  <c:v>21.03</c:v>
                </c:pt>
                <c:pt idx="4">
                  <c:v>19.79</c:v>
                </c:pt>
                <c:pt idx="5">
                  <c:v>18.86</c:v>
                </c:pt>
                <c:pt idx="6">
                  <c:v>17.510000000000002</c:v>
                </c:pt>
                <c:pt idx="7">
                  <c:v>16.02</c:v>
                </c:pt>
                <c:pt idx="8">
                  <c:v>14.78</c:v>
                </c:pt>
                <c:pt idx="9">
                  <c:v>13.5</c:v>
                </c:pt>
                <c:pt idx="10">
                  <c:v>12.37</c:v>
                </c:pt>
                <c:pt idx="11">
                  <c:v>11.18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D8A2-455B-9CB0-6EDF5234DB7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Ancipa</c:v>
                </c:pt>
              </c:strCache>
            </c:strRef>
          </c:tx>
          <c:spPr>
            <a:ln w="25400" cap="flat">
              <a:solidFill>
                <a:srgbClr val="7030A0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7030A0"/>
              </a:solidFill>
              <a:ln w="9525" cap="flat">
                <a:solidFill>
                  <a:srgbClr val="7030A0"/>
                </a:solidFill>
                <a:prstDash val="solid"/>
                <a:round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Sheet1!$F$2:$F$13</c:f>
              <c:numCache>
                <c:formatCode>General</c:formatCode>
                <c:ptCount val="12"/>
                <c:pt idx="0">
                  <c:v>9.8699999999999992</c:v>
                </c:pt>
                <c:pt idx="1">
                  <c:v>8.01</c:v>
                </c:pt>
                <c:pt idx="2">
                  <c:v>7.43</c:v>
                </c:pt>
                <c:pt idx="3">
                  <c:v>8.89</c:v>
                </c:pt>
                <c:pt idx="4">
                  <c:v>7.94</c:v>
                </c:pt>
                <c:pt idx="5">
                  <c:v>6.78</c:v>
                </c:pt>
                <c:pt idx="6">
                  <c:v>5.25</c:v>
                </c:pt>
                <c:pt idx="7">
                  <c:v>3.65</c:v>
                </c:pt>
                <c:pt idx="8">
                  <c:v>2.2799999999999998</c:v>
                </c:pt>
                <c:pt idx="9">
                  <c:v>1.42</c:v>
                </c:pt>
                <c:pt idx="10">
                  <c:v>0.76</c:v>
                </c:pt>
                <c:pt idx="11">
                  <c:v>0.28999999999999998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D8A2-455B-9CB0-6EDF5234DB7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Fanaco</c:v>
                </c:pt>
              </c:strCache>
            </c:strRef>
          </c:tx>
          <c:spPr>
            <a:ln w="25400" cap="flat">
              <a:solidFill>
                <a:srgbClr val="00B0F0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00B0F0"/>
              </a:solidFill>
              <a:ln w="9525" cap="flat">
                <a:solidFill>
                  <a:srgbClr val="00B0F0"/>
                </a:solidFill>
                <a:prstDash val="solid"/>
                <a:round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Sheet1!$G$2:$G$13</c:f>
              <c:numCache>
                <c:formatCode>General</c:formatCode>
                <c:ptCount val="12"/>
                <c:pt idx="0">
                  <c:v>3.02</c:v>
                </c:pt>
                <c:pt idx="1">
                  <c:v>2.2200000000000002</c:v>
                </c:pt>
                <c:pt idx="2">
                  <c:v>1.57</c:v>
                </c:pt>
                <c:pt idx="3">
                  <c:v>1.52</c:v>
                </c:pt>
                <c:pt idx="4">
                  <c:v>1.17</c:v>
                </c:pt>
                <c:pt idx="5">
                  <c:v>0.85</c:v>
                </c:pt>
                <c:pt idx="6">
                  <c:v>0.36</c:v>
                </c:pt>
                <c:pt idx="7">
                  <c:v>0.02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D8A2-455B-9CB0-6EDF5234DB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2188968"/>
        <c:axId val="332191712"/>
      </c:lineChart>
      <c:catAx>
        <c:axId val="332188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595959"/>
                </a:solidFill>
                <a:latin typeface="Arial"/>
              </a:defRPr>
            </a:pPr>
            <a:endParaRPr lang="it-IT"/>
          </a:p>
        </c:txPr>
        <c:crossAx val="332191712"/>
        <c:crosses val="autoZero"/>
        <c:auto val="1"/>
        <c:lblAlgn val="ctr"/>
        <c:lblOffset val="100"/>
        <c:noMultiLvlLbl val="1"/>
      </c:catAx>
      <c:valAx>
        <c:axId val="332191712"/>
        <c:scaling>
          <c:orientation val="minMax"/>
          <c:max val="120"/>
        </c:scaling>
        <c:delete val="0"/>
        <c:axPos val="l"/>
        <c:majorGridlines>
          <c:spPr>
            <a:ln w="6350" cap="flat">
              <a:solidFill>
                <a:srgbClr val="D9D9D9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595959"/>
                </a:solidFill>
                <a:latin typeface="Arial"/>
              </a:defRPr>
            </a:pPr>
            <a:endParaRPr lang="it-IT"/>
          </a:p>
        </c:txPr>
        <c:crossAx val="332188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txPr>
        <a:bodyPr/>
        <a:lstStyle/>
        <a:p>
          <a:pPr>
            <a:defRPr sz="1000">
              <a:latin typeface="Times New Roman"/>
              <a:cs typeface="Times New Roman"/>
            </a:defRPr>
          </a:pPr>
          <a:endParaRPr lang="it-IT"/>
        </a:p>
      </c:txPr>
    </c:legend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1"/>
  <c:style val="2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Garcia</c:v>
                </c:pt>
              </c:strCache>
            </c:strRef>
          </c:tx>
          <c:spPr>
            <a:ln w="25400" cap="flat">
              <a:solidFill>
                <a:srgbClr val="1F3864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1F3864"/>
              </a:solidFill>
              <a:ln w="9525" cap="flat">
                <a:solidFill>
                  <a:srgbClr val="1F3864"/>
                </a:solidFill>
                <a:prstDash val="solid"/>
                <a:round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10.38</c:v>
                </c:pt>
                <c:pt idx="1">
                  <c:v>12.71</c:v>
                </c:pt>
                <c:pt idx="2">
                  <c:v>18.010000000000002</c:v>
                </c:pt>
                <c:pt idx="3">
                  <c:v>19.02</c:v>
                </c:pt>
                <c:pt idx="4">
                  <c:v>19.59</c:v>
                </c:pt>
                <c:pt idx="5">
                  <c:v>20.100000000000001</c:v>
                </c:pt>
                <c:pt idx="6">
                  <c:v>18.68</c:v>
                </c:pt>
                <c:pt idx="7">
                  <c:v>15.67</c:v>
                </c:pt>
                <c:pt idx="8">
                  <c:v>11.78</c:v>
                </c:pt>
                <c:pt idx="9">
                  <c:v>8.33</c:v>
                </c:pt>
                <c:pt idx="10">
                  <c:v>6.84</c:v>
                </c:pt>
                <c:pt idx="11">
                  <c:v>6.08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146-4A3B-ACC1-2985775E49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Lentini</c:v>
                </c:pt>
              </c:strCache>
            </c:strRef>
          </c:tx>
          <c:spPr>
            <a:ln w="25400" cap="flat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C00000"/>
              </a:solidFill>
              <a:ln w="9525" cap="flat">
                <a:solidFill>
                  <a:srgbClr val="C00000"/>
                </a:solidFill>
                <a:prstDash val="solid"/>
                <a:round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61.19</c:v>
                </c:pt>
                <c:pt idx="1">
                  <c:v>75.180000000000007</c:v>
                </c:pt>
                <c:pt idx="2">
                  <c:v>91.36</c:v>
                </c:pt>
                <c:pt idx="3">
                  <c:v>100.44</c:v>
                </c:pt>
                <c:pt idx="4">
                  <c:v>98.66</c:v>
                </c:pt>
                <c:pt idx="5">
                  <c:v>97.1</c:v>
                </c:pt>
                <c:pt idx="6">
                  <c:v>94.48</c:v>
                </c:pt>
                <c:pt idx="7">
                  <c:v>90.3</c:v>
                </c:pt>
                <c:pt idx="8">
                  <c:v>85.97</c:v>
                </c:pt>
                <c:pt idx="9">
                  <c:v>82.42</c:v>
                </c:pt>
                <c:pt idx="10">
                  <c:v>79.349999999999994</c:v>
                </c:pt>
                <c:pt idx="11">
                  <c:v>77.430000000000007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146-4A3B-ACC1-2985775E497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Poma</c:v>
                </c:pt>
              </c:strCache>
            </c:strRef>
          </c:tx>
          <c:spPr>
            <a:ln w="25400" cap="flat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ED7D31"/>
              </a:solidFill>
              <a:ln w="9525" cap="flat">
                <a:solidFill>
                  <a:srgbClr val="ED7D31"/>
                </a:solidFill>
                <a:prstDash val="solid"/>
                <a:round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17.2</c:v>
                </c:pt>
                <c:pt idx="1">
                  <c:v>20.21</c:v>
                </c:pt>
                <c:pt idx="2">
                  <c:v>26.3</c:v>
                </c:pt>
                <c:pt idx="3">
                  <c:v>28.39</c:v>
                </c:pt>
                <c:pt idx="4">
                  <c:v>29.63</c:v>
                </c:pt>
                <c:pt idx="5">
                  <c:v>28.39</c:v>
                </c:pt>
                <c:pt idx="6">
                  <c:v>25.82</c:v>
                </c:pt>
                <c:pt idx="7">
                  <c:v>22.65</c:v>
                </c:pt>
                <c:pt idx="8">
                  <c:v>19.77</c:v>
                </c:pt>
                <c:pt idx="9">
                  <c:v>17.940000000000001</c:v>
                </c:pt>
                <c:pt idx="10">
                  <c:v>16.239999999999998</c:v>
                </c:pt>
                <c:pt idx="11">
                  <c:v>15.26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146-4A3B-ACC1-2985775E497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Rosamarina</c:v>
                </c:pt>
              </c:strCache>
            </c:strRef>
          </c:tx>
          <c:spPr>
            <a:ln w="25400" cap="flat">
              <a:solidFill>
                <a:srgbClr val="70AD47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70AD47"/>
              </a:solidFill>
              <a:ln w="9525" cap="flat">
                <a:solidFill>
                  <a:srgbClr val="70AD47"/>
                </a:solidFill>
                <a:prstDash val="solid"/>
                <a:round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0">
                  <c:v>10.42</c:v>
                </c:pt>
                <c:pt idx="1">
                  <c:v>14.42</c:v>
                </c:pt>
                <c:pt idx="2">
                  <c:v>18.57</c:v>
                </c:pt>
                <c:pt idx="3">
                  <c:v>20.56</c:v>
                </c:pt>
                <c:pt idx="4">
                  <c:v>22.89</c:v>
                </c:pt>
                <c:pt idx="5">
                  <c:v>23.64</c:v>
                </c:pt>
                <c:pt idx="6">
                  <c:v>22.53</c:v>
                </c:pt>
                <c:pt idx="7">
                  <c:v>21.03</c:v>
                </c:pt>
                <c:pt idx="8">
                  <c:v>19.52</c:v>
                </c:pt>
                <c:pt idx="9">
                  <c:v>18.02</c:v>
                </c:pt>
                <c:pt idx="10">
                  <c:v>16.82</c:v>
                </c:pt>
                <c:pt idx="11">
                  <c:v>15.62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146-4A3B-ACC1-2985775E497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Ancipa</c:v>
                </c:pt>
              </c:strCache>
            </c:strRef>
          </c:tx>
          <c:spPr>
            <a:ln w="25400" cap="flat">
              <a:solidFill>
                <a:srgbClr val="7030A0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7030A0"/>
              </a:solidFill>
              <a:ln w="9525" cap="flat">
                <a:solidFill>
                  <a:srgbClr val="7030A0"/>
                </a:solidFill>
                <a:prstDash val="solid"/>
                <a:round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Sheet1!$F$2:$F$13</c:f>
              <c:numCache>
                <c:formatCode>General</c:formatCode>
                <c:ptCount val="12"/>
                <c:pt idx="0">
                  <c:v>7.57</c:v>
                </c:pt>
                <c:pt idx="1">
                  <c:v>19.579999999999998</c:v>
                </c:pt>
                <c:pt idx="2">
                  <c:v>25.75</c:v>
                </c:pt>
                <c:pt idx="3">
                  <c:v>27.05</c:v>
                </c:pt>
                <c:pt idx="4">
                  <c:v>25.19</c:v>
                </c:pt>
                <c:pt idx="5">
                  <c:v>25.34</c:v>
                </c:pt>
                <c:pt idx="6">
                  <c:v>24.18</c:v>
                </c:pt>
                <c:pt idx="7">
                  <c:v>22.42</c:v>
                </c:pt>
                <c:pt idx="8">
                  <c:v>17.5</c:v>
                </c:pt>
                <c:pt idx="9">
                  <c:v>15.56</c:v>
                </c:pt>
                <c:pt idx="10">
                  <c:v>13.91</c:v>
                </c:pt>
                <c:pt idx="11">
                  <c:v>12.51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E146-4A3B-ACC1-2985775E497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Pozzillo</c:v>
                </c:pt>
              </c:strCache>
            </c:strRef>
          </c:tx>
          <c:spPr>
            <a:ln w="25400" cap="flat">
              <a:solidFill>
                <a:srgbClr val="00B0F0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00B0F0"/>
              </a:solidFill>
              <a:ln w="9525" cap="flat">
                <a:solidFill>
                  <a:srgbClr val="00B0F0"/>
                </a:solidFill>
                <a:prstDash val="solid"/>
                <a:round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Sheet1!$G$2:$G$13</c:f>
              <c:numCache>
                <c:formatCode>General</c:formatCode>
                <c:ptCount val="12"/>
                <c:pt idx="0">
                  <c:v>13.03</c:v>
                </c:pt>
                <c:pt idx="1">
                  <c:v>23.59</c:v>
                </c:pt>
                <c:pt idx="2">
                  <c:v>29.66</c:v>
                </c:pt>
                <c:pt idx="3">
                  <c:v>32.299999999999997</c:v>
                </c:pt>
                <c:pt idx="4">
                  <c:v>32.799999999999997</c:v>
                </c:pt>
                <c:pt idx="5">
                  <c:v>33.06</c:v>
                </c:pt>
                <c:pt idx="6">
                  <c:v>32.549999999999997</c:v>
                </c:pt>
                <c:pt idx="7">
                  <c:v>16.88</c:v>
                </c:pt>
                <c:pt idx="8">
                  <c:v>5.18</c:v>
                </c:pt>
                <c:pt idx="9">
                  <c:v>2.69</c:v>
                </c:pt>
                <c:pt idx="10">
                  <c:v>2.67</c:v>
                </c:pt>
                <c:pt idx="11">
                  <c:v>3.11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E146-4A3B-ACC1-2985775E49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5872488"/>
        <c:axId val="405871312"/>
      </c:lineChart>
      <c:catAx>
        <c:axId val="405872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595959"/>
                </a:solidFill>
                <a:latin typeface="Arial"/>
              </a:defRPr>
            </a:pPr>
            <a:endParaRPr lang="it-IT"/>
          </a:p>
        </c:txPr>
        <c:crossAx val="405871312"/>
        <c:crosses val="autoZero"/>
        <c:auto val="1"/>
        <c:lblAlgn val="ctr"/>
        <c:lblOffset val="100"/>
        <c:noMultiLvlLbl val="1"/>
      </c:catAx>
      <c:valAx>
        <c:axId val="405871312"/>
        <c:scaling>
          <c:orientation val="minMax"/>
          <c:max val="120"/>
        </c:scaling>
        <c:delete val="0"/>
        <c:axPos val="l"/>
        <c:majorGridlines>
          <c:spPr>
            <a:ln w="6350" cap="flat">
              <a:solidFill>
                <a:srgbClr val="D9D9D9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595959"/>
                </a:solidFill>
                <a:latin typeface="Arial"/>
              </a:defRPr>
            </a:pPr>
            <a:endParaRPr lang="it-IT"/>
          </a:p>
        </c:txPr>
        <c:crossAx val="405872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txPr>
        <a:bodyPr/>
        <a:lstStyle/>
        <a:p>
          <a:pPr>
            <a:defRPr sz="1000">
              <a:latin typeface="Times New Roman"/>
              <a:cs typeface="Times New Roman"/>
            </a:defRPr>
          </a:pPr>
          <a:endParaRPr lang="it-IT"/>
        </a:p>
      </c:txPr>
    </c:legend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Foglio1!$A$8</c:f>
              <c:strCache>
                <c:ptCount val="1"/>
              </c:strCache>
            </c:strRef>
          </c:tx>
          <c:explosion val="34"/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74-4FEF-936F-3AC400138496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74-4FEF-936F-3AC400138496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A74-4FEF-936F-3AC400138496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A74-4FEF-936F-3AC400138496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A74-4FEF-936F-3AC40013849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A74-4FEF-936F-3AC400138496}"/>
              </c:ext>
            </c:extLst>
          </c:dPt>
          <c:dLbls>
            <c:dLbl>
              <c:idx val="0"/>
              <c:layout>
                <c:manualLayout>
                  <c:x val="-0.16681950940343027"/>
                  <c:y val="-0.44108677324425616"/>
                </c:manualLayout>
              </c:layout>
              <c:tx>
                <c:rich>
                  <a:bodyPr/>
                  <a:lstStyle/>
                  <a:p>
                    <a:fld id="{FFBA58E4-0AAC-40AD-82F9-EFB2E7875F40}" type="VALUE">
                      <a:rPr lang="en-US" b="1"/>
                      <a:pPr/>
                      <a:t>[VALORE]</a:t>
                    </a:fld>
                    <a:endParaRPr lang="it-I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A74-4FEF-936F-3AC400138496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9.4113235845519306E-4"/>
                  <c:y val="-6.90619581643204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A74-4FEF-936F-3AC40013849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803820575059748E-3"/>
                  <c:y val="6.64407858108645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A74-4FEF-936F-3AC40013849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1453831428966265E-2"/>
                  <c:y val="1.0840690368249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EA74-4FEF-936F-3AC40013849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Foglio1!$B$1:$B$6</c:f>
              <c:strCache>
                <c:ptCount val="6"/>
                <c:pt idx="0">
                  <c:v>Sicilia</c:v>
                </c:pt>
                <c:pt idx="1">
                  <c:v>Calabria</c:v>
                </c:pt>
                <c:pt idx="2">
                  <c:v>Basilicata</c:v>
                </c:pt>
                <c:pt idx="3">
                  <c:v>Puglia</c:v>
                </c:pt>
                <c:pt idx="4">
                  <c:v>Campania</c:v>
                </c:pt>
                <c:pt idx="5">
                  <c:v>Sardegna</c:v>
                </c:pt>
              </c:strCache>
            </c:strRef>
          </c:cat>
          <c:val>
            <c:numRef>
              <c:f>Foglio1!$A$1:$A$6</c:f>
              <c:numCache>
                <c:formatCode>0%</c:formatCode>
                <c:ptCount val="6"/>
                <c:pt idx="0">
                  <c:v>0.56000000000000005</c:v>
                </c:pt>
                <c:pt idx="1">
                  <c:v>0.26</c:v>
                </c:pt>
                <c:pt idx="2">
                  <c:v>4.0000000000000077E-2</c:v>
                </c:pt>
                <c:pt idx="3">
                  <c:v>6.0000000000000116E-2</c:v>
                </c:pt>
                <c:pt idx="4">
                  <c:v>2.0000000000000039E-2</c:v>
                </c:pt>
                <c:pt idx="5">
                  <c:v>5.0000000000000093E-2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EA74-4FEF-936F-3AC4001384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402520630867089"/>
          <c:y val="0.11734561494551116"/>
          <c:w val="0.26038542479487353"/>
          <c:h val="0.67515892579138548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0687E-9557-4F63-9D22-1C7454C8BB04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7FDA2-7B77-425A-8E53-2FD2E1D6E45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59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496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131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074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29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86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613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943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62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874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438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186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59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321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3187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441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6755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600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249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0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92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36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204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605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429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FDA2-7B77-425A-8E53-2FD2E1D6E45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331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A29D-D1CF-4324-94B1-EECAE4155766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9044-A870-4258-A68E-8476BC585A4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82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A29D-D1CF-4324-94B1-EECAE4155766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9044-A870-4258-A68E-8476BC585A4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824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A29D-D1CF-4324-94B1-EECAE4155766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9044-A870-4258-A68E-8476BC585A4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507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240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A29D-D1CF-4324-94B1-EECAE4155766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9044-A870-4258-A68E-8476BC585A4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76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A29D-D1CF-4324-94B1-EECAE4155766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9044-A870-4258-A68E-8476BC585A4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11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A29D-D1CF-4324-94B1-EECAE4155766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9044-A870-4258-A68E-8476BC585A4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19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A29D-D1CF-4324-94B1-EECAE4155766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9044-A870-4258-A68E-8476BC585A4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387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A29D-D1CF-4324-94B1-EECAE4155766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9044-A870-4258-A68E-8476BC585A4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48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A29D-D1CF-4324-94B1-EECAE4155766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9044-A870-4258-A68E-8476BC585A4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738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A29D-D1CF-4324-94B1-EECAE4155766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9044-A870-4258-A68E-8476BC585A4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768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A29D-D1CF-4324-94B1-EECAE4155766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9044-A870-4258-A68E-8476BC585A4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83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EA29D-D1CF-4324-94B1-EECAE4155766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99044-A870-4258-A68E-8476BC585A4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02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imona.consoli@unict.it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7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10" Type="http://schemas.openxmlformats.org/officeDocument/2006/relationships/image" Target="../media/image85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sv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png"/><Relationship Id="rId4" Type="http://schemas.openxmlformats.org/officeDocument/2006/relationships/image" Target="../media/image12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imona.consoli@unict.i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:\Users\Nello\AppData\Local\Temp\Rar$DI02.125\UniCT_asset_dipartimenti_rgb-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11"/>
          <a:stretch/>
        </p:blipFill>
        <p:spPr bwMode="auto">
          <a:xfrm>
            <a:off x="5305238" y="147948"/>
            <a:ext cx="1581521" cy="5142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0" y="94777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Cambria" panose="02040503050406030204" pitchFamily="18" charset="0"/>
                <a:ea typeface="Cambria" panose="02040503050406030204" pitchFamily="18" charset="0"/>
              </a:rPr>
              <a:t>Dipartimento di Agricoltura, Alimentazione e Ambiente (Di3A)</a:t>
            </a:r>
          </a:p>
          <a:p>
            <a:pPr algn="ctr"/>
            <a:r>
              <a:rPr lang="it-IT" sz="2400" b="1" dirty="0">
                <a:latin typeface="Cambria" panose="02040503050406030204" pitchFamily="18" charset="0"/>
                <a:ea typeface="Cambria" panose="02040503050406030204" pitchFamily="18" charset="0"/>
              </a:rPr>
              <a:t> Università di Catania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523999" y="641723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Catania, 5 Maggio 2026</a:t>
            </a:r>
            <a:endParaRPr lang="it-IT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5046707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Prof.ssa Simona Consoli</a:t>
            </a:r>
          </a:p>
          <a:p>
            <a:pPr algn="ctr"/>
            <a:r>
              <a:rPr lang="it-IT" b="1" i="1" dirty="0" smtClean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simona.consoli@unict.it</a:t>
            </a:r>
            <a:r>
              <a:rPr lang="it-IT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it-IT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asellaDiTesto 7"/>
          <p:cNvSpPr txBox="1"/>
          <p:nvPr/>
        </p:nvSpPr>
        <p:spPr>
          <a:xfrm>
            <a:off x="0" y="274485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Gestione sostenibile delle risorse </a:t>
            </a:r>
            <a:r>
              <a:rPr lang="it-IT" sz="44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idriche in agricoltura: </a:t>
            </a:r>
            <a:r>
              <a:rPr lang="it-IT" sz="44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ricerche in agrumicoltura</a:t>
            </a:r>
          </a:p>
        </p:txBody>
      </p:sp>
    </p:spTree>
    <p:extLst>
      <p:ext uri="{BB962C8B-B14F-4D97-AF65-F5344CB8AC3E}">
        <p14:creationId xmlns:p14="http://schemas.microsoft.com/office/powerpoint/2010/main" val="3662441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Ultra </a:t>
            </a:r>
            <a:r>
              <a:rPr lang="it-IT" sz="2400" b="1" i="1" u="sng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</a:t>
            </a:r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400" b="1" i="1" u="sng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drip</a:t>
            </a:r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400" b="1" i="1" u="sng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irrigation</a:t>
            </a:r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it-IT" sz="2400" b="1" i="1" u="sng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scheme</a:t>
            </a:r>
            <a:endParaRPr lang="it-IT" sz="24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CA62D2DB-052E-40D5-8EEF-5E6CA9D7162E}"/>
              </a:ext>
            </a:extLst>
          </p:cNvPr>
          <p:cNvSpPr/>
          <p:nvPr/>
        </p:nvSpPr>
        <p:spPr>
          <a:xfrm>
            <a:off x="6029690" y="612253"/>
            <a:ext cx="5784810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b="1" i="1" dirty="0">
                <a:latin typeface="Arial" panose="020B0604020202020204" pitchFamily="34" charset="0"/>
                <a:cs typeface="Arial" panose="020B0604020202020204" pitchFamily="34" charset="0"/>
              </a:rPr>
              <a:t>Ultra Low </a:t>
            </a:r>
            <a:r>
              <a:rPr lang="it-IT" b="1" i="1" dirty="0" err="1">
                <a:latin typeface="Arial" panose="020B0604020202020204" pitchFamily="34" charset="0"/>
                <a:cs typeface="Arial" panose="020B0604020202020204" pitchFamily="34" charset="0"/>
              </a:rPr>
              <a:t>Drip</a:t>
            </a:r>
            <a:r>
              <a:rPr lang="it-IT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i="1" dirty="0" err="1">
                <a:latin typeface="Arial" panose="020B0604020202020204" pitchFamily="34" charset="0"/>
                <a:cs typeface="Arial" panose="020B0604020202020204" pitchFamily="34" charset="0"/>
              </a:rPr>
              <a:t>Irrigation</a:t>
            </a:r>
            <a:r>
              <a:rPr lang="it-IT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-457200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P5: Ø = 16 mm; 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/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PORTATA&lt;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1 l/h  </a:t>
            </a:r>
          </a:p>
          <a:p>
            <a:pPr indent="-457200"/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PRESSIONE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&lt; 1 bar; </a:t>
            </a:r>
          </a:p>
          <a:p>
            <a:pPr indent="-457200"/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Distanza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gocciolatori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="" xmlns:a16="http://schemas.microsoft.com/office/drawing/2014/main" id="{B0B7EA8F-4FC6-4D79-A0B1-AE3D49D2AF8F}"/>
              </a:ext>
            </a:extLst>
          </p:cNvPr>
          <p:cNvGrpSpPr/>
          <p:nvPr/>
        </p:nvGrpSpPr>
        <p:grpSpPr>
          <a:xfrm>
            <a:off x="5713513" y="3992846"/>
            <a:ext cx="5826083" cy="2354943"/>
            <a:chOff x="5732871" y="3263342"/>
            <a:chExt cx="5826083" cy="2354943"/>
          </a:xfrm>
        </p:grpSpPr>
        <p:sp>
          <p:nvSpPr>
            <p:cNvPr id="11" name="Rettangolo 10">
              <a:extLst>
                <a:ext uri="{FF2B5EF4-FFF2-40B4-BE49-F238E27FC236}">
                  <a16:creationId xmlns="" xmlns:a16="http://schemas.microsoft.com/office/drawing/2014/main" id="{2EFB94D9-0CE7-471E-BECA-17F28C6DD286}"/>
                </a:ext>
              </a:extLst>
            </p:cNvPr>
            <p:cNvSpPr/>
            <p:nvPr/>
          </p:nvSpPr>
          <p:spPr>
            <a:xfrm>
              <a:off x="7494954" y="5249985"/>
              <a:ext cx="4064000" cy="368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Immagine 11" descr="Immagine che contiene testo&#10;&#10;Descrizione generata automaticamente">
              <a:extLst>
                <a:ext uri="{FF2B5EF4-FFF2-40B4-BE49-F238E27FC236}">
                  <a16:creationId xmlns="" xmlns:a16="http://schemas.microsoft.com/office/drawing/2014/main" id="{291DA9B7-AEBD-407D-9694-92334233A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7408" y="3263342"/>
              <a:ext cx="2414340" cy="901481"/>
            </a:xfrm>
            <a:prstGeom prst="rect">
              <a:avLst/>
            </a:prstGeom>
          </p:spPr>
        </p:pic>
        <p:pic>
          <p:nvPicPr>
            <p:cNvPr id="14" name="Immagine 13" descr="Immagine che contiene tavolo&#10;&#10;Descrizione generata automaticamente">
              <a:extLst>
                <a:ext uri="{FF2B5EF4-FFF2-40B4-BE49-F238E27FC236}">
                  <a16:creationId xmlns="" xmlns:a16="http://schemas.microsoft.com/office/drawing/2014/main" id="{5C5A7196-CB62-4CC6-967C-786B1F5D7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2871" y="4172211"/>
              <a:ext cx="5261499" cy="1221790"/>
            </a:xfrm>
            <a:prstGeom prst="rect">
              <a:avLst/>
            </a:prstGeom>
          </p:spPr>
        </p:pic>
        <p:pic>
          <p:nvPicPr>
            <p:cNvPr id="15" name="Immagine 14" descr="Immagine che contiene testo, clipart&#10;&#10;Descrizione generata automaticamente">
              <a:extLst>
                <a:ext uri="{FF2B5EF4-FFF2-40B4-BE49-F238E27FC236}">
                  <a16:creationId xmlns="" xmlns:a16="http://schemas.microsoft.com/office/drawing/2014/main" id="{BD857BE0-720C-4C0E-8B4B-1CD5D89C4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2722" y="3367764"/>
              <a:ext cx="1132232" cy="723886"/>
            </a:xfrm>
            <a:prstGeom prst="rect">
              <a:avLst/>
            </a:prstGeom>
          </p:spPr>
        </p:pic>
      </p:grpSp>
      <p:pic>
        <p:nvPicPr>
          <p:cNvPr id="16" name="Elemento grafico 6">
            <a:extLst>
              <a:ext uri="{FF2B5EF4-FFF2-40B4-BE49-F238E27FC236}">
                <a16:creationId xmlns="" xmlns:a16="http://schemas.microsoft.com/office/drawing/2014/main" id="{E13D8040-5D6A-4A29-990A-1EFCB1FDAA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23540" y="6163639"/>
            <a:ext cx="1620648" cy="587072"/>
          </a:xfrm>
          <a:prstGeom prst="rect">
            <a:avLst/>
          </a:prstGeom>
        </p:spPr>
      </p:pic>
      <p:pic>
        <p:nvPicPr>
          <p:cNvPr id="17" name="Picture 2" descr="https://tse2.mm.bing.net/th?id=OIP.-UvQZGWsLJsjiQUoLejcfQHaEA&amp;pid=Api&amp;P=0&amp;h=18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60" y="5660372"/>
            <a:ext cx="1989133" cy="107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po 17"/>
          <p:cNvGrpSpPr/>
          <p:nvPr/>
        </p:nvGrpSpPr>
        <p:grpSpPr>
          <a:xfrm>
            <a:off x="359819" y="729086"/>
            <a:ext cx="5507074" cy="5699822"/>
            <a:chOff x="634923" y="849701"/>
            <a:chExt cx="5507074" cy="5699822"/>
          </a:xfrm>
        </p:grpSpPr>
        <p:grpSp>
          <p:nvGrpSpPr>
            <p:cNvPr id="19" name="Gruppo 18"/>
            <p:cNvGrpSpPr/>
            <p:nvPr/>
          </p:nvGrpSpPr>
          <p:grpSpPr>
            <a:xfrm>
              <a:off x="634923" y="849701"/>
              <a:ext cx="5507074" cy="5699822"/>
              <a:chOff x="634923" y="849701"/>
              <a:chExt cx="5507074" cy="5699822"/>
            </a:xfrm>
          </p:grpSpPr>
          <p:pic>
            <p:nvPicPr>
              <p:cNvPr id="21" name="Immagine 20">
                <a:extLst>
                  <a:ext uri="{FF2B5EF4-FFF2-40B4-BE49-F238E27FC236}">
                    <a16:creationId xmlns="" xmlns:a16="http://schemas.microsoft.com/office/drawing/2014/main" id="{881B66FE-FC6A-4079-A489-8AD977F6F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4923" y="849701"/>
                <a:ext cx="5507074" cy="5699822"/>
              </a:xfrm>
              <a:prstGeom prst="rect">
                <a:avLst/>
              </a:prstGeom>
            </p:spPr>
          </p:pic>
          <p:sp>
            <p:nvSpPr>
              <p:cNvPr id="22" name="CasellaDiTesto 21">
                <a:extLst>
                  <a:ext uri="{FF2B5EF4-FFF2-40B4-BE49-F238E27FC236}">
                    <a16:creationId xmlns="" xmlns:a16="http://schemas.microsoft.com/office/drawing/2014/main" id="{2B7A5002-B72B-40C6-B149-B7473C0164CD}"/>
                  </a:ext>
                </a:extLst>
              </p:cNvPr>
              <p:cNvSpPr txBox="1"/>
              <p:nvPr/>
            </p:nvSpPr>
            <p:spPr>
              <a:xfrm>
                <a:off x="3119481" y="5027253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BL1-1</a:t>
                </a:r>
              </a:p>
            </p:txBody>
          </p:sp>
          <p:sp>
            <p:nvSpPr>
              <p:cNvPr id="25" name="CasellaDiTesto 24">
                <a:extLst>
                  <a:ext uri="{FF2B5EF4-FFF2-40B4-BE49-F238E27FC236}">
                    <a16:creationId xmlns="" xmlns:a16="http://schemas.microsoft.com/office/drawing/2014/main" id="{6EE798A8-FC63-4191-9B9A-CAB35FA2D225}"/>
                  </a:ext>
                </a:extLst>
              </p:cNvPr>
              <p:cNvSpPr txBox="1"/>
              <p:nvPr/>
            </p:nvSpPr>
            <p:spPr>
              <a:xfrm>
                <a:off x="3920278" y="4760538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BL1-2</a:t>
                </a:r>
              </a:p>
            </p:txBody>
          </p:sp>
          <p:sp>
            <p:nvSpPr>
              <p:cNvPr id="29" name="CasellaDiTesto 28">
                <a:extLst>
                  <a:ext uri="{FF2B5EF4-FFF2-40B4-BE49-F238E27FC236}">
                    <a16:creationId xmlns="" xmlns:a16="http://schemas.microsoft.com/office/drawing/2014/main" id="{B0C1CF2E-1CD6-4A92-A8D1-19455FCFB992}"/>
                  </a:ext>
                </a:extLst>
              </p:cNvPr>
              <p:cNvSpPr txBox="1"/>
              <p:nvPr/>
            </p:nvSpPr>
            <p:spPr>
              <a:xfrm>
                <a:off x="2642887" y="3915370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BL2-4</a:t>
                </a:r>
              </a:p>
            </p:txBody>
          </p:sp>
          <p:sp>
            <p:nvSpPr>
              <p:cNvPr id="30" name="CasellaDiTesto 29">
                <a:extLst>
                  <a:ext uri="{FF2B5EF4-FFF2-40B4-BE49-F238E27FC236}">
                    <a16:creationId xmlns="" xmlns:a16="http://schemas.microsoft.com/office/drawing/2014/main" id="{D760841A-6EFC-4932-A7A9-52A4CAB577FE}"/>
                  </a:ext>
                </a:extLst>
              </p:cNvPr>
              <p:cNvSpPr txBox="1"/>
              <p:nvPr/>
            </p:nvSpPr>
            <p:spPr>
              <a:xfrm>
                <a:off x="3421989" y="3573902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BL2-3</a:t>
                </a:r>
              </a:p>
            </p:txBody>
          </p:sp>
          <p:sp>
            <p:nvSpPr>
              <p:cNvPr id="31" name="CasellaDiTesto 30">
                <a:extLst>
                  <a:ext uri="{FF2B5EF4-FFF2-40B4-BE49-F238E27FC236}">
                    <a16:creationId xmlns="" xmlns:a16="http://schemas.microsoft.com/office/drawing/2014/main" id="{DE24163B-8B68-4086-8BCC-5B8AC3F191E5}"/>
                  </a:ext>
                </a:extLst>
              </p:cNvPr>
              <p:cNvSpPr txBox="1"/>
              <p:nvPr/>
            </p:nvSpPr>
            <p:spPr>
              <a:xfrm>
                <a:off x="2107293" y="2618955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BL3-5</a:t>
                </a:r>
              </a:p>
            </p:txBody>
          </p:sp>
          <p:sp>
            <p:nvSpPr>
              <p:cNvPr id="32" name="CasellaDiTesto 31">
                <a:extLst>
                  <a:ext uri="{FF2B5EF4-FFF2-40B4-BE49-F238E27FC236}">
                    <a16:creationId xmlns="" xmlns:a16="http://schemas.microsoft.com/office/drawing/2014/main" id="{F6D2587F-4256-42AE-A530-D7CC87C8A1D5}"/>
                  </a:ext>
                </a:extLst>
              </p:cNvPr>
              <p:cNvSpPr txBox="1"/>
              <p:nvPr/>
            </p:nvSpPr>
            <p:spPr>
              <a:xfrm>
                <a:off x="2936728" y="2373970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BL3-6</a:t>
                </a:r>
              </a:p>
            </p:txBody>
          </p:sp>
        </p:grpSp>
        <p:sp>
          <p:nvSpPr>
            <p:cNvPr id="20" name="Rettangolo 19"/>
            <p:cNvSpPr/>
            <p:nvPr/>
          </p:nvSpPr>
          <p:spPr>
            <a:xfrm>
              <a:off x="5185064" y="1259622"/>
              <a:ext cx="779318" cy="350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ttangolo 2"/>
          <p:cNvSpPr/>
          <p:nvPr/>
        </p:nvSpPr>
        <p:spPr>
          <a:xfrm>
            <a:off x="548308" y="729086"/>
            <a:ext cx="1128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APP10</a:t>
            </a:r>
            <a:endParaRPr lang="en-GB" sz="2400" dirty="0"/>
          </a:p>
        </p:txBody>
      </p:sp>
      <p:sp>
        <p:nvSpPr>
          <p:cNvPr id="4" name="Rettangolo 3"/>
          <p:cNvSpPr/>
          <p:nvPr/>
        </p:nvSpPr>
        <p:spPr>
          <a:xfrm>
            <a:off x="6064400" y="2240169"/>
            <a:ext cx="592499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6 settori irrigui:</a:t>
            </a:r>
          </a:p>
          <a:p>
            <a:pPr marL="176213" indent="-1762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Due ali esterne con portata di 0.8 L/h per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gocciolatore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6213" indent="-1762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Un’ala interna con portata di 0.6 L/h per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gocciolatore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2281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Ultra </a:t>
            </a:r>
            <a:r>
              <a:rPr lang="it-IT" sz="2400" b="1" i="1" u="sng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</a:t>
            </a:r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400" b="1" i="1" u="sng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drip</a:t>
            </a:r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400" b="1" i="1" u="sng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irrigation</a:t>
            </a:r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performance</a:t>
            </a:r>
            <a:endParaRPr lang="it-IT" sz="24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Elemento grafico 6">
            <a:extLst>
              <a:ext uri="{FF2B5EF4-FFF2-40B4-BE49-F238E27FC236}">
                <a16:creationId xmlns="" xmlns:a16="http://schemas.microsoft.com/office/drawing/2014/main" id="{E13D8040-5D6A-4A29-990A-1EFCB1FDAA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23540" y="6163639"/>
            <a:ext cx="1620648" cy="587072"/>
          </a:xfrm>
          <a:prstGeom prst="rect">
            <a:avLst/>
          </a:prstGeom>
        </p:spPr>
      </p:pic>
      <p:pic>
        <p:nvPicPr>
          <p:cNvPr id="17" name="Picture 2" descr="https://tse2.mm.bing.net/th?id=OIP.-UvQZGWsLJsjiQUoLejcfQHaEA&amp;pid=Api&amp;P=0&amp;h=18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60" y="5660372"/>
            <a:ext cx="1989133" cy="107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Tabel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985411"/>
              </p:ext>
            </p:extLst>
          </p:nvPr>
        </p:nvGraphicFramePr>
        <p:xfrm>
          <a:off x="6427487" y="552737"/>
          <a:ext cx="5212622" cy="3584794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957075">
                  <a:extLst>
                    <a:ext uri="{9D8B030D-6E8A-4147-A177-3AD203B41FA5}">
                      <a16:colId xmlns="" xmlns:a16="http://schemas.microsoft.com/office/drawing/2014/main" val="4275524103"/>
                    </a:ext>
                  </a:extLst>
                </a:gridCol>
                <a:gridCol w="957075">
                  <a:extLst>
                    <a:ext uri="{9D8B030D-6E8A-4147-A177-3AD203B41FA5}">
                      <a16:colId xmlns="" xmlns:a16="http://schemas.microsoft.com/office/drawing/2014/main" val="2553480730"/>
                    </a:ext>
                  </a:extLst>
                </a:gridCol>
                <a:gridCol w="1230312">
                  <a:extLst>
                    <a:ext uri="{9D8B030D-6E8A-4147-A177-3AD203B41FA5}">
                      <a16:colId xmlns="" xmlns:a16="http://schemas.microsoft.com/office/drawing/2014/main" val="196436030"/>
                    </a:ext>
                  </a:extLst>
                </a:gridCol>
                <a:gridCol w="1122588">
                  <a:extLst>
                    <a:ext uri="{9D8B030D-6E8A-4147-A177-3AD203B41FA5}">
                      <a16:colId xmlns="" xmlns:a16="http://schemas.microsoft.com/office/drawing/2014/main" val="2462586457"/>
                    </a:ext>
                  </a:extLst>
                </a:gridCol>
                <a:gridCol w="945572">
                  <a:extLst>
                    <a:ext uri="{9D8B030D-6E8A-4147-A177-3AD203B41FA5}">
                      <a16:colId xmlns="" xmlns:a16="http://schemas.microsoft.com/office/drawing/2014/main" val="1549161367"/>
                    </a:ext>
                  </a:extLst>
                </a:gridCol>
              </a:tblGrid>
              <a:tr h="46370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Dripper</a:t>
                      </a: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types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Block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Measured</a:t>
                      </a:r>
                      <a:r>
                        <a:rPr lang="it-IT" sz="1200" b="1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it-IT" sz="1200" b="1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flow rate </a:t>
                      </a:r>
                      <a:r>
                        <a:rPr lang="it-IT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(l/h)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</a:t>
                      </a:r>
                      <a:r>
                        <a:rPr lang="it-IT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flow</a:t>
                      </a:r>
                      <a:r>
                        <a:rPr lang="it-IT" sz="1200" b="1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 (l/h)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Difference</a:t>
                      </a:r>
                      <a:r>
                        <a:rPr lang="it-IT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495024156"/>
                  </a:ext>
                </a:extLst>
              </a:tr>
              <a:tr h="222935">
                <a:tc rowSpan="7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 l/h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BL1-1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606021617"/>
                  </a:ext>
                </a:extLst>
              </a:tr>
              <a:tr h="222935">
                <a:tc vMerge="1"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BL1-2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3608228096"/>
                  </a:ext>
                </a:extLst>
              </a:tr>
              <a:tr h="222935">
                <a:tc vMerge="1"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BL2-3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3413958979"/>
                  </a:ext>
                </a:extLst>
              </a:tr>
              <a:tr h="222935">
                <a:tc vMerge="1"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BL2-4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457953305"/>
                  </a:ext>
                </a:extLst>
              </a:tr>
              <a:tr h="222935">
                <a:tc vMerge="1"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BL3-5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42045326"/>
                  </a:ext>
                </a:extLst>
              </a:tr>
              <a:tr h="222935">
                <a:tc vMerge="1"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BL3-6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3990087680"/>
                  </a:ext>
                </a:extLst>
              </a:tr>
              <a:tr h="222935">
                <a:tc vMerge="1"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2789424984"/>
                  </a:ext>
                </a:extLst>
              </a:tr>
              <a:tr h="222935"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 l/h</a:t>
                      </a: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BL1-1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2300148215"/>
                  </a:ext>
                </a:extLst>
              </a:tr>
              <a:tr h="22293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BL1-2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3236977196"/>
                  </a:ext>
                </a:extLst>
              </a:tr>
              <a:tr h="22293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BL2-3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4128480132"/>
                  </a:ext>
                </a:extLst>
              </a:tr>
              <a:tr h="22293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BL2-4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25084022"/>
                  </a:ext>
                </a:extLst>
              </a:tr>
              <a:tr h="22293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BL3-5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604784254"/>
                  </a:ext>
                </a:extLst>
              </a:tr>
              <a:tr h="22293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BL3-6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483671068"/>
                  </a:ext>
                </a:extLst>
              </a:tr>
              <a:tr h="22293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3817144562"/>
                  </a:ext>
                </a:extLst>
              </a:tr>
            </a:tbl>
          </a:graphicData>
        </a:graphic>
      </p:graphicFrame>
      <p:sp>
        <p:nvSpPr>
          <p:cNvPr id="24" name="Freccia a destra 23"/>
          <p:cNvSpPr/>
          <p:nvPr/>
        </p:nvSpPr>
        <p:spPr>
          <a:xfrm>
            <a:off x="7283869" y="4306461"/>
            <a:ext cx="998899" cy="711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ttangolo 25"/>
          <p:cNvSpPr/>
          <p:nvPr/>
        </p:nvSpPr>
        <p:spPr>
          <a:xfrm>
            <a:off x="8626555" y="4308031"/>
            <a:ext cx="1324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UE = 98%</a:t>
            </a:r>
          </a:p>
          <a:p>
            <a:r>
              <a:rPr lang="it-IT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RD= -4%</a:t>
            </a:r>
            <a:endParaRPr lang="en-GB" sz="2000" b="1" dirty="0"/>
          </a:p>
        </p:txBody>
      </p:sp>
      <p:sp>
        <p:nvSpPr>
          <p:cNvPr id="4" name="Rettangolo 3"/>
          <p:cNvSpPr/>
          <p:nvPr/>
        </p:nvSpPr>
        <p:spPr>
          <a:xfrm>
            <a:off x="5259763" y="5186417"/>
            <a:ext cx="6784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Risultati: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Ottima uniformità di erogazione dell’impianto e distribuzione alla scala di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campo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uppo 40"/>
          <p:cNvGrpSpPr/>
          <p:nvPr/>
        </p:nvGrpSpPr>
        <p:grpSpPr>
          <a:xfrm>
            <a:off x="359819" y="729086"/>
            <a:ext cx="5507074" cy="5699822"/>
            <a:chOff x="634923" y="849701"/>
            <a:chExt cx="5507074" cy="5699822"/>
          </a:xfrm>
        </p:grpSpPr>
        <p:grpSp>
          <p:nvGrpSpPr>
            <p:cNvPr id="42" name="Gruppo 41"/>
            <p:cNvGrpSpPr/>
            <p:nvPr/>
          </p:nvGrpSpPr>
          <p:grpSpPr>
            <a:xfrm>
              <a:off x="634923" y="849701"/>
              <a:ext cx="5507074" cy="5699822"/>
              <a:chOff x="634923" y="849701"/>
              <a:chExt cx="5507074" cy="5699822"/>
            </a:xfrm>
          </p:grpSpPr>
          <p:pic>
            <p:nvPicPr>
              <p:cNvPr id="44" name="Immagine 43">
                <a:extLst>
                  <a:ext uri="{FF2B5EF4-FFF2-40B4-BE49-F238E27FC236}">
                    <a16:creationId xmlns="" xmlns:a16="http://schemas.microsoft.com/office/drawing/2014/main" id="{881B66FE-FC6A-4079-A489-8AD977F6F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4923" y="849701"/>
                <a:ext cx="5507074" cy="5699822"/>
              </a:xfrm>
              <a:prstGeom prst="rect">
                <a:avLst/>
              </a:prstGeom>
            </p:spPr>
          </p:pic>
          <p:sp>
            <p:nvSpPr>
              <p:cNvPr id="45" name="CasellaDiTesto 44">
                <a:extLst>
                  <a:ext uri="{FF2B5EF4-FFF2-40B4-BE49-F238E27FC236}">
                    <a16:creationId xmlns="" xmlns:a16="http://schemas.microsoft.com/office/drawing/2014/main" id="{2B7A5002-B72B-40C6-B149-B7473C0164CD}"/>
                  </a:ext>
                </a:extLst>
              </p:cNvPr>
              <p:cNvSpPr txBox="1"/>
              <p:nvPr/>
            </p:nvSpPr>
            <p:spPr>
              <a:xfrm>
                <a:off x="3119481" y="5027253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BL1-1</a:t>
                </a:r>
              </a:p>
            </p:txBody>
          </p:sp>
          <p:sp>
            <p:nvSpPr>
              <p:cNvPr id="46" name="CasellaDiTesto 45">
                <a:extLst>
                  <a:ext uri="{FF2B5EF4-FFF2-40B4-BE49-F238E27FC236}">
                    <a16:creationId xmlns="" xmlns:a16="http://schemas.microsoft.com/office/drawing/2014/main" id="{6EE798A8-FC63-4191-9B9A-CAB35FA2D225}"/>
                  </a:ext>
                </a:extLst>
              </p:cNvPr>
              <p:cNvSpPr txBox="1"/>
              <p:nvPr/>
            </p:nvSpPr>
            <p:spPr>
              <a:xfrm>
                <a:off x="3920278" y="4760538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BL1-2</a:t>
                </a:r>
              </a:p>
            </p:txBody>
          </p:sp>
          <p:sp>
            <p:nvSpPr>
              <p:cNvPr id="47" name="CasellaDiTesto 46">
                <a:extLst>
                  <a:ext uri="{FF2B5EF4-FFF2-40B4-BE49-F238E27FC236}">
                    <a16:creationId xmlns="" xmlns:a16="http://schemas.microsoft.com/office/drawing/2014/main" id="{B0C1CF2E-1CD6-4A92-A8D1-19455FCFB992}"/>
                  </a:ext>
                </a:extLst>
              </p:cNvPr>
              <p:cNvSpPr txBox="1"/>
              <p:nvPr/>
            </p:nvSpPr>
            <p:spPr>
              <a:xfrm>
                <a:off x="2642887" y="3915370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BL2-4</a:t>
                </a:r>
              </a:p>
            </p:txBody>
          </p:sp>
          <p:sp>
            <p:nvSpPr>
              <p:cNvPr id="48" name="CasellaDiTesto 47">
                <a:extLst>
                  <a:ext uri="{FF2B5EF4-FFF2-40B4-BE49-F238E27FC236}">
                    <a16:creationId xmlns="" xmlns:a16="http://schemas.microsoft.com/office/drawing/2014/main" id="{D760841A-6EFC-4932-A7A9-52A4CAB577FE}"/>
                  </a:ext>
                </a:extLst>
              </p:cNvPr>
              <p:cNvSpPr txBox="1"/>
              <p:nvPr/>
            </p:nvSpPr>
            <p:spPr>
              <a:xfrm>
                <a:off x="3421989" y="3573902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BL2-3</a:t>
                </a:r>
              </a:p>
            </p:txBody>
          </p:sp>
          <p:sp>
            <p:nvSpPr>
              <p:cNvPr id="49" name="CasellaDiTesto 48">
                <a:extLst>
                  <a:ext uri="{FF2B5EF4-FFF2-40B4-BE49-F238E27FC236}">
                    <a16:creationId xmlns="" xmlns:a16="http://schemas.microsoft.com/office/drawing/2014/main" id="{DE24163B-8B68-4086-8BCC-5B8AC3F191E5}"/>
                  </a:ext>
                </a:extLst>
              </p:cNvPr>
              <p:cNvSpPr txBox="1"/>
              <p:nvPr/>
            </p:nvSpPr>
            <p:spPr>
              <a:xfrm>
                <a:off x="2107293" y="2618955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BL3-5</a:t>
                </a:r>
              </a:p>
            </p:txBody>
          </p:sp>
          <p:sp>
            <p:nvSpPr>
              <p:cNvPr id="50" name="CasellaDiTesto 49">
                <a:extLst>
                  <a:ext uri="{FF2B5EF4-FFF2-40B4-BE49-F238E27FC236}">
                    <a16:creationId xmlns="" xmlns:a16="http://schemas.microsoft.com/office/drawing/2014/main" id="{F6D2587F-4256-42AE-A530-D7CC87C8A1D5}"/>
                  </a:ext>
                </a:extLst>
              </p:cNvPr>
              <p:cNvSpPr txBox="1"/>
              <p:nvPr/>
            </p:nvSpPr>
            <p:spPr>
              <a:xfrm>
                <a:off x="2936728" y="2373970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BL3-6</a:t>
                </a:r>
              </a:p>
            </p:txBody>
          </p:sp>
        </p:grpSp>
        <p:sp>
          <p:nvSpPr>
            <p:cNvPr id="43" name="Rettangolo 42"/>
            <p:cNvSpPr/>
            <p:nvPr/>
          </p:nvSpPr>
          <p:spPr>
            <a:xfrm>
              <a:off x="5185064" y="1259622"/>
              <a:ext cx="779318" cy="350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Rettangolo 50"/>
          <p:cNvSpPr/>
          <p:nvPr/>
        </p:nvSpPr>
        <p:spPr>
          <a:xfrm>
            <a:off x="548308" y="729086"/>
            <a:ext cx="1128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APP10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56826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METODI IRRIGUI: LA SUBIRRIGAZIONE</a:t>
            </a:r>
            <a:endParaRPr lang="it-IT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17539" y="718597"/>
            <a:ext cx="11582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cs typeface="Arial" panose="020B0604020202020204" pitchFamily="34" charset="0"/>
              </a:rPr>
              <a:t>Nella sub-irrigazione l’impianto a goccia è posizionato al di sotto della superficie del terreno; consente una efficiente somministrazione di acqua e nutrienti in essa disciolti alle colture. </a:t>
            </a:r>
          </a:p>
          <a:p>
            <a:pPr algn="just"/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4" descr="subirrigazione2">
            <a:extLst>
              <a:ext uri="{FF2B5EF4-FFF2-40B4-BE49-F238E27FC236}">
                <a16:creationId xmlns="" xmlns:a16="http://schemas.microsoft.com/office/drawing/2014/main" id="{EF23C604-F607-42EC-8DE3-25AD83D8E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011" y="1867897"/>
            <a:ext cx="4258927" cy="244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217539" y="1588646"/>
            <a:ext cx="68813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cs typeface="Arial" panose="020B0604020202020204" pitchFamily="34" charset="0"/>
              </a:rPr>
              <a:t>Benefici della subirrigazione</a:t>
            </a:r>
            <a:r>
              <a:rPr lang="it-IT" sz="2000" dirty="0">
                <a:cs typeface="Arial" panose="020B0604020202020204" pitchFamily="34" charset="0"/>
              </a:rPr>
              <a:t>:</a:t>
            </a:r>
          </a:p>
          <a:p>
            <a:r>
              <a:rPr lang="it-IT" sz="2000" dirty="0">
                <a:cs typeface="Arial" panose="020B0604020202020204" pitchFamily="34" charset="0"/>
              </a:rPr>
              <a:t>- assenza di ostacoli alle macchine;</a:t>
            </a:r>
          </a:p>
          <a:p>
            <a:r>
              <a:rPr lang="it-IT" sz="2000" dirty="0">
                <a:cs typeface="Arial" panose="020B0604020202020204" pitchFamily="34" charset="0"/>
              </a:rPr>
              <a:t>- facilita le operazioni colturali; </a:t>
            </a:r>
          </a:p>
          <a:p>
            <a:r>
              <a:rPr lang="it-IT" sz="2000" dirty="0">
                <a:cs typeface="Arial" panose="020B0604020202020204" pitchFamily="34" charset="0"/>
              </a:rPr>
              <a:t>- riduzione delle fitopatologie;</a:t>
            </a:r>
          </a:p>
          <a:p>
            <a:r>
              <a:rPr lang="it-IT" sz="2000" dirty="0">
                <a:cs typeface="Arial" panose="020B0604020202020204" pitchFamily="34" charset="0"/>
              </a:rPr>
              <a:t>- assenza di atti vandalici;</a:t>
            </a:r>
          </a:p>
          <a:p>
            <a:r>
              <a:rPr lang="it-IT" sz="2000" dirty="0">
                <a:cs typeface="Arial" panose="020B0604020202020204" pitchFamily="34" charset="0"/>
              </a:rPr>
              <a:t>- miglioramento estetico del frutteto; </a:t>
            </a:r>
          </a:p>
          <a:p>
            <a:r>
              <a:rPr lang="it-IT" sz="2000" dirty="0">
                <a:cs typeface="Arial" panose="020B0604020202020204" pitchFamily="34" charset="0"/>
              </a:rPr>
              <a:t>- maggior durata dell’impianto;</a:t>
            </a:r>
          </a:p>
          <a:p>
            <a:r>
              <a:rPr lang="it-IT" sz="2000" dirty="0">
                <a:cs typeface="Arial" panose="020B0604020202020204" pitchFamily="34" charset="0"/>
              </a:rPr>
              <a:t>- controllo delle erbe infestanti;</a:t>
            </a:r>
          </a:p>
          <a:p>
            <a:r>
              <a:rPr lang="it-IT" sz="2000" dirty="0">
                <a:cs typeface="Arial" panose="020B0604020202020204" pitchFamily="34" charset="0"/>
              </a:rPr>
              <a:t>- esalta la fertirrigazione, localizzando la soluzione nutritiva presso gli apparati radicali;</a:t>
            </a:r>
          </a:p>
          <a:p>
            <a:r>
              <a:rPr lang="it-IT" sz="2000" dirty="0">
                <a:cs typeface="Arial" panose="020B0604020202020204" pitchFamily="34" charset="0"/>
              </a:rPr>
              <a:t>- risparmio idrico.</a:t>
            </a:r>
          </a:p>
        </p:txBody>
      </p:sp>
      <p:pic>
        <p:nvPicPr>
          <p:cNvPr id="15" name="Picture 16" descr="subirrigazione3">
            <a:extLst>
              <a:ext uri="{FF2B5EF4-FFF2-40B4-BE49-F238E27FC236}">
                <a16:creationId xmlns="" xmlns:a16="http://schemas.microsoft.com/office/drawing/2014/main" id="{661DD2A3-6A86-484A-95E3-84ACFCE07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011" y="4688198"/>
            <a:ext cx="2831269" cy="100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Elemento grafico 6">
            <a:extLst>
              <a:ext uri="{FF2B5EF4-FFF2-40B4-BE49-F238E27FC236}">
                <a16:creationId xmlns="" xmlns:a16="http://schemas.microsoft.com/office/drawing/2014/main" id="{E2B0F4B6-7124-40A8-A8C1-2DE91B97F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719" y="4958367"/>
            <a:ext cx="1294814" cy="46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25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METODI IRRIGUI: LA SUBIRRIGAZIONE</a:t>
            </a:r>
            <a:endParaRPr lang="it-IT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37204" y="698932"/>
            <a:ext cx="26633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Nella subirrigazione il volume di terreno bagnato intorno al punto di erogazione assume una forma sferica con un aumento di circa il 46% a parità di acqua erogata rispetto all’irrigazione a goccia superficiale.</a:t>
            </a:r>
          </a:p>
        </p:txBody>
      </p:sp>
      <p:pic>
        <p:nvPicPr>
          <p:cNvPr id="12" name="Picture 1034" descr="dia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7661" y="790096"/>
            <a:ext cx="4154008" cy="472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33" descr="Rootgard">
            <a:extLst>
              <a:ext uri="{FF2B5EF4-FFF2-40B4-BE49-F238E27FC236}">
                <a16:creationId xmlns="" xmlns:a16="http://schemas.microsoft.com/office/drawing/2014/main" id="{80F9F2B4-BABB-4179-B01E-C4B17342F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889" y="2175156"/>
            <a:ext cx="3651774" cy="259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7739073" y="1050061"/>
            <a:ext cx="4452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Radici??? </a:t>
            </a:r>
          </a:p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Protezione ROOTGUARD®</a:t>
            </a:r>
          </a:p>
        </p:txBody>
      </p:sp>
      <p:pic>
        <p:nvPicPr>
          <p:cNvPr id="17" name="Elemento grafico 6">
            <a:extLst>
              <a:ext uri="{FF2B5EF4-FFF2-40B4-BE49-F238E27FC236}">
                <a16:creationId xmlns="" xmlns:a16="http://schemas.microsoft.com/office/drawing/2014/main" id="{E2B0F4B6-7124-40A8-A8C1-2DE91B97F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1292" y="6071237"/>
            <a:ext cx="1413861" cy="5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47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23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CAMPO SPERIMENTALE PALAZZELLI - «APP11»</a:t>
            </a:r>
            <a:endParaRPr lang="it-IT" sz="24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331974" y="986023"/>
            <a:ext cx="56928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Caratteristiche principali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Area: 1 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24 settori irrigui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Diversi genotipi, inclusi: </a:t>
            </a:r>
          </a:p>
          <a:p>
            <a:pPr marL="717550" lvl="0" indent="-265113">
              <a:buFont typeface="Wingdings" panose="05000000000000000000" pitchFamily="2" charset="2"/>
              <a:buChar char="q"/>
            </a:pP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Portainnesti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Carrizo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citrange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, FAO 30576, FAO 30591, M5762, UFR-4, US812, e </a:t>
            </a: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altri;</a:t>
            </a:r>
            <a:endParaRPr lang="it-IT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17550" lvl="0" indent="-265113">
              <a:buFont typeface="Wingdings" panose="05000000000000000000" pitchFamily="2" charset="2"/>
              <a:buChar char="q"/>
            </a:pP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Cultivar 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e ibridi sperimentali: B11R3T24, B11R5T25, N40R1T18, N40R3T25, AMB + CZO, TDV su FAO30584, </a:t>
            </a:r>
            <a:r>
              <a:rPr lang="it-IT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ecc</a:t>
            </a: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it-IT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17550" lvl="0" indent="-265113">
              <a:buFont typeface="Wingdings" panose="05000000000000000000" pitchFamily="2" charset="2"/>
              <a:buChar char="q"/>
            </a:pP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Sementali 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e accessioni sperimentali: Semenzale C35, WGFT, 63-199-49, M4159A, M4379, </a:t>
            </a:r>
            <a:r>
              <a:rPr lang="it-IT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ecc</a:t>
            </a: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it-IT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54013" lvl="0" indent="-265113">
              <a:buFont typeface="Arial" panose="020B0604020202020204" pitchFamily="34" charset="0"/>
              <a:buChar char="•"/>
            </a:pPr>
            <a:r>
              <a:rPr lang="it-IT" sz="2000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Campo test ULDI in subirrigazione</a:t>
            </a:r>
          </a:p>
          <a:p>
            <a:pPr marL="354013" lvl="0" indent="-265113">
              <a:buFont typeface="Arial" panose="020B0604020202020204" pitchFamily="34" charset="0"/>
              <a:buChar char="•"/>
            </a:pPr>
            <a:endParaRPr lang="en-GB" sz="20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Elemento grafico 6">
            <a:extLst>
              <a:ext uri="{FF2B5EF4-FFF2-40B4-BE49-F238E27FC236}">
                <a16:creationId xmlns="" xmlns:a16="http://schemas.microsoft.com/office/drawing/2014/main" id="{E13D8040-5D6A-4A29-990A-1EFCB1FDAA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36392" y="5986658"/>
            <a:ext cx="1620648" cy="587072"/>
          </a:xfrm>
          <a:prstGeom prst="rect">
            <a:avLst/>
          </a:prstGeom>
        </p:spPr>
      </p:pic>
      <p:pic>
        <p:nvPicPr>
          <p:cNvPr id="10" name="Picture 2" descr="https://tse2.mm.bing.net/th?id=OIP.-UvQZGWsLJsjiQUoLejcfQHaEA&amp;pid=Api&amp;P=0&amp;h=18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60" y="5660372"/>
            <a:ext cx="1989133" cy="107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752" y="1104010"/>
            <a:ext cx="5619743" cy="406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8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23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CAMPO SPERIMENTALE PALAZZELLI - «APP11»</a:t>
            </a:r>
            <a:endParaRPr lang="it-IT" sz="24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519255" y="572702"/>
            <a:ext cx="1128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APP11</a:t>
            </a:r>
            <a:endParaRPr lang="en-GB" sz="2400" dirty="0"/>
          </a:p>
        </p:txBody>
      </p:sp>
      <p:sp>
        <p:nvSpPr>
          <p:cNvPr id="27" name="Rettangolo 26">
            <a:extLst>
              <a:ext uri="{FF2B5EF4-FFF2-40B4-BE49-F238E27FC236}">
                <a16:creationId xmlns="" xmlns:a16="http://schemas.microsoft.com/office/drawing/2014/main" id="{CA62D2DB-052E-40D5-8EEF-5E6CA9D7162E}"/>
              </a:ext>
            </a:extLst>
          </p:cNvPr>
          <p:cNvSpPr/>
          <p:nvPr/>
        </p:nvSpPr>
        <p:spPr>
          <a:xfrm>
            <a:off x="6359773" y="572702"/>
            <a:ext cx="5784810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b="1" i="1" dirty="0">
                <a:latin typeface="Arial" panose="020B0604020202020204" pitchFamily="34" charset="0"/>
                <a:cs typeface="Arial" panose="020B0604020202020204" pitchFamily="34" charset="0"/>
              </a:rPr>
              <a:t>Ultra Low </a:t>
            </a:r>
            <a:r>
              <a:rPr lang="it-IT" b="1" i="1" dirty="0" err="1">
                <a:latin typeface="Arial" panose="020B0604020202020204" pitchFamily="34" charset="0"/>
                <a:cs typeface="Arial" panose="020B0604020202020204" pitchFamily="34" charset="0"/>
              </a:rPr>
              <a:t>Drip</a:t>
            </a:r>
            <a:r>
              <a:rPr lang="it-IT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i="1" dirty="0" err="1">
                <a:latin typeface="Arial" panose="020B0604020202020204" pitchFamily="34" charset="0"/>
                <a:cs typeface="Arial" panose="020B0604020202020204" pitchFamily="34" charset="0"/>
              </a:rPr>
              <a:t>Irrigation</a:t>
            </a:r>
            <a:r>
              <a:rPr lang="it-IT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-457200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P5: Ø = 16 mm; 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/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PORTATA = 0.8 - 1.1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l/h  </a:t>
            </a:r>
          </a:p>
          <a:p>
            <a:pPr indent="-457200"/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PRESSIONE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&lt; 1 bar; </a:t>
            </a:r>
          </a:p>
          <a:p>
            <a:pPr indent="-457200"/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Distanza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gocciolatori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40 cm</a:t>
            </a:r>
          </a:p>
          <a:p>
            <a:pPr indent="-457200"/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principi attivi </a:t>
            </a:r>
            <a:r>
              <a:rPr lang="it-IT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antiradice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8111612" y="2566219"/>
            <a:ext cx="3830653" cy="2919693"/>
            <a:chOff x="7767483" y="3529780"/>
            <a:chExt cx="4273105" cy="3204829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483" y="3529780"/>
              <a:ext cx="4273105" cy="3204829"/>
            </a:xfrm>
            <a:prstGeom prst="rect">
              <a:avLst/>
            </a:prstGeom>
          </p:spPr>
        </p:pic>
        <p:sp>
          <p:nvSpPr>
            <p:cNvPr id="4" name="CasellaDiTesto 3"/>
            <p:cNvSpPr txBox="1"/>
            <p:nvPr/>
          </p:nvSpPr>
          <p:spPr>
            <a:xfrm rot="16200000">
              <a:off x="9733937" y="5530742"/>
              <a:ext cx="10740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guasto</a:t>
              </a:r>
              <a:endParaRPr lang="en-GB" sz="1200" dirty="0"/>
            </a:p>
          </p:txBody>
        </p:sp>
      </p:grpSp>
      <p:pic>
        <p:nvPicPr>
          <p:cNvPr id="29" name="Immagin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80" y="1145404"/>
            <a:ext cx="5012203" cy="4693346"/>
          </a:xfrm>
          <a:prstGeom prst="rect">
            <a:avLst/>
          </a:prstGeom>
        </p:spPr>
      </p:pic>
      <p:sp>
        <p:nvSpPr>
          <p:cNvPr id="28" name="Rettangolo 27"/>
          <p:cNvSpPr/>
          <p:nvPr/>
        </p:nvSpPr>
        <p:spPr>
          <a:xfrm>
            <a:off x="5289755" y="5339277"/>
            <a:ext cx="65303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Risultati preliminari:</a:t>
            </a:r>
            <a:endParaRPr lang="it-IT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L’integrazione tra sub-irrigazione e irrigazione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superficiale ausiliaria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ha supportato l’attecchimento delle piante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giovani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Variabilità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dei volumi irrigui tra settori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: necessità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 strumenti di supporto alla gestione irrigua </a:t>
            </a:r>
          </a:p>
        </p:txBody>
      </p:sp>
    </p:spTree>
    <p:extLst>
      <p:ext uri="{BB962C8B-B14F-4D97-AF65-F5344CB8AC3E}">
        <p14:creationId xmlns:p14="http://schemas.microsoft.com/office/powerpoint/2010/main" val="1109844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STRATEGIE IRRIGUE: L’IRRIGAZIONE DEFICITARIA</a:t>
            </a:r>
            <a:endParaRPr lang="it-IT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85584" y="738262"/>
            <a:ext cx="115252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L'irrigazione deficitaria (ID) consiste nell’applicazione di volumi irrigui ridotti rispetto a quelli che garantiscono la massima produzione, consentendo una riduzione dei costi di esercizio e conseguenti incrementi del beneficio netto e della produttività dell'acqua (WP, resa per unità di acqua utilizzata) (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Fereres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e Soriano, 2007).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97" y="2338298"/>
            <a:ext cx="3649654" cy="3413102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29" y="2256248"/>
            <a:ext cx="3333860" cy="3483938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5504765" y="5730088"/>
            <a:ext cx="3016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Funzione di produzione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8557521" y="5730088"/>
            <a:ext cx="3113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Funzioni di costo e ricavo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185584" y="2395521"/>
            <a:ext cx="42629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L’attuazione di tecniche di irrigazione deficitaria permette di: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AutoNum type="arabicParenR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Aumentare l’efficienza d’uso d’acqua; </a:t>
            </a:r>
          </a:p>
          <a:p>
            <a:pPr marL="457200" indent="-457200">
              <a:buAutoNum type="arabicParenR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Ridurre i costi dei consumi idrici ed energetici massimizzando i benefici economici; e </a:t>
            </a:r>
          </a:p>
          <a:p>
            <a:pPr marL="457200" indent="-457200">
              <a:buAutoNum type="arabicParenR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Mantenere produzioni adeguate</a:t>
            </a:r>
          </a:p>
        </p:txBody>
      </p:sp>
    </p:spTree>
    <p:extLst>
      <p:ext uri="{BB962C8B-B14F-4D97-AF65-F5344CB8AC3E}">
        <p14:creationId xmlns:p14="http://schemas.microsoft.com/office/powerpoint/2010/main" val="2456538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STRATEGIE IRRIGUE: L’IRRIGAZIONE DEFICITARIA</a:t>
            </a:r>
            <a:endParaRPr lang="it-IT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256484" y="1027363"/>
            <a:ext cx="7080126" cy="1938992"/>
          </a:xfrm>
          <a:prstGeom prst="rect">
            <a:avLst/>
          </a:prstGeom>
          <a:solidFill>
            <a:schemeClr val="accent3">
              <a:lumMod val="60000"/>
              <a:lumOff val="40000"/>
              <a:alpha val="30196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Deficit costante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tutte le fasi fenologiche 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massimizzare i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profitti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 discapito della massima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produzione</a:t>
            </a:r>
          </a:p>
          <a:p>
            <a:pPr>
              <a:buFontTx/>
              <a:buChar char="-"/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- riduzione dei volumi di adacquamento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0" y="1095497"/>
            <a:ext cx="10684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Deficit Irrigation DI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Regulated Deficit Irrigation RDI</a:t>
            </a:r>
          </a:p>
          <a:p>
            <a:endParaRPr lang="en-GB" sz="20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root zone drying PRD</a:t>
            </a:r>
          </a:p>
        </p:txBody>
      </p:sp>
    </p:spTree>
    <p:extLst>
      <p:ext uri="{BB962C8B-B14F-4D97-AF65-F5344CB8AC3E}">
        <p14:creationId xmlns:p14="http://schemas.microsoft.com/office/powerpoint/2010/main" val="162732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STRATEGIE IRRIGUE: L’IRRIGAZIONE DEFICITARIA</a:t>
            </a:r>
            <a:endParaRPr lang="it-IT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1095497"/>
            <a:ext cx="10684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Deficit Irrigation DI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Regulated Deficit Irrigation RDI</a:t>
            </a:r>
          </a:p>
          <a:p>
            <a:endParaRPr lang="en-GB" sz="20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root zone drying PRD</a:t>
            </a:r>
          </a:p>
        </p:txBody>
      </p:sp>
      <p:grpSp>
        <p:nvGrpSpPr>
          <p:cNvPr id="6" name="Gruppo 8"/>
          <p:cNvGrpSpPr>
            <a:grpSpLocks/>
          </p:cNvGrpSpPr>
          <p:nvPr/>
        </p:nvGrpSpPr>
        <p:grpSpPr bwMode="auto">
          <a:xfrm>
            <a:off x="717944" y="3907964"/>
            <a:ext cx="4342734" cy="2202219"/>
            <a:chOff x="1368152" y="2298637"/>
            <a:chExt cx="6516216" cy="4514243"/>
          </a:xfrm>
        </p:grpSpPr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07" t="17717" r="7382" b="64961"/>
            <a:stretch>
              <a:fillRect/>
            </a:stretch>
          </p:blipFill>
          <p:spPr bwMode="auto">
            <a:xfrm>
              <a:off x="4788025" y="2564904"/>
              <a:ext cx="2702288" cy="910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5" t="40355" r="17717" b="5414"/>
            <a:stretch>
              <a:fillRect/>
            </a:stretch>
          </p:blipFill>
          <p:spPr bwMode="auto">
            <a:xfrm>
              <a:off x="1368152" y="3190205"/>
              <a:ext cx="6516216" cy="362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1870198" y="2298637"/>
              <a:ext cx="2917825" cy="1040983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350" b="1" dirty="0">
                  <a:solidFill>
                    <a:srgbClr val="A50021"/>
                  </a:solidFill>
                  <a:cs typeface="Arial" panose="020B0604020202020204" pitchFamily="34" charset="0"/>
                </a:rPr>
                <a:t>Critical </a:t>
              </a:r>
              <a:r>
                <a:rPr lang="it-IT" altLang="it-IT" sz="1350" b="1" dirty="0" err="1">
                  <a:solidFill>
                    <a:srgbClr val="A50021"/>
                  </a:solidFill>
                  <a:cs typeface="Arial" panose="020B0604020202020204" pitchFamily="34" charset="0"/>
                </a:rPr>
                <a:t>periods</a:t>
              </a:r>
              <a:r>
                <a:rPr lang="it-IT" altLang="it-IT" sz="1350" b="1" dirty="0">
                  <a:solidFill>
                    <a:srgbClr val="A50021"/>
                  </a:solidFill>
                  <a:cs typeface="Arial" panose="020B0604020202020204" pitchFamily="34" charset="0"/>
                </a:rPr>
                <a:t> in </a:t>
              </a:r>
              <a:r>
                <a:rPr lang="it-IT" altLang="it-IT" sz="1350" b="1" dirty="0" err="1">
                  <a:solidFill>
                    <a:srgbClr val="A50021"/>
                  </a:solidFill>
                  <a:cs typeface="Arial" panose="020B0604020202020204" pitchFamily="34" charset="0"/>
                </a:rPr>
                <a:t>citrus</a:t>
              </a:r>
              <a:endParaRPr lang="it-IT" altLang="it-IT" sz="1350" b="1" dirty="0">
                <a:solidFill>
                  <a:srgbClr val="A5002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5948449" y="3982214"/>
            <a:ext cx="3696195" cy="2127969"/>
            <a:chOff x="-47500" y="2931360"/>
            <a:chExt cx="4928260" cy="3214140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l="18345" t="23539" r="23242" b="12500"/>
            <a:stretch>
              <a:fillRect/>
            </a:stretch>
          </p:blipFill>
          <p:spPr bwMode="auto">
            <a:xfrm>
              <a:off x="-47500" y="3111541"/>
              <a:ext cx="4928260" cy="3033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Smile 11"/>
            <p:cNvSpPr/>
            <p:nvPr/>
          </p:nvSpPr>
          <p:spPr>
            <a:xfrm>
              <a:off x="3277653" y="3230237"/>
              <a:ext cx="288000" cy="288000"/>
            </a:xfrm>
            <a:prstGeom prst="smileyFac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Smile 12"/>
            <p:cNvSpPr/>
            <p:nvPr/>
          </p:nvSpPr>
          <p:spPr>
            <a:xfrm>
              <a:off x="2667462" y="3705280"/>
              <a:ext cx="288000" cy="288000"/>
            </a:xfrm>
            <a:prstGeom prst="smileyFac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Smile 13"/>
            <p:cNvSpPr/>
            <p:nvPr/>
          </p:nvSpPr>
          <p:spPr>
            <a:xfrm>
              <a:off x="1954871" y="2931360"/>
              <a:ext cx="288000" cy="288000"/>
            </a:xfrm>
            <a:prstGeom prst="smileyFac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Smile 14"/>
            <p:cNvSpPr/>
            <p:nvPr/>
          </p:nvSpPr>
          <p:spPr>
            <a:xfrm>
              <a:off x="1038489" y="3321270"/>
              <a:ext cx="288000" cy="288000"/>
            </a:xfrm>
            <a:prstGeom prst="smileyFac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Smile 15"/>
            <p:cNvSpPr/>
            <p:nvPr/>
          </p:nvSpPr>
          <p:spPr>
            <a:xfrm>
              <a:off x="1503016" y="4463330"/>
              <a:ext cx="288000" cy="288000"/>
            </a:xfrm>
            <a:prstGeom prst="smileyFac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ettangolo 16"/>
          <p:cNvSpPr/>
          <p:nvPr/>
        </p:nvSpPr>
        <p:spPr>
          <a:xfrm>
            <a:off x="9629135" y="5810101"/>
            <a:ext cx="203132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latin typeface="Arial" panose="020B0604020202020204" pitchFamily="34" charset="0"/>
                <a:cs typeface="Arial" panose="020B0604020202020204" pitchFamily="34" charset="0"/>
              </a:rPr>
              <a:t>Fernández</a:t>
            </a:r>
            <a:r>
              <a:rPr lang="en-GB" sz="1350" dirty="0">
                <a:latin typeface="Arial" panose="020B0604020202020204" pitchFamily="34" charset="0"/>
                <a:cs typeface="Arial" panose="020B0604020202020204" pitchFamily="34" charset="0"/>
              </a:rPr>
              <a:t> et al. (2013)	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256484" y="1027363"/>
            <a:ext cx="7080126" cy="2246769"/>
          </a:xfrm>
          <a:prstGeom prst="rect">
            <a:avLst/>
          </a:prstGeom>
          <a:solidFill>
            <a:schemeClr val="accent3">
              <a:lumMod val="60000"/>
              <a:lumOff val="40000"/>
              <a:alpha val="30196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Deficit variabile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per alcune fasi fenologiche 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vantaggi:</a:t>
            </a:r>
            <a:r>
              <a:rPr lang="it-IT" sz="2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controllo dello sviluppo vegetativo, equilibrio tra fase vegetativa e fase produttiva, incremento dell’efficienza d’uso dell’acqua</a:t>
            </a:r>
          </a:p>
          <a:p>
            <a:r>
              <a:rPr lang="it-IT" sz="20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svantaggi: </a:t>
            </a:r>
            <a:r>
              <a:rPr lang="it-IT" sz="2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monitoraggio del contenuto idrico del suolo e fisiologia della pianta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272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STRATEGIE IRRIGUE: L’IRRIGAZIONE DEFICITARIA</a:t>
            </a:r>
            <a:endParaRPr lang="it-IT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256484" y="1027363"/>
            <a:ext cx="7080126" cy="2246769"/>
          </a:xfrm>
          <a:prstGeom prst="rect">
            <a:avLst/>
          </a:prstGeom>
          <a:solidFill>
            <a:schemeClr val="accent3">
              <a:lumMod val="60000"/>
              <a:lumOff val="40000"/>
              <a:alpha val="30196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Consiste nell’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alternanza della somministrazione dei volumi irrigui su due porzioni distinte dell’apparato radicale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 fine di creare una zona umida contrapposta ad una zona asciutta.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Attuazione di meccanismi ormonali 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-chimici da parte delle piante</a:t>
            </a:r>
          </a:p>
        </p:txBody>
      </p:sp>
      <p:pic>
        <p:nvPicPr>
          <p:cNvPr id="6" name="Segnaposto contenuto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3610"/>
            <a:ext cx="4813317" cy="211710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027" y="3342266"/>
            <a:ext cx="5567559" cy="202911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0" y="1095497"/>
            <a:ext cx="10684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Deficit Irrigation DI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Regulated Deficit Irrigation RDI</a:t>
            </a:r>
          </a:p>
          <a:p>
            <a:endParaRPr lang="en-GB" sz="20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Partial root zone drying PRD</a:t>
            </a:r>
          </a:p>
        </p:txBody>
      </p:sp>
    </p:spTree>
    <p:extLst>
      <p:ext uri="{BB962C8B-B14F-4D97-AF65-F5344CB8AC3E}">
        <p14:creationId xmlns:p14="http://schemas.microsoft.com/office/powerpoint/2010/main" val="412633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" y="182880"/>
            <a:ext cx="1146048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733" b="1" u="sng" dirty="0">
                <a:solidFill>
                  <a:srgbClr val="1F386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SICCITÀ IN SICILIA: UN CONTESTO CRITICO</a:t>
            </a:r>
            <a:endParaRPr lang="en-US" sz="3733" dirty="0"/>
          </a:p>
        </p:txBody>
      </p:sp>
      <p:pic>
        <p:nvPicPr>
          <p:cNvPr id="3" name="Image 0" descr="/home/claude/slide2_fiel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219200"/>
            <a:ext cx="6705600" cy="46329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315200" y="1219200"/>
            <a:ext cx="463296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733" b="1" u="sng" dirty="0">
                <a:solidFill>
                  <a:srgbClr val="1F386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Precipitazioni medie regionali annue</a:t>
            </a:r>
            <a:endParaRPr lang="en-US" sz="1733" dirty="0"/>
          </a:p>
        </p:txBody>
      </p:sp>
      <p:sp>
        <p:nvSpPr>
          <p:cNvPr id="5" name="Shape 2"/>
          <p:cNvSpPr/>
          <p:nvPr/>
        </p:nvSpPr>
        <p:spPr>
          <a:xfrm>
            <a:off x="7315200" y="1853184"/>
            <a:ext cx="4632960" cy="1219200"/>
          </a:xfrm>
          <a:prstGeom prst="rect">
            <a:avLst/>
          </a:prstGeom>
          <a:solidFill>
            <a:srgbClr val="FFFFFF"/>
          </a:solidFill>
          <a:ln w="19050">
            <a:solidFill>
              <a:srgbClr val="BDD7EE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437120" y="1914144"/>
            <a:ext cx="97536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667" b="1" dirty="0">
                <a:solidFill>
                  <a:srgbClr val="1F386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2023</a:t>
            </a:r>
            <a:endParaRPr lang="en-US" sz="2667" dirty="0"/>
          </a:p>
        </p:txBody>
      </p:sp>
      <p:sp>
        <p:nvSpPr>
          <p:cNvPr id="7" name="Text 4"/>
          <p:cNvSpPr/>
          <p:nvPr/>
        </p:nvSpPr>
        <p:spPr>
          <a:xfrm>
            <a:off x="8473440" y="1901952"/>
            <a:ext cx="2194560" cy="5364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933" b="1" dirty="0">
                <a:solidFill>
                  <a:srgbClr val="C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~550 mm</a:t>
            </a:r>
            <a:endParaRPr lang="en-US" sz="2933" dirty="0"/>
          </a:p>
        </p:txBody>
      </p:sp>
      <p:sp>
        <p:nvSpPr>
          <p:cNvPr id="8" name="Text 5"/>
          <p:cNvSpPr/>
          <p:nvPr/>
        </p:nvSpPr>
        <p:spPr>
          <a:xfrm>
            <a:off x="7437120" y="2462784"/>
            <a:ext cx="4389120" cy="5364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i="1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−27% vs media storica</a:t>
            </a:r>
            <a:endParaRPr lang="en-US" sz="1333" dirty="0"/>
          </a:p>
          <a:p>
            <a:r>
              <a:rPr lang="en-US" sz="1333" i="1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(750 mm, 1980–2022)</a:t>
            </a:r>
            <a:endParaRPr lang="en-US" sz="1333" dirty="0"/>
          </a:p>
        </p:txBody>
      </p:sp>
      <p:sp>
        <p:nvSpPr>
          <p:cNvPr id="9" name="Shape 6"/>
          <p:cNvSpPr/>
          <p:nvPr/>
        </p:nvSpPr>
        <p:spPr>
          <a:xfrm>
            <a:off x="7315200" y="3194304"/>
            <a:ext cx="4632960" cy="1219200"/>
          </a:xfrm>
          <a:prstGeom prst="rect">
            <a:avLst/>
          </a:prstGeom>
          <a:solidFill>
            <a:srgbClr val="FFFFFF"/>
          </a:solidFill>
          <a:ln w="19050">
            <a:solidFill>
              <a:srgbClr val="BDD7EE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437120" y="3255264"/>
            <a:ext cx="97536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667" b="1" dirty="0">
                <a:solidFill>
                  <a:srgbClr val="1F386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2024</a:t>
            </a:r>
            <a:endParaRPr lang="en-US" sz="2667" dirty="0"/>
          </a:p>
        </p:txBody>
      </p:sp>
      <p:sp>
        <p:nvSpPr>
          <p:cNvPr id="11" name="Text 8"/>
          <p:cNvSpPr/>
          <p:nvPr/>
        </p:nvSpPr>
        <p:spPr>
          <a:xfrm>
            <a:off x="8473440" y="3243072"/>
            <a:ext cx="2194560" cy="5364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933" b="1" dirty="0">
                <a:solidFill>
                  <a:srgbClr val="C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&lt;500 mm</a:t>
            </a:r>
            <a:endParaRPr lang="en-US" sz="2933" dirty="0"/>
          </a:p>
        </p:txBody>
      </p:sp>
      <p:sp>
        <p:nvSpPr>
          <p:cNvPr id="12" name="Text 9"/>
          <p:cNvSpPr/>
          <p:nvPr/>
        </p:nvSpPr>
        <p:spPr>
          <a:xfrm>
            <a:off x="7437120" y="3803904"/>
            <a:ext cx="4389120" cy="5364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i="1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−29% vs media climatica</a:t>
            </a:r>
            <a:endParaRPr lang="en-US" sz="1333" dirty="0"/>
          </a:p>
          <a:p>
            <a:r>
              <a:rPr lang="en-US" sz="1333" i="1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(704 mm, 1991–2020)</a:t>
            </a:r>
            <a:endParaRPr lang="en-US" sz="1333" dirty="0"/>
          </a:p>
        </p:txBody>
      </p:sp>
      <p:sp>
        <p:nvSpPr>
          <p:cNvPr id="13" name="Shape 10"/>
          <p:cNvSpPr/>
          <p:nvPr/>
        </p:nvSpPr>
        <p:spPr>
          <a:xfrm>
            <a:off x="7315200" y="4535424"/>
            <a:ext cx="4632960" cy="1219200"/>
          </a:xfrm>
          <a:prstGeom prst="rect">
            <a:avLst/>
          </a:prstGeom>
          <a:solidFill>
            <a:srgbClr val="FFFFFF"/>
          </a:solidFill>
          <a:ln w="19050">
            <a:solidFill>
              <a:srgbClr val="BDD7EE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437120" y="4596384"/>
            <a:ext cx="97536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667" b="1" dirty="0">
                <a:solidFill>
                  <a:srgbClr val="1F386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2025</a:t>
            </a:r>
            <a:endParaRPr lang="en-US" sz="2667" dirty="0"/>
          </a:p>
        </p:txBody>
      </p:sp>
      <p:sp>
        <p:nvSpPr>
          <p:cNvPr id="15" name="Text 12"/>
          <p:cNvSpPr/>
          <p:nvPr/>
        </p:nvSpPr>
        <p:spPr>
          <a:xfrm>
            <a:off x="8473440" y="4584192"/>
            <a:ext cx="2194560" cy="5364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933" b="1" dirty="0">
                <a:solidFill>
                  <a:srgbClr val="BF8F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~678 mm</a:t>
            </a:r>
            <a:endParaRPr lang="en-US" sz="2933" dirty="0"/>
          </a:p>
        </p:txBody>
      </p:sp>
      <p:sp>
        <p:nvSpPr>
          <p:cNvPr id="16" name="Text 13"/>
          <p:cNvSpPr/>
          <p:nvPr/>
        </p:nvSpPr>
        <p:spPr>
          <a:xfrm>
            <a:off x="7437120" y="5145024"/>
            <a:ext cx="4389120" cy="5364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i="1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−4% vs media climatica</a:t>
            </a:r>
            <a:endParaRPr lang="en-US" sz="1333" dirty="0"/>
          </a:p>
          <a:p>
            <a:r>
              <a:rPr lang="en-US" sz="1333" i="1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(704 mm, 1991–2020)</a:t>
            </a:r>
            <a:endParaRPr lang="en-US" sz="1333" dirty="0"/>
          </a:p>
        </p:txBody>
      </p:sp>
      <p:sp>
        <p:nvSpPr>
          <p:cNvPr id="17" name="Shape 14"/>
          <p:cNvSpPr/>
          <p:nvPr/>
        </p:nvSpPr>
        <p:spPr>
          <a:xfrm>
            <a:off x="365760" y="6035040"/>
            <a:ext cx="11460480" cy="609600"/>
          </a:xfrm>
          <a:prstGeom prst="rect">
            <a:avLst/>
          </a:prstGeom>
          <a:solidFill>
            <a:srgbClr val="E6EEF8"/>
          </a:solidFill>
          <a:ln w="12700">
            <a:solidFill>
              <a:srgbClr val="1F3864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487680" y="6059424"/>
            <a:ext cx="11216640" cy="5608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600" b="1" dirty="0">
                <a:solidFill>
                  <a:srgbClr val="1F386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Il 2023 è stato il 4° anno consecutivo con piogge sotto la media storica · Il 2024 ha segnato il picco critico del deficit idrico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365760" y="6681216"/>
            <a:ext cx="114604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067" i="1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Fonte: Report Siccità 2023, 2024, 2025 — Autorità di Bacino del Distretto Idrografico della Sicilia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100435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CASI STUDIO: APPLICAZIONE DI TECNICHE E STRATEGIE IRRIGUE INNOVATIVE IN AGRUMETI </a:t>
            </a:r>
            <a:endParaRPr lang="en-GB" sz="24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176" y="3636918"/>
            <a:ext cx="3958909" cy="19084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/>
          <a:srcRect l="3538" t="19760" r="6688" b="21020"/>
          <a:stretch/>
        </p:blipFill>
        <p:spPr>
          <a:xfrm>
            <a:off x="130209" y="1394916"/>
            <a:ext cx="3842668" cy="158425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print"/>
          <a:srcRect l="4327" t="21020" r="7475" b="21021"/>
          <a:stretch/>
        </p:blipFill>
        <p:spPr>
          <a:xfrm>
            <a:off x="8220176" y="1424057"/>
            <a:ext cx="3786371" cy="155511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 cstate="print"/>
          <a:srcRect l="5113" t="23540" r="7476" b="18500"/>
          <a:stretch/>
        </p:blipFill>
        <p:spPr>
          <a:xfrm>
            <a:off x="4065344" y="1415731"/>
            <a:ext cx="3986188" cy="165193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7"/>
          <a:srcRect l="13063" t="10400" r="17838" b="34665"/>
          <a:stretch/>
        </p:blipFill>
        <p:spPr>
          <a:xfrm>
            <a:off x="-1" y="3563271"/>
            <a:ext cx="3794721" cy="169698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0165" y="3881394"/>
            <a:ext cx="3674566" cy="1218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5144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7798170" y="3638011"/>
            <a:ext cx="4287146" cy="2889093"/>
            <a:chOff x="630677" y="3971070"/>
            <a:chExt cx="4287146" cy="2889093"/>
          </a:xfrm>
        </p:grpSpPr>
        <p:sp>
          <p:nvSpPr>
            <p:cNvPr id="4" name="Rettangolo 2"/>
            <p:cNvSpPr/>
            <p:nvPr/>
          </p:nvSpPr>
          <p:spPr>
            <a:xfrm>
              <a:off x="692076" y="3971070"/>
              <a:ext cx="4225747" cy="2840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" name="Gruppo 53"/>
            <p:cNvGrpSpPr/>
            <p:nvPr/>
          </p:nvGrpSpPr>
          <p:grpSpPr>
            <a:xfrm>
              <a:off x="630677" y="3978453"/>
              <a:ext cx="4173845" cy="2881710"/>
              <a:chOff x="6884759" y="1720009"/>
              <a:chExt cx="4173845" cy="2881710"/>
            </a:xfrm>
          </p:grpSpPr>
          <p:sp>
            <p:nvSpPr>
              <p:cNvPr id="6" name="Rettangolo 5">
                <a:extLst>
                  <a:ext uri="{FF2B5EF4-FFF2-40B4-BE49-F238E27FC236}">
                    <a16:creationId xmlns="" xmlns:a16="http://schemas.microsoft.com/office/drawing/2014/main" id="{9FB3AE07-9B16-BE89-3792-CF76B7E5B74E}"/>
                  </a:ext>
                </a:extLst>
              </p:cNvPr>
              <p:cNvSpPr/>
              <p:nvPr/>
            </p:nvSpPr>
            <p:spPr>
              <a:xfrm>
                <a:off x="6884759" y="1720009"/>
                <a:ext cx="417384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it-IT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APP10 </a:t>
                </a:r>
                <a:r>
                  <a:rPr lang="it-IT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(4 anni) </a:t>
                </a:r>
                <a:r>
                  <a:rPr lang="it-IT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and APP11 </a:t>
                </a:r>
                <a:r>
                  <a:rPr lang="it-IT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(3 anni)</a:t>
                </a:r>
                <a:endParaRPr lang="it-IT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30" descr="A tree in a field&#10;&#10;Description automatically generated">
                <a:extLst>
                  <a:ext uri="{FF2B5EF4-FFF2-40B4-BE49-F238E27FC236}">
                    <a16:creationId xmlns="" xmlns:a16="http://schemas.microsoft.com/office/drawing/2014/main" id="{F1410849-E928-D701-BCB2-3D305BA16A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59" t="-1638" r="21621" b="1638"/>
              <a:stretch/>
            </p:blipFill>
            <p:spPr>
              <a:xfrm rot="5400000">
                <a:off x="7084471" y="2291784"/>
                <a:ext cx="1965600" cy="1632845"/>
              </a:xfrm>
              <a:prstGeom prst="rect">
                <a:avLst/>
              </a:prstGeom>
            </p:spPr>
          </p:pic>
          <p:sp>
            <p:nvSpPr>
              <p:cNvPr id="8" name="Rettangolo 17">
                <a:extLst>
                  <a:ext uri="{FF2B5EF4-FFF2-40B4-BE49-F238E27FC236}">
                    <a16:creationId xmlns="" xmlns:a16="http://schemas.microsoft.com/office/drawing/2014/main" id="{1D5E1D1D-986E-94B3-6661-60BA2D3078E2}"/>
                  </a:ext>
                </a:extLst>
              </p:cNvPr>
              <p:cNvSpPr/>
              <p:nvPr/>
            </p:nvSpPr>
            <p:spPr>
              <a:xfrm>
                <a:off x="6946158" y="4078499"/>
                <a:ext cx="405104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it-IT" sz="1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Multiple </a:t>
                </a:r>
                <a:r>
                  <a:rPr lang="it-IT" sz="14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variety</a:t>
                </a:r>
                <a:r>
                  <a:rPr lang="it-IT" sz="1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/</a:t>
                </a:r>
                <a:r>
                  <a:rPr lang="it-IT" sz="14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rootstock</a:t>
                </a:r>
                <a:r>
                  <a:rPr lang="it-IT" sz="1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it-IT" sz="14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combinations</a:t>
                </a:r>
                <a:r>
                  <a:rPr lang="it-IT" sz="1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it-IT" sz="14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supplied</a:t>
                </a:r>
                <a:r>
                  <a:rPr lang="it-IT" sz="1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by ULDI </a:t>
                </a:r>
                <a:r>
                  <a:rPr lang="it-IT" sz="14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also</a:t>
                </a:r>
                <a:r>
                  <a:rPr lang="it-IT" sz="1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in </a:t>
                </a:r>
                <a:r>
                  <a:rPr lang="it-IT" sz="14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subirrigation</a:t>
                </a:r>
                <a:endParaRPr lang="it-IT" sz="1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" name="Picture 32" descr="A field of young trees&#10;&#10;Description automatically generated">
                <a:extLst>
                  <a:ext uri="{FF2B5EF4-FFF2-40B4-BE49-F238E27FC236}">
                    <a16:creationId xmlns="" xmlns:a16="http://schemas.microsoft.com/office/drawing/2014/main" id="{FDCC8F6C-1782-1B01-3E69-47310CC8F6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202" t="31619" r="12575" b="-588"/>
              <a:stretch/>
            </p:blipFill>
            <p:spPr>
              <a:xfrm>
                <a:off x="8925939" y="2125406"/>
                <a:ext cx="1795043" cy="1966255"/>
              </a:xfrm>
              <a:prstGeom prst="rect">
                <a:avLst/>
              </a:prstGeom>
            </p:spPr>
          </p:pic>
        </p:grpSp>
      </p:grpSp>
      <p:grpSp>
        <p:nvGrpSpPr>
          <p:cNvPr id="10" name="Group 2"/>
          <p:cNvGrpSpPr/>
          <p:nvPr/>
        </p:nvGrpSpPr>
        <p:grpSpPr>
          <a:xfrm>
            <a:off x="5768149" y="1031331"/>
            <a:ext cx="3804014" cy="2554648"/>
            <a:chOff x="4971576" y="3963310"/>
            <a:chExt cx="4051050" cy="2840065"/>
          </a:xfrm>
        </p:grpSpPr>
        <p:sp>
          <p:nvSpPr>
            <p:cNvPr id="11" name="Rettangolo 31"/>
            <p:cNvSpPr/>
            <p:nvPr/>
          </p:nvSpPr>
          <p:spPr>
            <a:xfrm>
              <a:off x="4971577" y="3963310"/>
              <a:ext cx="4051049" cy="2840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2" name="Gruppo 58"/>
            <p:cNvGrpSpPr/>
            <p:nvPr/>
          </p:nvGrpSpPr>
          <p:grpSpPr>
            <a:xfrm>
              <a:off x="4971576" y="3996269"/>
              <a:ext cx="4051050" cy="2545447"/>
              <a:chOff x="6972581" y="4298235"/>
              <a:chExt cx="4051050" cy="2545447"/>
            </a:xfrm>
          </p:grpSpPr>
          <p:sp>
            <p:nvSpPr>
              <p:cNvPr id="13" name="Rettangolo 17">
                <a:extLst>
                  <a:ext uri="{FF2B5EF4-FFF2-40B4-BE49-F238E27FC236}">
                    <a16:creationId xmlns="" xmlns:a16="http://schemas.microsoft.com/office/drawing/2014/main" id="{85351AC4-8D64-1FA6-E6B6-CEAE02B4D01C}"/>
                  </a:ext>
                </a:extLst>
              </p:cNvPr>
              <p:cNvSpPr/>
              <p:nvPr/>
            </p:nvSpPr>
            <p:spPr>
              <a:xfrm>
                <a:off x="9652276" y="4688057"/>
                <a:ext cx="1371355" cy="21556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it-IT" sz="12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Citrus </a:t>
                </a:r>
                <a:r>
                  <a:rPr lang="it-IT" sz="12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sinensis</a:t>
                </a:r>
                <a:r>
                  <a:rPr lang="it-IT" sz="12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(L.) </a:t>
                </a:r>
                <a:r>
                  <a:rPr lang="it-IT" sz="1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Osbeck</a:t>
                </a:r>
                <a:r>
                  <a:rPr lang="it-IT" sz="1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 cv ‘Tarocco Sciara’ on </a:t>
                </a:r>
                <a:r>
                  <a:rPr lang="it-IT" sz="1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Citrange</a:t>
                </a:r>
                <a:r>
                  <a:rPr lang="it-IT" sz="1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carrizo</a:t>
                </a:r>
                <a:r>
                  <a:rPr lang="it-IT" sz="1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rootstock</a:t>
                </a:r>
                <a:r>
                  <a:rPr lang="it-IT" sz="1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[</a:t>
                </a:r>
                <a:r>
                  <a:rPr lang="it-IT" sz="12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Poncirus</a:t>
                </a:r>
                <a:r>
                  <a:rPr lang="it-IT" sz="12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it-IT" sz="12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trifoliata</a:t>
                </a:r>
                <a:r>
                  <a:rPr lang="it-IT" sz="12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(L.) Raf. × </a:t>
                </a:r>
                <a:r>
                  <a:rPr lang="it-IT" sz="12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:r>
                  <a:rPr lang="it-IT" sz="12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sinensis</a:t>
                </a:r>
                <a:r>
                  <a:rPr lang="it-IT" sz="12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(L.) </a:t>
                </a:r>
                <a:r>
                  <a:rPr lang="it-IT" sz="1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Osbeck</a:t>
                </a:r>
                <a:r>
                  <a:rPr lang="it-IT" sz="1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]</a:t>
                </a:r>
              </a:p>
            </p:txBody>
          </p:sp>
          <p:sp>
            <p:nvSpPr>
              <p:cNvPr id="14" name="Rettangolo 18">
                <a:extLst>
                  <a:ext uri="{FF2B5EF4-FFF2-40B4-BE49-F238E27FC236}">
                    <a16:creationId xmlns="" xmlns:a16="http://schemas.microsoft.com/office/drawing/2014/main" id="{5920C6F5-F380-096F-982B-F5DD02013549}"/>
                  </a:ext>
                </a:extLst>
              </p:cNvPr>
              <p:cNvSpPr/>
              <p:nvPr/>
            </p:nvSpPr>
            <p:spPr>
              <a:xfrm>
                <a:off x="6972581" y="4298235"/>
                <a:ext cx="4051049" cy="410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it-IT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APP5 </a:t>
                </a:r>
                <a:r>
                  <a:rPr lang="it-IT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(20 anni) </a:t>
                </a:r>
                <a:endParaRPr lang="it-IT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Immagine 4">
                <a:extLst>
                  <a:ext uri="{FF2B5EF4-FFF2-40B4-BE49-F238E27FC236}">
                    <a16:creationId xmlns="" xmlns:a16="http://schemas.microsoft.com/office/drawing/2014/main" id="{13703263-E8E1-055E-D892-30F12C629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99174" y="4690396"/>
                <a:ext cx="2653102" cy="1989827"/>
              </a:xfrm>
              <a:prstGeom prst="rect">
                <a:avLst/>
              </a:prstGeom>
            </p:spPr>
          </p:pic>
        </p:grpSp>
      </p:grpSp>
      <p:pic>
        <p:nvPicPr>
          <p:cNvPr id="16" name="Picture 6" descr="http://www.crea.gov.it/wp-content/uploads/2015/06/00.-LOGO-CREA-CMY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886" y="4156234"/>
            <a:ext cx="1652167" cy="900758"/>
          </a:xfrm>
          <a:prstGeom prst="rect">
            <a:avLst/>
          </a:prstGeom>
          <a:noFill/>
        </p:spPr>
      </p:pic>
      <p:grpSp>
        <p:nvGrpSpPr>
          <p:cNvPr id="17" name="Gruppo 16"/>
          <p:cNvGrpSpPr/>
          <p:nvPr/>
        </p:nvGrpSpPr>
        <p:grpSpPr>
          <a:xfrm>
            <a:off x="234545" y="1757770"/>
            <a:ext cx="5150417" cy="4246114"/>
            <a:chOff x="16331" y="2112323"/>
            <a:chExt cx="5150417" cy="4246114"/>
          </a:xfrm>
        </p:grpSpPr>
        <p:grpSp>
          <p:nvGrpSpPr>
            <p:cNvPr id="18" name="Group 11"/>
            <p:cNvGrpSpPr/>
            <p:nvPr/>
          </p:nvGrpSpPr>
          <p:grpSpPr>
            <a:xfrm>
              <a:off x="16331" y="2112323"/>
              <a:ext cx="5150417" cy="4246114"/>
              <a:chOff x="10866" y="2530372"/>
              <a:chExt cx="5150417" cy="4246114"/>
            </a:xfrm>
          </p:grpSpPr>
          <p:pic>
            <p:nvPicPr>
              <p:cNvPr id="20" name="Immagine 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66" y="4836013"/>
                <a:ext cx="2593812" cy="1940473"/>
              </a:xfrm>
              <a:prstGeom prst="rect">
                <a:avLst/>
              </a:prstGeom>
            </p:spPr>
          </p:pic>
          <p:sp>
            <p:nvSpPr>
              <p:cNvPr id="21" name="Rettangolo 3">
                <a:extLst>
                  <a:ext uri="{FF2B5EF4-FFF2-40B4-BE49-F238E27FC236}">
                    <a16:creationId xmlns="" xmlns:a16="http://schemas.microsoft.com/office/drawing/2014/main" id="{6F0BE720-D2F4-B7EA-4F9B-ADC1F7BA9B3F}"/>
                  </a:ext>
                </a:extLst>
              </p:cNvPr>
              <p:cNvSpPr/>
              <p:nvPr/>
            </p:nvSpPr>
            <p:spPr>
              <a:xfrm>
                <a:off x="2646450" y="2530372"/>
                <a:ext cx="251483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fr-FR" b="1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2009 - </a:t>
                </a:r>
                <a:r>
                  <a:rPr lang="fr-FR" b="1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oggi</a:t>
                </a:r>
                <a:endParaRPr lang="fr-FR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Immagine 29">
                <a:extLst>
                  <a:ext uri="{FF2B5EF4-FFF2-40B4-BE49-F238E27FC236}">
                    <a16:creationId xmlns="" xmlns:a16="http://schemas.microsoft.com/office/drawing/2014/main" id="{23BECB18-87B1-05D0-70B1-996ECE5C1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13" y="2753761"/>
                <a:ext cx="1773657" cy="22579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3" name="Group 4"/>
              <p:cNvGrpSpPr/>
              <p:nvPr/>
            </p:nvGrpSpPr>
            <p:grpSpPr>
              <a:xfrm>
                <a:off x="2872964" y="3001245"/>
                <a:ext cx="2061806" cy="2587621"/>
                <a:chOff x="2752434" y="4183500"/>
                <a:chExt cx="2061806" cy="2587621"/>
              </a:xfrm>
            </p:grpSpPr>
            <p:sp>
              <p:nvSpPr>
                <p:cNvPr id="26" name="Frame 15">
                  <a:extLst>
                    <a:ext uri="{FF2B5EF4-FFF2-40B4-BE49-F238E27FC236}">
                      <a16:creationId xmlns="" xmlns:a16="http://schemas.microsoft.com/office/drawing/2014/main" id="{2BB2BAC6-39E6-42EC-E695-5621752C1902}"/>
                    </a:ext>
                  </a:extLst>
                </p:cNvPr>
                <p:cNvSpPr/>
                <p:nvPr/>
              </p:nvSpPr>
              <p:spPr>
                <a:xfrm>
                  <a:off x="4291357" y="4995692"/>
                  <a:ext cx="184715" cy="121782"/>
                </a:xfrm>
                <a:prstGeom prst="frame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27" name="Group 16">
                  <a:extLst>
                    <a:ext uri="{FF2B5EF4-FFF2-40B4-BE49-F238E27FC236}">
                      <a16:creationId xmlns="" xmlns:a16="http://schemas.microsoft.com/office/drawing/2014/main" id="{5B057393-719F-6243-8C3F-3E936CECA5F4}"/>
                    </a:ext>
                  </a:extLst>
                </p:cNvPr>
                <p:cNvGrpSpPr/>
                <p:nvPr/>
              </p:nvGrpSpPr>
              <p:grpSpPr>
                <a:xfrm>
                  <a:off x="2752434" y="4183500"/>
                  <a:ext cx="2061806" cy="2587621"/>
                  <a:chOff x="5201336" y="3369177"/>
                  <a:chExt cx="1421885" cy="1961617"/>
                </a:xfrm>
              </p:grpSpPr>
              <p:pic>
                <p:nvPicPr>
                  <p:cNvPr id="31" name="Immagine 10" descr="Palazzelli_sito sperimetale.tif">
                    <a:extLst>
                      <a:ext uri="{FF2B5EF4-FFF2-40B4-BE49-F238E27FC236}">
                        <a16:creationId xmlns="" xmlns:a16="http://schemas.microsoft.com/office/drawing/2014/main" id="{94843A32-4937-1ADB-5024-CBCA51AC20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/>
                  <a:srcRect l="48543" t="13324" r="6250" b="10001"/>
                  <a:stretch/>
                </p:blipFill>
                <p:spPr>
                  <a:xfrm>
                    <a:off x="5201336" y="3369177"/>
                    <a:ext cx="1421885" cy="1961617"/>
                  </a:xfrm>
                  <a:prstGeom prst="rect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</p:pic>
              <p:sp>
                <p:nvSpPr>
                  <p:cNvPr id="32" name="TextBox 23">
                    <a:extLst>
                      <a:ext uri="{FF2B5EF4-FFF2-40B4-BE49-F238E27FC236}">
                        <a16:creationId xmlns="" xmlns:a16="http://schemas.microsoft.com/office/drawing/2014/main" id="{DF36A956-0D80-D740-9E72-E5DEBDB2F4C5}"/>
                      </a:ext>
                    </a:extLst>
                  </p:cNvPr>
                  <p:cNvSpPr txBox="1"/>
                  <p:nvPr/>
                </p:nvSpPr>
                <p:spPr>
                  <a:xfrm rot="20326848">
                    <a:off x="5532025" y="3939548"/>
                    <a:ext cx="142745" cy="93328"/>
                  </a:xfrm>
                  <a:prstGeom prst="rect">
                    <a:avLst/>
                  </a:prstGeom>
                  <a:noFill/>
                  <a:ln>
                    <a:solidFill>
                      <a:srgbClr val="FFFF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x-none" sz="200" dirty="0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3" name="TextBox 24">
                    <a:extLst>
                      <a:ext uri="{FF2B5EF4-FFF2-40B4-BE49-F238E27FC236}">
                        <a16:creationId xmlns="" xmlns:a16="http://schemas.microsoft.com/office/drawing/2014/main" id="{1141E50D-6CC7-4300-0445-2D44846285F6}"/>
                      </a:ext>
                    </a:extLst>
                  </p:cNvPr>
                  <p:cNvSpPr txBox="1"/>
                  <p:nvPr/>
                </p:nvSpPr>
                <p:spPr>
                  <a:xfrm rot="20326848">
                    <a:off x="5686290" y="4049935"/>
                    <a:ext cx="88230" cy="104993"/>
                  </a:xfrm>
                  <a:prstGeom prst="rect">
                    <a:avLst/>
                  </a:prstGeom>
                  <a:noFill/>
                  <a:ln>
                    <a:solidFill>
                      <a:srgbClr val="FFFF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x-none" sz="300" dirty="0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8" name="TextBox 17">
                  <a:extLst>
                    <a:ext uri="{FF2B5EF4-FFF2-40B4-BE49-F238E27FC236}">
                      <a16:creationId xmlns="" xmlns:a16="http://schemas.microsoft.com/office/drawing/2014/main" id="{6CBAF290-61C4-EAC8-FCEE-68800C8052AF}"/>
                    </a:ext>
                  </a:extLst>
                </p:cNvPr>
                <p:cNvSpPr txBox="1"/>
                <p:nvPr/>
              </p:nvSpPr>
              <p:spPr>
                <a:xfrm>
                  <a:off x="3517709" y="5778022"/>
                  <a:ext cx="15567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x-none" sz="1000" dirty="0">
                      <a:solidFill>
                        <a:srgbClr val="FFFF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5</a:t>
                  </a:r>
                </a:p>
              </p:txBody>
            </p:sp>
            <p:sp>
              <p:nvSpPr>
                <p:cNvPr id="29" name="TextBox 18">
                  <a:extLst>
                    <a:ext uri="{FF2B5EF4-FFF2-40B4-BE49-F238E27FC236}">
                      <a16:creationId xmlns="" xmlns:a16="http://schemas.microsoft.com/office/drawing/2014/main" id="{16848073-07F1-4EEA-F539-FE9531108D69}"/>
                    </a:ext>
                  </a:extLst>
                </p:cNvPr>
                <p:cNvSpPr txBox="1"/>
                <p:nvPr/>
              </p:nvSpPr>
              <p:spPr>
                <a:xfrm>
                  <a:off x="3362134" y="5031145"/>
                  <a:ext cx="40947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x-none" sz="1000" dirty="0">
                      <a:solidFill>
                        <a:srgbClr val="FFFF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10</a:t>
                  </a:r>
                </a:p>
              </p:txBody>
            </p:sp>
            <p:sp>
              <p:nvSpPr>
                <p:cNvPr id="30" name="TextBox 19">
                  <a:extLst>
                    <a:ext uri="{FF2B5EF4-FFF2-40B4-BE49-F238E27FC236}">
                      <a16:creationId xmlns="" xmlns:a16="http://schemas.microsoft.com/office/drawing/2014/main" id="{79FDA782-0B24-AC40-04E4-D79ADCFD18FE}"/>
                    </a:ext>
                  </a:extLst>
                </p:cNvPr>
                <p:cNvSpPr txBox="1"/>
                <p:nvPr/>
              </p:nvSpPr>
              <p:spPr>
                <a:xfrm>
                  <a:off x="3179428" y="4875399"/>
                  <a:ext cx="39595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x-none" sz="1000" dirty="0">
                      <a:solidFill>
                        <a:srgbClr val="FFFF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11</a:t>
                  </a:r>
                </a:p>
              </p:txBody>
            </p:sp>
          </p:grpSp>
          <p:cxnSp>
            <p:nvCxnSpPr>
              <p:cNvPr id="24" name="Connettore 1 10">
                <a:extLst>
                  <a:ext uri="{FF2B5EF4-FFF2-40B4-BE49-F238E27FC236}">
                    <a16:creationId xmlns="" xmlns:a16="http://schemas.microsoft.com/office/drawing/2014/main" id="{5BA64859-52EB-885B-9EB9-50747A7474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28616" y="3010300"/>
                <a:ext cx="821838" cy="30045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5" name="Connettore 1 11">
                <a:extLst>
                  <a:ext uri="{FF2B5EF4-FFF2-40B4-BE49-F238E27FC236}">
                    <a16:creationId xmlns="" xmlns:a16="http://schemas.microsoft.com/office/drawing/2014/main" id="{D4975226-F4F5-6793-81A6-6FD20966E1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51203" y="5588866"/>
                <a:ext cx="799251" cy="4259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" name="Freccia a destra 18"/>
            <p:cNvSpPr/>
            <p:nvPr/>
          </p:nvSpPr>
          <p:spPr>
            <a:xfrm rot="5400000">
              <a:off x="1208391" y="4331950"/>
              <a:ext cx="606582" cy="651849"/>
            </a:xfrm>
            <a:prstGeom prst="rightArrow">
              <a:avLst/>
            </a:prstGeom>
            <a:solidFill>
              <a:srgbClr val="FF0000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CASI STUDIO: APPLICAZIONE DI TECNICHE E STRATEGIE IRRIGUE INNOVATIVE IN AGRUMETI </a:t>
            </a:r>
            <a:endParaRPr lang="en-GB" sz="24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094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tangolo 34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CASI STUDIO: APPLICAZIONE DI TECNICHE E STRATEGIE IRRIGUE INNOVATIVE IN AGRUMETI </a:t>
            </a:r>
            <a:endParaRPr lang="en-GB" sz="24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482826" y="920139"/>
            <a:ext cx="496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APP. 5 – STRATEGIE IRRIGUE DEFICITARIE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51" y="1289471"/>
            <a:ext cx="3764176" cy="2957945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359162" y="4425700"/>
            <a:ext cx="435415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 =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controllo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(100% dei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fabbisogni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idrici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colturali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sz="15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fr-F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SDI = </a:t>
            </a:r>
            <a:r>
              <a:rPr lang="fr-F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sustained</a:t>
            </a:r>
            <a:r>
              <a:rPr lang="fr-F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deficit</a:t>
            </a:r>
            <a:r>
              <a:rPr lang="fr-F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irrigation 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(75%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sz="15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sub-irrigazione</a:t>
            </a:r>
            <a:endParaRPr lang="fr-F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RDI =  </a:t>
            </a:r>
            <a:r>
              <a:rPr lang="fr-F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regulated</a:t>
            </a:r>
            <a:r>
              <a:rPr lang="fr-F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deficit</a:t>
            </a:r>
            <a:r>
              <a:rPr lang="fr-F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irrigation 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(50-100%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sz="15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fase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e III) –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maturazione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dei frutti</a:t>
            </a:r>
          </a:p>
          <a:p>
            <a:endParaRPr lang="fr-F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=  </a:t>
            </a:r>
            <a:r>
              <a:rPr lang="fr-F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partial </a:t>
            </a:r>
            <a:r>
              <a:rPr lang="fr-F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r>
              <a:rPr lang="fr-F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-zone </a:t>
            </a:r>
            <a:r>
              <a:rPr lang="fr-F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drying</a:t>
            </a:r>
            <a:r>
              <a:rPr lang="fr-F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(50%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sz="15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5059330" y="5500053"/>
            <a:ext cx="7069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Risparmio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idrico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(%)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definito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come [1 – (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irrigazione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SDI, RDI or PRD/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irrigazione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FI)] × 100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el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528004"/>
              </p:ext>
            </p:extLst>
          </p:nvPr>
        </p:nvGraphicFramePr>
        <p:xfrm>
          <a:off x="5059330" y="1599450"/>
          <a:ext cx="6942839" cy="378313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67289">
                  <a:extLst>
                    <a:ext uri="{9D8B030D-6E8A-4147-A177-3AD203B41FA5}">
                      <a16:colId xmlns="" xmlns:a16="http://schemas.microsoft.com/office/drawing/2014/main" val="1931718307"/>
                    </a:ext>
                  </a:extLst>
                </a:gridCol>
                <a:gridCol w="814939">
                  <a:extLst>
                    <a:ext uri="{9D8B030D-6E8A-4147-A177-3AD203B41FA5}">
                      <a16:colId xmlns="" xmlns:a16="http://schemas.microsoft.com/office/drawing/2014/main" val="199897784"/>
                    </a:ext>
                  </a:extLst>
                </a:gridCol>
                <a:gridCol w="1208639">
                  <a:extLst>
                    <a:ext uri="{9D8B030D-6E8A-4147-A177-3AD203B41FA5}">
                      <a16:colId xmlns="" xmlns:a16="http://schemas.microsoft.com/office/drawing/2014/main" val="1059304311"/>
                    </a:ext>
                  </a:extLst>
                </a:gridCol>
                <a:gridCol w="1208639">
                  <a:extLst>
                    <a:ext uri="{9D8B030D-6E8A-4147-A177-3AD203B41FA5}">
                      <a16:colId xmlns="" xmlns:a16="http://schemas.microsoft.com/office/drawing/2014/main" val="4114204896"/>
                    </a:ext>
                  </a:extLst>
                </a:gridCol>
                <a:gridCol w="1317698">
                  <a:extLst>
                    <a:ext uri="{9D8B030D-6E8A-4147-A177-3AD203B41FA5}">
                      <a16:colId xmlns="" xmlns:a16="http://schemas.microsoft.com/office/drawing/2014/main" val="4115830503"/>
                    </a:ext>
                  </a:extLst>
                </a:gridCol>
                <a:gridCol w="951463">
                  <a:extLst>
                    <a:ext uri="{9D8B030D-6E8A-4147-A177-3AD203B41FA5}">
                      <a16:colId xmlns="" xmlns:a16="http://schemas.microsoft.com/office/drawing/2014/main" val="3931103401"/>
                    </a:ext>
                  </a:extLst>
                </a:gridCol>
                <a:gridCol w="874172">
                  <a:extLst>
                    <a:ext uri="{9D8B030D-6E8A-4147-A177-3AD203B41FA5}">
                      <a16:colId xmlns="" xmlns:a16="http://schemas.microsoft.com/office/drawing/2014/main" val="2087542546"/>
                    </a:ext>
                  </a:extLst>
                </a:gridCol>
              </a:tblGrid>
              <a:tr h="252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 (mm)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SDI (mm)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RDI (mm)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PRD (mm)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</a:t>
                      </a:r>
                      <a:r>
                        <a:rPr lang="en-GB" sz="14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(mm)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(mm)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extLst>
                  <a:ext uri="{0D108BD9-81ED-4DB2-BD59-A6C34878D82A}">
                    <a16:rowId xmlns="" xmlns:a16="http://schemas.microsoft.com/office/drawing/2014/main" val="3741110675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(17.6%)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 (13.2%)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 (40.6%)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extLst>
                  <a:ext uri="{0D108BD9-81ED-4DB2-BD59-A6C34878D82A}">
                    <a16:rowId xmlns="" xmlns:a16="http://schemas.microsoft.com/office/drawing/2014/main" val="1770434539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 (19.4%)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 (20.6%)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 (38.3%)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extLst>
                  <a:ext uri="{0D108BD9-81ED-4DB2-BD59-A6C34878D82A}">
                    <a16:rowId xmlns="" xmlns:a16="http://schemas.microsoft.com/office/drawing/2014/main" val="3072768728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259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 (17.0%)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 (40.5%)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 (57.9%)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703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extLst>
                  <a:ext uri="{0D108BD9-81ED-4DB2-BD59-A6C34878D82A}">
                    <a16:rowId xmlns="" xmlns:a16="http://schemas.microsoft.com/office/drawing/2014/main" val="4263318170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(10.1%)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 (12.7%)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 (58.5%)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730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extLst>
                  <a:ext uri="{0D108BD9-81ED-4DB2-BD59-A6C34878D82A}">
                    <a16:rowId xmlns="" xmlns:a16="http://schemas.microsoft.com/office/drawing/2014/main" val="1757919136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 (26.8%)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 (37.6%)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 (43.4%)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697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extLst>
                  <a:ext uri="{0D108BD9-81ED-4DB2-BD59-A6C34878D82A}">
                    <a16:rowId xmlns="" xmlns:a16="http://schemas.microsoft.com/office/drawing/2014/main" val="1064441520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 (24.0%)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 (29.0%)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 (45.0%)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723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extLst>
                  <a:ext uri="{0D108BD9-81ED-4DB2-BD59-A6C34878D82A}">
                    <a16:rowId xmlns="" xmlns:a16="http://schemas.microsoft.com/office/drawing/2014/main" val="475396983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 (24.0%)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 (22.0%)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 (40.0%)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783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extLst>
                  <a:ext uri="{0D108BD9-81ED-4DB2-BD59-A6C34878D82A}">
                    <a16:rowId xmlns="" xmlns:a16="http://schemas.microsoft.com/office/drawing/2014/main" val="2565263842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 (20.6%)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 (32.4%)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(51.9%)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596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extLst>
                  <a:ext uri="{0D108BD9-81ED-4DB2-BD59-A6C34878D82A}">
                    <a16:rowId xmlns="" xmlns:a16="http://schemas.microsoft.com/office/drawing/2014/main" val="73631926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302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(17.2%)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 (25.2%)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 (53.0%)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636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extLst>
                  <a:ext uri="{0D108BD9-81ED-4DB2-BD59-A6C34878D82A}">
                    <a16:rowId xmlns="" xmlns:a16="http://schemas.microsoft.com/office/drawing/2014/main" val="3550551918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287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216 (24.7%)*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215 (25.1%)*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138 (51.9%)*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540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62188" marR="62188" marT="0" marB="0" anchor="ctr"/>
                </a:tc>
                <a:extLst>
                  <a:ext uri="{0D108BD9-81ED-4DB2-BD59-A6C34878D82A}">
                    <a16:rowId xmlns="" xmlns:a16="http://schemas.microsoft.com/office/drawing/2014/main" val="1153123473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150 (16.7%)*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131 (27.2%)*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110 (38.9%)*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564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2188" marR="62188" marT="0" marB="0" anchor="ctr"/>
                </a:tc>
                <a:extLst>
                  <a:ext uri="{0D108BD9-81ED-4DB2-BD59-A6C34878D82A}">
                    <a16:rowId xmlns="" xmlns:a16="http://schemas.microsoft.com/office/drawing/2014/main" val="2834089379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252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208 (17.5%)*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219 (13.1%)*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163 (35.3%)*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579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2188" marR="62188" marT="0" marB="0" anchor="ctr"/>
                </a:tc>
                <a:extLst>
                  <a:ext uri="{0D108BD9-81ED-4DB2-BD59-A6C34878D82A}">
                    <a16:rowId xmlns="" xmlns:a16="http://schemas.microsoft.com/office/drawing/2014/main" val="3152571548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213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193 (9.4%)*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162 (23.9%)*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126 (40.8%)*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493</a:t>
                      </a: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2188" marR="62188" marT="0" marB="0" anchor="ctr"/>
                </a:tc>
                <a:extLst>
                  <a:ext uri="{0D108BD9-81ED-4DB2-BD59-A6C34878D82A}">
                    <a16:rowId xmlns="" xmlns:a16="http://schemas.microsoft.com/office/drawing/2014/main" val="674743140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2024</a:t>
                      </a:r>
                      <a:endParaRPr lang="en-GB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246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233 (5.0%)*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199 (19.0%)*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134 (46.0%)*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572</a:t>
                      </a:r>
                      <a:endParaRPr lang="it-IT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2188" marR="62188" marT="0" marB="0" anchor="ctr"/>
                </a:tc>
                <a:extLst>
                  <a:ext uri="{0D108BD9-81ED-4DB2-BD59-A6C34878D82A}">
                    <a16:rowId xmlns="" xmlns:a16="http://schemas.microsoft.com/office/drawing/2014/main" val="512830651"/>
                  </a:ext>
                </a:extLst>
              </a:tr>
            </a:tbl>
          </a:graphicData>
        </a:graphic>
      </p:graphicFrame>
      <p:sp>
        <p:nvSpPr>
          <p:cNvPr id="3" name="Freccia a destra 2"/>
          <p:cNvSpPr/>
          <p:nvPr/>
        </p:nvSpPr>
        <p:spPr>
          <a:xfrm>
            <a:off x="4457677" y="2890684"/>
            <a:ext cx="511278" cy="540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asellaDiTesto 17"/>
          <p:cNvSpPr txBox="1"/>
          <p:nvPr/>
        </p:nvSpPr>
        <p:spPr>
          <a:xfrm>
            <a:off x="7375872" y="1200673"/>
            <a:ext cx="1959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VOLUMI EROGATI</a:t>
            </a:r>
            <a:endParaRPr lang="it-IT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6178235" y="5986881"/>
            <a:ext cx="5079700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Risparmi idrici </a:t>
            </a:r>
            <a:r>
              <a:rPr lang="it-IT" altLang="it-IT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dal 20 al 50% con le </a:t>
            </a:r>
            <a:r>
              <a:rPr lang="it-IT" altLang="it-IT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strategie deficitarie</a:t>
            </a:r>
            <a:endParaRPr lang="it-IT" altLang="it-IT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26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tangolo 34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CASI STUDIO: APPLICAZIONE DI TECNICHE E STRATEGIE IRRIGUE INNOVATIVE IN AGRUMETI </a:t>
            </a:r>
            <a:endParaRPr lang="en-GB" sz="24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482826" y="920139"/>
            <a:ext cx="496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APP. 5 – STRATEGIE IRRIGUE DEFICITARIE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51" y="1289471"/>
            <a:ext cx="3764176" cy="2957945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359162" y="4425700"/>
            <a:ext cx="435415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 =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controllo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(100% dei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fabbisogni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idrici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colturali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sz="15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fr-F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SDI = </a:t>
            </a:r>
            <a:r>
              <a:rPr lang="fr-F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sustained</a:t>
            </a:r>
            <a:r>
              <a:rPr lang="fr-F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deficit</a:t>
            </a:r>
            <a:r>
              <a:rPr lang="fr-F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irrigation 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(75%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sz="15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sub-irrigazione</a:t>
            </a:r>
            <a:endParaRPr lang="fr-F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RDI =  </a:t>
            </a:r>
            <a:r>
              <a:rPr lang="fr-F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regulated</a:t>
            </a:r>
            <a:r>
              <a:rPr lang="fr-F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deficit</a:t>
            </a:r>
            <a:r>
              <a:rPr lang="fr-F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irrigation 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(50-100%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sz="15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fase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e III) –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maturazione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dei frutti</a:t>
            </a:r>
          </a:p>
          <a:p>
            <a:endParaRPr lang="fr-F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=  </a:t>
            </a:r>
            <a:r>
              <a:rPr lang="fr-F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partial </a:t>
            </a:r>
            <a:r>
              <a:rPr lang="fr-F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r>
              <a:rPr lang="fr-F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-zone </a:t>
            </a:r>
            <a:r>
              <a:rPr lang="fr-F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drying</a:t>
            </a:r>
            <a:r>
              <a:rPr lang="fr-F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(50%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sz="15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Freccia a destra 2"/>
          <p:cNvSpPr/>
          <p:nvPr/>
        </p:nvSpPr>
        <p:spPr>
          <a:xfrm>
            <a:off x="4457677" y="2890684"/>
            <a:ext cx="511278" cy="540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asellaDiTesto 17"/>
          <p:cNvSpPr txBox="1"/>
          <p:nvPr/>
        </p:nvSpPr>
        <p:spPr>
          <a:xfrm>
            <a:off x="7439149" y="1510127"/>
            <a:ext cx="1550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PRODUZIONE</a:t>
            </a:r>
            <a:endParaRPr lang="it-IT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808" y="4144636"/>
            <a:ext cx="4424680" cy="2553408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5175800" y="1924523"/>
            <a:ext cx="4526697" cy="2300494"/>
            <a:chOff x="6526041" y="1924523"/>
            <a:chExt cx="4526697" cy="2300494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6041" y="1924523"/>
              <a:ext cx="4526697" cy="2300494"/>
            </a:xfrm>
            <a:prstGeom prst="rect">
              <a:avLst/>
            </a:prstGeom>
          </p:spPr>
        </p:pic>
        <p:sp>
          <p:nvSpPr>
            <p:cNvPr id="2" name="Rettangolo 1"/>
            <p:cNvSpPr/>
            <p:nvPr/>
          </p:nvSpPr>
          <p:spPr>
            <a:xfrm>
              <a:off x="9222658" y="1961939"/>
              <a:ext cx="501445" cy="2637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Rettangolo 5"/>
          <p:cNvSpPr/>
          <p:nvPr/>
        </p:nvSpPr>
        <p:spPr>
          <a:xfrm>
            <a:off x="10037161" y="2890684"/>
            <a:ext cx="1875016" cy="203132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b="1" kern="0" dirty="0">
                <a:latin typeface="Cambria" panose="02040503050406030204" pitchFamily="18" charset="0"/>
                <a:ea typeface="Cambria" panose="02040503050406030204" pitchFamily="18" charset="0"/>
              </a:rPr>
              <a:t>Nessuna differenza significativa </a:t>
            </a:r>
            <a:r>
              <a:rPr lang="it-IT" altLang="it-IT" kern="0" dirty="0">
                <a:latin typeface="Cambria" panose="02040503050406030204" pitchFamily="18" charset="0"/>
                <a:ea typeface="Cambria" panose="02040503050406030204" pitchFamily="18" charset="0"/>
              </a:rPr>
              <a:t>tra i trattamenti in termini di </a:t>
            </a:r>
            <a:r>
              <a:rPr lang="it-IT" altLang="it-IT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produzione</a:t>
            </a:r>
            <a:r>
              <a:rPr lang="it-IT" altLang="it-IT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altLang="it-IT" kern="0" dirty="0">
                <a:latin typeface="Cambria" panose="02040503050406030204" pitchFamily="18" charset="0"/>
                <a:ea typeface="Cambria" panose="02040503050406030204" pitchFamily="18" charset="0"/>
              </a:rPr>
              <a:t>e </a:t>
            </a:r>
            <a:r>
              <a:rPr lang="it-IT" altLang="it-IT" b="1" kern="0" dirty="0">
                <a:latin typeface="Cambria" panose="02040503050406030204" pitchFamily="18" charset="0"/>
                <a:ea typeface="Cambria" panose="02040503050406030204" pitchFamily="18" charset="0"/>
              </a:rPr>
              <a:t>peso dei frutti</a:t>
            </a:r>
          </a:p>
        </p:txBody>
      </p:sp>
    </p:spTree>
    <p:extLst>
      <p:ext uri="{BB962C8B-B14F-4D97-AF65-F5344CB8AC3E}">
        <p14:creationId xmlns:p14="http://schemas.microsoft.com/office/powerpoint/2010/main" val="3819634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tangolo 34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CASI STUDIO: APPLICAZIONE DI TECNICHE E STRATEGIE IRRIGUE INNOVATIVE IN AGRUMETI </a:t>
            </a:r>
            <a:endParaRPr lang="en-GB" sz="24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3"/>
          <a:srcRect r="34042" b="69381"/>
          <a:stretch/>
        </p:blipFill>
        <p:spPr>
          <a:xfrm>
            <a:off x="722148" y="1666832"/>
            <a:ext cx="2959550" cy="907243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01" y="2532817"/>
            <a:ext cx="2292295" cy="3633531"/>
          </a:xfrm>
          <a:prstGeom prst="rect">
            <a:avLst/>
          </a:prstGeom>
        </p:spPr>
      </p:pic>
      <p:grpSp>
        <p:nvGrpSpPr>
          <p:cNvPr id="43" name="Gruppo 42"/>
          <p:cNvGrpSpPr/>
          <p:nvPr/>
        </p:nvGrpSpPr>
        <p:grpSpPr>
          <a:xfrm>
            <a:off x="482826" y="1603933"/>
            <a:ext cx="3292761" cy="4687324"/>
            <a:chOff x="4472327" y="1063159"/>
            <a:chExt cx="7436138" cy="4687324"/>
          </a:xfrm>
        </p:grpSpPr>
        <p:sp>
          <p:nvSpPr>
            <p:cNvPr id="39" name="Rettangolo 38"/>
            <p:cNvSpPr/>
            <p:nvPr/>
          </p:nvSpPr>
          <p:spPr>
            <a:xfrm>
              <a:off x="4472327" y="1063159"/>
              <a:ext cx="7436138" cy="468732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ttangolo 1"/>
            <p:cNvSpPr/>
            <p:nvPr/>
          </p:nvSpPr>
          <p:spPr>
            <a:xfrm>
              <a:off x="5931799" y="2010735"/>
              <a:ext cx="4311331" cy="2761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482826" y="920139"/>
            <a:ext cx="509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APP. 10 – STRATEGIE IRRIGUE DEFICITARIE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el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954197"/>
              </p:ext>
            </p:extLst>
          </p:nvPr>
        </p:nvGraphicFramePr>
        <p:xfrm>
          <a:off x="5997584" y="3440643"/>
          <a:ext cx="4692267" cy="1984249"/>
        </p:xfrm>
        <a:graphic>
          <a:graphicData uri="http://schemas.openxmlformats.org/drawingml/2006/table">
            <a:tbl>
              <a:tblPr firstRow="1" bandRow="1"/>
              <a:tblGrid>
                <a:gridCol w="1135957">
                  <a:extLst>
                    <a:ext uri="{9D8B030D-6E8A-4147-A177-3AD203B41FA5}">
                      <a16:colId xmlns="" xmlns:a16="http://schemas.microsoft.com/office/drawing/2014/main" val="1494883788"/>
                    </a:ext>
                  </a:extLst>
                </a:gridCol>
                <a:gridCol w="1130299">
                  <a:extLst>
                    <a:ext uri="{9D8B030D-6E8A-4147-A177-3AD203B41FA5}">
                      <a16:colId xmlns="" xmlns:a16="http://schemas.microsoft.com/office/drawing/2014/main" val="541613623"/>
                    </a:ext>
                  </a:extLst>
                </a:gridCol>
                <a:gridCol w="1145427">
                  <a:extLst>
                    <a:ext uri="{9D8B030D-6E8A-4147-A177-3AD203B41FA5}">
                      <a16:colId xmlns="" xmlns:a16="http://schemas.microsoft.com/office/drawing/2014/main" val="1372199306"/>
                    </a:ext>
                  </a:extLst>
                </a:gridCol>
                <a:gridCol w="1280584">
                  <a:extLst>
                    <a:ext uri="{9D8B030D-6E8A-4147-A177-3AD203B41FA5}">
                      <a16:colId xmlns="" xmlns:a16="http://schemas.microsoft.com/office/drawing/2014/main" val="3841294243"/>
                    </a:ext>
                  </a:extLst>
                </a:gridCol>
              </a:tblGrid>
              <a:tr h="20807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it-IT" sz="1600" b="1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Strategia</a:t>
                      </a:r>
                      <a:r>
                        <a:rPr lang="it-IT" sz="1600" b="1" kern="1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irrigua</a:t>
                      </a:r>
                      <a:endParaRPr lang="it-IT" sz="1600" b="1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3B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Volumi irrigui (mm)</a:t>
                      </a:r>
                      <a:endParaRPr lang="it-IT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3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it-IT" sz="1600" b="1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Risparmio idrico (%)</a:t>
                      </a:r>
                      <a:endParaRPr lang="it-IT" sz="1600" b="1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3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5085232"/>
                  </a:ext>
                </a:extLst>
              </a:tr>
              <a:tr h="490729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sz="18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843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it-IT" sz="1600" b="1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2024</a:t>
                      </a:r>
                      <a:endParaRPr lang="it-IT" sz="1600" b="1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3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3B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it-IT" sz="18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74725039"/>
                  </a:ext>
                </a:extLst>
              </a:tr>
              <a:tr h="3520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Full</a:t>
                      </a:r>
                      <a:r>
                        <a:rPr lang="it-IT" sz="1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irrigation</a:t>
                      </a:r>
                      <a:endParaRPr lang="it-IT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157</a:t>
                      </a:r>
                      <a:endParaRPr lang="it-IT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199</a:t>
                      </a:r>
                      <a:endParaRPr lang="it-IT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63</a:t>
                      </a:r>
                      <a:endParaRPr lang="it-IT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R>
                    <a:lnT>
                      <a:noFill/>
                    </a:lnT>
                    <a:lnB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48495245"/>
                  </a:ext>
                </a:extLst>
              </a:tr>
              <a:tr h="3520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Deficit</a:t>
                      </a:r>
                      <a:r>
                        <a:rPr lang="it-IT" sz="1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irrigation</a:t>
                      </a:r>
                      <a:r>
                        <a:rPr lang="it-IT" sz="1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it-IT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58</a:t>
                      </a:r>
                      <a:endParaRPr lang="it-IT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77</a:t>
                      </a:r>
                      <a:endParaRPr lang="it-IT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843B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59348295"/>
                  </a:ext>
                </a:extLst>
              </a:tr>
            </a:tbl>
          </a:graphicData>
        </a:graphic>
      </p:graphicFrame>
      <p:sp>
        <p:nvSpPr>
          <p:cNvPr id="15" name="Rettangolo 14"/>
          <p:cNvSpPr/>
          <p:nvPr/>
        </p:nvSpPr>
        <p:spPr>
          <a:xfrm>
            <a:off x="5309111" y="5797016"/>
            <a:ext cx="5811173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Risparmio idrico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del 63% con la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strategia deficitaria</a:t>
            </a:r>
            <a:endParaRPr lang="en-GB" b="1" dirty="0"/>
          </a:p>
        </p:txBody>
      </p:sp>
      <p:sp>
        <p:nvSpPr>
          <p:cNvPr id="16" name="Freccia a destra 15"/>
          <p:cNvSpPr/>
          <p:nvPr/>
        </p:nvSpPr>
        <p:spPr>
          <a:xfrm>
            <a:off x="4492163" y="3288834"/>
            <a:ext cx="704259" cy="7693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741" y="1337828"/>
            <a:ext cx="4841951" cy="19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6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STRATEGIE DI CONSERVAZIONE DEL SUOLO</a:t>
            </a:r>
            <a:endParaRPr lang="it-IT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Immagine 8" descr="Immagine che contiene esterni, albero, erba, campo&#10;&#10;Descrizione generata automaticamente">
            <a:extLst>
              <a:ext uri="{FF2B5EF4-FFF2-40B4-BE49-F238E27FC236}">
                <a16:creationId xmlns="" xmlns:a16="http://schemas.microsoft.com/office/drawing/2014/main" id="{90F034ED-A01C-A402-7F3D-0BE7F45AA5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628565" y="1951971"/>
            <a:ext cx="3158234" cy="347052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84229" y="840925"/>
            <a:ext cx="116324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sz="20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Mulching</a:t>
            </a:r>
            <a:r>
              <a:rPr lang="it-IT" altLang="it-IT" sz="20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organico</a:t>
            </a:r>
            <a:r>
              <a:rPr lang="it-IT" altLang="it-IT" sz="2000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: strato pacciamante attraverso l’impiego di materiale residuo della potatura e della vegetazione spontanea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it-IT" altLang="it-IT" sz="20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it-IT" altLang="it-IT" sz="20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84228" y="1951971"/>
            <a:ext cx="392397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sz="2000" u="sng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Vantaggi</a:t>
            </a:r>
            <a:r>
              <a:rPr lang="it-IT" altLang="it-IT" sz="2000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defRPr/>
            </a:pPr>
            <a:endParaRPr lang="it-IT" altLang="it-IT" sz="2000" kern="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altLang="it-IT" sz="2000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Riduzione delle </a:t>
            </a:r>
            <a:r>
              <a:rPr lang="it-IT" altLang="it-IT" sz="2000" kern="0" dirty="0">
                <a:latin typeface="Cambria" panose="02040503050406030204" pitchFamily="18" charset="0"/>
                <a:ea typeface="Cambria" panose="02040503050406030204" pitchFamily="18" charset="0"/>
              </a:rPr>
              <a:t>perdite d’acqua per </a:t>
            </a:r>
            <a:r>
              <a:rPr lang="it-IT" altLang="it-IT" sz="2000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evaporazione</a:t>
            </a:r>
          </a:p>
          <a:p>
            <a:pPr algn="just">
              <a:defRPr/>
            </a:pPr>
            <a:r>
              <a:rPr lang="it-IT" altLang="it-IT" sz="2000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altLang="it-IT" sz="2000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Controllo delle infestanti</a:t>
            </a:r>
          </a:p>
          <a:p>
            <a:pPr algn="just">
              <a:defRPr/>
            </a:pPr>
            <a:endParaRPr lang="it-IT" altLang="it-IT" sz="2000" kern="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altLang="it-IT" sz="2000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Apporto di sostanza organica</a:t>
            </a:r>
          </a:p>
          <a:p>
            <a:pPr algn="just">
              <a:defRPr/>
            </a:pPr>
            <a:endParaRPr lang="it-IT" altLang="it-IT" sz="2000" kern="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altLang="it-IT" sz="2000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Utilizzo di materiale di scarto</a:t>
            </a:r>
            <a:endParaRPr lang="it-IT" altLang="it-IT" sz="20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877" y="2526258"/>
            <a:ext cx="3062826" cy="409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68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16628" y="1206016"/>
            <a:ext cx="11117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Preparazione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del mulching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organico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(2021- 2022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specie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infestanti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residui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potatura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6" y="1606126"/>
            <a:ext cx="2811814" cy="384626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62" y="1981145"/>
            <a:ext cx="2811814" cy="384626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D8532555-EFCC-E04B-8529-5896B29A4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78" y="2503322"/>
            <a:ext cx="2784900" cy="377949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/>
          <a:srcRect l="21719" r="18853"/>
          <a:stretch/>
        </p:blipFill>
        <p:spPr>
          <a:xfrm>
            <a:off x="8907180" y="3923423"/>
            <a:ext cx="3147168" cy="2710645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CASI STUDIO: APPLICAZIONE DI STRATEGIE IRRIGUE E DI GESTIONE DEL SUOLO INNOVATIVE IN AGRUMETI </a:t>
            </a:r>
            <a:endParaRPr lang="en-GB" sz="24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308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0538" y="1033089"/>
            <a:ext cx="4609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Campi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sperimentali «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Palazzelli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APP.11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CASI STUDIO: APPLICAZIONE DI STRATEGIE IRRIGUE E DI GESTIONE DEL SUOLO INNOVATIVE IN AGRUMETI </a:t>
            </a:r>
            <a:endParaRPr lang="en-GB" sz="24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937" y="3718765"/>
            <a:ext cx="3974727" cy="2649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CFCFB"/>
              </a:clrFrom>
              <a:clrTo>
                <a:srgbClr val="FCFC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414" y="1193846"/>
            <a:ext cx="2266752" cy="226675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24464" y="2491867"/>
            <a:ext cx="68530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Cos’è?</a:t>
            </a:r>
          </a:p>
          <a:p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Fertilizzante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organico di alta qualità prodotto dalla digestione di materiali organici (es. letame bovino e ovino) da parte dei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lombrichi.Ricco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 di nutrienti prontamente disponibili, enzimi, acidi umici e fitormoni 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naturali.</a:t>
            </a:r>
          </a:p>
          <a:p>
            <a:endParaRPr lang="it-IT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it-IT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Benefici attesi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Migliora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la struttura fisica e chimica del 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suolo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Aumenta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la biodiversità microbica e l’attività biologica del 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suolo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Rafforza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la simbiosi suolo–pianta, favorendo l’assorbimento dei nutrienti e la resistenza agli 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Strumento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chiave per sistemi agricoli sostenibili e biologici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222222" y="1831304"/>
            <a:ext cx="66785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Vermicompost</a:t>
            </a:r>
            <a:r>
              <a:rPr lang="en-GB" sz="2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come </a:t>
            </a:r>
            <a:r>
              <a:rPr lang="en-GB" sz="2000" b="1" u="sng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ammendante</a:t>
            </a:r>
            <a:r>
              <a:rPr lang="en-GB" sz="2000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u="sng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organico</a:t>
            </a:r>
            <a:r>
              <a:rPr lang="en-GB" sz="2000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u="sng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sostenibile</a:t>
            </a:r>
            <a:r>
              <a:rPr lang="en-GB" sz="2000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sz="2000" b="1" u="sng" dirty="0"/>
          </a:p>
        </p:txBody>
      </p:sp>
    </p:spTree>
    <p:extLst>
      <p:ext uri="{BB962C8B-B14F-4D97-AF65-F5344CB8AC3E}">
        <p14:creationId xmlns:p14="http://schemas.microsoft.com/office/powerpoint/2010/main" val="1640241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0538" y="1033089"/>
            <a:ext cx="4609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Campi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sperimentali «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Palazzelli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APP.11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CASI STUDIO: APPLICAZIONE DI STRATEGIE IRRIGUE E DI GESTIONE DEL SUOLO INNOVATIVE IN AGRUMETI </a:t>
            </a:r>
            <a:endParaRPr lang="en-GB" sz="24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uppo 12"/>
          <p:cNvGrpSpPr/>
          <p:nvPr/>
        </p:nvGrpSpPr>
        <p:grpSpPr>
          <a:xfrm>
            <a:off x="1301370" y="3652658"/>
            <a:ext cx="8836629" cy="2889382"/>
            <a:chOff x="219822" y="3827182"/>
            <a:chExt cx="8836629" cy="2889382"/>
          </a:xfrm>
        </p:grpSpPr>
        <p:pic>
          <p:nvPicPr>
            <p:cNvPr id="11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5365" y="3827182"/>
              <a:ext cx="2160000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Immagin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6451" y="3827182"/>
              <a:ext cx="2160000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Immagin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908" y="3836564"/>
              <a:ext cx="2160000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" name="Immagin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22" y="3827182"/>
              <a:ext cx="2160000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Freccia a destra 11"/>
            <p:cNvSpPr/>
            <p:nvPr/>
          </p:nvSpPr>
          <p:spPr>
            <a:xfrm>
              <a:off x="2224585" y="4819863"/>
              <a:ext cx="502920" cy="1069848"/>
            </a:xfrm>
            <a:prstGeom prst="rightArrow">
              <a:avLst/>
            </a:prstGeom>
            <a:solidFill>
              <a:srgbClr val="FF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ccia a destra 21"/>
            <p:cNvSpPr/>
            <p:nvPr/>
          </p:nvSpPr>
          <p:spPr>
            <a:xfrm>
              <a:off x="4462520" y="4819863"/>
              <a:ext cx="502920" cy="1069848"/>
            </a:xfrm>
            <a:prstGeom prst="rightArrow">
              <a:avLst/>
            </a:prstGeom>
            <a:solidFill>
              <a:srgbClr val="FF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ccia a destra 22"/>
            <p:cNvSpPr/>
            <p:nvPr/>
          </p:nvSpPr>
          <p:spPr>
            <a:xfrm>
              <a:off x="6682167" y="4819863"/>
              <a:ext cx="502920" cy="1069848"/>
            </a:xfrm>
            <a:prstGeom prst="rightArrow">
              <a:avLst/>
            </a:prstGeom>
            <a:solidFill>
              <a:srgbClr val="FF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Rettangolo 1"/>
          <p:cNvSpPr/>
          <p:nvPr/>
        </p:nvSpPr>
        <p:spPr>
          <a:xfrm>
            <a:off x="150538" y="1393223"/>
            <a:ext cx="11897620" cy="2118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Prove su giovani piante di arancio Lane Late innestate su portinnesti A+VOLK e WGFT (anno 2025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Composizione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del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vermicompost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: ~2% N totale, rapporto C/N = 15 → mineralizzazione 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graduale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Dose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di applicazione: 5–6 kg per pianta per intervento, ripetuto 2 volte/anno(post-raccolta e ripresa vegetativa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Distribuzione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sotto la proiezione della chioma (≈50 cm dal tronco) e leggera incorporazione (5–10 cm di profondità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Caratterizzazione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del suolo prima e dopo l’applicazione (in corso)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386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 </a:t>
            </a:r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METODI DI MONITORAGGIO DEL </a:t>
            </a:r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CONTINUUM</a:t>
            </a:r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SUOLO-PIANTA-ATMOSFERA</a:t>
            </a:r>
            <a:endParaRPr lang="it-IT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GB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93738" y="1033229"/>
            <a:ext cx="115252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L’identificazione dei processi di scambio di massa ed energia che avvengono nel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continuum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suolo-pianta-atmosfera (SPA) presenta interessanti spunti di ricerca e può contribuire alla definizione di criteri per il risparmio idrico. Tra i metodi utilizzati per misurare e/o stimare le relazioni che si instaurano nel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continuum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SPA vi sono: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Metodi basati sulla determinazione dello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stato idrico della pianta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Metodi basati sul monitoraggio dello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stato idrico del terreno </a:t>
            </a:r>
            <a:endParaRPr lang="it-IT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Metodi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basati sulla misura / stima dei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fabbisogni idrici colturali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767194" y="5213073"/>
            <a:ext cx="86772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DEFINIZIONE DI CRITERI PER IL RISPARMIO IDRICO CHE SONO ALLA BASE DELLA CORRETTA  APPLICAZIONE DELLE STRATEGIE IRRIGUE IN MANIERA SOSTENIBILE </a:t>
            </a:r>
            <a:endParaRPr lang="it-IT" sz="2000" b="1" dirty="0">
              <a:solidFill>
                <a:schemeClr val="accent1"/>
              </a:solidFill>
            </a:endParaRPr>
          </a:p>
        </p:txBody>
      </p:sp>
      <p:sp>
        <p:nvSpPr>
          <p:cNvPr id="24" name="Freccia in giù 23"/>
          <p:cNvSpPr/>
          <p:nvPr/>
        </p:nvSpPr>
        <p:spPr>
          <a:xfrm>
            <a:off x="5575297" y="4580133"/>
            <a:ext cx="1080120" cy="679977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2756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" y="182880"/>
            <a:ext cx="1146048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733" b="1" u="sng" dirty="0">
                <a:solidFill>
                  <a:srgbClr val="1F386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DISPONIBILITÀ IDRICA DEGLI INVASI IN SICILIA</a:t>
            </a:r>
            <a:endParaRPr lang="en-US" sz="3733" dirty="0"/>
          </a:p>
        </p:txBody>
      </p:sp>
      <p:pic>
        <p:nvPicPr>
          <p:cNvPr id="3" name="Image 0" descr="/home/claude/mappa_invasi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219200"/>
            <a:ext cx="7315200" cy="53035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24800" y="1219200"/>
            <a:ext cx="402336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733" b="1" u="sng" dirty="0">
                <a:solidFill>
                  <a:srgbClr val="1F386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Principali invasi monitorati</a:t>
            </a:r>
            <a:endParaRPr lang="en-US" sz="1733" dirty="0"/>
          </a:p>
        </p:txBody>
      </p:sp>
      <p:sp>
        <p:nvSpPr>
          <p:cNvPr id="5" name="Shape 2"/>
          <p:cNvSpPr/>
          <p:nvPr/>
        </p:nvSpPr>
        <p:spPr>
          <a:xfrm>
            <a:off x="7924800" y="1731264"/>
            <a:ext cx="4023360" cy="341376"/>
          </a:xfrm>
          <a:prstGeom prst="rect">
            <a:avLst/>
          </a:prstGeom>
          <a:solidFill>
            <a:srgbClr val="1F3864"/>
          </a:solidFill>
          <a:ln w="12700">
            <a:solidFill>
              <a:srgbClr val="1F3864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985760" y="1731264"/>
            <a:ext cx="25603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0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Invaso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10546080" y="1731264"/>
            <a:ext cx="13411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Cap. tot.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7924800" y="2097024"/>
            <a:ext cx="4023360" cy="329184"/>
          </a:xfrm>
          <a:prstGeom prst="rect">
            <a:avLst/>
          </a:prstGeom>
          <a:solidFill>
            <a:srgbClr val="F2F7FC"/>
          </a:solidFill>
          <a:ln w="6350">
            <a:solidFill>
              <a:srgbClr val="D0E4F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985760" y="2121408"/>
            <a:ext cx="25603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Lentini</a:t>
            </a:r>
            <a:endParaRPr lang="en-US" sz="1267" dirty="0"/>
          </a:p>
        </p:txBody>
      </p:sp>
      <p:sp>
        <p:nvSpPr>
          <p:cNvPr id="10" name="Text 7"/>
          <p:cNvSpPr/>
          <p:nvPr/>
        </p:nvSpPr>
        <p:spPr>
          <a:xfrm>
            <a:off x="10546080" y="2121408"/>
            <a:ext cx="13411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267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250 Mmc</a:t>
            </a:r>
            <a:endParaRPr lang="en-US" sz="1267" dirty="0"/>
          </a:p>
        </p:txBody>
      </p:sp>
      <p:sp>
        <p:nvSpPr>
          <p:cNvPr id="11" name="Shape 8"/>
          <p:cNvSpPr/>
          <p:nvPr/>
        </p:nvSpPr>
        <p:spPr>
          <a:xfrm>
            <a:off x="7924800" y="2426208"/>
            <a:ext cx="4023360" cy="329184"/>
          </a:xfrm>
          <a:prstGeom prst="rect">
            <a:avLst/>
          </a:prstGeom>
          <a:solidFill>
            <a:srgbClr val="FFFFFF"/>
          </a:solidFill>
          <a:ln w="6350">
            <a:solidFill>
              <a:srgbClr val="D0E4F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985760" y="2450592"/>
            <a:ext cx="25603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Garcia (M. Franc.)</a:t>
            </a:r>
            <a:endParaRPr lang="en-US" sz="1267" dirty="0"/>
          </a:p>
        </p:txBody>
      </p:sp>
      <p:sp>
        <p:nvSpPr>
          <p:cNvPr id="13" name="Text 10"/>
          <p:cNvSpPr/>
          <p:nvPr/>
        </p:nvSpPr>
        <p:spPr>
          <a:xfrm>
            <a:off x="10546080" y="2450592"/>
            <a:ext cx="13411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267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59 Mmc</a:t>
            </a:r>
            <a:endParaRPr lang="en-US" sz="1267" dirty="0"/>
          </a:p>
        </p:txBody>
      </p:sp>
      <p:sp>
        <p:nvSpPr>
          <p:cNvPr id="14" name="Shape 11"/>
          <p:cNvSpPr/>
          <p:nvPr/>
        </p:nvSpPr>
        <p:spPr>
          <a:xfrm>
            <a:off x="7924800" y="2755392"/>
            <a:ext cx="4023360" cy="329184"/>
          </a:xfrm>
          <a:prstGeom prst="rect">
            <a:avLst/>
          </a:prstGeom>
          <a:solidFill>
            <a:srgbClr val="F2F7FC"/>
          </a:solidFill>
          <a:ln w="6350">
            <a:solidFill>
              <a:srgbClr val="D0E4F5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985760" y="2779776"/>
            <a:ext cx="25603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Poma</a:t>
            </a:r>
            <a:endParaRPr lang="en-US" sz="1267" dirty="0"/>
          </a:p>
        </p:txBody>
      </p:sp>
      <p:sp>
        <p:nvSpPr>
          <p:cNvPr id="16" name="Text 13"/>
          <p:cNvSpPr/>
          <p:nvPr/>
        </p:nvSpPr>
        <p:spPr>
          <a:xfrm>
            <a:off x="10546080" y="2779776"/>
            <a:ext cx="13411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267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74 Mmc</a:t>
            </a:r>
            <a:endParaRPr lang="en-US" sz="1267" dirty="0"/>
          </a:p>
        </p:txBody>
      </p:sp>
      <p:sp>
        <p:nvSpPr>
          <p:cNvPr id="17" name="Shape 14"/>
          <p:cNvSpPr/>
          <p:nvPr/>
        </p:nvSpPr>
        <p:spPr>
          <a:xfrm>
            <a:off x="7924800" y="3084576"/>
            <a:ext cx="4023360" cy="329184"/>
          </a:xfrm>
          <a:prstGeom prst="rect">
            <a:avLst/>
          </a:prstGeom>
          <a:solidFill>
            <a:srgbClr val="FFFFFF"/>
          </a:solidFill>
          <a:ln w="6350">
            <a:solidFill>
              <a:srgbClr val="D0E4F5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7985760" y="3108960"/>
            <a:ext cx="25603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Rosamarina</a:t>
            </a:r>
            <a:endParaRPr lang="en-US" sz="1267" dirty="0"/>
          </a:p>
        </p:txBody>
      </p:sp>
      <p:sp>
        <p:nvSpPr>
          <p:cNvPr id="19" name="Text 16"/>
          <p:cNvSpPr/>
          <p:nvPr/>
        </p:nvSpPr>
        <p:spPr>
          <a:xfrm>
            <a:off x="10546080" y="3108960"/>
            <a:ext cx="13411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267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69 Mmc</a:t>
            </a:r>
            <a:endParaRPr lang="en-US" sz="1267" dirty="0"/>
          </a:p>
        </p:txBody>
      </p:sp>
      <p:sp>
        <p:nvSpPr>
          <p:cNvPr id="20" name="Shape 17"/>
          <p:cNvSpPr/>
          <p:nvPr/>
        </p:nvSpPr>
        <p:spPr>
          <a:xfrm>
            <a:off x="7924800" y="3413760"/>
            <a:ext cx="4023360" cy="329184"/>
          </a:xfrm>
          <a:prstGeom prst="rect">
            <a:avLst/>
          </a:prstGeom>
          <a:solidFill>
            <a:srgbClr val="F2F7FC"/>
          </a:solidFill>
          <a:ln w="6350">
            <a:solidFill>
              <a:srgbClr val="D0E4F5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7985760" y="3438144"/>
            <a:ext cx="25603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Don Sturzo (Ogliast.)</a:t>
            </a:r>
            <a:endParaRPr lang="en-US" sz="1267" dirty="0"/>
          </a:p>
        </p:txBody>
      </p:sp>
      <p:sp>
        <p:nvSpPr>
          <p:cNvPr id="22" name="Text 19"/>
          <p:cNvSpPr/>
          <p:nvPr/>
        </p:nvSpPr>
        <p:spPr>
          <a:xfrm>
            <a:off x="10546080" y="3438144"/>
            <a:ext cx="13411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267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51 Mmc</a:t>
            </a:r>
            <a:endParaRPr lang="en-US" sz="1267" dirty="0"/>
          </a:p>
        </p:txBody>
      </p:sp>
      <p:sp>
        <p:nvSpPr>
          <p:cNvPr id="23" name="Shape 20"/>
          <p:cNvSpPr/>
          <p:nvPr/>
        </p:nvSpPr>
        <p:spPr>
          <a:xfrm>
            <a:off x="7924800" y="3742944"/>
            <a:ext cx="4023360" cy="329184"/>
          </a:xfrm>
          <a:prstGeom prst="rect">
            <a:avLst/>
          </a:prstGeom>
          <a:solidFill>
            <a:srgbClr val="FFFFFF"/>
          </a:solidFill>
          <a:ln w="6350">
            <a:solidFill>
              <a:srgbClr val="D0E4F5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7985760" y="3767328"/>
            <a:ext cx="25603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Ancipa</a:t>
            </a:r>
            <a:endParaRPr lang="en-US" sz="1267" dirty="0"/>
          </a:p>
        </p:txBody>
      </p:sp>
      <p:sp>
        <p:nvSpPr>
          <p:cNvPr id="25" name="Text 22"/>
          <p:cNvSpPr/>
          <p:nvPr/>
        </p:nvSpPr>
        <p:spPr>
          <a:xfrm>
            <a:off x="10546080" y="3767328"/>
            <a:ext cx="13411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267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29 Mmc</a:t>
            </a:r>
            <a:endParaRPr lang="en-US" sz="1267" dirty="0"/>
          </a:p>
        </p:txBody>
      </p:sp>
      <p:sp>
        <p:nvSpPr>
          <p:cNvPr id="26" name="Shape 23"/>
          <p:cNvSpPr/>
          <p:nvPr/>
        </p:nvSpPr>
        <p:spPr>
          <a:xfrm>
            <a:off x="7924800" y="4072128"/>
            <a:ext cx="4023360" cy="329184"/>
          </a:xfrm>
          <a:prstGeom prst="rect">
            <a:avLst/>
          </a:prstGeom>
          <a:solidFill>
            <a:srgbClr val="F2F7FC"/>
          </a:solidFill>
          <a:ln w="6350">
            <a:solidFill>
              <a:srgbClr val="D0E4F5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7985760" y="4096512"/>
            <a:ext cx="25603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Pozzillo</a:t>
            </a:r>
            <a:endParaRPr lang="en-US" sz="1267" dirty="0"/>
          </a:p>
        </p:txBody>
      </p:sp>
      <p:sp>
        <p:nvSpPr>
          <p:cNvPr id="28" name="Text 25"/>
          <p:cNvSpPr/>
          <p:nvPr/>
        </p:nvSpPr>
        <p:spPr>
          <a:xfrm>
            <a:off x="10546080" y="4096512"/>
            <a:ext cx="13411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267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50 Mmc</a:t>
            </a:r>
            <a:endParaRPr lang="en-US" sz="1267" dirty="0"/>
          </a:p>
        </p:txBody>
      </p:sp>
      <p:sp>
        <p:nvSpPr>
          <p:cNvPr id="29" name="Shape 26"/>
          <p:cNvSpPr/>
          <p:nvPr/>
        </p:nvSpPr>
        <p:spPr>
          <a:xfrm>
            <a:off x="7924800" y="4401312"/>
            <a:ext cx="4023360" cy="329184"/>
          </a:xfrm>
          <a:prstGeom prst="rect">
            <a:avLst/>
          </a:prstGeom>
          <a:solidFill>
            <a:srgbClr val="FFFFFF"/>
          </a:solidFill>
          <a:ln w="6350">
            <a:solidFill>
              <a:srgbClr val="D0E4F5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985760" y="4425696"/>
            <a:ext cx="25603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Fanaco</a:t>
            </a:r>
            <a:endParaRPr lang="en-US" sz="1267" dirty="0"/>
          </a:p>
        </p:txBody>
      </p:sp>
      <p:sp>
        <p:nvSpPr>
          <p:cNvPr id="31" name="Text 28"/>
          <p:cNvSpPr/>
          <p:nvPr/>
        </p:nvSpPr>
        <p:spPr>
          <a:xfrm>
            <a:off x="10546080" y="4425696"/>
            <a:ext cx="13411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267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22 Mmc</a:t>
            </a:r>
            <a:endParaRPr lang="en-US" sz="1267" dirty="0"/>
          </a:p>
        </p:txBody>
      </p:sp>
      <p:sp>
        <p:nvSpPr>
          <p:cNvPr id="32" name="Shape 29"/>
          <p:cNvSpPr/>
          <p:nvPr/>
        </p:nvSpPr>
        <p:spPr>
          <a:xfrm>
            <a:off x="7924800" y="4730496"/>
            <a:ext cx="4023360" cy="329184"/>
          </a:xfrm>
          <a:prstGeom prst="rect">
            <a:avLst/>
          </a:prstGeom>
          <a:solidFill>
            <a:srgbClr val="F2F7FC"/>
          </a:solidFill>
          <a:ln w="6350">
            <a:solidFill>
              <a:srgbClr val="D0E4F5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7985760" y="4754880"/>
            <a:ext cx="25603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Santa Rosalia</a:t>
            </a:r>
            <a:endParaRPr lang="en-US" sz="1267" dirty="0"/>
          </a:p>
        </p:txBody>
      </p:sp>
      <p:sp>
        <p:nvSpPr>
          <p:cNvPr id="34" name="Text 31"/>
          <p:cNvSpPr/>
          <p:nvPr/>
        </p:nvSpPr>
        <p:spPr>
          <a:xfrm>
            <a:off x="10546080" y="4754880"/>
            <a:ext cx="13411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267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33 Mmc</a:t>
            </a:r>
            <a:endParaRPr lang="en-US" sz="1267" dirty="0"/>
          </a:p>
        </p:txBody>
      </p:sp>
      <p:sp>
        <p:nvSpPr>
          <p:cNvPr id="35" name="Shape 32"/>
          <p:cNvSpPr/>
          <p:nvPr/>
        </p:nvSpPr>
        <p:spPr>
          <a:xfrm>
            <a:off x="7924800" y="5059680"/>
            <a:ext cx="4023360" cy="329184"/>
          </a:xfrm>
          <a:prstGeom prst="rect">
            <a:avLst/>
          </a:prstGeom>
          <a:solidFill>
            <a:srgbClr val="FFFFFF"/>
          </a:solidFill>
          <a:ln w="6350">
            <a:solidFill>
              <a:srgbClr val="D0E4F5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7985760" y="5084064"/>
            <a:ext cx="25603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Arancio</a:t>
            </a:r>
            <a:endParaRPr lang="en-US" sz="1267" dirty="0"/>
          </a:p>
        </p:txBody>
      </p:sp>
      <p:sp>
        <p:nvSpPr>
          <p:cNvPr id="37" name="Text 34"/>
          <p:cNvSpPr/>
          <p:nvPr/>
        </p:nvSpPr>
        <p:spPr>
          <a:xfrm>
            <a:off x="10546080" y="5084064"/>
            <a:ext cx="13411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267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33 Mmc</a:t>
            </a:r>
            <a:endParaRPr lang="en-US" sz="1267" dirty="0"/>
          </a:p>
        </p:txBody>
      </p:sp>
      <p:sp>
        <p:nvSpPr>
          <p:cNvPr id="38" name="Shape 35"/>
          <p:cNvSpPr/>
          <p:nvPr/>
        </p:nvSpPr>
        <p:spPr>
          <a:xfrm>
            <a:off x="7924800" y="5388864"/>
            <a:ext cx="4023360" cy="329184"/>
          </a:xfrm>
          <a:prstGeom prst="rect">
            <a:avLst/>
          </a:prstGeom>
          <a:solidFill>
            <a:srgbClr val="F2F7FC"/>
          </a:solidFill>
          <a:ln w="6350">
            <a:solidFill>
              <a:srgbClr val="D0E4F5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7985760" y="5413248"/>
            <a:ext cx="25603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Castello</a:t>
            </a:r>
            <a:endParaRPr lang="en-US" sz="1267" dirty="0"/>
          </a:p>
        </p:txBody>
      </p:sp>
      <p:sp>
        <p:nvSpPr>
          <p:cNvPr id="40" name="Text 37"/>
          <p:cNvSpPr/>
          <p:nvPr/>
        </p:nvSpPr>
        <p:spPr>
          <a:xfrm>
            <a:off x="10546080" y="5413248"/>
            <a:ext cx="13411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267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32 Mmc</a:t>
            </a:r>
            <a:endParaRPr lang="en-US" sz="1267" dirty="0"/>
          </a:p>
        </p:txBody>
      </p:sp>
      <p:sp>
        <p:nvSpPr>
          <p:cNvPr id="41" name="Shape 38"/>
          <p:cNvSpPr/>
          <p:nvPr/>
        </p:nvSpPr>
        <p:spPr>
          <a:xfrm>
            <a:off x="7924800" y="5718048"/>
            <a:ext cx="4023360" cy="329184"/>
          </a:xfrm>
          <a:prstGeom prst="rect">
            <a:avLst/>
          </a:prstGeom>
          <a:solidFill>
            <a:srgbClr val="FFFFFF"/>
          </a:solidFill>
          <a:ln w="6350">
            <a:solidFill>
              <a:srgbClr val="D0E4F5"/>
            </a:solidFill>
            <a:prstDash val="solid"/>
          </a:ln>
        </p:spPr>
      </p:sp>
      <p:sp>
        <p:nvSpPr>
          <p:cNvPr id="42" name="Text 39"/>
          <p:cNvSpPr/>
          <p:nvPr/>
        </p:nvSpPr>
        <p:spPr>
          <a:xfrm>
            <a:off x="7985760" y="5742432"/>
            <a:ext cx="25603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Nicoletti</a:t>
            </a:r>
            <a:endParaRPr lang="en-US" sz="1267" dirty="0"/>
          </a:p>
        </p:txBody>
      </p:sp>
      <p:sp>
        <p:nvSpPr>
          <p:cNvPr id="43" name="Text 40"/>
          <p:cNvSpPr/>
          <p:nvPr/>
        </p:nvSpPr>
        <p:spPr>
          <a:xfrm>
            <a:off x="10546080" y="5742432"/>
            <a:ext cx="1341120" cy="280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267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30 Mmc</a:t>
            </a:r>
            <a:endParaRPr lang="en-US" sz="1267" dirty="0"/>
          </a:p>
        </p:txBody>
      </p:sp>
      <p:sp>
        <p:nvSpPr>
          <p:cNvPr id="44" name="Text 41"/>
          <p:cNvSpPr/>
          <p:nvPr/>
        </p:nvSpPr>
        <p:spPr>
          <a:xfrm>
            <a:off x="7924800" y="6156960"/>
            <a:ext cx="402336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133" i="1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L'Autorità di Bacino monitora oltre 30 invasi artificiali su tutta l'isola</a:t>
            </a:r>
            <a:endParaRPr lang="en-US" sz="1133" dirty="0"/>
          </a:p>
        </p:txBody>
      </p:sp>
      <p:sp>
        <p:nvSpPr>
          <p:cNvPr id="45" name="Text 42"/>
          <p:cNvSpPr/>
          <p:nvPr/>
        </p:nvSpPr>
        <p:spPr>
          <a:xfrm>
            <a:off x="365760" y="6681216"/>
            <a:ext cx="114604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067" i="1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Fonte: Report Siccità 2023-2025 — Autorità di Bacino della Sicilia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3284085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 </a:t>
            </a:r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METODI DI MONITORAGGIO DEL </a:t>
            </a:r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CONTINUUM</a:t>
            </a:r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SUOLO-PIANTA-ATMOSFERA</a:t>
            </a:r>
            <a:endParaRPr lang="it-IT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GB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93738" y="1033229"/>
            <a:ext cx="115252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L’identificazione dei processi di scambio di massa ed energia che avvengono nel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continuum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suolo-pianta-atmosfera (SPA) presenta interessanti spunti di ricerca e può contribuire alla definizione di criteri per il risparmio idrico. Tra i metodi utilizzati per misurare e/o stimare le relazioni che si instaurano nel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continuum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SPA vi sono: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Metodi basati sulla determinazione dello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stato idrico della pianta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Metodi basati sul monitoraggio dello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stato idrico del terreno </a:t>
            </a:r>
            <a:endParaRPr lang="it-IT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Metodi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basati sulla misura / stima dei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fabbisogni idrici colturali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767194" y="5213073"/>
            <a:ext cx="86772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DEFINIZIONE DI CRITERI PER IL RISPARMIO IDRICO CHE SONO ALLA BASE DELLA CORRETTA  APPLICAZIONE DELLE STRATEGIE IRRIGUE IN MANIERA SOSTENIBILE </a:t>
            </a:r>
            <a:endParaRPr lang="it-IT" sz="2000" b="1" dirty="0">
              <a:solidFill>
                <a:schemeClr val="accent1"/>
              </a:solidFill>
            </a:endParaRPr>
          </a:p>
        </p:txBody>
      </p:sp>
      <p:sp>
        <p:nvSpPr>
          <p:cNvPr id="24" name="Freccia in giù 23"/>
          <p:cNvSpPr/>
          <p:nvPr/>
        </p:nvSpPr>
        <p:spPr>
          <a:xfrm>
            <a:off x="5575297" y="4580133"/>
            <a:ext cx="1080120" cy="679977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581114" y="2785929"/>
            <a:ext cx="7939043" cy="6067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390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DETERMINAZIONE DELLO STATO IDRICO DELLA PIANTA</a:t>
            </a:r>
            <a:endParaRPr lang="en-GB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ángulo 16"/>
          <p:cNvSpPr/>
          <p:nvPr/>
        </p:nvSpPr>
        <p:spPr>
          <a:xfrm>
            <a:off x="232736" y="3967653"/>
            <a:ext cx="52155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u="sng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Principali limitazioni:</a:t>
            </a:r>
          </a:p>
          <a:p>
            <a:endParaRPr lang="es-ES" sz="2000" dirty="0" smtClean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Misurazioni puntuali, lunghe e laboriose</a:t>
            </a:r>
            <a:endParaRPr lang="it-IT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Elevato numero di campioni</a:t>
            </a:r>
            <a:endParaRPr lang="it-IT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Variabilità 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 i campioni all'interno della medesima unità sperimentale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Rettangolo 13"/>
          <p:cNvSpPr/>
          <p:nvPr/>
        </p:nvSpPr>
        <p:spPr>
          <a:xfrm>
            <a:off x="157129" y="797843"/>
            <a:ext cx="1193962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u="sng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Monitoraggio eco-fisiologico:</a:t>
            </a:r>
          </a:p>
          <a:p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potenziale</a:t>
            </a:r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u="sng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xilematico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</a:t>
            </a:r>
            <a:r>
              <a:rPr lang="en-US" baseline="-250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stem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MPa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it-IT" dirty="0" smtClean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conduttanza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stomatica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</a:t>
            </a:r>
            <a:r>
              <a:rPr lang="en-US" baseline="-25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mmol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-2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-1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emperatura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della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chioma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(°C)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indice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 area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fogliare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(LAI, m</a:t>
            </a:r>
            <a:r>
              <a:rPr lang="en-US" baseline="300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−2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radiazione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fotosinteticamente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attiva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(PAR, </a:t>
            </a:r>
            <a:r>
              <a:rPr lang="el-GR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μ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molm</a:t>
            </a:r>
            <a:r>
              <a:rPr lang="en-US" baseline="300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-2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-1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en-GB" alt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GB" altLang="en-US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flussi</a:t>
            </a:r>
            <a:r>
              <a:rPr lang="en-GB" alt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 </a:t>
            </a:r>
            <a:r>
              <a:rPr lang="en-GB" alt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traspirazione</a:t>
            </a: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livello</a:t>
            </a: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GB" alt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singola</a:t>
            </a: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altLang="en-US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pianta</a:t>
            </a:r>
            <a:r>
              <a:rPr lang="en-GB" alt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 h</a:t>
            </a:r>
            <a:r>
              <a:rPr lang="en-US" baseline="300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−1</a:t>
            </a:r>
            <a:r>
              <a:rPr lang="en-GB" alt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en-GB" alt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2168" r="6804" b="23814"/>
          <a:stretch/>
        </p:blipFill>
        <p:spPr bwMode="auto">
          <a:xfrm>
            <a:off x="8782949" y="3901276"/>
            <a:ext cx="2478420" cy="199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 t="2223" r="63703"/>
          <a:stretch>
            <a:fillRect/>
          </a:stretch>
        </p:blipFill>
        <p:spPr bwMode="auto">
          <a:xfrm>
            <a:off x="6413788" y="1210616"/>
            <a:ext cx="1115314" cy="169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 descr="https://www.licor.com/corp/images/history/LAI-2000.jpg"/>
          <p:cNvPicPr>
            <a:picLocks noChangeAspect="1" noChangeArrowheads="1"/>
          </p:cNvPicPr>
          <p:nvPr/>
        </p:nvPicPr>
        <p:blipFill>
          <a:blip r:embed="rId4" cstate="print"/>
          <a:srcRect t="3847" r="6476" b="5742"/>
          <a:stretch>
            <a:fillRect/>
          </a:stretch>
        </p:blipFill>
        <p:spPr bwMode="auto">
          <a:xfrm>
            <a:off x="7613430" y="1210616"/>
            <a:ext cx="1727190" cy="1691207"/>
          </a:xfrm>
          <a:prstGeom prst="rect">
            <a:avLst/>
          </a:prstGeom>
          <a:noFill/>
          <a:effectLst/>
        </p:spPr>
      </p:pic>
      <p:pic>
        <p:nvPicPr>
          <p:cNvPr id="19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38" y="3901276"/>
            <a:ext cx="1498501" cy="1998000"/>
          </a:xfrm>
          <a:prstGeom prst="rect">
            <a:avLst/>
          </a:prstGeom>
        </p:spPr>
      </p:pic>
      <p:pic>
        <p:nvPicPr>
          <p:cNvPr id="20" name="Immagine 19" descr="WP_20150714_09_37_34_Pro.jpg"/>
          <p:cNvPicPr>
            <a:picLocks noChangeAspect="1"/>
          </p:cNvPicPr>
          <p:nvPr/>
        </p:nvPicPr>
        <p:blipFill rotWithShape="1">
          <a:blip r:embed="rId6" cstate="print"/>
          <a:srcRect l="28074" t="6798" r="31421" b="4094"/>
          <a:stretch/>
        </p:blipFill>
        <p:spPr>
          <a:xfrm>
            <a:off x="7178521" y="3901276"/>
            <a:ext cx="1539172" cy="199779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Immagine 15">
            <a:extLst>
              <a:ext uri="{FF2B5EF4-FFF2-40B4-BE49-F238E27FC236}">
                <a16:creationId xmlns="" xmlns:a16="http://schemas.microsoft.com/office/drawing/2014/main" id="{B2AB462A-ABE9-884C-AC4C-54B0671234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2" t="5787" r="5059"/>
          <a:stretch/>
        </p:blipFill>
        <p:spPr>
          <a:xfrm>
            <a:off x="9424948" y="1195218"/>
            <a:ext cx="2188941" cy="1691207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ight Arrow 21"/>
          <p:cNvSpPr/>
          <p:nvPr/>
        </p:nvSpPr>
        <p:spPr>
          <a:xfrm>
            <a:off x="157129" y="6198510"/>
            <a:ext cx="878054" cy="5905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/>
          <p:cNvSpPr/>
          <p:nvPr/>
        </p:nvSpPr>
        <p:spPr>
          <a:xfrm>
            <a:off x="1035183" y="6346588"/>
            <a:ext cx="7079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u="sng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Possibile</a:t>
            </a:r>
            <a:r>
              <a:rPr lang="es-ES" sz="24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alternativa</a:t>
            </a:r>
            <a:r>
              <a:rPr lang="es-ES" sz="24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s-ES" sz="24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tecniche</a:t>
            </a:r>
            <a:r>
              <a:rPr lang="es-ES" sz="24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s-ES" sz="24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telerilevamento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37143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 TELERILEVAMENTO: TIPOLOGIE</a:t>
            </a:r>
            <a:endParaRPr lang="en-GB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CasellaDiTesto 18"/>
          <p:cNvSpPr txBox="1"/>
          <p:nvPr/>
        </p:nvSpPr>
        <p:spPr>
          <a:xfrm>
            <a:off x="1" y="586020"/>
            <a:ext cx="1210627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In base al tipo di segnale rilevato: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Telerilevamento ottico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rileva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la radiazione riflessa nel visibile e nel vicino infrarosso (VIS-NIR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Telerilevamento termico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rileva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la radiazione emessa nell’infrarosso termico (TIR)</a:t>
            </a:r>
            <a:endParaRPr lang="it-IT" dirty="0" smtClean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it-IT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it-IT" dirty="0" smtClean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190179"/>
            <a:ext cx="12192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In base 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alla distanza dal target:</a:t>
            </a:r>
            <a:endParaRPr lang="it-IT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Telerilevamento </a:t>
            </a:r>
            <a:r>
              <a:rPr lang="it-IT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 distanza (</a:t>
            </a:r>
            <a:r>
              <a:rPr lang="it-IT" b="1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Remote </a:t>
            </a:r>
            <a:r>
              <a:rPr lang="it-IT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sensing</a:t>
            </a:r>
            <a:r>
              <a:rPr lang="it-IT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utilizza sensori montati su piattaforme satellitari o aeree</a:t>
            </a:r>
            <a:endParaRPr lang="it-IT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Telerilevamento </a:t>
            </a:r>
            <a:r>
              <a:rPr lang="it-IT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prossimale (</a:t>
            </a:r>
            <a:r>
              <a:rPr lang="it-IT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Proximal</a:t>
            </a:r>
            <a:r>
              <a:rPr lang="it-IT" b="1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sensing</a:t>
            </a:r>
            <a:r>
              <a:rPr lang="it-IT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utilizza sensori prossimi alla superficie da indagare</a:t>
            </a:r>
            <a:endParaRPr lang="it-IT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0" t="35220" r="34460" b="37736"/>
          <a:stretch/>
        </p:blipFill>
        <p:spPr>
          <a:xfrm>
            <a:off x="4362331" y="4360004"/>
            <a:ext cx="2581093" cy="16576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Imagen 3">
            <a:extLst>
              <a:ext uri="{FF2B5EF4-FFF2-40B4-BE49-F238E27FC236}">
                <a16:creationId xmlns="" xmlns:a16="http://schemas.microsoft.com/office/drawing/2014/main" id="{3B44F22E-D791-40F0-BA96-52FF8A16B3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63" t="524" r="5413" b="-524"/>
          <a:stretch/>
        </p:blipFill>
        <p:spPr>
          <a:xfrm>
            <a:off x="9211811" y="4360004"/>
            <a:ext cx="1215957" cy="2254927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8458" y="3750508"/>
            <a:ext cx="1674101" cy="138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64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CASI STUDIO: APPLICAZIONI DI </a:t>
            </a:r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PROXIMAL SENSING </a:t>
            </a:r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 LA DETERMINAZIONE DELLO STATO IDRICO DI AGRUMETI</a:t>
            </a:r>
            <a:endParaRPr lang="en-GB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73" y="1251671"/>
            <a:ext cx="4851657" cy="213150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394" y="1373874"/>
            <a:ext cx="3990698" cy="1961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73" y="3682227"/>
            <a:ext cx="4851658" cy="216796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011" y="3682227"/>
            <a:ext cx="4525464" cy="222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05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79" y="1443346"/>
            <a:ext cx="5982880" cy="196981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96" y="4096072"/>
            <a:ext cx="6268022" cy="1788680"/>
          </a:xfrm>
          <a:prstGeom prst="rect">
            <a:avLst/>
          </a:prstGeom>
        </p:spPr>
      </p:pic>
      <p:pic>
        <p:nvPicPr>
          <p:cNvPr id="15" name="Immagin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1948493"/>
            <a:ext cx="4524063" cy="3299782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alutazione di sensori termici </a:t>
            </a:r>
            <a:r>
              <a:rPr lang="it-IT" sz="2000" b="1" i="1" u="sng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low-cost</a:t>
            </a:r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per la determinazione dello stato idrico di agrumeti</a:t>
            </a:r>
            <a:endParaRPr lang="en-GB" sz="20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01969" y="575764"/>
            <a:ext cx="119880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Obiettivo: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valutare la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della camera termica «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Flir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Pro» nel determinare lo stato idrico degli agrumi</a:t>
            </a:r>
            <a:endParaRPr lang="en-GB" sz="2000" dirty="0"/>
          </a:p>
        </p:txBody>
      </p:sp>
      <p:sp>
        <p:nvSpPr>
          <p:cNvPr id="2" name="Ovale 1"/>
          <p:cNvSpPr/>
          <p:nvPr/>
        </p:nvSpPr>
        <p:spPr>
          <a:xfrm>
            <a:off x="4973653" y="5494946"/>
            <a:ext cx="726392" cy="3898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e 7"/>
          <p:cNvSpPr/>
          <p:nvPr/>
        </p:nvSpPr>
        <p:spPr>
          <a:xfrm>
            <a:off x="2818688" y="5494946"/>
            <a:ext cx="726392" cy="3603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240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48" y="1904277"/>
            <a:ext cx="2156599" cy="2876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25189" r="16563"/>
          <a:stretch/>
        </p:blipFill>
        <p:spPr>
          <a:xfrm>
            <a:off x="390434" y="700509"/>
            <a:ext cx="1558096" cy="20735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4" name="Rettangolo 23"/>
          <p:cNvSpPr/>
          <p:nvPr/>
        </p:nvSpPr>
        <p:spPr>
          <a:xfrm>
            <a:off x="-211" y="5283041"/>
            <a:ext cx="79865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Risultati: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buona </a:t>
            </a:r>
            <a:r>
              <a:rPr lang="it-IT" sz="2000" b="1" dirty="0">
                <a:latin typeface="Cambria" panose="02040503050406030204" pitchFamily="18" charset="0"/>
                <a:ea typeface="Cambria" panose="02040503050406030204" pitchFamily="18" charset="0"/>
              </a:rPr>
              <a:t>affidabilità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 e </a:t>
            </a:r>
            <a:r>
              <a:rPr lang="it-IT" sz="2000" b="1" dirty="0">
                <a:latin typeface="Cambria" panose="02040503050406030204" pitchFamily="18" charset="0"/>
                <a:ea typeface="Cambria" panose="02040503050406030204" pitchFamily="18" charset="0"/>
              </a:rPr>
              <a:t>accuratezza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 del sensore </a:t>
            </a:r>
            <a:r>
              <a:rPr lang="it-IT" sz="2000" b="1" dirty="0">
                <a:latin typeface="Cambria" panose="02040503050406030204" pitchFamily="18" charset="0"/>
                <a:ea typeface="Cambria" panose="02040503050406030204" pitchFamily="18" charset="0"/>
              </a:rPr>
              <a:t>FLIR </a:t>
            </a:r>
            <a:r>
              <a:rPr lang="it-IT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One</a:t>
            </a:r>
            <a:r>
              <a:rPr lang="it-IT" sz="2000" b="1" dirty="0">
                <a:latin typeface="Cambria" panose="02040503050406030204" pitchFamily="18" charset="0"/>
                <a:ea typeface="Cambria" panose="02040503050406030204" pitchFamily="18" charset="0"/>
              </a:rPr>
              <a:t> Pro 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nel </a:t>
            </a: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determinare la </a:t>
            </a:r>
            <a:r>
              <a:rPr lang="it-IT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temperatura</a:t>
            </a: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e l'</a:t>
            </a:r>
            <a:r>
              <a:rPr lang="it-IT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indice </a:t>
            </a:r>
            <a:r>
              <a:rPr lang="it-IT" sz="2000" b="1" dirty="0">
                <a:latin typeface="Cambria" panose="02040503050406030204" pitchFamily="18" charset="0"/>
                <a:ea typeface="Cambria" panose="02040503050406030204" pitchFamily="18" charset="0"/>
              </a:rPr>
              <a:t>di stress idrico 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(CWSI</a:t>
            </a: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GB" sz="2000" b="1" dirty="0"/>
          </a:p>
        </p:txBody>
      </p:sp>
      <p:sp>
        <p:nvSpPr>
          <p:cNvPr id="28" name="Freccia a destra 27"/>
          <p:cNvSpPr/>
          <p:nvPr/>
        </p:nvSpPr>
        <p:spPr>
          <a:xfrm>
            <a:off x="3742728" y="2471457"/>
            <a:ext cx="513078" cy="7993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uppo 1"/>
          <p:cNvGrpSpPr/>
          <p:nvPr/>
        </p:nvGrpSpPr>
        <p:grpSpPr>
          <a:xfrm>
            <a:off x="4357161" y="836756"/>
            <a:ext cx="3681616" cy="4068702"/>
            <a:chOff x="6556246" y="759672"/>
            <a:chExt cx="3972800" cy="4388311"/>
          </a:xfrm>
        </p:grpSpPr>
        <p:pic>
          <p:nvPicPr>
            <p:cNvPr id="25" name="Immagine 24" descr="Immagine che contiene testo, computer, interni, monitor&#10;&#10;Descrizione generata automaticamente">
              <a:extLst>
                <a:ext uri="{FF2B5EF4-FFF2-40B4-BE49-F238E27FC236}">
                  <a16:creationId xmlns="" xmlns:a16="http://schemas.microsoft.com/office/drawing/2014/main" id="{5E6AAB8C-A5BE-B04B-8C56-EE48B5DE6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16" t="34815" r="35590" b="14518"/>
            <a:stretch/>
          </p:blipFill>
          <p:spPr>
            <a:xfrm>
              <a:off x="6700683" y="759672"/>
              <a:ext cx="1786351" cy="246903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6" name="Immagine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1" r="27971"/>
            <a:stretch/>
          </p:blipFill>
          <p:spPr>
            <a:xfrm>
              <a:off x="8630953" y="759672"/>
              <a:ext cx="1841701" cy="246903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7" name="Immagine 26">
              <a:extLst>
                <a:ext uri="{FF2B5EF4-FFF2-40B4-BE49-F238E27FC236}">
                  <a16:creationId xmlns="" xmlns:a16="http://schemas.microsoft.com/office/drawing/2014/main" id="{CC015F2A-8FC3-D24F-A7E4-3F18C22E8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1"/>
            <a:stretch/>
          </p:blipFill>
          <p:spPr>
            <a:xfrm>
              <a:off x="6556246" y="3314978"/>
              <a:ext cx="2074191" cy="183300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44036" y="3337520"/>
              <a:ext cx="1785010" cy="1787922"/>
            </a:xfrm>
            <a:prstGeom prst="rect">
              <a:avLst/>
            </a:prstGeom>
          </p:spPr>
        </p:pic>
      </p:grpSp>
      <p:sp>
        <p:nvSpPr>
          <p:cNvPr id="15" name="Rettangolo 14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alutazione di sensori termici </a:t>
            </a:r>
            <a:r>
              <a:rPr lang="it-IT" sz="2000" b="1" i="1" u="sng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low-cost</a:t>
            </a:r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per la determinazione dello stato idrico di agrumeti</a:t>
            </a:r>
            <a:endParaRPr lang="en-GB" sz="20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6519" y="4707686"/>
            <a:ext cx="4387201" cy="233223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1807" y="923683"/>
            <a:ext cx="2982405" cy="33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618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63" y="3612645"/>
            <a:ext cx="4103621" cy="3055545"/>
          </a:xfrm>
          <a:prstGeom prst="rect">
            <a:avLst/>
          </a:prstGeom>
        </p:spPr>
      </p:pic>
      <p:sp>
        <p:nvSpPr>
          <p:cNvPr id="6" name="Freccia in giù 5"/>
          <p:cNvSpPr/>
          <p:nvPr/>
        </p:nvSpPr>
        <p:spPr>
          <a:xfrm>
            <a:off x="2359560" y="3000176"/>
            <a:ext cx="679010" cy="53415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39" y="580517"/>
            <a:ext cx="4934139" cy="235619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A1E2407B-55A5-2187-4E2F-83DF41616DB6}"/>
              </a:ext>
            </a:extLst>
          </p:cNvPr>
          <p:cNvSpPr/>
          <p:nvPr/>
        </p:nvSpPr>
        <p:spPr>
          <a:xfrm>
            <a:off x="6160258" y="1880886"/>
            <a:ext cx="1569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GB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FLIR One Pro</a:t>
            </a:r>
            <a:endParaRPr lang="en-GB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3BDA8479-993D-ED76-002D-724284A9C077}"/>
              </a:ext>
            </a:extLst>
          </p:cNvPr>
          <p:cNvSpPr/>
          <p:nvPr/>
        </p:nvSpPr>
        <p:spPr>
          <a:xfrm>
            <a:off x="9667921" y="1845327"/>
            <a:ext cx="1809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GB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MAPIR Survey3</a:t>
            </a:r>
            <a:endParaRPr lang="en-GB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B3055A23-5AEB-93D4-7630-594BA884EB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2983" y="2332630"/>
            <a:ext cx="1572090" cy="169019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0DA86AFB-89DF-9121-0EC8-8B0ACD4F6E24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980" y="2332629"/>
            <a:ext cx="2858027" cy="1690195"/>
          </a:xfrm>
          <a:prstGeom prst="rect">
            <a:avLst/>
          </a:prstGeom>
        </p:spPr>
      </p:pic>
      <p:pic>
        <p:nvPicPr>
          <p:cNvPr id="12" name="Immagine 11" descr="Immagine che contiene Policromia, Arte frattale, dipinto, arte&#10;&#10;Descrizione generata automaticamente">
            <a:extLst>
              <a:ext uri="{FF2B5EF4-FFF2-40B4-BE49-F238E27FC236}">
                <a16:creationId xmlns="" xmlns:a16="http://schemas.microsoft.com/office/drawing/2014/main" id="{602403E5-F91F-D582-C993-DBB1C91D01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097" y="3000176"/>
            <a:ext cx="1347835" cy="1797114"/>
          </a:xfrm>
          <a:prstGeom prst="rect">
            <a:avLst/>
          </a:prstGeom>
        </p:spPr>
      </p:pic>
      <p:pic>
        <p:nvPicPr>
          <p:cNvPr id="13" name="Immagine 12" descr="Immagine che contiene barriera corallina, Blu intenso, Blu elettrico, Blu cobalto&#10;&#10;Descrizione generata automaticamente">
            <a:extLst>
              <a:ext uri="{FF2B5EF4-FFF2-40B4-BE49-F238E27FC236}">
                <a16:creationId xmlns="" xmlns:a16="http://schemas.microsoft.com/office/drawing/2014/main" id="{891DE8BC-21BE-C852-CFB8-0AA6C3DF044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124" y="3534330"/>
            <a:ext cx="1820993" cy="136574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515980" y="598145"/>
            <a:ext cx="6531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Obiettivo</a:t>
            </a:r>
            <a:r>
              <a:rPr lang="it-IT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Valutare l’efficacia di sensori prossimali a basso costo (ottici e termici) per stimare lo stato idrico in 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diversi agrumeti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irrigati a pieno regime o in deficit idrico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dirty="0"/>
          </a:p>
        </p:txBody>
      </p:sp>
      <p:sp>
        <p:nvSpPr>
          <p:cNvPr id="14" name="Rettangolo 13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Utilizzo </a:t>
            </a:r>
            <a:r>
              <a:rPr lang="it-IT" sz="2000" b="1" i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 sensori termici e ottici </a:t>
            </a:r>
            <a:r>
              <a:rPr lang="it-IT" sz="2000" b="1" i="1" u="sng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low-cost</a:t>
            </a:r>
            <a:r>
              <a:rPr lang="it-IT" sz="2000" b="1" i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per la determinazione dello stato idrico di agrumeti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0258" y="5061099"/>
            <a:ext cx="2213313" cy="174676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1125" y="5061099"/>
            <a:ext cx="3164184" cy="174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91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Utilizzo </a:t>
            </a:r>
            <a:r>
              <a:rPr lang="it-IT" sz="2000" b="1" i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 sensori termici e ottici </a:t>
            </a:r>
            <a:r>
              <a:rPr lang="it-IT" sz="2000" b="1" i="1" u="sng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low-cost</a:t>
            </a:r>
            <a:r>
              <a:rPr lang="it-IT" sz="2000" b="1" i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per la determinazione dello stato idrico di agrumeti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E5F66DD3-0D54-41B5-93CA-F0ED5DF7A285}"/>
              </a:ext>
            </a:extLst>
          </p:cNvPr>
          <p:cNvSpPr txBox="1"/>
          <p:nvPr/>
        </p:nvSpPr>
        <p:spPr>
          <a:xfrm>
            <a:off x="225701" y="950652"/>
            <a:ext cx="1077273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Gli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indici 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rilevati con tecniche di </a:t>
            </a:r>
            <a:r>
              <a:rPr lang="it-IT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proximal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sensing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sono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 modo rapido e pratico per valutare e stimare lo stato 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delle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colture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Risparmio di lavoro, tempo e integrità delle colture rispetto ai metodi convenzionali (Potenziale xilematico, conduttanza stomatica,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ecc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…)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i sensori smart si ottengono risultati soddisfacenti in sostituzione delle telecamere ad alta risoluzione, per via: 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Prezzo inferiore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Interfaccia utente più semplice 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Migliore feedback per le aziende.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490715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Risultati:</a:t>
            </a:r>
            <a:endParaRPr lang="en-GB" dirty="0"/>
          </a:p>
        </p:txBody>
      </p:sp>
      <p:pic>
        <p:nvPicPr>
          <p:cNvPr id="7" name="Imagen 3"/>
          <p:cNvPicPr>
            <a:picLocks noChangeAspect="1"/>
          </p:cNvPicPr>
          <p:nvPr/>
        </p:nvPicPr>
        <p:blipFill rotWithShape="1">
          <a:blip r:embed="rId2"/>
          <a:srcRect l="40663" t="524" r="5413" b="-524"/>
          <a:stretch/>
        </p:blipFill>
        <p:spPr>
          <a:xfrm>
            <a:off x="1517605" y="4287910"/>
            <a:ext cx="1252871" cy="232338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9" t="19344" r="15175" b="20796"/>
          <a:stretch/>
        </p:blipFill>
        <p:spPr>
          <a:xfrm>
            <a:off x="3266650" y="5124529"/>
            <a:ext cx="1532951" cy="1316608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6096000" y="2868696"/>
            <a:ext cx="3291142" cy="3572441"/>
            <a:chOff x="3576827" y="909828"/>
            <a:chExt cx="5038345" cy="5038344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828" y="909828"/>
              <a:ext cx="5038344" cy="5038344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827" y="909828"/>
              <a:ext cx="627703" cy="934390"/>
            </a:xfrm>
            <a:prstGeom prst="rect">
              <a:avLst/>
            </a:prstGeom>
          </p:spPr>
        </p:pic>
      </p:grpSp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551" y="3568932"/>
            <a:ext cx="2384058" cy="31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718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6564" r="7683" b="13231"/>
          <a:stretch/>
        </p:blipFill>
        <p:spPr>
          <a:xfrm>
            <a:off x="6158258" y="1399402"/>
            <a:ext cx="2535252" cy="1910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7"/>
          <a:stretch/>
        </p:blipFill>
        <p:spPr>
          <a:xfrm>
            <a:off x="5439745" y="3461046"/>
            <a:ext cx="3972278" cy="2877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9593" y="1574430"/>
            <a:ext cx="2324689" cy="4141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tangolo 7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Utilizzo </a:t>
            </a:r>
            <a:r>
              <a:rPr lang="it-IT" sz="2000" b="1" i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 </a:t>
            </a:r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droni per </a:t>
            </a:r>
            <a:r>
              <a:rPr lang="it-IT" sz="2000" b="1" i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</a:t>
            </a:r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delineazione di zone di gestione idrica degli agrumeti</a:t>
            </a:r>
            <a:endParaRPr lang="it-IT" sz="20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40249" y="651100"/>
            <a:ext cx="11766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Obiettivo</a:t>
            </a:r>
            <a:r>
              <a:rPr lang="it-IT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utilizzare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immagini multispettrali rilevate da 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drone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per la determinazione dello stato idrico di agrumeti e la delineazione di zone omogenee di gestione</a:t>
            </a:r>
            <a:endParaRPr lang="en-GB" dirty="0"/>
          </a:p>
        </p:txBody>
      </p:sp>
      <p:pic>
        <p:nvPicPr>
          <p:cNvPr id="10" name="Immagin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39" y="2103603"/>
            <a:ext cx="4970136" cy="31862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0133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Utilizzo </a:t>
            </a:r>
            <a:r>
              <a:rPr lang="it-IT" sz="2000" b="1" i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 </a:t>
            </a:r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droni per </a:t>
            </a:r>
            <a:r>
              <a:rPr lang="it-IT" sz="2000" b="1" i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</a:t>
            </a:r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delineazione di zone di gestione idrica degli agrumeti</a:t>
            </a:r>
            <a:endParaRPr lang="it-IT" sz="20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40249" y="651100"/>
            <a:ext cx="11766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Risultati: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Stima dello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stato idrico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degli agrumi mediante la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combinazione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delle diverse bande spettrali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Delineazione efficace di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zone omogenee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 gestione utilizzando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soglie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su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base scientifica o statistica</a:t>
            </a:r>
            <a:endParaRPr lang="en-GB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49" y="2050991"/>
            <a:ext cx="2832389" cy="37691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803" y="2050991"/>
            <a:ext cx="2472194" cy="3811424"/>
          </a:xfrm>
          <a:prstGeom prst="rect">
            <a:avLst/>
          </a:prstGeom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000" y="3064082"/>
            <a:ext cx="3240000" cy="360305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98" y="1889762"/>
            <a:ext cx="2928320" cy="3256446"/>
          </a:xfrm>
          <a:prstGeom prst="rect">
            <a:avLst/>
          </a:prstGeom>
        </p:spPr>
      </p:pic>
      <p:sp>
        <p:nvSpPr>
          <p:cNvPr id="9" name="Freccia a destra 8"/>
          <p:cNvSpPr/>
          <p:nvPr/>
        </p:nvSpPr>
        <p:spPr>
          <a:xfrm>
            <a:off x="5849814" y="3862700"/>
            <a:ext cx="572568" cy="77766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343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" y="182880"/>
            <a:ext cx="1146048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733" b="1" u="sng" dirty="0">
                <a:solidFill>
                  <a:srgbClr val="1F386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VOLUMI INVASATI NEGLI INVASI SICILIANI — 2024</a:t>
            </a:r>
            <a:endParaRPr lang="en-US" sz="3733" dirty="0"/>
          </a:p>
        </p:txBody>
      </p:sp>
      <p:sp>
        <p:nvSpPr>
          <p:cNvPr id="3" name="Text 1"/>
          <p:cNvSpPr/>
          <p:nvPr/>
        </p:nvSpPr>
        <p:spPr>
          <a:xfrm>
            <a:off x="365760" y="1121664"/>
            <a:ext cx="1146048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467" i="1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Volumi lordi al 1° del mese [Mmc] — selezione principali invasi</a:t>
            </a:r>
            <a:endParaRPr lang="en-US" sz="1467" dirty="0"/>
          </a:p>
        </p:txBody>
      </p:sp>
      <p:graphicFrame>
        <p:nvGraphicFramePr>
          <p:cNvPr id="4" name="Chart 0"/>
          <p:cNvGraphicFramePr/>
          <p:nvPr/>
        </p:nvGraphicFramePr>
        <p:xfrm>
          <a:off x="365760" y="1487424"/>
          <a:ext cx="7924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hape 2"/>
          <p:cNvSpPr/>
          <p:nvPr/>
        </p:nvSpPr>
        <p:spPr>
          <a:xfrm>
            <a:off x="8473440" y="1487424"/>
            <a:ext cx="3474720" cy="463296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473440" y="1487424"/>
            <a:ext cx="347472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CRITICITÀ 2024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8473440" y="2011680"/>
            <a:ext cx="3474720" cy="633984"/>
          </a:xfrm>
          <a:prstGeom prst="rect">
            <a:avLst/>
          </a:prstGeom>
          <a:solidFill>
            <a:srgbClr val="FFF0F0"/>
          </a:solidFill>
          <a:ln w="6350">
            <a:solidFill>
              <a:srgbClr val="F4CC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534400" y="2048256"/>
            <a:ext cx="3352800" cy="5608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b="1" dirty="0">
                <a:solidFill>
                  <a:srgbClr val="C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⚠  </a:t>
            </a:r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Ancipa: da 9,87 a 0,29 Mmc a dicembre. Quasi completamente vuoto</a:t>
            </a:r>
            <a:endParaRPr lang="en-US" sz="1267" dirty="0"/>
          </a:p>
        </p:txBody>
      </p:sp>
      <p:sp>
        <p:nvSpPr>
          <p:cNvPr id="9" name="Shape 6"/>
          <p:cNvSpPr/>
          <p:nvPr/>
        </p:nvSpPr>
        <p:spPr>
          <a:xfrm>
            <a:off x="8473440" y="2694432"/>
            <a:ext cx="3474720" cy="633984"/>
          </a:xfrm>
          <a:prstGeom prst="rect">
            <a:avLst/>
          </a:prstGeom>
          <a:solidFill>
            <a:srgbClr val="FFF0F0"/>
          </a:solidFill>
          <a:ln w="6350">
            <a:solidFill>
              <a:srgbClr val="F4CCCC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34400" y="2731008"/>
            <a:ext cx="3352800" cy="5608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b="1" dirty="0">
                <a:solidFill>
                  <a:srgbClr val="C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⚠  </a:t>
            </a:r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Fanaco: completamente svuotato (0,00 Mmc) da agosto a dicembre</a:t>
            </a:r>
            <a:endParaRPr lang="en-US" sz="1267" dirty="0"/>
          </a:p>
        </p:txBody>
      </p:sp>
      <p:sp>
        <p:nvSpPr>
          <p:cNvPr id="11" name="Shape 8"/>
          <p:cNvSpPr/>
          <p:nvPr/>
        </p:nvSpPr>
        <p:spPr>
          <a:xfrm>
            <a:off x="8473440" y="3377184"/>
            <a:ext cx="3474720" cy="633984"/>
          </a:xfrm>
          <a:prstGeom prst="rect">
            <a:avLst/>
          </a:prstGeom>
          <a:solidFill>
            <a:srgbClr val="FFF0F0"/>
          </a:solidFill>
          <a:ln w="6350">
            <a:solidFill>
              <a:srgbClr val="F4CC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534400" y="3413760"/>
            <a:ext cx="3352800" cy="5608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b="1" dirty="0">
                <a:solidFill>
                  <a:srgbClr val="C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⚠  </a:t>
            </a:r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Garcia: −54% rispetto a gennaio (23,1 → 10,7 Mmc)</a:t>
            </a:r>
            <a:endParaRPr lang="en-US" sz="1267" dirty="0"/>
          </a:p>
        </p:txBody>
      </p:sp>
      <p:sp>
        <p:nvSpPr>
          <p:cNvPr id="13" name="Shape 10"/>
          <p:cNvSpPr/>
          <p:nvPr/>
        </p:nvSpPr>
        <p:spPr>
          <a:xfrm>
            <a:off x="8473440" y="4059936"/>
            <a:ext cx="3474720" cy="633984"/>
          </a:xfrm>
          <a:prstGeom prst="rect">
            <a:avLst/>
          </a:prstGeom>
          <a:solidFill>
            <a:srgbClr val="FFFFFF"/>
          </a:solidFill>
          <a:ln w="6350">
            <a:solidFill>
              <a:srgbClr val="D0E4F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534400" y="4096512"/>
            <a:ext cx="3352800" cy="5608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b="1" dirty="0">
                <a:solidFill>
                  <a:srgbClr val="1F386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▶  </a:t>
            </a:r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Lentini: −33% (82,2 → 54,9 Mmc). Trend negativo continuo per tutto l'anno</a:t>
            </a:r>
            <a:endParaRPr lang="en-US" sz="1267" dirty="0"/>
          </a:p>
        </p:txBody>
      </p:sp>
      <p:sp>
        <p:nvSpPr>
          <p:cNvPr id="15" name="Shape 12"/>
          <p:cNvSpPr/>
          <p:nvPr/>
        </p:nvSpPr>
        <p:spPr>
          <a:xfrm>
            <a:off x="8473440" y="4742688"/>
            <a:ext cx="3474720" cy="633984"/>
          </a:xfrm>
          <a:prstGeom prst="rect">
            <a:avLst/>
          </a:prstGeom>
          <a:solidFill>
            <a:srgbClr val="EBF3FB"/>
          </a:solidFill>
          <a:ln w="6350">
            <a:solidFill>
              <a:srgbClr val="D0E4F5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534400" y="4779264"/>
            <a:ext cx="3352800" cy="5608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b="1" dirty="0">
                <a:solidFill>
                  <a:srgbClr val="1F386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▶  </a:t>
            </a:r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Monitoraggio settimanale attivato dall'Autorità di Bacino per la situazione di emergenza</a:t>
            </a:r>
            <a:endParaRPr lang="en-US" sz="1267" dirty="0"/>
          </a:p>
        </p:txBody>
      </p:sp>
      <p:sp>
        <p:nvSpPr>
          <p:cNvPr id="17" name="Text 14"/>
          <p:cNvSpPr/>
          <p:nvPr/>
        </p:nvSpPr>
        <p:spPr>
          <a:xfrm>
            <a:off x="365760" y="6681216"/>
            <a:ext cx="114604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067" i="1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Fonte: Report Siccità 2024 — Autorità di Bacino del Distretto Idrografico della Sicilia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12268582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Utilizzo </a:t>
            </a:r>
            <a:r>
              <a:rPr lang="it-IT" sz="2000" b="1" i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 </a:t>
            </a:r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droni per </a:t>
            </a:r>
            <a:r>
              <a:rPr lang="it-IT" sz="2000" b="1" i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</a:t>
            </a:r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delineazione di zone di gestione idrica degli agrumeti</a:t>
            </a:r>
            <a:endParaRPr lang="it-IT" sz="20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40249" y="651100"/>
            <a:ext cx="10332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Obiettivo</a:t>
            </a:r>
            <a:r>
              <a:rPr lang="it-IT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latin typeface="Cambria" panose="02040503050406030204" pitchFamily="18" charset="0"/>
                <a:ea typeface="Cambria" panose="02040503050406030204" pitchFamily="18" charset="0"/>
              </a:rPr>
              <a:t>sviluppare un protocollo innovativo da drone mediante la combinazione di dati multispettrali e dati termici per la delineazione di zone omogenee di gestione  </a:t>
            </a:r>
            <a:endParaRPr lang="en-GB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" t="6185" r="51222" b="52119"/>
          <a:stretch/>
        </p:blipFill>
        <p:spPr>
          <a:xfrm>
            <a:off x="10404909" y="149827"/>
            <a:ext cx="1553438" cy="1449876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424579" y="1777102"/>
            <a:ext cx="235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Indici di vigoria</a:t>
            </a:r>
            <a:endParaRPr lang="en-GB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583" y="1874061"/>
            <a:ext cx="2883260" cy="374769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66450" y="2146434"/>
            <a:ext cx="3249206" cy="3917482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4881742" y="1777102"/>
            <a:ext cx="271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Indici di temperatura</a:t>
            </a:r>
            <a:endParaRPr lang="en-GB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roce 18"/>
          <p:cNvSpPr/>
          <p:nvPr/>
        </p:nvSpPr>
        <p:spPr>
          <a:xfrm>
            <a:off x="3300905" y="3475019"/>
            <a:ext cx="808483" cy="818147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uppo 20"/>
          <p:cNvGrpSpPr/>
          <p:nvPr/>
        </p:nvGrpSpPr>
        <p:grpSpPr>
          <a:xfrm>
            <a:off x="8547234" y="2309717"/>
            <a:ext cx="3272590" cy="4392160"/>
            <a:chOff x="8412480" y="2465840"/>
            <a:chExt cx="3272590" cy="4392160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3" t="1072" r="2278" b="8139"/>
            <a:stretch/>
          </p:blipFill>
          <p:spPr>
            <a:xfrm>
              <a:off x="8412480" y="2465840"/>
              <a:ext cx="3272590" cy="4392160"/>
            </a:xfrm>
            <a:prstGeom prst="rect">
              <a:avLst/>
            </a:prstGeom>
          </p:spPr>
        </p:pic>
        <p:sp>
          <p:nvSpPr>
            <p:cNvPr id="20" name="Rettangolo 19"/>
            <p:cNvSpPr/>
            <p:nvPr/>
          </p:nvSpPr>
          <p:spPr>
            <a:xfrm>
              <a:off x="11162842" y="2465840"/>
              <a:ext cx="500514" cy="664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Freccia a destra 21"/>
          <p:cNvSpPr/>
          <p:nvPr/>
        </p:nvSpPr>
        <p:spPr>
          <a:xfrm>
            <a:off x="7719461" y="4105175"/>
            <a:ext cx="702644" cy="8325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asellaDiTesto 22"/>
          <p:cNvSpPr txBox="1"/>
          <p:nvPr/>
        </p:nvSpPr>
        <p:spPr>
          <a:xfrm>
            <a:off x="9479409" y="2198933"/>
            <a:ext cx="271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Mappa di gestione</a:t>
            </a:r>
            <a:endParaRPr lang="en-GB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3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 </a:t>
            </a:r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METODI DI MONITORAGGIO DEL </a:t>
            </a:r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CONTINUUM</a:t>
            </a:r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SUOLO-PIANTA-ATMOSFERA</a:t>
            </a:r>
            <a:endParaRPr lang="it-IT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GB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93738" y="1033229"/>
            <a:ext cx="115252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L’identificazione dei processi di scambio di massa ed energia che avvengono nel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continuum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suolo-pianta-atmosfera (SPA) presenta interessanti spunti di ricerca e può contribuire alla definizione di criteri per il risparmio idrico. Tra i metodi utilizzati per misurare e/o stimare le relazioni che si instaurano nel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continuum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SPA vi sono: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Metodi basati sulla determinazione dello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stato idrico della pianta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Metodi basati sul monitoraggio dello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stato idrico del terreno </a:t>
            </a:r>
            <a:endParaRPr lang="it-IT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Metodi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basati sulla misura / stima dei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fabbisogni idrici colturali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767194" y="5213073"/>
            <a:ext cx="86772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DEFINIZIONE DI CRITERI PER IL RISPARMIO IDRICO CHE SONO ALLA BASE DELLA CORRETTA  APPLICAZIONE DELLE STRATEGIE IRRIGUE IN MANIERA SOSTENIBILE </a:t>
            </a:r>
            <a:endParaRPr lang="it-IT" sz="2000" b="1" dirty="0">
              <a:solidFill>
                <a:schemeClr val="accent1"/>
              </a:solidFill>
            </a:endParaRPr>
          </a:p>
        </p:txBody>
      </p:sp>
      <p:sp>
        <p:nvSpPr>
          <p:cNvPr id="24" name="Freccia in giù 23"/>
          <p:cNvSpPr/>
          <p:nvPr/>
        </p:nvSpPr>
        <p:spPr>
          <a:xfrm>
            <a:off x="5575297" y="4580133"/>
            <a:ext cx="1080120" cy="679977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658026" y="3392681"/>
            <a:ext cx="7939043" cy="6067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233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DETERMINAZIONE DELLO STATO IDRICO DEL SUOLO</a:t>
            </a:r>
            <a:endParaRPr lang="en-GB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23824" y="923925"/>
            <a:ext cx="1200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I metodi indiretti per la stima del contenuto idrico del terreno basati sull’utilizzo di 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sensori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280830" y="5431763"/>
            <a:ext cx="8289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sonde FDR 5TE </a:t>
            </a:r>
            <a:r>
              <a:rPr lang="it-IT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Decagon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Device, con r</a:t>
            </a:r>
            <a:r>
              <a:rPr lang="it-IT" dirty="0">
                <a:solidFill>
                  <a:srgbClr val="000000"/>
                </a:solidFill>
                <a:latin typeface="maven pro"/>
              </a:rPr>
              <a:t>isoluzione di  0.0008 m</a:t>
            </a:r>
            <a:r>
              <a:rPr lang="it-IT" baseline="30000" dirty="0">
                <a:solidFill>
                  <a:srgbClr val="000000"/>
                </a:solidFill>
                <a:latin typeface="maven pro"/>
              </a:rPr>
              <a:t>3</a:t>
            </a:r>
            <a:r>
              <a:rPr lang="it-IT" dirty="0">
                <a:solidFill>
                  <a:srgbClr val="000000"/>
                </a:solidFill>
                <a:latin typeface="maven pro"/>
              </a:rPr>
              <a:t>/m</a:t>
            </a:r>
            <a:r>
              <a:rPr lang="it-IT" baseline="30000" dirty="0">
                <a:solidFill>
                  <a:srgbClr val="000000"/>
                </a:solidFill>
                <a:latin typeface="maven pro"/>
              </a:rPr>
              <a:t>3</a:t>
            </a:r>
            <a:r>
              <a:rPr lang="it-IT" dirty="0">
                <a:solidFill>
                  <a:srgbClr val="000000"/>
                </a:solidFill>
                <a:latin typeface="maven pro"/>
              </a:rPr>
              <a:t> ed accuratezza di ± 0.03 m</a:t>
            </a:r>
            <a:r>
              <a:rPr lang="it-IT" baseline="30000" dirty="0">
                <a:solidFill>
                  <a:srgbClr val="000000"/>
                </a:solidFill>
                <a:latin typeface="maven pro"/>
              </a:rPr>
              <a:t>3</a:t>
            </a:r>
            <a:r>
              <a:rPr lang="it-IT" dirty="0">
                <a:solidFill>
                  <a:srgbClr val="000000"/>
                </a:solidFill>
                <a:latin typeface="maven pro"/>
              </a:rPr>
              <a:t>/m</a:t>
            </a:r>
            <a:r>
              <a:rPr lang="it-IT" baseline="30000" dirty="0">
                <a:solidFill>
                  <a:srgbClr val="000000"/>
                </a:solidFill>
                <a:latin typeface="maven pro"/>
              </a:rPr>
              <a:t>3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58" y="2402012"/>
            <a:ext cx="6064130" cy="287650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26959" b="19414"/>
          <a:stretch/>
        </p:blipFill>
        <p:spPr>
          <a:xfrm>
            <a:off x="8441524" y="2402012"/>
            <a:ext cx="2585724" cy="2442368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0" y="1823623"/>
            <a:ext cx="8810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Sensori TDR e FDR</a:t>
            </a:r>
          </a:p>
        </p:txBody>
      </p:sp>
    </p:spTree>
    <p:extLst>
      <p:ext uri="{BB962C8B-B14F-4D97-AF65-F5344CB8AC3E}">
        <p14:creationId xmlns:p14="http://schemas.microsoft.com/office/powerpoint/2010/main" val="937917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DETERMINAZIONE DELLO STATO IDRICO DEL SUOLO</a:t>
            </a:r>
            <a:endParaRPr lang="en-GB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90500" y="845267"/>
            <a:ext cx="1200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La tomografia di resistività elettrica (ERT) </a:t>
            </a: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472440" y="1355192"/>
            <a:ext cx="11277600" cy="152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it-IT" sz="2000" b="1" dirty="0">
                <a:latin typeface="Arial" panose="020B0604020202020204" pitchFamily="34" charset="0"/>
              </a:rPr>
              <a:t>Vantaggi: </a:t>
            </a:r>
          </a:p>
          <a:p>
            <a:pPr marL="365125" lvl="1" indent="-285750">
              <a:lnSpc>
                <a:spcPts val="2800"/>
              </a:lnSpc>
              <a:buClr>
                <a:srgbClr val="0070C0"/>
              </a:buClr>
              <a:buFont typeface="Wingdings" pitchFamily="2" charset="2"/>
              <a:buChar char="q"/>
            </a:pPr>
            <a:r>
              <a:rPr lang="it-IT" sz="2000" dirty="0">
                <a:latin typeface="Arial" panose="020B0604020202020204" pitchFamily="34" charset="0"/>
              </a:rPr>
              <a:t>Mettere in relazione le modifiche dell'ER in diverse condizioni di stato (incluso il contenuto idrico del suolo e la salinità)</a:t>
            </a:r>
          </a:p>
          <a:p>
            <a:pPr marL="365125" lvl="1" indent="-285750">
              <a:lnSpc>
                <a:spcPts val="2800"/>
              </a:lnSpc>
              <a:buClr>
                <a:srgbClr val="0070C0"/>
              </a:buClr>
              <a:buFont typeface="Wingdings" pitchFamily="2" charset="2"/>
              <a:buChar char="q"/>
            </a:pPr>
            <a:r>
              <a:rPr lang="it-IT" sz="2000" dirty="0">
                <a:latin typeface="Arial" panose="020B0604020202020204" pitchFamily="34" charset="0"/>
              </a:rPr>
              <a:t>Fornire grande copertura laterale e profondità di indagine</a:t>
            </a:r>
          </a:p>
        </p:txBody>
      </p:sp>
      <p:pic>
        <p:nvPicPr>
          <p:cNvPr id="5" name="Picture 3" descr="Linea4"/>
          <p:cNvPicPr>
            <a:picLocks noChangeAspect="1" noChangeArrowheads="1"/>
          </p:cNvPicPr>
          <p:nvPr/>
        </p:nvPicPr>
        <p:blipFill rotWithShape="1">
          <a:blip r:embed="rId2" cstate="print"/>
          <a:srcRect t="10757"/>
          <a:stretch/>
        </p:blipFill>
        <p:spPr bwMode="auto">
          <a:xfrm>
            <a:off x="672855" y="3236175"/>
            <a:ext cx="7271702" cy="308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8366443" y="3236175"/>
            <a:ext cx="3520757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buClr>
                <a:srgbClr val="0070C0"/>
              </a:buClr>
            </a:pPr>
            <a:r>
              <a:rPr lang="it-IT" sz="2000" b="1" dirty="0">
                <a:latin typeface="Arial" panose="020B0604020202020204" pitchFamily="34" charset="0"/>
              </a:rPr>
              <a:t>Limitazioni:</a:t>
            </a:r>
          </a:p>
          <a:p>
            <a:pPr marL="365125" lvl="1" indent="-285750">
              <a:lnSpc>
                <a:spcPts val="2800"/>
              </a:lnSpc>
              <a:buClr>
                <a:srgbClr val="0070C0"/>
              </a:buClr>
              <a:buFont typeface="Wingdings" pitchFamily="2" charset="2"/>
              <a:buChar char="q"/>
            </a:pPr>
            <a:r>
              <a:rPr lang="it-IT" sz="2000" dirty="0">
                <a:latin typeface="Arial" panose="020B0604020202020204" pitchFamily="34" charset="0"/>
              </a:rPr>
              <a:t>Essere sensibile alle eterogeneità superficiali</a:t>
            </a:r>
          </a:p>
          <a:p>
            <a:pPr marL="365125" lvl="1" indent="-285750">
              <a:lnSpc>
                <a:spcPts val="2800"/>
              </a:lnSpc>
              <a:buClr>
                <a:srgbClr val="0070C0"/>
              </a:buClr>
              <a:buFont typeface="Wingdings" pitchFamily="2" charset="2"/>
              <a:buChar char="q"/>
            </a:pPr>
            <a:r>
              <a:rPr lang="it-IT" sz="2000" dirty="0">
                <a:latin typeface="Arial" panose="020B0604020202020204" pitchFamily="34" charset="0"/>
              </a:rPr>
              <a:t>Perdere risoluzione con profondità</a:t>
            </a:r>
          </a:p>
        </p:txBody>
      </p:sp>
    </p:spTree>
    <p:extLst>
      <p:ext uri="{BB962C8B-B14F-4D97-AF65-F5344CB8AC3E}">
        <p14:creationId xmlns:p14="http://schemas.microsoft.com/office/powerpoint/2010/main" val="6790200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/>
          <p:cNvGrpSpPr/>
          <p:nvPr/>
        </p:nvGrpSpPr>
        <p:grpSpPr>
          <a:xfrm>
            <a:off x="2670969" y="4609974"/>
            <a:ext cx="3744416" cy="1491427"/>
            <a:chOff x="993482" y="1113998"/>
            <a:chExt cx="3744416" cy="1491427"/>
          </a:xfrm>
        </p:grpSpPr>
        <p:pic>
          <p:nvPicPr>
            <p:cNvPr id="22" name="Immagine 21" descr="P_20170918_103634.jpg"/>
            <p:cNvPicPr>
              <a:picLocks noChangeAspect="1"/>
            </p:cNvPicPr>
            <p:nvPr/>
          </p:nvPicPr>
          <p:blipFill rotWithShape="1">
            <a:blip r:embed="rId2" cstate="print"/>
            <a:srcRect t="48061"/>
            <a:stretch/>
          </p:blipFill>
          <p:spPr>
            <a:xfrm>
              <a:off x="993482" y="1146816"/>
              <a:ext cx="3744416" cy="145860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468952" y="1113998"/>
              <a:ext cx="2793476" cy="41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Iris </a:t>
              </a:r>
              <a:r>
                <a:rPr lang="en-GB" sz="20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Syscal</a:t>
              </a:r>
              <a:r>
                <a:rPr lang="en-GB" sz="2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</a:t>
              </a:r>
            </a:p>
          </p:txBody>
        </p:sp>
      </p:grpSp>
      <p:grpSp>
        <p:nvGrpSpPr>
          <p:cNvPr id="24" name="Gruppo 23"/>
          <p:cNvGrpSpPr>
            <a:grpSpLocks noChangeAspect="1"/>
          </p:cNvGrpSpPr>
          <p:nvPr/>
        </p:nvGrpSpPr>
        <p:grpSpPr>
          <a:xfrm>
            <a:off x="6955090" y="1035671"/>
            <a:ext cx="5236909" cy="5468537"/>
            <a:chOff x="782783" y="1206442"/>
            <a:chExt cx="4449463" cy="4716617"/>
          </a:xfrm>
        </p:grpSpPr>
        <p:pic>
          <p:nvPicPr>
            <p:cNvPr id="25" name="Immagine 24"/>
            <p:cNvPicPr>
              <a:picLocks noChangeAspect="1"/>
            </p:cNvPicPr>
            <p:nvPr/>
          </p:nvPicPr>
          <p:blipFill rotWithShape="1">
            <a:blip r:embed="rId3"/>
            <a:srcRect l="1361" t="1795" r="1637" b="1932"/>
            <a:stretch/>
          </p:blipFill>
          <p:spPr>
            <a:xfrm>
              <a:off x="782783" y="1616927"/>
              <a:ext cx="4327847" cy="4293219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1818666" y="1206442"/>
              <a:ext cx="61266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SDI</a:t>
              </a: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3536012" y="1231378"/>
              <a:ext cx="41229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FI</a:t>
              </a: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1818666" y="2991533"/>
              <a:ext cx="72808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PRD</a:t>
              </a: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3440006" y="2991533"/>
              <a:ext cx="62709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RDI</a:t>
              </a: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1999965" y="5679314"/>
              <a:ext cx="86273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900" dirty="0">
                  <a:latin typeface="Arial" panose="020B0604020202020204" pitchFamily="34" charset="0"/>
                  <a:cs typeface="Arial" panose="020B0604020202020204" pitchFamily="34" charset="0"/>
                </a:rPr>
                <a:t>PRD (4 L h</a:t>
              </a:r>
              <a:r>
                <a:rPr lang="it-IT" sz="9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it-IT" sz="9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1999965" y="5286316"/>
              <a:ext cx="92044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900" dirty="0">
                  <a:latin typeface="Arial" panose="020B0604020202020204" pitchFamily="34" charset="0"/>
                  <a:cs typeface="Arial" panose="020B0604020202020204" pitchFamily="34" charset="0"/>
                </a:rPr>
                <a:t>RDI (8-4 L h</a:t>
              </a:r>
              <a:r>
                <a:rPr lang="it-IT" sz="9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it-IT" sz="9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1091288" y="5575638"/>
              <a:ext cx="612823" cy="3474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latin typeface="Arial" panose="020B0604020202020204" pitchFamily="34" charset="0"/>
                  <a:cs typeface="Arial" panose="020B0604020202020204" pitchFamily="34" charset="0"/>
                </a:rPr>
                <a:t>SDI </a:t>
              </a:r>
            </a:p>
            <a:p>
              <a:r>
                <a:rPr lang="it-IT" sz="900" dirty="0">
                  <a:latin typeface="Arial" panose="020B0604020202020204" pitchFamily="34" charset="0"/>
                  <a:cs typeface="Arial" panose="020B0604020202020204" pitchFamily="34" charset="0"/>
                </a:rPr>
                <a:t>(6 L h</a:t>
              </a:r>
              <a:r>
                <a:rPr lang="it-IT" sz="9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it-IT" sz="9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1091288" y="5182647"/>
              <a:ext cx="594750" cy="3474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latin typeface="Arial" panose="020B0604020202020204" pitchFamily="34" charset="0"/>
                  <a:cs typeface="Arial" panose="020B0604020202020204" pitchFamily="34" charset="0"/>
                </a:rPr>
                <a:t>FI </a:t>
              </a:r>
            </a:p>
            <a:p>
              <a:r>
                <a:rPr lang="it-IT" sz="900" dirty="0">
                  <a:latin typeface="Arial" panose="020B0604020202020204" pitchFamily="34" charset="0"/>
                  <a:cs typeface="Arial" panose="020B0604020202020204" pitchFamily="34" charset="0"/>
                </a:rPr>
                <a:t>(8 L h</a:t>
              </a:r>
              <a:r>
                <a:rPr lang="it-IT" sz="9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it-IT" sz="9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4648927" y="5401732"/>
              <a:ext cx="453970" cy="1990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latin typeface="Arial" panose="020B0604020202020204" pitchFamily="34" charset="0"/>
                  <a:cs typeface="Arial" panose="020B0604020202020204" pitchFamily="34" charset="0"/>
                </a:rPr>
                <a:t>(SDI)</a:t>
              </a: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4424510" y="5170900"/>
              <a:ext cx="807736" cy="1990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latin typeface="Arial" panose="020B0604020202020204" pitchFamily="34" charset="0"/>
                  <a:cs typeface="Arial" panose="020B0604020202020204" pitchFamily="34" charset="0"/>
                </a:rPr>
                <a:t>(FI, RDI, PRD)</a:t>
              </a:r>
            </a:p>
          </p:txBody>
        </p:sp>
      </p:grpSp>
      <p:sp>
        <p:nvSpPr>
          <p:cNvPr id="36" name="CasellaDiTesto 35"/>
          <p:cNvSpPr txBox="1"/>
          <p:nvPr/>
        </p:nvSpPr>
        <p:spPr>
          <a:xfrm>
            <a:off x="269290" y="1898191"/>
            <a:ext cx="545759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Le indagini ERT sono state condotte in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time-</a:t>
            </a:r>
            <a:r>
              <a:rPr lang="it-IT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lapse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presso un aranceto caratterizzato da diverse strategie di micro-irrigazione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216310" y="3106729"/>
            <a:ext cx="52825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 =    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irrigazione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piena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SDI = 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irrigazione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deficitaria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sostenuta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RDI = 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irrigazione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deficitaria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regolata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PRD =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disseccamento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parziale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radici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CASI STUDIO: ERT PER L’IRRIGAZIONE DI PRECISIONE IN AGRUMETI</a:t>
            </a:r>
            <a:endParaRPr lang="en-GB" sz="24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2145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CASI STUDIO: ERT PER L’IRRIGAZIONE DI PRECISIONE IN AGRUMETI</a:t>
            </a:r>
            <a:endParaRPr lang="en-GB" sz="24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846395" y="4034163"/>
            <a:ext cx="361210" cy="77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="" xmlns:a16="http://schemas.microsoft.com/office/drawing/2014/main" id="{8D4AA800-1AE1-B342-AA9A-75F961E40C1D}"/>
              </a:ext>
            </a:extLst>
          </p:cNvPr>
          <p:cNvSpPr txBox="1">
            <a:spLocks/>
          </p:cNvSpPr>
          <p:nvPr/>
        </p:nvSpPr>
        <p:spPr>
          <a:xfrm>
            <a:off x="2112818" y="867615"/>
            <a:ext cx="10079182" cy="44682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400" b="1" dirty="0">
                <a:solidFill>
                  <a:srgbClr val="0066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Monitoraggio geofisico delle interazioni suolo-acqua-radice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452301"/>
              </p:ext>
            </p:extLst>
          </p:nvPr>
        </p:nvGraphicFramePr>
        <p:xfrm>
          <a:off x="7650977" y="2704874"/>
          <a:ext cx="3340359" cy="1592425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1020664">
                  <a:extLst>
                    <a:ext uri="{9D8B030D-6E8A-4147-A177-3AD203B41FA5}">
                      <a16:colId xmlns="" xmlns:a16="http://schemas.microsoft.com/office/drawing/2014/main" val="441677137"/>
                    </a:ext>
                  </a:extLst>
                </a:gridCol>
                <a:gridCol w="1255919">
                  <a:extLst>
                    <a:ext uri="{9D8B030D-6E8A-4147-A177-3AD203B41FA5}">
                      <a16:colId xmlns="" xmlns:a16="http://schemas.microsoft.com/office/drawing/2014/main" val="3638894586"/>
                    </a:ext>
                  </a:extLst>
                </a:gridCol>
                <a:gridCol w="1063776">
                  <a:extLst>
                    <a:ext uri="{9D8B030D-6E8A-4147-A177-3AD203B41FA5}">
                      <a16:colId xmlns="" xmlns:a16="http://schemas.microsoft.com/office/drawing/2014/main" val="671099431"/>
                    </a:ext>
                  </a:extLst>
                </a:gridCol>
              </a:tblGrid>
              <a:tr h="7624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ERT </a:t>
                      </a:r>
                      <a:r>
                        <a:rPr lang="it-IT" sz="14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dataset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</a:t>
                      </a:r>
                      <a:r>
                        <a:rPr lang="it-IT" sz="14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inizio misura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</a:t>
                      </a:r>
                      <a:r>
                        <a:rPr lang="it-IT" sz="14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fine misura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02888351"/>
                  </a:ext>
                </a:extLst>
              </a:tr>
              <a:tr h="2766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2589532272"/>
                  </a:ext>
                </a:extLst>
              </a:tr>
              <a:tr h="2766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3468553363"/>
                  </a:ext>
                </a:extLst>
              </a:tr>
              <a:tr h="2766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993755905"/>
                  </a:ext>
                </a:extLst>
              </a:tr>
            </a:tbl>
          </a:graphicData>
        </a:graphic>
      </p:graphicFrame>
      <p:sp>
        <p:nvSpPr>
          <p:cNvPr id="8" name="Rettangolo 7"/>
          <p:cNvSpPr/>
          <p:nvPr/>
        </p:nvSpPr>
        <p:spPr>
          <a:xfrm>
            <a:off x="7650976" y="4485523"/>
            <a:ext cx="3340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Incremento valori di resistività elettrica nel tempo legato alla maggiore tasso di traspirazione in confronto all’apporto irriguo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241497" y="1552810"/>
            <a:ext cx="6450955" cy="5305190"/>
            <a:chOff x="265402" y="1839275"/>
            <a:chExt cx="6450955" cy="5305190"/>
          </a:xfrm>
        </p:grpSpPr>
        <p:grpSp>
          <p:nvGrpSpPr>
            <p:cNvPr id="10" name="Gruppo 9"/>
            <p:cNvGrpSpPr/>
            <p:nvPr/>
          </p:nvGrpSpPr>
          <p:grpSpPr>
            <a:xfrm>
              <a:off x="1294914" y="2009985"/>
              <a:ext cx="5421443" cy="5134480"/>
              <a:chOff x="1294914" y="2009985"/>
              <a:chExt cx="5421443" cy="5134480"/>
            </a:xfrm>
          </p:grpSpPr>
          <p:pic>
            <p:nvPicPr>
              <p:cNvPr id="18" name="Immagin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4914" y="2009985"/>
                <a:ext cx="4982518" cy="5134480"/>
              </a:xfrm>
              <a:prstGeom prst="rect">
                <a:avLst/>
              </a:prstGeom>
            </p:spPr>
          </p:pic>
          <p:sp>
            <p:nvSpPr>
              <p:cNvPr id="19" name="Rettangolo 18"/>
              <p:cNvSpPr/>
              <p:nvPr/>
            </p:nvSpPr>
            <p:spPr>
              <a:xfrm>
                <a:off x="5365411" y="2607052"/>
                <a:ext cx="135094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altLang="it-IT" sz="1400" kern="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ER </a:t>
                </a:r>
              </a:p>
              <a:p>
                <a:pPr algn="ctr"/>
                <a:r>
                  <a:rPr lang="it-IT" altLang="it-IT" sz="1400" kern="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(Ohm m)</a:t>
                </a:r>
                <a:endParaRPr lang="en-GB" sz="14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Rettangolo 12"/>
            <p:cNvSpPr/>
            <p:nvPr/>
          </p:nvSpPr>
          <p:spPr>
            <a:xfrm>
              <a:off x="265402" y="4146854"/>
              <a:ext cx="135094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1400" kern="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endParaRPr lang="en-GB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3110700" y="6138632"/>
              <a:ext cx="135094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1400" kern="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endParaRPr lang="en-GB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Graphic 10" descr="Tree With Roots outline">
              <a:extLst>
                <a:ext uri="{FF2B5EF4-FFF2-40B4-BE49-F238E27FC236}">
                  <a16:creationId xmlns="" xmlns:a16="http://schemas.microsoft.com/office/drawing/2014/main" id="{CB19B834-64A2-2E7F-012D-FB8AFD645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13461" y="1839275"/>
              <a:ext cx="1214386" cy="1214386"/>
            </a:xfrm>
            <a:prstGeom prst="rect">
              <a:avLst/>
            </a:prstGeom>
          </p:spPr>
        </p:pic>
        <p:pic>
          <p:nvPicPr>
            <p:cNvPr id="17" name="Graphic 10" descr="Tree With Roots outline">
              <a:extLst>
                <a:ext uri="{FF2B5EF4-FFF2-40B4-BE49-F238E27FC236}">
                  <a16:creationId xmlns="" xmlns:a16="http://schemas.microsoft.com/office/drawing/2014/main" id="{CB19B834-64A2-2E7F-012D-FB8AFD645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34844" y="1839275"/>
              <a:ext cx="1214386" cy="1214386"/>
            </a:xfrm>
            <a:prstGeom prst="rect">
              <a:avLst/>
            </a:prstGeom>
          </p:spPr>
        </p:pic>
      </p:grpSp>
      <p:sp>
        <p:nvSpPr>
          <p:cNvPr id="20" name="Rettangolo 19"/>
          <p:cNvSpPr/>
          <p:nvPr/>
        </p:nvSpPr>
        <p:spPr>
          <a:xfrm>
            <a:off x="7533508" y="1788462"/>
            <a:ext cx="35752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Acquisizioni di tomografia di resistività elettrica (ERT) in time-</a:t>
            </a:r>
            <a:r>
              <a:rPr lang="it-IT" sz="1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lapse</a:t>
            </a:r>
            <a:r>
              <a:rPr lang="it-IT" sz="1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durante evento irriguo presso APP 10 (ULDI)</a:t>
            </a:r>
          </a:p>
          <a:p>
            <a:pPr algn="just"/>
            <a:endParaRPr lang="it-IT" sz="1400" kern="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Freccia a destra 20">
            <a:extLst>
              <a:ext uri="{FF2B5EF4-FFF2-40B4-BE49-F238E27FC236}">
                <a16:creationId xmlns="" xmlns:a16="http://schemas.microsoft.com/office/drawing/2014/main" id="{71490F85-F319-481F-8E9E-4F552CFB5CC4}"/>
              </a:ext>
            </a:extLst>
          </p:cNvPr>
          <p:cNvSpPr/>
          <p:nvPr/>
        </p:nvSpPr>
        <p:spPr>
          <a:xfrm>
            <a:off x="6692452" y="3711361"/>
            <a:ext cx="609818" cy="60583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382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 </a:t>
            </a:r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METODI DI MONITORAGGIO DEL </a:t>
            </a:r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CONTINUUM</a:t>
            </a:r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SUOLO-PIANTA-ATMOSFERA</a:t>
            </a:r>
            <a:endParaRPr lang="it-IT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GB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93738" y="1033229"/>
            <a:ext cx="115252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L’identificazione dei processi di scambio di massa ed energia che avvengono nel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continuum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suolo-pianta-atmosfera (SPA) presenta interessanti spunti di ricerca e può contribuire alla definizione di criteri per il risparmio idrico. Tra i metodi utilizzati per misurare e/o stimare le relazioni che si instaurano nel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continuum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SPA vi sono: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Metodi basati sulla determinazione dello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stato idrico della pianta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Metodi basati sul monitoraggio dello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stato idrico del terreno </a:t>
            </a:r>
            <a:endParaRPr lang="it-IT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Metodi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basati sulla misura / stima dei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fabbisogni idrici colturali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767194" y="5213073"/>
            <a:ext cx="86772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DEFINIZIONE DI CRITERI PER IL RISPARMIO IDRICO CHE SONO ALLA BASE DELLA CORRETTA  APPLICAZIONE DELLE STRATEGIE IRRIGUE IN MANIERA SOSTENIBILE </a:t>
            </a:r>
            <a:endParaRPr lang="it-IT" sz="2000" b="1" dirty="0">
              <a:solidFill>
                <a:schemeClr val="accent1"/>
              </a:solidFill>
            </a:endParaRPr>
          </a:p>
        </p:txBody>
      </p:sp>
      <p:sp>
        <p:nvSpPr>
          <p:cNvPr id="24" name="Freccia in giù 23"/>
          <p:cNvSpPr/>
          <p:nvPr/>
        </p:nvSpPr>
        <p:spPr>
          <a:xfrm>
            <a:off x="5575297" y="4580133"/>
            <a:ext cx="1080120" cy="679977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598205" y="3973382"/>
            <a:ext cx="7939043" cy="6067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1579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DETERMINAZIONE DEI FABBISOGNI IDRICI COLTURALI</a:t>
            </a:r>
            <a:endParaRPr lang="en-GB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622511" y="942666"/>
            <a:ext cx="4218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METODI DI STIMA</a:t>
            </a:r>
            <a:endParaRPr lang="it-IT" sz="20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35421" y="962330"/>
            <a:ext cx="4218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METODI DI MISURA</a:t>
            </a:r>
            <a:endParaRPr lang="it-IT" sz="20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5405" t="19391" r="61934"/>
          <a:stretch/>
        </p:blipFill>
        <p:spPr>
          <a:xfrm>
            <a:off x="314631" y="1573161"/>
            <a:ext cx="1976285" cy="314741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38913" t="5158" b="38692"/>
          <a:stretch/>
        </p:blipFill>
        <p:spPr>
          <a:xfrm>
            <a:off x="314631" y="4493342"/>
            <a:ext cx="3490453" cy="207339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37703" t="61214" r="24796"/>
          <a:stretch/>
        </p:blipFill>
        <p:spPr>
          <a:xfrm>
            <a:off x="2764538" y="3290803"/>
            <a:ext cx="2218845" cy="148305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4"/>
          <a:srcRect l="78631" t="61214"/>
          <a:stretch/>
        </p:blipFill>
        <p:spPr>
          <a:xfrm>
            <a:off x="2957117" y="1573161"/>
            <a:ext cx="1464333" cy="1717642"/>
          </a:xfrm>
          <a:prstGeom prst="rect">
            <a:avLst/>
          </a:prstGeom>
        </p:spPr>
      </p:pic>
      <p:sp>
        <p:nvSpPr>
          <p:cNvPr id="7" name="Rettangolo arrotondato 6"/>
          <p:cNvSpPr/>
          <p:nvPr/>
        </p:nvSpPr>
        <p:spPr>
          <a:xfrm>
            <a:off x="39331" y="942666"/>
            <a:ext cx="5211096" cy="589567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ttangolo arrotondato 20"/>
          <p:cNvSpPr/>
          <p:nvPr/>
        </p:nvSpPr>
        <p:spPr>
          <a:xfrm>
            <a:off x="5399759" y="942666"/>
            <a:ext cx="6664421" cy="5915334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4507" y="1501595"/>
            <a:ext cx="1189604" cy="1695818"/>
          </a:xfrm>
          <a:prstGeom prst="rect">
            <a:avLst/>
          </a:prstGeom>
        </p:spPr>
      </p:pic>
      <p:grpSp>
        <p:nvGrpSpPr>
          <p:cNvPr id="23" name="Gruppo 22"/>
          <p:cNvGrpSpPr/>
          <p:nvPr/>
        </p:nvGrpSpPr>
        <p:grpSpPr>
          <a:xfrm>
            <a:off x="6076335" y="3328245"/>
            <a:ext cx="5302032" cy="3344757"/>
            <a:chOff x="5969485" y="3463568"/>
            <a:chExt cx="5123376" cy="3103164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69485" y="3463568"/>
              <a:ext cx="5123376" cy="3103164"/>
            </a:xfrm>
            <a:prstGeom prst="rect">
              <a:avLst/>
            </a:prstGeom>
          </p:spPr>
        </p:pic>
        <p:sp>
          <p:nvSpPr>
            <p:cNvPr id="22" name="Rettangolo 21"/>
            <p:cNvSpPr/>
            <p:nvPr/>
          </p:nvSpPr>
          <p:spPr>
            <a:xfrm>
              <a:off x="6715432" y="3463568"/>
              <a:ext cx="3156155" cy="3415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Rettangolo 23"/>
          <p:cNvSpPr/>
          <p:nvPr/>
        </p:nvSpPr>
        <p:spPr>
          <a:xfrm>
            <a:off x="5808612" y="1632427"/>
            <a:ext cx="3764450" cy="33855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</a:t>
            </a:r>
            <a:r>
              <a:rPr lang="en-GB" sz="1600" b="1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etodo</a:t>
            </a:r>
            <a:r>
              <a:rPr lang="en-GB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FAO </a:t>
            </a:r>
            <a:r>
              <a:rPr lang="en-GB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Penman-</a:t>
            </a:r>
            <a:r>
              <a:rPr lang="en-GB" sz="1600" b="1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Monteith</a:t>
            </a:r>
            <a:endParaRPr lang="en-GB" sz="1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4"/>
          <p:cNvSpPr/>
          <p:nvPr/>
        </p:nvSpPr>
        <p:spPr>
          <a:xfrm>
            <a:off x="6920245" y="2203481"/>
            <a:ext cx="265281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GB" sz="28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= ET</a:t>
            </a:r>
            <a:r>
              <a:rPr lang="en-GB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* K</a:t>
            </a:r>
            <a:r>
              <a:rPr lang="en-GB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59891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Casi studio: stima dei fabbisogni idrici di un agrumeto mediante metodi basati sul telerilevamento</a:t>
            </a:r>
            <a:endParaRPr lang="en-GB" sz="20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2" name="Tabella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609699"/>
              </p:ext>
            </p:extLst>
          </p:nvPr>
        </p:nvGraphicFramePr>
        <p:xfrm>
          <a:off x="6622602" y="1721271"/>
          <a:ext cx="5137046" cy="1482438"/>
        </p:xfrm>
        <a:graphic>
          <a:graphicData uri="http://schemas.openxmlformats.org/drawingml/2006/table">
            <a:tbl>
              <a:tblPr firstRow="1" bandRow="1"/>
              <a:tblGrid>
                <a:gridCol w="6296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69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404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6183">
                <a:tc>
                  <a:txBody>
                    <a:bodyPr/>
                    <a:lstStyle/>
                    <a:p>
                      <a:pPr algn="ctr" rtl="0" fontAlgn="ctr"/>
                      <a:endParaRPr lang="en-GB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8191" marR="6466" marT="64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75247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Sensibili</a:t>
                      </a:r>
                      <a:r>
                        <a:rPr kumimoji="0" lang="it-IT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all’</a:t>
                      </a:r>
                      <a:r>
                        <a:rPr kumimoji="0" lang="it-IT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identificazione degli effetti dello stress idrico</a:t>
                      </a:r>
                      <a:endParaRPr kumimoji="0"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8191" marR="6466" marT="64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Le </a:t>
                      </a:r>
                      <a:r>
                        <a:rPr kumimoji="0" lang="en-US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immagini</a:t>
                      </a:r>
                      <a:r>
                        <a:rPr kumimoji="0"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VNIR </a:t>
                      </a:r>
                      <a:r>
                        <a:rPr kumimoji="0" lang="en-US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sono</a:t>
                      </a:r>
                      <a:r>
                        <a:rPr kumimoji="0"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it-IT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disponibili ad elevate risoluzioni spaziali/ temporali</a:t>
                      </a:r>
                      <a:endParaRPr kumimoji="0" lang="en-GB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8191" marR="6466" marT="64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1095"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8191" marR="6466" marT="64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Le </a:t>
                      </a:r>
                      <a:r>
                        <a:rPr kumimoji="0" lang="en-US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immagini</a:t>
                      </a:r>
                      <a:r>
                        <a:rPr kumimoji="0"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TIR </a:t>
                      </a:r>
                      <a:r>
                        <a:rPr kumimoji="0" lang="en-US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sono</a:t>
                      </a:r>
                      <a:r>
                        <a:rPr kumimoji="0"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disponibili</a:t>
                      </a:r>
                      <a:r>
                        <a:rPr kumimoji="0"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 </a:t>
                      </a:r>
                      <a:r>
                        <a:rPr kumimoji="0" lang="en-US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risoluzioni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spaziali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meno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accurate  </a:t>
                      </a:r>
                      <a:endParaRPr kumimoji="0" lang="en-GB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8191" marR="6466" marT="64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GB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Richiedono</a:t>
                      </a:r>
                      <a:r>
                        <a:rPr kumimoji="0" lang="en-GB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GB" sz="12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calibrazione</a:t>
                      </a:r>
                      <a:r>
                        <a:rPr kumimoji="0" lang="en-GB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GB" sz="12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sito-specifica</a:t>
                      </a:r>
                      <a:endParaRPr kumimoji="0" lang="en-GB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8191" marR="6466" marT="64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1095"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8191" marR="6466" marT="64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Richedono</a:t>
                      </a:r>
                      <a:r>
                        <a:rPr kumimoji="0" lang="en-GB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GB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l’identificazione</a:t>
                      </a:r>
                      <a:r>
                        <a:rPr kumimoji="0" lang="en-GB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GB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dei</a:t>
                      </a:r>
                      <a:r>
                        <a:rPr kumimoji="0" lang="en-GB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pixel “</a:t>
                      </a:r>
                      <a:r>
                        <a:rPr kumimoji="0" lang="en-GB" sz="12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caldi</a:t>
                      </a:r>
                      <a:r>
                        <a:rPr kumimoji="0" lang="en-GB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” e “</a:t>
                      </a:r>
                      <a:r>
                        <a:rPr kumimoji="0" lang="en-GB" sz="12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freddi</a:t>
                      </a:r>
                      <a:r>
                        <a:rPr kumimoji="0" lang="en-GB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”</a:t>
                      </a:r>
                      <a:endParaRPr kumimoji="0" lang="en-GB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8191" marR="6466" marT="64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Necessitano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l’implementazione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del </a:t>
                      </a:r>
                      <a:r>
                        <a:rPr kumimoji="0" lang="en-US" sz="12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bilancio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idrico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del </a:t>
                      </a:r>
                      <a:r>
                        <a:rPr kumimoji="0" lang="en-US" sz="12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suolo</a:t>
                      </a:r>
                      <a:endParaRPr kumimoji="0" lang="en-GB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8191" marR="6466" marT="64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3" name="Smile 42"/>
          <p:cNvSpPr/>
          <p:nvPr/>
        </p:nvSpPr>
        <p:spPr>
          <a:xfrm>
            <a:off x="6758228" y="1823828"/>
            <a:ext cx="379859" cy="371141"/>
          </a:xfrm>
          <a:prstGeom prst="smileyFace">
            <a:avLst/>
          </a:prstGeom>
          <a:solidFill>
            <a:srgbClr val="66FF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mile 43"/>
          <p:cNvSpPr/>
          <p:nvPr/>
        </p:nvSpPr>
        <p:spPr>
          <a:xfrm flipV="1">
            <a:off x="6758228" y="2541863"/>
            <a:ext cx="379859" cy="371141"/>
          </a:xfrm>
          <a:prstGeom prst="smileyFac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9629144" y="1344406"/>
            <a:ext cx="2088000" cy="338554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 basati su VI</a:t>
            </a:r>
          </a:p>
        </p:txBody>
      </p:sp>
      <p:sp>
        <p:nvSpPr>
          <p:cNvPr id="46" name="CasellaDiTesto 45"/>
          <p:cNvSpPr txBox="1"/>
          <p:nvPr/>
        </p:nvSpPr>
        <p:spPr>
          <a:xfrm>
            <a:off x="7385828" y="1344406"/>
            <a:ext cx="2052000" cy="338554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Modelli</a:t>
            </a:r>
            <a:r>
              <a:rPr kumimoji="0" lang="en-US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SEB</a:t>
            </a:r>
          </a:p>
        </p:txBody>
      </p:sp>
      <p:sp>
        <p:nvSpPr>
          <p:cNvPr id="47" name="Rettangolo 46"/>
          <p:cNvSpPr/>
          <p:nvPr/>
        </p:nvSpPr>
        <p:spPr>
          <a:xfrm>
            <a:off x="829731" y="4807959"/>
            <a:ext cx="22892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GB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Necessità</a:t>
            </a:r>
            <a:r>
              <a:rPr lang="en-GB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GB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dati</a:t>
            </a:r>
            <a:r>
              <a:rPr lang="en-GB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ancillari</a:t>
            </a:r>
            <a:r>
              <a:rPr lang="en-GB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GB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" name="Immagin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16" y="1039306"/>
            <a:ext cx="5426436" cy="2821899"/>
          </a:xfrm>
          <a:prstGeom prst="rect">
            <a:avLst/>
          </a:prstGeom>
        </p:spPr>
      </p:pic>
      <p:sp>
        <p:nvSpPr>
          <p:cNvPr id="54" name="Rettangolo 53"/>
          <p:cNvSpPr/>
          <p:nvPr/>
        </p:nvSpPr>
        <p:spPr>
          <a:xfrm>
            <a:off x="7609590" y="3585716"/>
            <a:ext cx="3440186" cy="17501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5" name="Immagine 54" descr="isto.jpg"/>
          <p:cNvPicPr>
            <a:picLocks noChangeAspect="1"/>
          </p:cNvPicPr>
          <p:nvPr/>
        </p:nvPicPr>
        <p:blipFill>
          <a:blip r:embed="rId3" cstate="print"/>
          <a:srcRect l="1173" t="2846" r="1472" b="5715"/>
          <a:stretch>
            <a:fillRect/>
          </a:stretch>
        </p:blipFill>
        <p:spPr>
          <a:xfrm>
            <a:off x="7798403" y="5330538"/>
            <a:ext cx="3334956" cy="1285766"/>
          </a:xfrm>
          <a:prstGeom prst="rect">
            <a:avLst/>
          </a:prstGeom>
          <a:ln>
            <a:noFill/>
          </a:ln>
        </p:spPr>
      </p:pic>
      <p:pic>
        <p:nvPicPr>
          <p:cNvPr id="56" name="Immagin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516" y="3951154"/>
            <a:ext cx="3426528" cy="2484604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9054131" y="3996462"/>
            <a:ext cx="2002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rial" pitchFamily="34" charset="0"/>
                <a:cs typeface="Arial" pitchFamily="34" charset="0"/>
              </a:rPr>
              <a:t>Misure dirette dei flussi energetici superficiali da EC</a:t>
            </a:r>
            <a:endParaRPr lang="en-GB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8" name="Immagine 57"/>
          <p:cNvPicPr>
            <a:picLocks noChangeAspect="1"/>
          </p:cNvPicPr>
          <p:nvPr/>
        </p:nvPicPr>
        <p:blipFill rotWithShape="1">
          <a:blip r:embed="rId5"/>
          <a:srcRect l="21916" t="30890" r="57417" b="27926"/>
          <a:stretch/>
        </p:blipFill>
        <p:spPr>
          <a:xfrm>
            <a:off x="7769526" y="3750396"/>
            <a:ext cx="1284605" cy="1440000"/>
          </a:xfrm>
          <a:prstGeom prst="rect">
            <a:avLst/>
          </a:prstGeom>
        </p:spPr>
      </p:pic>
      <p:cxnSp>
        <p:nvCxnSpPr>
          <p:cNvPr id="59" name="Connettore diritto 58"/>
          <p:cNvCxnSpPr>
            <a:stCxn id="61" idx="7"/>
          </p:cNvCxnSpPr>
          <p:nvPr/>
        </p:nvCxnSpPr>
        <p:spPr>
          <a:xfrm flipV="1">
            <a:off x="6399275" y="3747895"/>
            <a:ext cx="1370251" cy="106675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diritto 59"/>
          <p:cNvCxnSpPr>
            <a:stCxn id="61" idx="4"/>
          </p:cNvCxnSpPr>
          <p:nvPr/>
        </p:nvCxnSpPr>
        <p:spPr>
          <a:xfrm>
            <a:off x="6383111" y="4853678"/>
            <a:ext cx="1386415" cy="32851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e 60"/>
          <p:cNvSpPr/>
          <p:nvPr/>
        </p:nvSpPr>
        <p:spPr>
          <a:xfrm>
            <a:off x="6360251" y="480795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CasellaDiTesto 62"/>
          <p:cNvSpPr txBox="1"/>
          <p:nvPr/>
        </p:nvSpPr>
        <p:spPr>
          <a:xfrm>
            <a:off x="99685" y="400110"/>
            <a:ext cx="11022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Confronto tra ET stimata da modelli spazialmente distribuiti e flussi di ET misurati con EC </a:t>
            </a:r>
          </a:p>
        </p:txBody>
      </p:sp>
    </p:spTree>
    <p:extLst>
      <p:ext uri="{BB962C8B-B14F-4D97-AF65-F5344CB8AC3E}">
        <p14:creationId xmlns:p14="http://schemas.microsoft.com/office/powerpoint/2010/main" val="1659203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MONITORAGGIO DEGLI USI IRRIGUI</a:t>
            </a:r>
            <a:endParaRPr lang="en-GB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/>
          <a:srcRect l="64688" t="14706" r="5729" b="9359"/>
          <a:stretch/>
        </p:blipFill>
        <p:spPr>
          <a:xfrm>
            <a:off x="6975441" y="887059"/>
            <a:ext cx="3392945" cy="2544709"/>
          </a:xfrm>
          <a:prstGeom prst="rect">
            <a:avLst/>
          </a:prstGeom>
        </p:spPr>
      </p:pic>
      <p:pic>
        <p:nvPicPr>
          <p:cNvPr id="14" name="Picture 2" descr="Ministero delle politiche agricole alimentari e forestali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503" y="3355059"/>
            <a:ext cx="805946" cy="52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471" y="1079725"/>
            <a:ext cx="1587079" cy="1058053"/>
          </a:xfrm>
          <a:prstGeom prst="rect">
            <a:avLst/>
          </a:prstGeom>
        </p:spPr>
      </p:pic>
      <p:pic>
        <p:nvPicPr>
          <p:cNvPr id="16" name="Picture 4" descr="Bandera de Italia - Wikipedia, la enciclopedia lib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93" y="1079725"/>
            <a:ext cx="1593644" cy="106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o 16"/>
          <p:cNvGrpSpPr/>
          <p:nvPr/>
        </p:nvGrpSpPr>
        <p:grpSpPr>
          <a:xfrm>
            <a:off x="976803" y="699257"/>
            <a:ext cx="9577708" cy="4722627"/>
            <a:chOff x="-814796" y="1057145"/>
            <a:chExt cx="15537774" cy="5588610"/>
          </a:xfrm>
        </p:grpSpPr>
        <p:sp>
          <p:nvSpPr>
            <p:cNvPr id="18" name="Llamada de flecha hacia abajo 12"/>
            <p:cNvSpPr/>
            <p:nvPr/>
          </p:nvSpPr>
          <p:spPr>
            <a:xfrm>
              <a:off x="-814796" y="1057145"/>
              <a:ext cx="15537774" cy="5588610"/>
            </a:xfrm>
            <a:prstGeom prst="downArrowCallout">
              <a:avLst>
                <a:gd name="adj1" fmla="val 25000"/>
                <a:gd name="adj2" fmla="val 30755"/>
                <a:gd name="adj3" fmla="val 16007"/>
                <a:gd name="adj4" fmla="val 7765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="" xmlns:a16="http://schemas.microsoft.com/office/drawing/2014/main" id="{5A1BF23B-80D8-4F9F-A870-BE2181009B1A}"/>
                </a:ext>
              </a:extLst>
            </p:cNvPr>
            <p:cNvSpPr/>
            <p:nvPr/>
          </p:nvSpPr>
          <p:spPr>
            <a:xfrm>
              <a:off x="-722480" y="3351690"/>
              <a:ext cx="4573686" cy="764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Direttiva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Quadro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delle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Acque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(2000/60/EC 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0" name="Rettangolo 14">
              <a:extLst>
                <a:ext uri="{FF2B5EF4-FFF2-40B4-BE49-F238E27FC236}">
                  <a16:creationId xmlns="" xmlns:a16="http://schemas.microsoft.com/office/drawing/2014/main" id="{5A1BF23B-80D8-4F9F-A870-BE2181009B1A}"/>
                </a:ext>
              </a:extLst>
            </p:cNvPr>
            <p:cNvSpPr/>
            <p:nvPr/>
          </p:nvSpPr>
          <p:spPr>
            <a:xfrm>
              <a:off x="4105082" y="3335225"/>
              <a:ext cx="4389339" cy="764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Decreto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ministeriale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31/07/2015 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Mipaaf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ángulo 5"/>
          <p:cNvSpPr/>
          <p:nvPr/>
        </p:nvSpPr>
        <p:spPr>
          <a:xfrm>
            <a:off x="2531855" y="5506181"/>
            <a:ext cx="6602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L’uso</a:t>
            </a:r>
            <a:r>
              <a:rPr lang="en-GB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del </a:t>
            </a:r>
            <a:r>
              <a:rPr lang="en-GB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telerilevamento</a:t>
            </a:r>
            <a:r>
              <a:rPr lang="en-GB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satellitare</a:t>
            </a:r>
            <a:r>
              <a:rPr lang="en-GB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è riconosciuto come </a:t>
            </a:r>
            <a:r>
              <a:rPr lang="en-GB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unica</a:t>
            </a:r>
            <a:r>
              <a:rPr lang="en-GB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metodologia</a:t>
            </a:r>
            <a:r>
              <a:rPr lang="en-GB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applicabile</a:t>
            </a:r>
            <a:r>
              <a:rPr lang="en-GB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GB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larga</a:t>
            </a:r>
            <a:r>
              <a:rPr lang="en-GB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scala</a:t>
            </a:r>
            <a:r>
              <a:rPr lang="en-GB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dalla</a:t>
            </a:r>
            <a:r>
              <a:rPr lang="en-GB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Direzione Generale per l’Ambiente della Commissione Europea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62" y="5299769"/>
            <a:ext cx="1517548" cy="1214038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="" xmlns:a16="http://schemas.microsoft.com/office/drawing/2014/main" id="{E2D0B750-175A-44D3-BB6D-CCA67FD659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36" y="5325291"/>
            <a:ext cx="938350" cy="968468"/>
          </a:xfrm>
          <a:prstGeom prst="rect">
            <a:avLst/>
          </a:prstGeom>
        </p:spPr>
      </p:pic>
      <p:sp>
        <p:nvSpPr>
          <p:cNvPr id="24" name="Freccia a destra 23"/>
          <p:cNvSpPr/>
          <p:nvPr/>
        </p:nvSpPr>
        <p:spPr>
          <a:xfrm>
            <a:off x="1200150" y="3884078"/>
            <a:ext cx="610321" cy="33549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ttangolo 24"/>
          <p:cNvSpPr/>
          <p:nvPr/>
        </p:nvSpPr>
        <p:spPr>
          <a:xfrm>
            <a:off x="1810471" y="3850243"/>
            <a:ext cx="6222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Obbligo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delle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regioni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di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quantificare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aree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volumi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irrigui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5411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" y="182880"/>
            <a:ext cx="1146048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733" b="1" u="sng" dirty="0">
                <a:solidFill>
                  <a:srgbClr val="1F386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VOLUMI INVASATI NEGLI INVASI SICILIANI — 2025</a:t>
            </a:r>
            <a:endParaRPr lang="en-US" sz="3733" dirty="0"/>
          </a:p>
        </p:txBody>
      </p:sp>
      <p:sp>
        <p:nvSpPr>
          <p:cNvPr id="3" name="Text 1"/>
          <p:cNvSpPr/>
          <p:nvPr/>
        </p:nvSpPr>
        <p:spPr>
          <a:xfrm>
            <a:off x="365760" y="1121664"/>
            <a:ext cx="1146048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467" i="1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Volumi lordi al 1° del mese [Mmc] — selezione principali invasi</a:t>
            </a:r>
            <a:endParaRPr lang="en-US" sz="1467" dirty="0"/>
          </a:p>
        </p:txBody>
      </p:sp>
      <p:graphicFrame>
        <p:nvGraphicFramePr>
          <p:cNvPr id="4" name="Chart 0"/>
          <p:cNvGraphicFramePr/>
          <p:nvPr/>
        </p:nvGraphicFramePr>
        <p:xfrm>
          <a:off x="365760" y="1487424"/>
          <a:ext cx="7924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hape 2"/>
          <p:cNvSpPr/>
          <p:nvPr/>
        </p:nvSpPr>
        <p:spPr>
          <a:xfrm>
            <a:off x="8473440" y="1487424"/>
            <a:ext cx="3474720" cy="463296"/>
          </a:xfrm>
          <a:prstGeom prst="rect">
            <a:avLst/>
          </a:prstGeom>
          <a:solidFill>
            <a:srgbClr val="375623"/>
          </a:solidFill>
          <a:ln w="12700">
            <a:solidFill>
              <a:srgbClr val="375623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473440" y="1487424"/>
            <a:ext cx="347472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SEGNALI DI RECUPERO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8473440" y="2011680"/>
            <a:ext cx="3474720" cy="633984"/>
          </a:xfrm>
          <a:prstGeom prst="rect">
            <a:avLst/>
          </a:prstGeom>
          <a:solidFill>
            <a:srgbClr val="F0FFF0"/>
          </a:solidFill>
          <a:ln w="6350">
            <a:solidFill>
              <a:srgbClr val="C6EFC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534400" y="2048256"/>
            <a:ext cx="3352800" cy="5608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b="1" dirty="0">
                <a:solidFill>
                  <a:srgbClr val="375623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✔  </a:t>
            </a:r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Ancipa: recupero straordinario feb–mag, da 7,6 a 27,1 Mmc (+257%)</a:t>
            </a:r>
            <a:endParaRPr lang="en-US" sz="1267" dirty="0"/>
          </a:p>
        </p:txBody>
      </p:sp>
      <p:sp>
        <p:nvSpPr>
          <p:cNvPr id="9" name="Shape 6"/>
          <p:cNvSpPr/>
          <p:nvPr/>
        </p:nvSpPr>
        <p:spPr>
          <a:xfrm>
            <a:off x="8473440" y="2694432"/>
            <a:ext cx="3474720" cy="633984"/>
          </a:xfrm>
          <a:prstGeom prst="rect">
            <a:avLst/>
          </a:prstGeom>
          <a:solidFill>
            <a:srgbClr val="F0FFF0"/>
          </a:solidFill>
          <a:ln w="6350">
            <a:solidFill>
              <a:srgbClr val="C6EFCE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34400" y="2731008"/>
            <a:ext cx="3352800" cy="5608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b="1" dirty="0">
                <a:solidFill>
                  <a:srgbClr val="375623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✔  </a:t>
            </a:r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Pozzillo: ricarica primaverile fino a 33,1 Mmc (mag); crollo estivo</a:t>
            </a:r>
            <a:endParaRPr lang="en-US" sz="1267" dirty="0"/>
          </a:p>
        </p:txBody>
      </p:sp>
      <p:sp>
        <p:nvSpPr>
          <p:cNvPr id="11" name="Shape 8"/>
          <p:cNvSpPr/>
          <p:nvPr/>
        </p:nvSpPr>
        <p:spPr>
          <a:xfrm>
            <a:off x="8473440" y="3377184"/>
            <a:ext cx="3474720" cy="633984"/>
          </a:xfrm>
          <a:prstGeom prst="rect">
            <a:avLst/>
          </a:prstGeom>
          <a:solidFill>
            <a:srgbClr val="F0FFF0"/>
          </a:solidFill>
          <a:ln w="6350">
            <a:solidFill>
              <a:srgbClr val="C6EFCE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534400" y="3413760"/>
            <a:ext cx="3352800" cy="5608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b="1" dirty="0">
                <a:solidFill>
                  <a:srgbClr val="375623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✔  </a:t>
            </a:r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Lentini: primavera ottima (100 Mmc), fine anno ancora su valori dignitosi (77 Mmc)</a:t>
            </a:r>
            <a:endParaRPr lang="en-US" sz="1267" dirty="0"/>
          </a:p>
        </p:txBody>
      </p:sp>
      <p:sp>
        <p:nvSpPr>
          <p:cNvPr id="13" name="Shape 10"/>
          <p:cNvSpPr/>
          <p:nvPr/>
        </p:nvSpPr>
        <p:spPr>
          <a:xfrm>
            <a:off x="8473440" y="4059936"/>
            <a:ext cx="3474720" cy="633984"/>
          </a:xfrm>
          <a:prstGeom prst="rect">
            <a:avLst/>
          </a:prstGeom>
          <a:solidFill>
            <a:srgbClr val="FFF0F0"/>
          </a:solidFill>
          <a:ln w="6350">
            <a:solidFill>
              <a:srgbClr val="F4CCC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534400" y="4096512"/>
            <a:ext cx="3352800" cy="5608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b="1" dirty="0">
                <a:solidFill>
                  <a:srgbClr val="C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⚠  </a:t>
            </a:r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Garcia: parte già molto basso (10,4 Mmc gen) e scende a 6,1 Mmc a dicembre — rimane critico</a:t>
            </a:r>
            <a:endParaRPr lang="en-US" sz="1267" dirty="0"/>
          </a:p>
        </p:txBody>
      </p:sp>
      <p:sp>
        <p:nvSpPr>
          <p:cNvPr id="15" name="Shape 12"/>
          <p:cNvSpPr/>
          <p:nvPr/>
        </p:nvSpPr>
        <p:spPr>
          <a:xfrm>
            <a:off x="8473440" y="4742688"/>
            <a:ext cx="3474720" cy="633984"/>
          </a:xfrm>
          <a:prstGeom prst="rect">
            <a:avLst/>
          </a:prstGeom>
          <a:solidFill>
            <a:srgbClr val="FFF0F0"/>
          </a:solidFill>
          <a:ln w="6350">
            <a:solidFill>
              <a:srgbClr val="F4CCCC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534400" y="4779264"/>
            <a:ext cx="3352800" cy="5608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67" b="1" dirty="0">
                <a:solidFill>
                  <a:srgbClr val="C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⚠  </a:t>
            </a:r>
            <a:r>
              <a:rPr lang="en-US" sz="1267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Distribuzione temporale non ottimale: piogge concentrate in inverno, stress in estate</a:t>
            </a:r>
            <a:endParaRPr lang="en-US" sz="1267" dirty="0"/>
          </a:p>
        </p:txBody>
      </p:sp>
      <p:sp>
        <p:nvSpPr>
          <p:cNvPr id="17" name="Text 14"/>
          <p:cNvSpPr/>
          <p:nvPr/>
        </p:nvSpPr>
        <p:spPr>
          <a:xfrm>
            <a:off x="365760" y="6681216"/>
            <a:ext cx="114604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067" i="1" dirty="0">
                <a:solidFill>
                  <a:srgbClr val="59595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Fonte: Report Siccità 2025 — Autorità di Bacino del Distretto Idrografico della Sicilia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16908271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Casi studio: monitoraggio degli usi irrigui mediante l’utilizzo di dati satellitari e dati di rianalisi climatica</a:t>
            </a:r>
            <a:endParaRPr lang="en-GB" sz="20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40249" y="857578"/>
            <a:ext cx="11766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Obiettivo</a:t>
            </a:r>
            <a:r>
              <a:rPr lang="it-IT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fornire un approccio metodologico basato sull’uso combinato di tecniche di telerilevamento (RS), modelli agro-idrologici e fonti meteorologiche alternative, al fine di supportare le autorità di gestione delle risorse idriche nella pianificazione e nel monitoraggio degli usi irrigui nell’ambito della Direttiva Quadro sulle Acque (WFD). 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59759" b="53968"/>
          <a:stretch/>
        </p:blipFill>
        <p:spPr>
          <a:xfrm>
            <a:off x="1230218" y="2434038"/>
            <a:ext cx="3750176" cy="3063111"/>
          </a:xfrm>
          <a:prstGeom prst="rect">
            <a:avLst/>
          </a:prstGeom>
        </p:spPr>
      </p:pic>
      <p:pic>
        <p:nvPicPr>
          <p:cNvPr id="7" name="Immagin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3" b="13335"/>
          <a:stretch/>
        </p:blipFill>
        <p:spPr bwMode="auto">
          <a:xfrm>
            <a:off x="5217022" y="2360527"/>
            <a:ext cx="5623091" cy="3136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Freccia a destra 7"/>
          <p:cNvSpPr/>
          <p:nvPr/>
        </p:nvSpPr>
        <p:spPr>
          <a:xfrm>
            <a:off x="4453491" y="3725161"/>
            <a:ext cx="925033" cy="35087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5479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Casi studio: monitoraggio degli usi irrigui mediante l’utilizzo di dati satellitari e dati di rianalisi climatica</a:t>
            </a:r>
            <a:endParaRPr lang="en-GB" sz="20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40249" y="857578"/>
            <a:ext cx="11766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Risultati: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140249" y="1303110"/>
            <a:ext cx="12010011" cy="542658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8" name="Tabel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89231"/>
              </p:ext>
            </p:extLst>
          </p:nvPr>
        </p:nvGraphicFramePr>
        <p:xfrm>
          <a:off x="6085473" y="1935528"/>
          <a:ext cx="3988173" cy="1828800"/>
        </p:xfrm>
        <a:graphic>
          <a:graphicData uri="http://schemas.openxmlformats.org/drawingml/2006/table">
            <a:tbl>
              <a:tblPr/>
              <a:tblGrid>
                <a:gridCol w="761584">
                  <a:extLst>
                    <a:ext uri="{9D8B030D-6E8A-4147-A177-3AD203B41FA5}">
                      <a16:colId xmlns="" xmlns:a16="http://schemas.microsoft.com/office/drawing/2014/main" val="1964949929"/>
                    </a:ext>
                  </a:extLst>
                </a:gridCol>
                <a:gridCol w="761584">
                  <a:extLst>
                    <a:ext uri="{9D8B030D-6E8A-4147-A177-3AD203B41FA5}">
                      <a16:colId xmlns="" xmlns:a16="http://schemas.microsoft.com/office/drawing/2014/main" val="3429374955"/>
                    </a:ext>
                  </a:extLst>
                </a:gridCol>
                <a:gridCol w="675283">
                  <a:extLst>
                    <a:ext uri="{9D8B030D-6E8A-4147-A177-3AD203B41FA5}">
                      <a16:colId xmlns="" xmlns:a16="http://schemas.microsoft.com/office/drawing/2014/main" val="3197688214"/>
                    </a:ext>
                  </a:extLst>
                </a:gridCol>
                <a:gridCol w="894861">
                  <a:extLst>
                    <a:ext uri="{9D8B030D-6E8A-4147-A177-3AD203B41FA5}">
                      <a16:colId xmlns="" xmlns:a16="http://schemas.microsoft.com/office/drawing/2014/main" val="1816528454"/>
                    </a:ext>
                  </a:extLst>
                </a:gridCol>
                <a:gridCol w="894861">
                  <a:extLst>
                    <a:ext uri="{9D8B030D-6E8A-4147-A177-3AD203B41FA5}">
                      <a16:colId xmlns="" xmlns:a16="http://schemas.microsoft.com/office/drawing/2014/main" val="323923602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Irrigated surface (ha)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422371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Estimated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Declared</a:t>
                      </a:r>
                      <a:endParaRPr lang="it-IT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Absolut error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7671636"/>
                  </a:ext>
                </a:extLst>
              </a:tr>
              <a:tr h="18288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Citrus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1459.87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2126.89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667.02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675265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Grape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126.62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42.61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84.01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152969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Olive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868.37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80.05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788.32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9278299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2454.86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2249.55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205.31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07466536"/>
                  </a:ext>
                </a:extLst>
              </a:tr>
              <a:tr h="18288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Citrus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1646.97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2136.70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489.73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291557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Grape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144.09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41.31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102.78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0565127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Olive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912.87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74.32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838.55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65813039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2703.93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2252.34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451.59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20508784"/>
                  </a:ext>
                </a:extLst>
              </a:tr>
            </a:tbl>
          </a:graphicData>
        </a:graphic>
      </p:graphicFrame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28" y="1379810"/>
            <a:ext cx="4808697" cy="2615963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5894468" y="1479515"/>
            <a:ext cx="4504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>
                <a:latin typeface="Arial" pitchFamily="34" charset="0"/>
                <a:cs typeface="Arial" pitchFamily="34" charset="0"/>
              </a:rPr>
              <a:t>Aree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latin typeface="Arial" pitchFamily="34" charset="0"/>
                <a:cs typeface="Arial" pitchFamily="34" charset="0"/>
              </a:rPr>
              <a:t>irrigue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latin typeface="Arial" pitchFamily="34" charset="0"/>
                <a:cs typeface="Arial" pitchFamily="34" charset="0"/>
              </a:rPr>
              <a:t>stimate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i="1" dirty="0" smtClean="0">
                <a:latin typeface="Arial" pitchFamily="34" charset="0"/>
                <a:cs typeface="Arial" pitchFamily="34" charset="0"/>
              </a:rPr>
              <a:t>versus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latin typeface="Arial" pitchFamily="34" charset="0"/>
                <a:cs typeface="Arial" pitchFamily="34" charset="0"/>
              </a:rPr>
              <a:t>aree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latin typeface="Arial" pitchFamily="34" charset="0"/>
                <a:cs typeface="Arial" pitchFamily="34" charset="0"/>
              </a:rPr>
              <a:t>irrigue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latin typeface="Arial" pitchFamily="34" charset="0"/>
                <a:cs typeface="Arial" pitchFamily="34" charset="0"/>
              </a:rPr>
              <a:t>dichiarate</a:t>
            </a:r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312296" y="4144269"/>
            <a:ext cx="4863161" cy="2436925"/>
            <a:chOff x="430300" y="2396847"/>
            <a:chExt cx="6533784" cy="3603890"/>
          </a:xfrm>
        </p:grpSpPr>
        <p:pic>
          <p:nvPicPr>
            <p:cNvPr id="36" name="Immagin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00" y="2760737"/>
              <a:ext cx="3240000" cy="3240000"/>
            </a:xfrm>
            <a:prstGeom prst="rect">
              <a:avLst/>
            </a:prstGeom>
          </p:spPr>
        </p:pic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84" y="2760737"/>
              <a:ext cx="3240000" cy="3240000"/>
            </a:xfrm>
            <a:prstGeom prst="rect">
              <a:avLst/>
            </a:prstGeom>
          </p:spPr>
        </p:pic>
        <p:sp>
          <p:nvSpPr>
            <p:cNvPr id="38" name="CasellaDiTesto 37"/>
            <p:cNvSpPr txBox="1"/>
            <p:nvPr/>
          </p:nvSpPr>
          <p:spPr>
            <a:xfrm>
              <a:off x="1489401" y="2396847"/>
              <a:ext cx="11054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  <a:endPara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4861633" y="2396847"/>
              <a:ext cx="11054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2020</a:t>
              </a:r>
              <a:endPara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0" name="Tabella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885612"/>
              </p:ext>
            </p:extLst>
          </p:nvPr>
        </p:nvGraphicFramePr>
        <p:xfrm>
          <a:off x="6006172" y="4772495"/>
          <a:ext cx="4208047" cy="1798504"/>
        </p:xfrm>
        <a:graphic>
          <a:graphicData uri="http://schemas.openxmlformats.org/drawingml/2006/table">
            <a:tbl>
              <a:tblPr/>
              <a:tblGrid>
                <a:gridCol w="952986">
                  <a:extLst>
                    <a:ext uri="{9D8B030D-6E8A-4147-A177-3AD203B41FA5}">
                      <a16:colId xmlns="" xmlns:a16="http://schemas.microsoft.com/office/drawing/2014/main" val="1709717215"/>
                    </a:ext>
                  </a:extLst>
                </a:gridCol>
                <a:gridCol w="952986">
                  <a:extLst>
                    <a:ext uri="{9D8B030D-6E8A-4147-A177-3AD203B41FA5}">
                      <a16:colId xmlns="" xmlns:a16="http://schemas.microsoft.com/office/drawing/2014/main" val="234332788"/>
                    </a:ext>
                  </a:extLst>
                </a:gridCol>
                <a:gridCol w="677981">
                  <a:extLst>
                    <a:ext uri="{9D8B030D-6E8A-4147-A177-3AD203B41FA5}">
                      <a16:colId xmlns="" xmlns:a16="http://schemas.microsoft.com/office/drawing/2014/main" val="2385177158"/>
                    </a:ext>
                  </a:extLst>
                </a:gridCol>
                <a:gridCol w="767834">
                  <a:extLst>
                    <a:ext uri="{9D8B030D-6E8A-4147-A177-3AD203B41FA5}">
                      <a16:colId xmlns="" xmlns:a16="http://schemas.microsoft.com/office/drawing/2014/main" val="3538356194"/>
                    </a:ext>
                  </a:extLst>
                </a:gridCol>
                <a:gridCol w="856260">
                  <a:extLst>
                    <a:ext uri="{9D8B030D-6E8A-4147-A177-3AD203B41FA5}">
                      <a16:colId xmlns="" xmlns:a16="http://schemas.microsoft.com/office/drawing/2014/main" val="188698249"/>
                    </a:ext>
                  </a:extLst>
                </a:gridCol>
              </a:tblGrid>
              <a:tr h="221164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Irrigtion volumes (10</a:t>
                      </a:r>
                      <a:r>
                        <a:rPr lang="it-IT" sz="11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it-IT" sz="11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9915678"/>
                  </a:ext>
                </a:extLst>
              </a:tr>
              <a:tr h="160846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Estimated</a:t>
                      </a:r>
                      <a:endParaRPr lang="it-IT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Declared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Absolut error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6303735"/>
                  </a:ext>
                </a:extLst>
              </a:tr>
              <a:tr h="16084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Citrus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4.85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4110191"/>
                  </a:ext>
                </a:extLst>
              </a:tr>
              <a:tr h="16084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Grape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77394377"/>
                  </a:ext>
                </a:extLst>
              </a:tr>
              <a:tr h="16084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Olive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50928939"/>
                  </a:ext>
                </a:extLst>
              </a:tr>
              <a:tr h="16084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14528105"/>
                  </a:ext>
                </a:extLst>
              </a:tr>
              <a:tr h="16084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Citrus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56847383"/>
                  </a:ext>
                </a:extLst>
              </a:tr>
              <a:tr h="16084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Grape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0.43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447521"/>
                  </a:ext>
                </a:extLst>
              </a:tr>
              <a:tr h="16084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Olive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5292496"/>
                  </a:ext>
                </a:extLst>
              </a:tr>
              <a:tr h="16084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38216458"/>
                  </a:ext>
                </a:extLst>
              </a:tr>
            </a:tbl>
          </a:graphicData>
        </a:graphic>
      </p:graphicFrame>
      <p:sp>
        <p:nvSpPr>
          <p:cNvPr id="41" name="CasellaDiTesto 40"/>
          <p:cNvSpPr txBox="1"/>
          <p:nvPr/>
        </p:nvSpPr>
        <p:spPr>
          <a:xfrm>
            <a:off x="5857868" y="4296353"/>
            <a:ext cx="4964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>
                <a:latin typeface="Arial" pitchFamily="34" charset="0"/>
                <a:cs typeface="Arial" pitchFamily="34" charset="0"/>
              </a:rPr>
              <a:t>Volumi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latin typeface="Arial" pitchFamily="34" charset="0"/>
                <a:cs typeface="Arial" pitchFamily="34" charset="0"/>
              </a:rPr>
              <a:t>irrigui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latin typeface="Arial" pitchFamily="34" charset="0"/>
                <a:cs typeface="Arial" pitchFamily="34" charset="0"/>
              </a:rPr>
              <a:t>stimati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i="1" dirty="0" smtClean="0">
                <a:latin typeface="Arial" pitchFamily="34" charset="0"/>
                <a:cs typeface="Arial" pitchFamily="34" charset="0"/>
              </a:rPr>
              <a:t>versus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latin typeface="Arial" pitchFamily="34" charset="0"/>
                <a:cs typeface="Arial" pitchFamily="34" charset="0"/>
              </a:rPr>
              <a:t>volumi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latin typeface="Arial" pitchFamily="34" charset="0"/>
                <a:cs typeface="Arial" pitchFamily="34" charset="0"/>
              </a:rPr>
              <a:t>irrigui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latin typeface="Arial" pitchFamily="34" charset="0"/>
                <a:cs typeface="Arial" pitchFamily="34" charset="0"/>
              </a:rPr>
              <a:t>dichiarati</a:t>
            </a:r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="" xmlns:a16="http://schemas.microsoft.com/office/drawing/2014/main" id="{4998249C-80C5-4C30-8C0D-943AF2BD36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8" r="14712"/>
          <a:stretch/>
        </p:blipFill>
        <p:spPr>
          <a:xfrm>
            <a:off x="10735549" y="3426825"/>
            <a:ext cx="1249457" cy="143488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123024" y="2138894"/>
            <a:ext cx="961255" cy="1606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ttangolo 42"/>
          <p:cNvSpPr/>
          <p:nvPr/>
        </p:nvSpPr>
        <p:spPr>
          <a:xfrm>
            <a:off x="9252964" y="4964742"/>
            <a:ext cx="961255" cy="1606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901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0"/>
          <p:cNvSpPr/>
          <p:nvPr/>
        </p:nvSpPr>
        <p:spPr>
          <a:xfrm>
            <a:off x="340123" y="-117851"/>
            <a:ext cx="1146048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733" b="1" u="sng" dirty="0" smtClean="0">
                <a:solidFill>
                  <a:srgbClr val="1F386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CONCLUSIONI</a:t>
            </a:r>
            <a:endParaRPr lang="en-US" sz="3733" dirty="0"/>
          </a:p>
        </p:txBody>
      </p:sp>
      <p:sp>
        <p:nvSpPr>
          <p:cNvPr id="4" name="Rettangolo 3"/>
          <p:cNvSpPr/>
          <p:nvPr/>
        </p:nvSpPr>
        <p:spPr>
          <a:xfrm>
            <a:off x="203124" y="826798"/>
            <a:ext cx="97470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 processi di scambio di massa ed energia nel sistema SPA necessitano di essere monitorati attraverso tecniche quanto più affidabili, sostenibili, e «comprensibili</a:t>
            </a: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».</a:t>
            </a:r>
            <a:endParaRPr lang="it-IT" sz="2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it-IT" sz="2000" dirty="0" smtClean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it-IT" sz="2000" dirty="0" smtClean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187" y="569313"/>
            <a:ext cx="2779068" cy="217612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66092" y="2228016"/>
            <a:ext cx="9106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L’integrazione tra Ricerca Industriale e Sviluppo Sperimentale ha consentito di: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8" b="13517"/>
          <a:stretch/>
        </p:blipFill>
        <p:spPr>
          <a:xfrm>
            <a:off x="4719139" y="3237934"/>
            <a:ext cx="7332116" cy="323123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66092" y="2863098"/>
            <a:ext cx="43612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3888" lvl="1" indent="-179388">
              <a:buFont typeface="Arial" panose="020B0604020202020204" pitchFamily="34" charset="0"/>
              <a:buChar char="•"/>
            </a:pP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identificare importanti soluzioni tecnologiche e,</a:t>
            </a:r>
          </a:p>
          <a:p>
            <a:pPr marL="623888" lvl="1" indent="-179388">
              <a:buFont typeface="Arial" panose="020B0604020202020204" pitchFamily="34" charset="0"/>
              <a:buChar char="•"/>
            </a:pPr>
            <a:endParaRPr lang="it-IT" sz="2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623888" lvl="1" indent="-179388">
              <a:buFont typeface="Arial" panose="020B0604020202020204" pitchFamily="34" charset="0"/>
              <a:buChar char="•"/>
            </a:pP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sviluppare strategie innovative a supporto della gestione sostenibile delle risorse idriche in agricoltura</a:t>
            </a:r>
          </a:p>
        </p:txBody>
      </p:sp>
    </p:spTree>
    <p:extLst>
      <p:ext uri="{BB962C8B-B14F-4D97-AF65-F5344CB8AC3E}">
        <p14:creationId xmlns:p14="http://schemas.microsoft.com/office/powerpoint/2010/main" val="14258925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:\Users\Nello\AppData\Local\Temp\Rar$DI02.125\UniCT_asset_dipartimenti_rgb-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11"/>
          <a:stretch/>
        </p:blipFill>
        <p:spPr bwMode="auto">
          <a:xfrm>
            <a:off x="5305238" y="147948"/>
            <a:ext cx="1581521" cy="5142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0" y="94777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Cambria" panose="02040503050406030204" pitchFamily="18" charset="0"/>
                <a:ea typeface="Cambria" panose="02040503050406030204" pitchFamily="18" charset="0"/>
              </a:rPr>
              <a:t>Dipartimento di Agricoltura, Alimentazione e Ambiente (Di3A)</a:t>
            </a:r>
          </a:p>
          <a:p>
            <a:pPr algn="ctr"/>
            <a:r>
              <a:rPr lang="it-IT" sz="2400" b="1" dirty="0">
                <a:latin typeface="Cambria" panose="02040503050406030204" pitchFamily="18" charset="0"/>
                <a:ea typeface="Cambria" panose="02040503050406030204" pitchFamily="18" charset="0"/>
              </a:rPr>
              <a:t> Università di Catania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523999" y="641723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Catania, 5 Maggio 2026</a:t>
            </a:r>
            <a:endParaRPr lang="it-IT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5046707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Prof.ssa Simona Consoli</a:t>
            </a:r>
          </a:p>
          <a:p>
            <a:pPr algn="ctr"/>
            <a:r>
              <a:rPr lang="it-IT" b="1" i="1" dirty="0" smtClean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simona.consoli@unict.it</a:t>
            </a:r>
            <a:r>
              <a:rPr lang="it-IT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it-IT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asellaDiTesto 7"/>
          <p:cNvSpPr txBox="1"/>
          <p:nvPr/>
        </p:nvSpPr>
        <p:spPr>
          <a:xfrm>
            <a:off x="0" y="274485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atin typeface="Cambria" panose="02040503050406030204" pitchFamily="18" charset="0"/>
                <a:ea typeface="Cambria" panose="02040503050406030204" pitchFamily="18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2007676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u="sng" dirty="0" smtClean="0">
                <a:solidFill>
                  <a:srgbClr val="1F386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CAMBIAMENTO CLIMATICO E AGRICOLTURA: L’IRRIGAZIONE DELLE COLTURE AGRUMICOLE</a:t>
            </a:r>
            <a:endParaRPr lang="en-GB" sz="3600" b="1" u="sng" dirty="0">
              <a:solidFill>
                <a:srgbClr val="1F3864"/>
              </a:solidFill>
              <a:latin typeface="Times New Roman" pitchFamily="34" charset="0"/>
              <a:ea typeface="Times New Roman" pitchFamily="34" charset="-122"/>
              <a:cs typeface="Times New Roman" pitchFamily="34" charset="-12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381178" y="1888334"/>
            <a:ext cx="58895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L’agrumicoltura è una </a:t>
            </a:r>
            <a:r>
              <a:rPr lang="it-IT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realtà importante </a:t>
            </a:r>
            <a:r>
              <a:rPr lang="it-IT" sz="28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nell’agricoltura </a:t>
            </a:r>
            <a:r>
              <a:rPr lang="it-IT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nel sud Italia con circa 145,000 ha in produzione </a:t>
            </a:r>
            <a:r>
              <a:rPr lang="it-IT" sz="28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(fonte: Istat)</a:t>
            </a:r>
          </a:p>
          <a:p>
            <a:pPr algn="ctr"/>
            <a:endParaRPr lang="it-IT" sz="28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Grafico 20"/>
          <p:cNvGraphicFramePr/>
          <p:nvPr>
            <p:extLst>
              <p:ext uri="{D42A27DB-BD31-4B8C-83A1-F6EECF244321}">
                <p14:modId xmlns:p14="http://schemas.microsoft.com/office/powerpoint/2010/main" val="4124459712"/>
              </p:ext>
            </p:extLst>
          </p:nvPr>
        </p:nvGraphicFramePr>
        <p:xfrm>
          <a:off x="7008954" y="1321559"/>
          <a:ext cx="4819251" cy="3308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Rettangolo 21"/>
          <p:cNvSpPr/>
          <p:nvPr/>
        </p:nvSpPr>
        <p:spPr>
          <a:xfrm rot="16200000">
            <a:off x="4791260" y="2669068"/>
            <a:ext cx="3569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u="sng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Produzione agrumicola</a:t>
            </a:r>
            <a:endParaRPr lang="en-GB" sz="2000" b="1" u="sng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608" y="4653962"/>
            <a:ext cx="5641597" cy="213521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90608" y="480807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Le zone vocate all’agrumicoltura sono caratterizzate da </a:t>
            </a:r>
            <a:r>
              <a:rPr lang="it-IT" sz="2400" b="1" u="sng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regimi pluviometrici non sufficienti a soddisfare il fabbisogno idrico </a:t>
            </a:r>
            <a:r>
              <a:rPr lang="it-IT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degli agrumi. </a:t>
            </a:r>
          </a:p>
        </p:txBody>
      </p:sp>
    </p:spTree>
    <p:extLst>
      <p:ext uri="{BB962C8B-B14F-4D97-AF65-F5344CB8AC3E}">
        <p14:creationId xmlns:p14="http://schemas.microsoft.com/office/powerpoint/2010/main" val="1618570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-1" y="58098"/>
            <a:ext cx="12192001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 u="sng">
                <a:solidFill>
                  <a:srgbClr val="1F386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defRPr>
            </a:lvl1pPr>
          </a:lstStyle>
          <a:p>
            <a:r>
              <a:rPr lang="it-IT" dirty="0" smtClean="0"/>
              <a:t>IL RISPARMIO IDRICO IN AGRICOLTURA E L’EFFICIENZA D’USO DELL’ACQUA</a:t>
            </a:r>
            <a:endParaRPr lang="it-IT" dirty="0"/>
          </a:p>
        </p:txBody>
      </p:sp>
      <p:sp>
        <p:nvSpPr>
          <p:cNvPr id="13" name="Freccia a destra 12"/>
          <p:cNvSpPr/>
          <p:nvPr/>
        </p:nvSpPr>
        <p:spPr>
          <a:xfrm rot="5400000">
            <a:off x="2955044" y="4138795"/>
            <a:ext cx="619125" cy="45263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4 Rectángulo redondeado"/>
          <p:cNvSpPr/>
          <p:nvPr/>
        </p:nvSpPr>
        <p:spPr>
          <a:xfrm>
            <a:off x="7163800" y="4712587"/>
            <a:ext cx="2684233" cy="576064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 gestionali innovative</a:t>
            </a:r>
          </a:p>
        </p:txBody>
      </p:sp>
      <p:sp>
        <p:nvSpPr>
          <p:cNvPr id="16" name="14 Rectángulo redondeado"/>
          <p:cNvSpPr/>
          <p:nvPr/>
        </p:nvSpPr>
        <p:spPr>
          <a:xfrm>
            <a:off x="1135643" y="5487051"/>
            <a:ext cx="4257925" cy="97697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 irriguo;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irriguo (insieme di elementi a formare un complesso funzionale)</a:t>
            </a:r>
          </a:p>
        </p:txBody>
      </p:sp>
      <p:sp>
        <p:nvSpPr>
          <p:cNvPr id="17" name="4 Rectángulo redondeado"/>
          <p:cNvSpPr/>
          <p:nvPr/>
        </p:nvSpPr>
        <p:spPr>
          <a:xfrm>
            <a:off x="2079215" y="4695728"/>
            <a:ext cx="2370782" cy="576064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Sviluppo tecnologico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6371486" y="1735355"/>
            <a:ext cx="3534422" cy="1112170"/>
            <a:chOff x="2494903" y="1478851"/>
            <a:chExt cx="3534422" cy="1112170"/>
          </a:xfrm>
        </p:grpSpPr>
        <p:sp>
          <p:nvSpPr>
            <p:cNvPr id="19" name="12 Rectángulo redondeado"/>
            <p:cNvSpPr/>
            <p:nvPr/>
          </p:nvSpPr>
          <p:spPr>
            <a:xfrm>
              <a:off x="3363365" y="1478851"/>
              <a:ext cx="2665960" cy="111217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Incrementare l’efficienza d’uso dell’acqua</a:t>
              </a:r>
            </a:p>
          </p:txBody>
        </p:sp>
        <p:sp>
          <p:nvSpPr>
            <p:cNvPr id="20" name="Freccia a destra 19"/>
            <p:cNvSpPr/>
            <p:nvPr/>
          </p:nvSpPr>
          <p:spPr>
            <a:xfrm rot="16200000">
              <a:off x="2389175" y="1623051"/>
              <a:ext cx="923925" cy="71247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666750" y="1735355"/>
            <a:ext cx="4361662" cy="1112170"/>
            <a:chOff x="2650895" y="1478851"/>
            <a:chExt cx="3378430" cy="1112170"/>
          </a:xfrm>
        </p:grpSpPr>
        <p:sp>
          <p:nvSpPr>
            <p:cNvPr id="26" name="12 Rectángulo redondeado"/>
            <p:cNvSpPr/>
            <p:nvPr/>
          </p:nvSpPr>
          <p:spPr>
            <a:xfrm>
              <a:off x="3363365" y="1478851"/>
              <a:ext cx="2665960" cy="111217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Ridurre la domanda idrica, gli impatti ambientali e gli sprechi</a:t>
              </a:r>
            </a:p>
          </p:txBody>
        </p:sp>
        <p:sp>
          <p:nvSpPr>
            <p:cNvPr id="27" name="Freccia a destra 26"/>
            <p:cNvSpPr/>
            <p:nvPr/>
          </p:nvSpPr>
          <p:spPr>
            <a:xfrm rot="5400000" flipV="1">
              <a:off x="2466975" y="1756893"/>
              <a:ext cx="923925" cy="556085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666750" y="2941549"/>
            <a:ext cx="4361662" cy="1117941"/>
            <a:chOff x="2650895" y="1478851"/>
            <a:chExt cx="3378430" cy="1112170"/>
          </a:xfrm>
        </p:grpSpPr>
        <p:sp>
          <p:nvSpPr>
            <p:cNvPr id="29" name="12 Rectángulo redondeado"/>
            <p:cNvSpPr/>
            <p:nvPr/>
          </p:nvSpPr>
          <p:spPr>
            <a:xfrm>
              <a:off x="3363365" y="1478851"/>
              <a:ext cx="2665960" cy="111217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Incrementare l’efficienza dei metodi irrigui</a:t>
              </a:r>
            </a:p>
          </p:txBody>
        </p:sp>
        <p:sp>
          <p:nvSpPr>
            <p:cNvPr id="30" name="Freccia a destra 29"/>
            <p:cNvSpPr/>
            <p:nvPr/>
          </p:nvSpPr>
          <p:spPr>
            <a:xfrm rot="16200000">
              <a:off x="2466975" y="1756893"/>
              <a:ext cx="923925" cy="556085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31" name="Freccia a destra 30"/>
          <p:cNvSpPr/>
          <p:nvPr/>
        </p:nvSpPr>
        <p:spPr>
          <a:xfrm>
            <a:off x="5041911" y="3271317"/>
            <a:ext cx="658435" cy="45263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2" name="Rettangolo 31"/>
          <p:cNvSpPr/>
          <p:nvPr/>
        </p:nvSpPr>
        <p:spPr>
          <a:xfrm>
            <a:off x="5861995" y="5513875"/>
            <a:ext cx="5869874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Sensori per il monitoraggio dello stato idrico del suolo e della pianta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Modellistica e sistemi di supporto alle decisioni</a:t>
            </a:r>
          </a:p>
        </p:txBody>
      </p:sp>
      <p:sp>
        <p:nvSpPr>
          <p:cNvPr id="24" name="Freccia a destra 23"/>
          <p:cNvSpPr/>
          <p:nvPr/>
        </p:nvSpPr>
        <p:spPr>
          <a:xfrm rot="5400000">
            <a:off x="8196355" y="4138795"/>
            <a:ext cx="619125" cy="45263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14 Rectángulo redondeado"/>
          <p:cNvSpPr/>
          <p:nvPr/>
        </p:nvSpPr>
        <p:spPr>
          <a:xfrm>
            <a:off x="5719144" y="2939836"/>
            <a:ext cx="5493979" cy="111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Pianificazione razionale dell’irrigazione (quando irrigare? quanta acqua somministrare?)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 di irrigazione deficitaria</a:t>
            </a:r>
          </a:p>
        </p:txBody>
      </p:sp>
    </p:spTree>
    <p:extLst>
      <p:ext uri="{BB962C8B-B14F-4D97-AF65-F5344CB8AC3E}">
        <p14:creationId xmlns:p14="http://schemas.microsoft.com/office/powerpoint/2010/main" val="165188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512087" y="3461816"/>
            <a:ext cx="6269902" cy="22478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2" name="Rettangolo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METODI IRRIGUI: LA MICROIRRIGAZIONE</a:t>
            </a:r>
            <a:endParaRPr lang="it-IT" sz="2400" b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24" y="2917099"/>
            <a:ext cx="2457021" cy="2112101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120674" y="888582"/>
            <a:ext cx="74997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it-IT" sz="2000" kern="0" dirty="0">
                <a:ea typeface="Cambria" panose="02040503050406030204" pitchFamily="18" charset="0"/>
                <a:cs typeface="Arial" panose="020B0604020202020204" pitchFamily="34" charset="0"/>
              </a:rPr>
              <a:t>La </a:t>
            </a:r>
            <a:r>
              <a:rPr lang="it-IT" altLang="it-IT" sz="2000" b="1" kern="0" dirty="0" err="1">
                <a:ea typeface="Cambria" panose="02040503050406030204" pitchFamily="18" charset="0"/>
                <a:cs typeface="Arial" panose="020B0604020202020204" pitchFamily="34" charset="0"/>
              </a:rPr>
              <a:t>microirrigazione</a:t>
            </a:r>
            <a:r>
              <a:rPr lang="it-IT" altLang="it-IT" sz="2000" kern="0" dirty="0">
                <a:ea typeface="Cambria" panose="02040503050406030204" pitchFamily="18" charset="0"/>
                <a:cs typeface="Arial" panose="020B0604020202020204" pitchFamily="34" charset="0"/>
              </a:rPr>
              <a:t> consente la distribuzione dell’ acqua e delle soluzioni nutritive in piccole quantità e con maggiore frequenza, mantenendo il livello di umidità ideale della zona radicale, consentendo un’irrigazione precisa per ogni tipo di pianta con ridotto consumo di acqua ed energia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it-IT" altLang="it-IT" sz="2000" kern="0" dirty="0"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it-IT" sz="2000" kern="0" dirty="0">
                <a:ea typeface="Cambria" panose="02040503050406030204" pitchFamily="18" charset="0"/>
                <a:cs typeface="Arial" panose="020B0604020202020204" pitchFamily="34" charset="0"/>
              </a:rPr>
              <a:t>Possibilità d’impiego di </a:t>
            </a:r>
            <a:r>
              <a:rPr lang="it-IT" altLang="it-IT" sz="2000" kern="0" dirty="0" err="1">
                <a:ea typeface="Cambria" panose="02040503050406030204" pitchFamily="18" charset="0"/>
                <a:cs typeface="Arial" panose="020B0604020202020204" pitchFamily="34" charset="0"/>
              </a:rPr>
              <a:t>gocciolatori</a:t>
            </a:r>
            <a:r>
              <a:rPr lang="it-IT" altLang="it-IT" sz="2000" kern="0" dirty="0"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altLang="it-IT" sz="2000" b="1" i="1" kern="0" dirty="0">
                <a:ea typeface="Cambria" panose="02040503050406030204" pitchFamily="18" charset="0"/>
                <a:cs typeface="Arial" panose="020B0604020202020204" pitchFamily="34" charset="0"/>
              </a:rPr>
              <a:t>Ultra </a:t>
            </a:r>
            <a:r>
              <a:rPr lang="it-IT" altLang="it-IT" sz="2000" b="1" i="1" kern="0" dirty="0" err="1">
                <a:ea typeface="Cambria" panose="02040503050406030204" pitchFamily="18" charset="0"/>
                <a:cs typeface="Arial" panose="020B0604020202020204" pitchFamily="34" charset="0"/>
              </a:rPr>
              <a:t>Low</a:t>
            </a:r>
            <a:r>
              <a:rPr lang="it-IT" altLang="it-IT" sz="2000" b="1" i="1" kern="0" dirty="0"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altLang="it-IT" sz="2000" b="1" i="1" kern="0" dirty="0" err="1">
                <a:ea typeface="Cambria" panose="02040503050406030204" pitchFamily="18" charset="0"/>
                <a:cs typeface="Arial" panose="020B0604020202020204" pitchFamily="34" charset="0"/>
              </a:rPr>
              <a:t>Drip</a:t>
            </a:r>
            <a:r>
              <a:rPr lang="it-IT" altLang="it-IT" sz="2000" b="1" i="1" kern="0" dirty="0"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altLang="it-IT" sz="2000" b="1" i="1" kern="0" dirty="0" err="1" smtClean="0">
                <a:ea typeface="Cambria" panose="02040503050406030204" pitchFamily="18" charset="0"/>
                <a:cs typeface="Arial" panose="020B0604020202020204" pitchFamily="34" charset="0"/>
              </a:rPr>
              <a:t>Irrigation</a:t>
            </a:r>
            <a:r>
              <a:rPr lang="it-IT" altLang="it-IT" sz="2000" b="1" i="1" kern="0" dirty="0" smtClean="0">
                <a:ea typeface="Cambria" panose="02040503050406030204" pitchFamily="18" charset="0"/>
                <a:cs typeface="Arial" panose="020B0604020202020204" pitchFamily="34" charset="0"/>
              </a:rPr>
              <a:t> (ULDI)</a:t>
            </a:r>
            <a:endParaRPr lang="it-IT" altLang="it-IT" sz="2000" b="1" i="1" kern="0" dirty="0"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="" xmlns:a16="http://schemas.microsoft.com/office/drawing/2014/main" id="{22872040-8F05-9F46-8DD9-4A43DCD80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37" y="3821989"/>
            <a:ext cx="645273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 Alta frequenza dei turni irrigui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 Incremento produttivo e qualitativo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 Riduzione del costo energetico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 Riduzione degli attacchi fungini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Consente di distribuire in modo eccellente i nutrienti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 Facilita il controllo e la gestione</a:t>
            </a:r>
          </a:p>
        </p:txBody>
      </p:sp>
      <p:sp>
        <p:nvSpPr>
          <p:cNvPr id="26" name="Text Box 8">
            <a:extLst>
              <a:ext uri="{FF2B5EF4-FFF2-40B4-BE49-F238E27FC236}">
                <a16:creationId xmlns="" xmlns:a16="http://schemas.microsoft.com/office/drawing/2014/main" id="{5DEE24C0-D96A-834D-9A4A-D295B0258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87" y="3461817"/>
            <a:ext cx="67549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it-IT" sz="1800" b="1" dirty="0">
                <a:ea typeface="Verdana" panose="020B0604030504040204" pitchFamily="34" charset="0"/>
                <a:cs typeface="Arial" panose="020B0604020202020204" pitchFamily="34" charset="0"/>
              </a:rPr>
              <a:t>Caratteristiche e benefici della micro-irrigazione: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196" y="911780"/>
            <a:ext cx="3800498" cy="1859995"/>
          </a:xfrm>
          <a:prstGeom prst="rect">
            <a:avLst/>
          </a:prstGeom>
        </p:spPr>
      </p:pic>
      <p:pic>
        <p:nvPicPr>
          <p:cNvPr id="9" name="Immagine 1" descr="P1 16mm.jpg">
            <a:extLst>
              <a:ext uri="{FF2B5EF4-FFF2-40B4-BE49-F238E27FC236}">
                <a16:creationId xmlns="" xmlns:a16="http://schemas.microsoft.com/office/drawing/2014/main" id="{73786C4E-928A-4056-8AE5-F3B8A2972A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76" r="6476"/>
          <a:stretch>
            <a:fillRect/>
          </a:stretch>
        </p:blipFill>
        <p:spPr bwMode="auto">
          <a:xfrm>
            <a:off x="7744941" y="5604918"/>
            <a:ext cx="2512974" cy="86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idrop2">
            <a:extLst>
              <a:ext uri="{FF2B5EF4-FFF2-40B4-BE49-F238E27FC236}">
                <a16:creationId xmlns="" xmlns:a16="http://schemas.microsoft.com/office/drawing/2014/main" id="{5F3C8832-C325-4CF1-868A-C01A7EA93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582" y="5344895"/>
            <a:ext cx="894755" cy="118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157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u="sng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CAMPO SPERIMENTALE PALAZZELLI - «APP10»</a:t>
            </a:r>
            <a:endParaRPr lang="it-IT" sz="2400" b="1" i="1" u="sng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Elemento grafico 6">
            <a:extLst>
              <a:ext uri="{FF2B5EF4-FFF2-40B4-BE49-F238E27FC236}">
                <a16:creationId xmlns="" xmlns:a16="http://schemas.microsoft.com/office/drawing/2014/main" id="{E13D8040-5D6A-4A29-990A-1EFCB1FDAA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36392" y="5986658"/>
            <a:ext cx="1620648" cy="587072"/>
          </a:xfrm>
          <a:prstGeom prst="rect">
            <a:avLst/>
          </a:prstGeom>
        </p:spPr>
      </p:pic>
      <p:pic>
        <p:nvPicPr>
          <p:cNvPr id="17" name="Picture 2" descr="https://tse2.mm.bing.net/th?id=OIP.-UvQZGWsLJsjiQUoLejcfQHaEA&amp;pid=Api&amp;P=0&amp;h=18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60" y="5660372"/>
            <a:ext cx="1989133" cy="107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8" y="986023"/>
            <a:ext cx="6893460" cy="4149990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7757651" y="986023"/>
            <a:ext cx="406072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Caratteristiche principali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Area: 0.48 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6 settori indipendenti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150 piante di agrumi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Diversi genotipi, inclusi: </a:t>
            </a:r>
          </a:p>
          <a:p>
            <a:pPr marL="717550" lvl="0" indent="-265113">
              <a:buFont typeface="Wingdings" panose="05000000000000000000" pitchFamily="2" charset="2"/>
              <a:buChar char="q"/>
            </a:pP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Tarocco 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Meli NL C 8158 innestato su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Carrizo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citrange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 e su </a:t>
            </a: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M5761.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17550" lvl="0" indent="-265113">
              <a:buFont typeface="Wingdings" panose="05000000000000000000" pitchFamily="2" charset="2"/>
              <a:buChar char="q"/>
            </a:pP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Tarocco 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TDV innestato su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Carrizo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citrange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 e su FAO 30591</a:t>
            </a: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54013" lvl="0" indent="-265113">
              <a:buFont typeface="Arial" panose="020B0604020202020204" pitchFamily="34" charset="0"/>
              <a:buChar char="•"/>
            </a:pPr>
            <a:r>
              <a:rPr lang="it-IT" sz="2000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Campo test ULDI</a:t>
            </a:r>
            <a:endParaRPr lang="en-GB" sz="20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9051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2202</TotalTime>
  <Words>4041</Words>
  <Application>Microsoft Office PowerPoint</Application>
  <PresentationFormat>Widescreen</PresentationFormat>
  <Paragraphs>755</Paragraphs>
  <Slides>53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63" baseType="lpstr">
      <vt:lpstr>Arial</vt:lpstr>
      <vt:lpstr>Calibri</vt:lpstr>
      <vt:lpstr>Calibri Light</vt:lpstr>
      <vt:lpstr>Cambria</vt:lpstr>
      <vt:lpstr>maven pro</vt:lpstr>
      <vt:lpstr>Tahoma</vt:lpstr>
      <vt:lpstr>Times New Roman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Giuseppe</dc:creator>
  <cp:lastModifiedBy>Account Microsoft</cp:lastModifiedBy>
  <cp:revision>152</cp:revision>
  <dcterms:created xsi:type="dcterms:W3CDTF">2025-03-13T11:44:24Z</dcterms:created>
  <dcterms:modified xsi:type="dcterms:W3CDTF">2026-04-20T11:13:54Z</dcterms:modified>
</cp:coreProperties>
</file>