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3"/>
  </p:notesMasterIdLst>
  <p:sldIdLst>
    <p:sldId id="256" r:id="rId2"/>
    <p:sldId id="257" r:id="rId3"/>
    <p:sldId id="938" r:id="rId4"/>
    <p:sldId id="939" r:id="rId5"/>
    <p:sldId id="940" r:id="rId6"/>
    <p:sldId id="941" r:id="rId7"/>
    <p:sldId id="944" r:id="rId8"/>
    <p:sldId id="945" r:id="rId9"/>
    <p:sldId id="942" r:id="rId10"/>
    <p:sldId id="943" r:id="rId11"/>
    <p:sldId id="946" r:id="rId12"/>
    <p:sldId id="948" r:id="rId13"/>
    <p:sldId id="951" r:id="rId14"/>
    <p:sldId id="952" r:id="rId15"/>
    <p:sldId id="953" r:id="rId16"/>
    <p:sldId id="954" r:id="rId17"/>
    <p:sldId id="955" r:id="rId18"/>
    <p:sldId id="956" r:id="rId19"/>
    <p:sldId id="957" r:id="rId20"/>
    <p:sldId id="958" r:id="rId21"/>
    <p:sldId id="25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399A"/>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autoAdjust="0"/>
  </p:normalViewPr>
  <p:slideViewPr>
    <p:cSldViewPr snapToGrid="0">
      <p:cViewPr>
        <p:scale>
          <a:sx n="90" d="100"/>
          <a:sy n="90" d="100"/>
        </p:scale>
        <p:origin x="120" y="49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E99A4-24B6-493A-8C41-0E71045F4330}" type="datetimeFigureOut">
              <a:rPr lang="it-IT" smtClean="0"/>
              <a:t>05/05/2026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F64C85-1FC2-4C71-9DF6-AB2D5AC3A39E}" type="slidenum">
              <a:rPr lang="it-IT" smtClean="0"/>
              <a:t>‹N›</a:t>
            </a:fld>
            <a:endParaRPr lang="it-IT"/>
          </a:p>
        </p:txBody>
      </p:sp>
    </p:spTree>
    <p:extLst>
      <p:ext uri="{BB962C8B-B14F-4D97-AF65-F5344CB8AC3E}">
        <p14:creationId xmlns:p14="http://schemas.microsoft.com/office/powerpoint/2010/main" val="6092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3600" b="1"/>
            </a:lvl1pPr>
          </a:lstStyle>
          <a:p>
            <a:r>
              <a:rPr lang="it-IT" dirty="0"/>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normAutofit/>
          </a:bodyPr>
          <a:lstStyle>
            <a:lvl1pPr marL="0" indent="0" algn="l">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Fare clic per modificare lo stile del sottotitolo dello schema</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lvl1pPr>
              <a:defRPr b="1"/>
            </a:lvl1pPr>
          </a:lstStyle>
          <a:p>
            <a:fld id="{D57F1E4F-1CFF-5643-939E-217C01CDF565}" type="slidenum">
              <a:rPr lang="en-US" smtClean="0"/>
              <a:pPr/>
              <a:t>‹N›</a:t>
            </a:fld>
            <a:endParaRPr lang="en-US" dirty="0"/>
          </a:p>
        </p:txBody>
      </p:sp>
      <p:sp>
        <p:nvSpPr>
          <p:cNvPr id="11" name="Date Placeholder 4">
            <a:extLst>
              <a:ext uri="{FF2B5EF4-FFF2-40B4-BE49-F238E27FC236}">
                <a16:creationId xmlns:a16="http://schemas.microsoft.com/office/drawing/2014/main" id="{9C588BB0-A522-4493-9DD6-4816618636E8}"/>
              </a:ext>
            </a:extLst>
          </p:cNvPr>
          <p:cNvSpPr>
            <a:spLocks noGrp="1"/>
          </p:cNvSpPr>
          <p:nvPr>
            <p:ph type="dt" sz="half" idx="10"/>
          </p:nvPr>
        </p:nvSpPr>
        <p:spPr>
          <a:xfrm>
            <a:off x="10141527" y="6130437"/>
            <a:ext cx="1366369" cy="370396"/>
          </a:xfrm>
        </p:spPr>
        <p:txBody>
          <a:bodyPr/>
          <a:lstStyle>
            <a:lvl1pPr>
              <a:defRPr sz="1200" b="1"/>
            </a:lvl1pPr>
          </a:lstStyle>
          <a:p>
            <a:r>
              <a:rPr lang="it-IT"/>
              <a:t>05 Maggio 2026</a:t>
            </a:r>
            <a:endParaRPr lang="en-US" dirty="0"/>
          </a:p>
        </p:txBody>
      </p:sp>
      <p:sp>
        <p:nvSpPr>
          <p:cNvPr id="12" name="Footer Placeholder 5">
            <a:extLst>
              <a:ext uri="{FF2B5EF4-FFF2-40B4-BE49-F238E27FC236}">
                <a16:creationId xmlns:a16="http://schemas.microsoft.com/office/drawing/2014/main" id="{46637B26-A797-43CD-BA60-1A94FF2C1949}"/>
              </a:ext>
            </a:extLst>
          </p:cNvPr>
          <p:cNvSpPr>
            <a:spLocks noGrp="1"/>
          </p:cNvSpPr>
          <p:nvPr>
            <p:ph type="ftr" sz="quarter" idx="11"/>
          </p:nvPr>
        </p:nvSpPr>
        <p:spPr>
          <a:xfrm>
            <a:off x="2589212" y="6135808"/>
            <a:ext cx="7552315" cy="365125"/>
          </a:xfrm>
        </p:spPr>
        <p:txBody>
          <a:bodyPr/>
          <a:lstStyle>
            <a:lvl1pPr>
              <a:defRPr sz="1200" b="1"/>
            </a:lvl1pPr>
          </a:lstStyle>
          <a:p>
            <a:r>
              <a:rPr lang="en-US" dirty="0"/>
              <a:t>Fruit Journal Citrus Forum 2026 – Sheraton Four Points – Catania</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10136611" y="6130537"/>
            <a:ext cx="1368000" cy="370396"/>
          </a:xfrm>
          <a:prstGeom prst="rect">
            <a:avLst/>
          </a:prstGeom>
        </p:spPr>
        <p:txBody>
          <a:bodyPr/>
          <a:lstStyle/>
          <a:p>
            <a:r>
              <a:rPr lang="it-IT" dirty="0"/>
              <a:t>05 Maggio 2026</a:t>
            </a:r>
            <a:endParaRPr lang="en-US" dirty="0"/>
          </a:p>
        </p:txBody>
      </p:sp>
      <p:sp>
        <p:nvSpPr>
          <p:cNvPr id="5" name="Footer Placeholder 4"/>
          <p:cNvSpPr>
            <a:spLocks noGrp="1"/>
          </p:cNvSpPr>
          <p:nvPr>
            <p:ph type="ftr" sz="quarter" idx="11"/>
          </p:nvPr>
        </p:nvSpPr>
        <p:spPr>
          <a:xfrm>
            <a:off x="2589212" y="6135808"/>
            <a:ext cx="7547399" cy="365125"/>
          </a:xfrm>
          <a:prstGeom prst="rect">
            <a:avLst/>
          </a:prstGeom>
        </p:spPr>
        <p:txBody>
          <a:bodyPr/>
          <a:lstStyle/>
          <a:p>
            <a:r>
              <a:rPr lang="en-US" dirty="0"/>
              <a:t>Fruit Journal Citrus Forum 2026 – Sheraton Four Points – Catania</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10136611" y="6130537"/>
            <a:ext cx="1368000" cy="370396"/>
          </a:xfrm>
          <a:prstGeom prst="rect">
            <a:avLst/>
          </a:prstGeom>
        </p:spPr>
        <p:txBody>
          <a:bodyPr/>
          <a:lstStyle/>
          <a:p>
            <a:r>
              <a:rPr lang="it-IT"/>
              <a:t>05 Maggio 2026</a:t>
            </a:r>
            <a:endParaRPr lang="en-US" dirty="0"/>
          </a:p>
        </p:txBody>
      </p:sp>
      <p:sp>
        <p:nvSpPr>
          <p:cNvPr id="5" name="Footer Placeholder 4"/>
          <p:cNvSpPr>
            <a:spLocks noGrp="1"/>
          </p:cNvSpPr>
          <p:nvPr>
            <p:ph type="ftr" sz="quarter" idx="11"/>
          </p:nvPr>
        </p:nvSpPr>
        <p:spPr>
          <a:xfrm>
            <a:off x="2589212" y="6135808"/>
            <a:ext cx="7547399" cy="365125"/>
          </a:xfrm>
          <a:prstGeom prst="rect">
            <a:avLst/>
          </a:prstGeom>
        </p:spPr>
        <p:txBody>
          <a:bodyPr/>
          <a:lstStyle/>
          <a:p>
            <a:r>
              <a:rPr lang="en-US" dirty="0"/>
              <a:t>Fruit Journal Citrus Forum 2026 – Sheraton Four Points – Catania</a:t>
            </a: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a:xfrm>
            <a:off x="10136613" y="6130537"/>
            <a:ext cx="1368000" cy="370396"/>
          </a:xfrm>
          <a:prstGeom prst="rect">
            <a:avLst/>
          </a:prstGeom>
        </p:spPr>
        <p:txBody>
          <a:bodyPr/>
          <a:lstStyle/>
          <a:p>
            <a:r>
              <a:rPr lang="it-IT"/>
              <a:t>05 Maggio 2026</a:t>
            </a:r>
            <a:endParaRPr lang="en-US" dirty="0"/>
          </a:p>
        </p:txBody>
      </p:sp>
      <p:sp>
        <p:nvSpPr>
          <p:cNvPr id="6" name="Footer Placeholder 5"/>
          <p:cNvSpPr>
            <a:spLocks noGrp="1"/>
          </p:cNvSpPr>
          <p:nvPr>
            <p:ph type="ftr" sz="quarter" idx="11"/>
          </p:nvPr>
        </p:nvSpPr>
        <p:spPr>
          <a:xfrm>
            <a:off x="2589213" y="6135808"/>
            <a:ext cx="7547400" cy="365125"/>
          </a:xfrm>
          <a:prstGeom prst="rect">
            <a:avLst/>
          </a:prstGeom>
        </p:spPr>
        <p:txBody>
          <a:bodyPr/>
          <a:lstStyle/>
          <a:p>
            <a:r>
              <a:rPr lang="en-US" dirty="0"/>
              <a:t>Fruit Journal Citrus Forum 2026 – Sheraton Four Points – Catania</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a:xfrm>
            <a:off x="10136612" y="6135808"/>
            <a:ext cx="1368000" cy="370396"/>
          </a:xfrm>
          <a:prstGeom prst="rect">
            <a:avLst/>
          </a:prstGeom>
        </p:spPr>
        <p:txBody>
          <a:bodyPr/>
          <a:lstStyle/>
          <a:p>
            <a:r>
              <a:rPr lang="it-IT"/>
              <a:t>05 Maggio 2026</a:t>
            </a:r>
            <a:endParaRPr lang="en-US" dirty="0"/>
          </a:p>
        </p:txBody>
      </p:sp>
      <p:sp>
        <p:nvSpPr>
          <p:cNvPr id="6" name="Footer Placeholder 5"/>
          <p:cNvSpPr>
            <a:spLocks noGrp="1"/>
          </p:cNvSpPr>
          <p:nvPr>
            <p:ph type="ftr" sz="quarter" idx="11"/>
          </p:nvPr>
        </p:nvSpPr>
        <p:spPr>
          <a:xfrm>
            <a:off x="2589213" y="6135808"/>
            <a:ext cx="7547400" cy="365125"/>
          </a:xfrm>
          <a:prstGeom prst="rect">
            <a:avLst/>
          </a:prstGeom>
        </p:spPr>
        <p:txBody>
          <a:bodyPr/>
          <a:lstStyle/>
          <a:p>
            <a:r>
              <a:rPr lang="en-US"/>
              <a:t>Fruit Journal Citrus Forum222 2026 – Sheraton Four Points – Catania</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a:xfrm>
            <a:off x="10136611" y="6130537"/>
            <a:ext cx="1368000" cy="370396"/>
          </a:xfrm>
          <a:prstGeom prst="rect">
            <a:avLst/>
          </a:prstGeom>
        </p:spPr>
        <p:txBody>
          <a:bodyPr/>
          <a:lstStyle/>
          <a:p>
            <a:r>
              <a:rPr lang="it-IT" dirty="0"/>
              <a:t>05 Maggio 2026</a:t>
            </a:r>
            <a:endParaRPr lang="en-US" dirty="0"/>
          </a:p>
        </p:txBody>
      </p:sp>
      <p:sp>
        <p:nvSpPr>
          <p:cNvPr id="6" name="Footer Placeholder 5"/>
          <p:cNvSpPr>
            <a:spLocks noGrp="1"/>
          </p:cNvSpPr>
          <p:nvPr>
            <p:ph type="ftr" sz="quarter" idx="11"/>
          </p:nvPr>
        </p:nvSpPr>
        <p:spPr>
          <a:xfrm>
            <a:off x="2589212" y="6135808"/>
            <a:ext cx="7547399" cy="365125"/>
          </a:xfrm>
          <a:prstGeom prst="rect">
            <a:avLst/>
          </a:prstGeom>
        </p:spPr>
        <p:txBody>
          <a:bodyPr/>
          <a:lstStyle/>
          <a:p>
            <a:r>
              <a:rPr lang="en-US"/>
              <a:t>Fruit Journal Citrus Forum222 2026 – Sheraton Four Points – Catania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540000"/>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1440000"/>
            <a:ext cx="8915400" cy="45360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136611" y="6135928"/>
            <a:ext cx="1368000" cy="370396"/>
          </a:xfrm>
          <a:prstGeom prst="rect">
            <a:avLst/>
          </a:prstGeom>
        </p:spPr>
        <p:txBody>
          <a:bodyPr/>
          <a:lstStyle/>
          <a:p>
            <a:r>
              <a:rPr lang="it-IT"/>
              <a:t>05 Maggio 2026</a:t>
            </a:r>
            <a:endParaRPr lang="en-US" dirty="0"/>
          </a:p>
        </p:txBody>
      </p:sp>
      <p:sp>
        <p:nvSpPr>
          <p:cNvPr id="5" name="Footer Placeholder 4"/>
          <p:cNvSpPr>
            <a:spLocks noGrp="1"/>
          </p:cNvSpPr>
          <p:nvPr>
            <p:ph type="ftr" sz="quarter" idx="11"/>
          </p:nvPr>
        </p:nvSpPr>
        <p:spPr>
          <a:xfrm>
            <a:off x="2589212" y="6135808"/>
            <a:ext cx="7547399" cy="365125"/>
          </a:xfrm>
          <a:prstGeom prst="rect">
            <a:avLst/>
          </a:prstGeom>
        </p:spPr>
        <p:txBody>
          <a:bodyPr/>
          <a:lstStyle/>
          <a:p>
            <a:r>
              <a:rPr lang="en-US"/>
              <a:t>Fruit Journal Citrus Forum222 2026 – Sheraton Four Points – Catania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134413" y="6130537"/>
            <a:ext cx="1368000" cy="370396"/>
          </a:xfrm>
          <a:prstGeom prst="rect">
            <a:avLst/>
          </a:prstGeom>
        </p:spPr>
        <p:txBody>
          <a:bodyPr/>
          <a:lstStyle/>
          <a:p>
            <a:r>
              <a:rPr lang="it-IT"/>
              <a:t>05 Maggio 2026</a:t>
            </a:r>
            <a:endParaRPr lang="en-US" dirty="0"/>
          </a:p>
        </p:txBody>
      </p:sp>
      <p:sp>
        <p:nvSpPr>
          <p:cNvPr id="5" name="Footer Placeholder 4"/>
          <p:cNvSpPr>
            <a:spLocks noGrp="1"/>
          </p:cNvSpPr>
          <p:nvPr>
            <p:ph type="ftr" sz="quarter" idx="11"/>
          </p:nvPr>
        </p:nvSpPr>
        <p:spPr>
          <a:xfrm>
            <a:off x="2589212" y="6135808"/>
            <a:ext cx="7545201" cy="365125"/>
          </a:xfrm>
          <a:prstGeom prst="rect">
            <a:avLst/>
          </a:prstGeom>
        </p:spPr>
        <p:txBody>
          <a:bodyPr/>
          <a:lstStyle/>
          <a:p>
            <a:r>
              <a:rPr lang="en-US"/>
              <a:t>Fruit Journal Citrus Forum222 2026 – Sheraton Four Points – Catania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540000"/>
          </a:xfrm>
        </p:spPr>
        <p:txBody>
          <a:bodyPr>
            <a:normAutofit/>
          </a:bodyPr>
          <a:lstStyle>
            <a:lvl1pPr>
              <a:defRPr sz="2800" b="1"/>
            </a:lvl1pPr>
          </a:lstStyle>
          <a:p>
            <a:r>
              <a:rPr lang="it-IT" dirty="0"/>
              <a:t>Fare clic per modificare lo stile del titolo dello schema</a:t>
            </a:r>
            <a:endParaRPr lang="en-US" dirty="0"/>
          </a:p>
        </p:txBody>
      </p:sp>
      <p:sp>
        <p:nvSpPr>
          <p:cNvPr id="3" name="Content Placeholder 2"/>
          <p:cNvSpPr>
            <a:spLocks noGrp="1"/>
          </p:cNvSpPr>
          <p:nvPr>
            <p:ph idx="1"/>
          </p:nvPr>
        </p:nvSpPr>
        <p:spPr>
          <a:xfrm>
            <a:off x="2589212" y="1440000"/>
            <a:ext cx="8915400" cy="4536000"/>
          </a:xfrm>
        </p:spPr>
        <p:txBody>
          <a:bodyPr/>
          <a:lstStyle>
            <a:lvl1pPr>
              <a:defRPr sz="2400"/>
            </a:lvl1pPr>
            <a:lvl2pPr>
              <a:defRPr sz="2000"/>
            </a:lvl2pPr>
            <a:lvl3pPr>
              <a:defRPr sz="1800"/>
            </a:lvl3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lvl1pPr>
              <a:defRPr b="1"/>
            </a:lvl1pPr>
          </a:lstStyle>
          <a:p>
            <a:fld id="{D57F1E4F-1CFF-5643-939E-217C01CDF565}" type="slidenum">
              <a:rPr lang="en-US" smtClean="0"/>
              <a:pPr/>
              <a:t>‹N›</a:t>
            </a:fld>
            <a:endParaRPr lang="en-US" dirty="0"/>
          </a:p>
        </p:txBody>
      </p:sp>
      <p:sp>
        <p:nvSpPr>
          <p:cNvPr id="9" name="Date Placeholder 4">
            <a:extLst>
              <a:ext uri="{FF2B5EF4-FFF2-40B4-BE49-F238E27FC236}">
                <a16:creationId xmlns:a16="http://schemas.microsoft.com/office/drawing/2014/main" id="{BFA2EC18-163A-4E75-BBBD-942A0F4434DE}"/>
              </a:ext>
            </a:extLst>
          </p:cNvPr>
          <p:cNvSpPr>
            <a:spLocks noGrp="1"/>
          </p:cNvSpPr>
          <p:nvPr>
            <p:ph type="dt" sz="half" idx="10"/>
          </p:nvPr>
        </p:nvSpPr>
        <p:spPr>
          <a:xfrm>
            <a:off x="10141527" y="6130437"/>
            <a:ext cx="1366369" cy="370396"/>
          </a:xfrm>
        </p:spPr>
        <p:txBody>
          <a:bodyPr/>
          <a:lstStyle>
            <a:lvl1pPr>
              <a:defRPr sz="1200" b="1"/>
            </a:lvl1pPr>
          </a:lstStyle>
          <a:p>
            <a:r>
              <a:rPr lang="it-IT"/>
              <a:t>05 Maggio 2026</a:t>
            </a:r>
            <a:endParaRPr lang="en-US" dirty="0"/>
          </a:p>
        </p:txBody>
      </p:sp>
      <p:sp>
        <p:nvSpPr>
          <p:cNvPr id="10" name="Footer Placeholder 5">
            <a:extLst>
              <a:ext uri="{FF2B5EF4-FFF2-40B4-BE49-F238E27FC236}">
                <a16:creationId xmlns:a16="http://schemas.microsoft.com/office/drawing/2014/main" id="{181C8D53-B3E3-49C1-AD39-695E572DF119}"/>
              </a:ext>
            </a:extLst>
          </p:cNvPr>
          <p:cNvSpPr>
            <a:spLocks noGrp="1"/>
          </p:cNvSpPr>
          <p:nvPr>
            <p:ph type="ftr" sz="quarter" idx="11"/>
          </p:nvPr>
        </p:nvSpPr>
        <p:spPr>
          <a:xfrm>
            <a:off x="2589212" y="6135808"/>
            <a:ext cx="7552315" cy="365125"/>
          </a:xfrm>
        </p:spPr>
        <p:txBody>
          <a:bodyPr/>
          <a:lstStyle>
            <a:lvl1pPr>
              <a:defRPr sz="1200" b="1"/>
            </a:lvl1pPr>
          </a:lstStyle>
          <a:p>
            <a:r>
              <a:rPr lang="en-US" dirty="0"/>
              <a:t>Fruit Journal Citrus Forum 2026 – Four Points by Sheraton Hotel – Catania</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normAutofit/>
          </a:bodyPr>
          <a:lstStyle>
            <a:lvl1pPr algn="l">
              <a:defRPr sz="2800" b="1" cap="none"/>
            </a:lvl1p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a:t>Fare clic per modificare gli stili del testo dello schema</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lvl1pPr>
              <a:defRPr b="1"/>
            </a:lvl1pPr>
          </a:lstStyle>
          <a:p>
            <a:fld id="{D57F1E4F-1CFF-5643-939E-217C01CDF565}" type="slidenum">
              <a:rPr lang="en-US" smtClean="0"/>
              <a:pPr/>
              <a:t>‹N›</a:t>
            </a:fld>
            <a:endParaRPr lang="en-US" dirty="0"/>
          </a:p>
        </p:txBody>
      </p:sp>
      <p:sp>
        <p:nvSpPr>
          <p:cNvPr id="12" name="Date Placeholder 4">
            <a:extLst>
              <a:ext uri="{FF2B5EF4-FFF2-40B4-BE49-F238E27FC236}">
                <a16:creationId xmlns:a16="http://schemas.microsoft.com/office/drawing/2014/main" id="{5F4B091C-1928-4009-905C-B7674FF94CF5}"/>
              </a:ext>
            </a:extLst>
          </p:cNvPr>
          <p:cNvSpPr>
            <a:spLocks noGrp="1"/>
          </p:cNvSpPr>
          <p:nvPr>
            <p:ph type="dt" sz="half" idx="10"/>
          </p:nvPr>
        </p:nvSpPr>
        <p:spPr>
          <a:xfrm>
            <a:off x="10141527" y="6130437"/>
            <a:ext cx="1366369" cy="370396"/>
          </a:xfrm>
        </p:spPr>
        <p:txBody>
          <a:bodyPr/>
          <a:lstStyle>
            <a:lvl1pPr>
              <a:defRPr sz="1200" b="1"/>
            </a:lvl1pPr>
          </a:lstStyle>
          <a:p>
            <a:r>
              <a:rPr lang="it-IT"/>
              <a:t>05 Maggio 2026</a:t>
            </a:r>
            <a:endParaRPr lang="en-US" dirty="0"/>
          </a:p>
        </p:txBody>
      </p:sp>
      <p:sp>
        <p:nvSpPr>
          <p:cNvPr id="13" name="Footer Placeholder 5">
            <a:extLst>
              <a:ext uri="{FF2B5EF4-FFF2-40B4-BE49-F238E27FC236}">
                <a16:creationId xmlns:a16="http://schemas.microsoft.com/office/drawing/2014/main" id="{870E838E-8D63-493E-A498-099F86C929B2}"/>
              </a:ext>
            </a:extLst>
          </p:cNvPr>
          <p:cNvSpPr>
            <a:spLocks noGrp="1"/>
          </p:cNvSpPr>
          <p:nvPr>
            <p:ph type="ftr" sz="quarter" idx="11"/>
          </p:nvPr>
        </p:nvSpPr>
        <p:spPr>
          <a:xfrm>
            <a:off x="2589212" y="6135808"/>
            <a:ext cx="7552315" cy="365125"/>
          </a:xfrm>
        </p:spPr>
        <p:txBody>
          <a:bodyPr/>
          <a:lstStyle>
            <a:lvl1pPr>
              <a:defRPr sz="1200" b="1"/>
            </a:lvl1pPr>
          </a:lstStyle>
          <a:p>
            <a:r>
              <a:rPr lang="en-US" dirty="0"/>
              <a:t>Fruit Journal Citrus Forum 2026 – Sheraton Four Points – Catania</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2592924" y="624110"/>
            <a:ext cx="8911687" cy="540000"/>
          </a:xfrm>
        </p:spPr>
        <p:txBody>
          <a:bodyPr>
            <a:normAutofit/>
          </a:bodyPr>
          <a:lstStyle>
            <a:lvl1pPr>
              <a:defRPr sz="2800" b="1"/>
            </a:lvl1pPr>
          </a:lstStyle>
          <a:p>
            <a:r>
              <a:rPr lang="it-IT" dirty="0"/>
              <a:t>Fare clic per modificare lo stile del titolo dello schema</a:t>
            </a:r>
            <a:endParaRPr lang="en-US" dirty="0"/>
          </a:p>
        </p:txBody>
      </p:sp>
      <p:sp>
        <p:nvSpPr>
          <p:cNvPr id="3" name="Content Placeholder 2"/>
          <p:cNvSpPr>
            <a:spLocks noGrp="1"/>
          </p:cNvSpPr>
          <p:nvPr>
            <p:ph sz="half" idx="1"/>
          </p:nvPr>
        </p:nvSpPr>
        <p:spPr>
          <a:xfrm>
            <a:off x="2589212" y="1440000"/>
            <a:ext cx="4313864" cy="4536000"/>
          </a:xfrm>
        </p:spPr>
        <p:txBody>
          <a:bodyPr>
            <a:normAutofit/>
          </a:bodyPr>
          <a:lstStyle>
            <a:lvl1pPr>
              <a:defRPr sz="2400"/>
            </a:lvl1pPr>
            <a:lvl2pPr>
              <a:defRPr sz="2000"/>
            </a:lvl2pPr>
            <a:lvl3pPr>
              <a:defRPr sz="1800"/>
            </a:lvl3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Content Placeholder 3"/>
          <p:cNvSpPr>
            <a:spLocks noGrp="1"/>
          </p:cNvSpPr>
          <p:nvPr>
            <p:ph sz="half" idx="2"/>
          </p:nvPr>
        </p:nvSpPr>
        <p:spPr>
          <a:xfrm>
            <a:off x="7190747" y="1440000"/>
            <a:ext cx="4313864" cy="4536000"/>
          </a:xfrm>
        </p:spPr>
        <p:txBody>
          <a:bodyPr>
            <a:normAutofit/>
          </a:bodyPr>
          <a:lstStyle>
            <a:lvl1pPr>
              <a:defRPr sz="2400"/>
            </a:lvl1pPr>
            <a:lvl2pPr>
              <a:defRPr sz="2000"/>
            </a:lvl2pPr>
            <a:lvl3pPr>
              <a:defRPr sz="1800"/>
            </a:lvl3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Date Placeholder 4"/>
          <p:cNvSpPr>
            <a:spLocks noGrp="1"/>
          </p:cNvSpPr>
          <p:nvPr>
            <p:ph type="dt" sz="half" idx="10"/>
          </p:nvPr>
        </p:nvSpPr>
        <p:spPr>
          <a:xfrm>
            <a:off x="10141527" y="6130437"/>
            <a:ext cx="1366369" cy="370396"/>
          </a:xfrm>
          <a:prstGeom prst="rect">
            <a:avLst/>
          </a:prstGeom>
        </p:spPr>
        <p:txBody>
          <a:bodyPr/>
          <a:lstStyle>
            <a:lvl1pPr>
              <a:defRPr sz="1200" b="1"/>
            </a:lvl1pPr>
          </a:lstStyle>
          <a:p>
            <a:r>
              <a:rPr lang="it-IT"/>
              <a:t>05 Maggio 2026</a:t>
            </a:r>
            <a:endParaRPr lang="en-US" dirty="0"/>
          </a:p>
        </p:txBody>
      </p:sp>
      <p:sp>
        <p:nvSpPr>
          <p:cNvPr id="6" name="Footer Placeholder 5"/>
          <p:cNvSpPr>
            <a:spLocks noGrp="1"/>
          </p:cNvSpPr>
          <p:nvPr>
            <p:ph type="ftr" sz="quarter" idx="11"/>
          </p:nvPr>
        </p:nvSpPr>
        <p:spPr>
          <a:xfrm>
            <a:off x="2589212" y="6135808"/>
            <a:ext cx="7552315" cy="365125"/>
          </a:xfrm>
          <a:prstGeom prst="rect">
            <a:avLst/>
          </a:prstGeom>
        </p:spPr>
        <p:txBody>
          <a:bodyPr/>
          <a:lstStyle>
            <a:lvl1pPr>
              <a:defRPr sz="1200" b="1"/>
            </a:lvl1pPr>
          </a:lstStyle>
          <a:p>
            <a:r>
              <a:rPr lang="en-US" dirty="0"/>
              <a:t>Fruit Journal Citrus Forum 2026 – Sheraton Four Points – Catania</a:t>
            </a: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lvl1pPr>
              <a:defRPr b="1"/>
            </a:lvl1pPr>
          </a:lstStyle>
          <a:p>
            <a:fld id="{D57F1E4F-1CFF-5643-939E-217C01CDF565}" type="slidenum">
              <a:rPr lang="en-US" smtClean="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2592924" y="624110"/>
            <a:ext cx="8911687" cy="540000"/>
          </a:xfrm>
        </p:spPr>
        <p:txBody>
          <a:bodyPr>
            <a:normAutofit/>
          </a:bodyPr>
          <a:lstStyle>
            <a:lvl1pPr>
              <a:defRPr sz="2800" b="1"/>
            </a:lvl1p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lvl1pPr>
              <a:defRPr sz="2400"/>
            </a:lvl1pPr>
            <a:lvl2pPr>
              <a:defRPr sz="2000"/>
            </a:lvl2pPr>
            <a:lvl3pPr>
              <a:defRPr sz="1800"/>
            </a:lvl3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lvl1pPr>
              <a:defRPr sz="2400"/>
            </a:lvl1pPr>
            <a:lvl2pPr>
              <a:defRPr sz="2000"/>
            </a:lvl2pPr>
            <a:lvl3pPr>
              <a:defRPr sz="1800"/>
            </a:lvl3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lvl1pPr>
              <a:defRPr b="1"/>
            </a:lvl1pPr>
          </a:lstStyle>
          <a:p>
            <a:fld id="{D57F1E4F-1CFF-5643-939E-217C01CDF565}" type="slidenum">
              <a:rPr lang="en-US" smtClean="0"/>
              <a:pPr/>
              <a:t>‹N›</a:t>
            </a:fld>
            <a:endParaRPr lang="en-US" dirty="0"/>
          </a:p>
        </p:txBody>
      </p:sp>
      <p:sp>
        <p:nvSpPr>
          <p:cNvPr id="11" name="Date Placeholder 4">
            <a:extLst>
              <a:ext uri="{FF2B5EF4-FFF2-40B4-BE49-F238E27FC236}">
                <a16:creationId xmlns:a16="http://schemas.microsoft.com/office/drawing/2014/main" id="{29524BA2-6594-43A0-A992-7AD2BF170954}"/>
              </a:ext>
            </a:extLst>
          </p:cNvPr>
          <p:cNvSpPr>
            <a:spLocks noGrp="1"/>
          </p:cNvSpPr>
          <p:nvPr>
            <p:ph type="dt" sz="half" idx="10"/>
          </p:nvPr>
        </p:nvSpPr>
        <p:spPr>
          <a:xfrm>
            <a:off x="10141527" y="6130437"/>
            <a:ext cx="1366369" cy="370396"/>
          </a:xfrm>
        </p:spPr>
        <p:txBody>
          <a:bodyPr/>
          <a:lstStyle>
            <a:lvl1pPr>
              <a:defRPr sz="1200" b="1"/>
            </a:lvl1pPr>
          </a:lstStyle>
          <a:p>
            <a:r>
              <a:rPr lang="it-IT"/>
              <a:t>05 Maggio 2026</a:t>
            </a:r>
            <a:endParaRPr lang="en-US" dirty="0"/>
          </a:p>
        </p:txBody>
      </p:sp>
      <p:sp>
        <p:nvSpPr>
          <p:cNvPr id="14" name="Footer Placeholder 5">
            <a:extLst>
              <a:ext uri="{FF2B5EF4-FFF2-40B4-BE49-F238E27FC236}">
                <a16:creationId xmlns:a16="http://schemas.microsoft.com/office/drawing/2014/main" id="{8CD69A9A-0B01-4C62-8922-B9ED0A3C900B}"/>
              </a:ext>
            </a:extLst>
          </p:cNvPr>
          <p:cNvSpPr>
            <a:spLocks noGrp="1"/>
          </p:cNvSpPr>
          <p:nvPr>
            <p:ph type="ftr" sz="quarter" idx="11"/>
          </p:nvPr>
        </p:nvSpPr>
        <p:spPr>
          <a:xfrm>
            <a:off x="2589212" y="6135808"/>
            <a:ext cx="7552315" cy="365125"/>
          </a:xfrm>
        </p:spPr>
        <p:txBody>
          <a:bodyPr/>
          <a:lstStyle>
            <a:lvl1pPr>
              <a:defRPr sz="1200" b="1"/>
            </a:lvl1pPr>
          </a:lstStyle>
          <a:p>
            <a:r>
              <a:rPr lang="en-US" dirty="0"/>
              <a:t>Fruit Journal Citrus Forum 2026 – Sheraton Four Points – Catania</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540000"/>
          </a:xfrm>
        </p:spPr>
        <p:txBody>
          <a:bodyPr>
            <a:normAutofit/>
          </a:bodyPr>
          <a:lstStyle>
            <a:lvl1pPr>
              <a:defRPr sz="2800" b="1"/>
            </a:lvl1pPr>
          </a:lstStyle>
          <a:p>
            <a:r>
              <a:rPr lang="it-IT" dirty="0"/>
              <a:t>Fare clic per modificare lo stile del titolo dello schema</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lvl1pPr>
              <a:defRPr b="1"/>
            </a:lvl1pPr>
          </a:lstStyle>
          <a:p>
            <a:fld id="{D57F1E4F-1CFF-5643-939E-217C01CDF565}" type="slidenum">
              <a:rPr lang="en-US" smtClean="0"/>
              <a:pPr/>
              <a:t>‹N›</a:t>
            </a:fld>
            <a:endParaRPr lang="en-US" dirty="0"/>
          </a:p>
        </p:txBody>
      </p:sp>
      <p:sp>
        <p:nvSpPr>
          <p:cNvPr id="8" name="Date Placeholder 4">
            <a:extLst>
              <a:ext uri="{FF2B5EF4-FFF2-40B4-BE49-F238E27FC236}">
                <a16:creationId xmlns:a16="http://schemas.microsoft.com/office/drawing/2014/main" id="{097F7E6F-0FD4-4969-B578-D79BFDCC518C}"/>
              </a:ext>
            </a:extLst>
          </p:cNvPr>
          <p:cNvSpPr>
            <a:spLocks noGrp="1"/>
          </p:cNvSpPr>
          <p:nvPr>
            <p:ph type="dt" sz="half" idx="10"/>
          </p:nvPr>
        </p:nvSpPr>
        <p:spPr>
          <a:xfrm>
            <a:off x="10141527" y="6130437"/>
            <a:ext cx="1366369" cy="370396"/>
          </a:xfrm>
        </p:spPr>
        <p:txBody>
          <a:bodyPr/>
          <a:lstStyle>
            <a:lvl1pPr>
              <a:defRPr sz="1200" b="1"/>
            </a:lvl1pPr>
          </a:lstStyle>
          <a:p>
            <a:r>
              <a:rPr lang="it-IT"/>
              <a:t>05 Maggio 2026</a:t>
            </a:r>
            <a:endParaRPr lang="en-US" dirty="0"/>
          </a:p>
        </p:txBody>
      </p:sp>
      <p:sp>
        <p:nvSpPr>
          <p:cNvPr id="9" name="Footer Placeholder 5">
            <a:extLst>
              <a:ext uri="{FF2B5EF4-FFF2-40B4-BE49-F238E27FC236}">
                <a16:creationId xmlns:a16="http://schemas.microsoft.com/office/drawing/2014/main" id="{0E6EE974-66FE-44B6-9219-676669C2665C}"/>
              </a:ext>
            </a:extLst>
          </p:cNvPr>
          <p:cNvSpPr>
            <a:spLocks noGrp="1"/>
          </p:cNvSpPr>
          <p:nvPr>
            <p:ph type="ftr" sz="quarter" idx="11"/>
          </p:nvPr>
        </p:nvSpPr>
        <p:spPr>
          <a:xfrm>
            <a:off x="2589212" y="6135808"/>
            <a:ext cx="7552315" cy="365125"/>
          </a:xfrm>
        </p:spPr>
        <p:txBody>
          <a:bodyPr/>
          <a:lstStyle>
            <a:lvl1pPr>
              <a:defRPr sz="1200" b="1"/>
            </a:lvl1pPr>
          </a:lstStyle>
          <a:p>
            <a:r>
              <a:rPr lang="en-US" dirty="0"/>
              <a:t>Fruit Journal Citrus Forum 2026 – Sheraton Four Points – Catania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lvl1pPr>
              <a:defRPr b="1"/>
            </a:lvl1pPr>
          </a:lstStyle>
          <a:p>
            <a:fld id="{D57F1E4F-1CFF-5643-939E-217C01CDF565}" type="slidenum">
              <a:rPr lang="en-US" smtClean="0"/>
              <a:pPr/>
              <a:t>‹N›</a:t>
            </a:fld>
            <a:endParaRPr lang="en-US" dirty="0"/>
          </a:p>
        </p:txBody>
      </p:sp>
      <p:sp>
        <p:nvSpPr>
          <p:cNvPr id="7" name="Date Placeholder 4">
            <a:extLst>
              <a:ext uri="{FF2B5EF4-FFF2-40B4-BE49-F238E27FC236}">
                <a16:creationId xmlns:a16="http://schemas.microsoft.com/office/drawing/2014/main" id="{01EF3E65-3427-4C85-813B-14B85B36EB57}"/>
              </a:ext>
            </a:extLst>
          </p:cNvPr>
          <p:cNvSpPr>
            <a:spLocks noGrp="1"/>
          </p:cNvSpPr>
          <p:nvPr>
            <p:ph type="dt" sz="half" idx="10"/>
          </p:nvPr>
        </p:nvSpPr>
        <p:spPr>
          <a:xfrm>
            <a:off x="10141527" y="6130437"/>
            <a:ext cx="1366369" cy="370396"/>
          </a:xfrm>
        </p:spPr>
        <p:txBody>
          <a:bodyPr/>
          <a:lstStyle>
            <a:lvl1pPr>
              <a:defRPr sz="1200" b="1"/>
            </a:lvl1pPr>
          </a:lstStyle>
          <a:p>
            <a:r>
              <a:rPr lang="it-IT"/>
              <a:t>05 Maggio 2026</a:t>
            </a:r>
            <a:endParaRPr lang="en-US" dirty="0"/>
          </a:p>
        </p:txBody>
      </p:sp>
      <p:sp>
        <p:nvSpPr>
          <p:cNvPr id="8" name="Footer Placeholder 5">
            <a:extLst>
              <a:ext uri="{FF2B5EF4-FFF2-40B4-BE49-F238E27FC236}">
                <a16:creationId xmlns:a16="http://schemas.microsoft.com/office/drawing/2014/main" id="{623CD35D-A3F1-4277-AB20-1ACB806F1043}"/>
              </a:ext>
            </a:extLst>
          </p:cNvPr>
          <p:cNvSpPr>
            <a:spLocks noGrp="1"/>
          </p:cNvSpPr>
          <p:nvPr>
            <p:ph type="ftr" sz="quarter" idx="11"/>
          </p:nvPr>
        </p:nvSpPr>
        <p:spPr>
          <a:xfrm>
            <a:off x="2589212" y="6135808"/>
            <a:ext cx="7552315" cy="365125"/>
          </a:xfrm>
        </p:spPr>
        <p:txBody>
          <a:bodyPr/>
          <a:lstStyle>
            <a:lvl1pPr>
              <a:defRPr sz="1200" b="1"/>
            </a:lvl1pPr>
          </a:lstStyle>
          <a:p>
            <a:r>
              <a:rPr lang="en-US" dirty="0"/>
              <a:t>Fruit Journal Citrus Forum 2026 – Sheraton Four Points – Catania</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noAutofit/>
          </a:bodyPr>
          <a:lstStyle>
            <a:lvl1pPr algn="l">
              <a:defRPr sz="2400" b="1"/>
            </a:lvl1pPr>
          </a:lstStyle>
          <a:p>
            <a:r>
              <a:rPr lang="it-IT" dirty="0"/>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lvl1pPr>
              <a:defRPr sz="2400"/>
            </a:lvl1pPr>
            <a:lvl2pPr>
              <a:defRPr sz="2000"/>
            </a:lvl2pPr>
            <a:lvl3pPr>
              <a:defRPr sz="1800"/>
            </a:lvl3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normAutofit/>
          </a:bodyPr>
          <a:lstStyle>
            <a:lvl1pPr marL="0" indent="0">
              <a:buNone/>
              <a:defRPr sz="2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a:t>Fare clic per modificare gli stili del testo dello schema</a:t>
            </a: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lvl1pPr>
              <a:defRPr b="1"/>
            </a:lvl1pPr>
          </a:lstStyle>
          <a:p>
            <a:fld id="{D57F1E4F-1CFF-5643-939E-217C01CDF565}" type="slidenum">
              <a:rPr lang="en-US" smtClean="0"/>
              <a:pPr/>
              <a:t>‹N›</a:t>
            </a:fld>
            <a:endParaRPr lang="en-US" dirty="0"/>
          </a:p>
        </p:txBody>
      </p:sp>
      <p:sp>
        <p:nvSpPr>
          <p:cNvPr id="13" name="Date Placeholder 4">
            <a:extLst>
              <a:ext uri="{FF2B5EF4-FFF2-40B4-BE49-F238E27FC236}">
                <a16:creationId xmlns:a16="http://schemas.microsoft.com/office/drawing/2014/main" id="{E65B406D-8550-4C27-B43A-C3519851B2E1}"/>
              </a:ext>
            </a:extLst>
          </p:cNvPr>
          <p:cNvSpPr>
            <a:spLocks noGrp="1"/>
          </p:cNvSpPr>
          <p:nvPr>
            <p:ph type="dt" sz="half" idx="10"/>
          </p:nvPr>
        </p:nvSpPr>
        <p:spPr>
          <a:xfrm>
            <a:off x="10141527" y="6130437"/>
            <a:ext cx="1366369" cy="370396"/>
          </a:xfrm>
        </p:spPr>
        <p:txBody>
          <a:bodyPr/>
          <a:lstStyle>
            <a:lvl1pPr>
              <a:defRPr sz="1200" b="1"/>
            </a:lvl1pPr>
          </a:lstStyle>
          <a:p>
            <a:r>
              <a:rPr lang="it-IT"/>
              <a:t>05 Maggio 2026</a:t>
            </a:r>
            <a:endParaRPr lang="en-US" dirty="0"/>
          </a:p>
        </p:txBody>
      </p:sp>
      <p:sp>
        <p:nvSpPr>
          <p:cNvPr id="14" name="Footer Placeholder 5">
            <a:extLst>
              <a:ext uri="{FF2B5EF4-FFF2-40B4-BE49-F238E27FC236}">
                <a16:creationId xmlns:a16="http://schemas.microsoft.com/office/drawing/2014/main" id="{F1558C43-A0C2-4278-8B02-30070327674C}"/>
              </a:ext>
            </a:extLst>
          </p:cNvPr>
          <p:cNvSpPr>
            <a:spLocks noGrp="1"/>
          </p:cNvSpPr>
          <p:nvPr>
            <p:ph type="ftr" sz="quarter" idx="11"/>
          </p:nvPr>
        </p:nvSpPr>
        <p:spPr>
          <a:xfrm>
            <a:off x="2589212" y="6135808"/>
            <a:ext cx="7552315" cy="365125"/>
          </a:xfrm>
        </p:spPr>
        <p:txBody>
          <a:bodyPr/>
          <a:lstStyle>
            <a:lvl1pPr>
              <a:defRPr sz="1200" b="1"/>
            </a:lvl1pPr>
          </a:lstStyle>
          <a:p>
            <a:r>
              <a:rPr lang="en-US" dirty="0"/>
              <a:t>Fruit Journal Citrus Forum 2026 – Sheraton Four Points – Catania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lvl1pPr>
              <a:defRPr b="1"/>
            </a:lvl1pPr>
          </a:lstStyle>
          <a:p>
            <a:fld id="{D57F1E4F-1CFF-5643-939E-217C01CDF565}" type="slidenum">
              <a:rPr lang="en-US" smtClean="0"/>
              <a:pPr/>
              <a:t>‹N›</a:t>
            </a:fld>
            <a:endParaRPr lang="en-US" dirty="0"/>
          </a:p>
        </p:txBody>
      </p:sp>
      <p:sp>
        <p:nvSpPr>
          <p:cNvPr id="10" name="Date Placeholder 4">
            <a:extLst>
              <a:ext uri="{FF2B5EF4-FFF2-40B4-BE49-F238E27FC236}">
                <a16:creationId xmlns:a16="http://schemas.microsoft.com/office/drawing/2014/main" id="{44C89713-310E-4C75-9527-86FFDBB6989D}"/>
              </a:ext>
            </a:extLst>
          </p:cNvPr>
          <p:cNvSpPr>
            <a:spLocks noGrp="1"/>
          </p:cNvSpPr>
          <p:nvPr>
            <p:ph type="dt" sz="half" idx="10"/>
          </p:nvPr>
        </p:nvSpPr>
        <p:spPr>
          <a:xfrm>
            <a:off x="10141527" y="6130437"/>
            <a:ext cx="1366369" cy="370396"/>
          </a:xfrm>
        </p:spPr>
        <p:txBody>
          <a:bodyPr/>
          <a:lstStyle>
            <a:lvl1pPr>
              <a:defRPr sz="1200" b="1"/>
            </a:lvl1pPr>
          </a:lstStyle>
          <a:p>
            <a:r>
              <a:rPr lang="it-IT" dirty="0"/>
              <a:t>05 Maggio 2026</a:t>
            </a:r>
            <a:endParaRPr lang="en-US" dirty="0"/>
          </a:p>
        </p:txBody>
      </p:sp>
      <p:sp>
        <p:nvSpPr>
          <p:cNvPr id="11" name="Footer Placeholder 5">
            <a:extLst>
              <a:ext uri="{FF2B5EF4-FFF2-40B4-BE49-F238E27FC236}">
                <a16:creationId xmlns:a16="http://schemas.microsoft.com/office/drawing/2014/main" id="{FD5DCB9C-3A98-4F23-9E73-ECDC465E6A73}"/>
              </a:ext>
            </a:extLst>
          </p:cNvPr>
          <p:cNvSpPr>
            <a:spLocks noGrp="1"/>
          </p:cNvSpPr>
          <p:nvPr>
            <p:ph type="ftr" sz="quarter" idx="11"/>
          </p:nvPr>
        </p:nvSpPr>
        <p:spPr>
          <a:xfrm>
            <a:off x="2589212" y="6135808"/>
            <a:ext cx="7552315" cy="365125"/>
          </a:xfrm>
        </p:spPr>
        <p:txBody>
          <a:bodyPr/>
          <a:lstStyle>
            <a:lvl1pPr>
              <a:defRPr sz="1200" b="1"/>
            </a:lvl1pPr>
          </a:lstStyle>
          <a:p>
            <a:r>
              <a:rPr lang="en-US" dirty="0"/>
              <a:t>Fruit Journal Citrus Forum 2026 – Sheraton Four Points – Catania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
        <p:nvSpPr>
          <p:cNvPr id="36" name="Date Placeholder 4">
            <a:extLst>
              <a:ext uri="{FF2B5EF4-FFF2-40B4-BE49-F238E27FC236}">
                <a16:creationId xmlns:a16="http://schemas.microsoft.com/office/drawing/2014/main" id="{A33837F7-7DA3-49B7-8054-2E5CEC5361B0}"/>
              </a:ext>
            </a:extLst>
          </p:cNvPr>
          <p:cNvSpPr>
            <a:spLocks noGrp="1"/>
          </p:cNvSpPr>
          <p:nvPr>
            <p:ph type="dt" sz="half" idx="2"/>
          </p:nvPr>
        </p:nvSpPr>
        <p:spPr>
          <a:xfrm>
            <a:off x="10141527" y="6130437"/>
            <a:ext cx="1366369" cy="370396"/>
          </a:xfrm>
          <a:prstGeom prst="rect">
            <a:avLst/>
          </a:prstGeom>
        </p:spPr>
        <p:txBody>
          <a:bodyPr/>
          <a:lstStyle>
            <a:lvl1pPr>
              <a:defRPr sz="1200" b="1"/>
            </a:lvl1pPr>
          </a:lstStyle>
          <a:p>
            <a:r>
              <a:rPr lang="it-IT"/>
              <a:t>05 Maggio 2026</a:t>
            </a:r>
            <a:endParaRPr lang="en-US" dirty="0"/>
          </a:p>
        </p:txBody>
      </p:sp>
      <p:sp>
        <p:nvSpPr>
          <p:cNvPr id="37" name="Footer Placeholder 5">
            <a:extLst>
              <a:ext uri="{FF2B5EF4-FFF2-40B4-BE49-F238E27FC236}">
                <a16:creationId xmlns:a16="http://schemas.microsoft.com/office/drawing/2014/main" id="{F7347109-9530-4870-AD09-AA331233C14E}"/>
              </a:ext>
            </a:extLst>
          </p:cNvPr>
          <p:cNvSpPr>
            <a:spLocks noGrp="1"/>
          </p:cNvSpPr>
          <p:nvPr>
            <p:ph type="ftr" sz="quarter" idx="3"/>
          </p:nvPr>
        </p:nvSpPr>
        <p:spPr>
          <a:xfrm>
            <a:off x="2589212" y="6135808"/>
            <a:ext cx="7552315" cy="365125"/>
          </a:xfrm>
          <a:prstGeom prst="rect">
            <a:avLst/>
          </a:prstGeom>
        </p:spPr>
        <p:txBody>
          <a:bodyPr/>
          <a:lstStyle>
            <a:lvl1pPr>
              <a:defRPr sz="1200" b="1"/>
            </a:lvl1pPr>
          </a:lstStyle>
          <a:p>
            <a:r>
              <a:rPr lang="en-US" dirty="0"/>
              <a:t>Fruit Journal Citrus Forum 2026 – Sheraton Four Points – Catania</a:t>
            </a:r>
          </a:p>
        </p:txBody>
      </p:sp>
      <p:cxnSp>
        <p:nvCxnSpPr>
          <p:cNvPr id="38" name="Connettore diritto 37">
            <a:extLst>
              <a:ext uri="{FF2B5EF4-FFF2-40B4-BE49-F238E27FC236}">
                <a16:creationId xmlns:a16="http://schemas.microsoft.com/office/drawing/2014/main" id="{872A9D8C-3A50-4299-AA05-78706D0A79A4}"/>
              </a:ext>
            </a:extLst>
          </p:cNvPr>
          <p:cNvCxnSpPr/>
          <p:nvPr userDrawn="1"/>
        </p:nvCxnSpPr>
        <p:spPr>
          <a:xfrm>
            <a:off x="2589212" y="6123199"/>
            <a:ext cx="8915399" cy="0"/>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hdr="0"/>
  <p:txStyles>
    <p:titleStyle>
      <a:lvl1pPr algn="l" defTabSz="457200" rtl="0" eaLnBrk="1" latinLnBrk="0" hangingPunct="1">
        <a:spcBef>
          <a:spcPct val="0"/>
        </a:spcBef>
        <a:buNone/>
        <a:defRPr sz="2800" b="1"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E64496-E02F-4E79-8A71-CEB6ACDD3882}"/>
              </a:ext>
            </a:extLst>
          </p:cNvPr>
          <p:cNvSpPr>
            <a:spLocks noGrp="1"/>
          </p:cNvSpPr>
          <p:nvPr>
            <p:ph type="ctrTitle"/>
          </p:nvPr>
        </p:nvSpPr>
        <p:spPr/>
        <p:txBody>
          <a:bodyPr>
            <a:noAutofit/>
          </a:bodyPr>
          <a:lstStyle/>
          <a:p>
            <a:r>
              <a:rPr lang="it-IT" sz="4400" b="1" dirty="0"/>
              <a:t>Macchine e regolazioni per la difesa in agrumicoltura</a:t>
            </a:r>
          </a:p>
        </p:txBody>
      </p:sp>
      <p:sp>
        <p:nvSpPr>
          <p:cNvPr id="3" name="Sottotitolo 2">
            <a:extLst>
              <a:ext uri="{FF2B5EF4-FFF2-40B4-BE49-F238E27FC236}">
                <a16:creationId xmlns:a16="http://schemas.microsoft.com/office/drawing/2014/main" id="{A7CADFA4-77A1-472E-AE2E-29708FC3DEC1}"/>
              </a:ext>
            </a:extLst>
          </p:cNvPr>
          <p:cNvSpPr>
            <a:spLocks noGrp="1"/>
          </p:cNvSpPr>
          <p:nvPr>
            <p:ph type="subTitle" idx="1"/>
          </p:nvPr>
        </p:nvSpPr>
        <p:spPr>
          <a:xfrm>
            <a:off x="2589213" y="4777379"/>
            <a:ext cx="8915399" cy="1366246"/>
          </a:xfrm>
        </p:spPr>
        <p:txBody>
          <a:bodyPr/>
          <a:lstStyle/>
          <a:p>
            <a:r>
              <a:rPr lang="it-IT" b="1" dirty="0"/>
              <a:t>Giuseppe Manetto, Emanuele Cerruto, Sabina Failla</a:t>
            </a:r>
          </a:p>
          <a:p>
            <a:r>
              <a:rPr lang="it-IT" sz="1800" dirty="0"/>
              <a:t>Università di Catania</a:t>
            </a:r>
          </a:p>
          <a:p>
            <a:pPr>
              <a:spcBef>
                <a:spcPts val="0"/>
              </a:spcBef>
            </a:pPr>
            <a:r>
              <a:rPr lang="it-IT" sz="1800" dirty="0"/>
              <a:t>Dipartimento di Agricoltura, Alimentazione e Ambiente (Di3A)</a:t>
            </a:r>
          </a:p>
          <a:p>
            <a:pPr>
              <a:spcBef>
                <a:spcPts val="0"/>
              </a:spcBef>
            </a:pPr>
            <a:r>
              <a:rPr lang="it-IT" sz="1800" dirty="0"/>
              <a:t>Sezione di Meccanica e Meccanizzazione</a:t>
            </a:r>
          </a:p>
        </p:txBody>
      </p:sp>
      <p:pic>
        <p:nvPicPr>
          <p:cNvPr id="5" name="Immagine 4">
            <a:extLst>
              <a:ext uri="{FF2B5EF4-FFF2-40B4-BE49-F238E27FC236}">
                <a16:creationId xmlns:a16="http://schemas.microsoft.com/office/drawing/2014/main" id="{D17592B9-F929-4021-8485-92A00EDAC18A}"/>
              </a:ext>
            </a:extLst>
          </p:cNvPr>
          <p:cNvPicPr>
            <a:picLocks noChangeAspect="1"/>
          </p:cNvPicPr>
          <p:nvPr/>
        </p:nvPicPr>
        <p:blipFill rotWithShape="1">
          <a:blip r:embed="rId2"/>
          <a:srcRect r="28135"/>
          <a:stretch/>
        </p:blipFill>
        <p:spPr>
          <a:xfrm>
            <a:off x="9632471" y="284624"/>
            <a:ext cx="2288596" cy="636920"/>
          </a:xfrm>
          <a:prstGeom prst="rect">
            <a:avLst/>
          </a:prstGeom>
        </p:spPr>
      </p:pic>
      <p:pic>
        <p:nvPicPr>
          <p:cNvPr id="6" name="Immagine 5">
            <a:extLst>
              <a:ext uri="{FF2B5EF4-FFF2-40B4-BE49-F238E27FC236}">
                <a16:creationId xmlns:a16="http://schemas.microsoft.com/office/drawing/2014/main" id="{D6316502-B381-43D0-A544-BC043FE0E451}"/>
              </a:ext>
            </a:extLst>
          </p:cNvPr>
          <p:cNvPicPr>
            <a:picLocks noChangeAspect="1"/>
          </p:cNvPicPr>
          <p:nvPr/>
        </p:nvPicPr>
        <p:blipFill>
          <a:blip r:embed="rId3"/>
          <a:stretch>
            <a:fillRect/>
          </a:stretch>
        </p:blipFill>
        <p:spPr>
          <a:xfrm>
            <a:off x="2792677" y="284624"/>
            <a:ext cx="2429404" cy="1467559"/>
          </a:xfrm>
          <a:prstGeom prst="rect">
            <a:avLst/>
          </a:prstGeom>
        </p:spPr>
      </p:pic>
    </p:spTree>
    <p:extLst>
      <p:ext uri="{BB962C8B-B14F-4D97-AF65-F5344CB8AC3E}">
        <p14:creationId xmlns:p14="http://schemas.microsoft.com/office/powerpoint/2010/main" val="1457862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Normativa</a:t>
            </a:r>
          </a:p>
        </p:txBody>
      </p:sp>
      <p:sp>
        <p:nvSpPr>
          <p:cNvPr id="3" name="Segnaposto contenuto 2">
            <a:extLst>
              <a:ext uri="{FF2B5EF4-FFF2-40B4-BE49-F238E27FC236}">
                <a16:creationId xmlns:a16="http://schemas.microsoft.com/office/drawing/2014/main" id="{037EE760-6EE2-4753-B3A6-3744D7DEB1A9}"/>
              </a:ext>
            </a:extLst>
          </p:cNvPr>
          <p:cNvSpPr>
            <a:spLocks noGrp="1"/>
          </p:cNvSpPr>
          <p:nvPr>
            <p:ph idx="1"/>
          </p:nvPr>
        </p:nvSpPr>
        <p:spPr>
          <a:xfrm>
            <a:off x="2589212" y="1440000"/>
            <a:ext cx="8915400" cy="4536000"/>
          </a:xfrm>
        </p:spPr>
        <p:txBody>
          <a:bodyPr/>
          <a:lstStyle/>
          <a:p>
            <a:r>
              <a:rPr lang="it-IT" b="1" dirty="0">
                <a:solidFill>
                  <a:srgbClr val="C00000"/>
                </a:solidFill>
              </a:rPr>
              <a:t>DIRETTIVA 2009/128/CE – D. Lgs. 14 agosto 2012, n. 150 – DM 22 gennaio 2014: Piano di Azione Nazionale (PAN)</a:t>
            </a:r>
          </a:p>
          <a:p>
            <a:pPr marL="357188" indent="0">
              <a:buNone/>
            </a:pPr>
            <a:r>
              <a:rPr lang="it-IT" dirty="0"/>
              <a:t>Istituisce un quadro per un uso sostenibile dei prodotti fitosanitari, riducendone i rischi e gli impatti sulla salute umana e sull’ambiente  promuovendo l’uso della difesa integrata e di approcci o tecniche alternative</a:t>
            </a:r>
          </a:p>
          <a:p>
            <a:pPr marL="357188" indent="0">
              <a:buNone/>
            </a:pPr>
            <a:r>
              <a:rPr lang="it-IT" b="1" dirty="0">
                <a:solidFill>
                  <a:srgbClr val="C00000"/>
                </a:solidFill>
              </a:rPr>
              <a:t>Introduce l’obbligatorietà delle ispezioni periodiche delle attrezzature in uso</a:t>
            </a:r>
          </a:p>
          <a:p>
            <a:pPr marL="357188" indent="0">
              <a:buNone/>
            </a:pPr>
            <a:r>
              <a:rPr lang="it-IT" dirty="0">
                <a:solidFill>
                  <a:srgbClr val="C00000"/>
                </a:solidFill>
              </a:rPr>
              <a:t>Oltre al controllo funzionale, gli operatori professionali effettuano la </a:t>
            </a:r>
            <a:r>
              <a:rPr lang="it-IT" b="1" dirty="0">
                <a:solidFill>
                  <a:srgbClr val="C00000"/>
                </a:solidFill>
              </a:rPr>
              <a:t>regolazione o taratura </a:t>
            </a:r>
            <a:r>
              <a:rPr lang="it-IT" dirty="0">
                <a:solidFill>
                  <a:srgbClr val="C00000"/>
                </a:solidFill>
              </a:rPr>
              <a:t>delle stesse attrezzature </a:t>
            </a:r>
            <a:r>
              <a:rPr lang="it-IT" dirty="0"/>
              <a:t>(PAN A.3.1)</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a:t>
            </a:r>
            <a:fld id="{34F93F32-E205-4E8B-AC9F-967B9534DF68}" type="slidenum">
              <a:rPr lang="en-US" smtClean="0"/>
              <a:t>10</a:t>
            </a:fld>
            <a:fld id="{3D369BBC-B29C-4FD4-BCA1-3D157808370B}" type="slidenum">
              <a:rPr lang="en-US" smtClean="0"/>
              <a:t>10</a:t>
            </a:fld>
            <a:fld id="{DDB7127D-0F8E-49BC-A8A7-CDF8044BB804}" type="slidenum">
              <a:rPr lang="en-US" smtClean="0"/>
              <a:t>10</a:t>
            </a:fld>
            <a:r>
              <a:rPr lang="en-US" dirty="0"/>
              <a:t>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spTree>
    <p:extLst>
      <p:ext uri="{BB962C8B-B14F-4D97-AF65-F5344CB8AC3E}">
        <p14:creationId xmlns:p14="http://schemas.microsoft.com/office/powerpoint/2010/main" val="37711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p:txBody>
          <a:bodyPr/>
          <a:lstStyle/>
          <a:p>
            <a:r>
              <a:rPr lang="it-IT" dirty="0"/>
              <a:t>Controllo funzionale vs taratura</a:t>
            </a:r>
          </a:p>
        </p:txBody>
      </p:sp>
      <p:sp>
        <p:nvSpPr>
          <p:cNvPr id="9" name="Segnaposto testo 8">
            <a:extLst>
              <a:ext uri="{FF2B5EF4-FFF2-40B4-BE49-F238E27FC236}">
                <a16:creationId xmlns:a16="http://schemas.microsoft.com/office/drawing/2014/main" id="{98F82F84-9899-4683-932F-F3A2F275951C}"/>
              </a:ext>
            </a:extLst>
          </p:cNvPr>
          <p:cNvSpPr>
            <a:spLocks noGrp="1"/>
          </p:cNvSpPr>
          <p:nvPr>
            <p:ph type="body" idx="1"/>
          </p:nvPr>
        </p:nvSpPr>
        <p:spPr>
          <a:xfrm>
            <a:off x="2589211" y="1440000"/>
            <a:ext cx="4342894" cy="576262"/>
          </a:xfrm>
        </p:spPr>
        <p:txBody>
          <a:bodyPr/>
          <a:lstStyle/>
          <a:p>
            <a:pPr algn="ctr"/>
            <a:r>
              <a:rPr lang="it-IT" dirty="0">
                <a:solidFill>
                  <a:srgbClr val="C00000"/>
                </a:solidFill>
              </a:rPr>
              <a:t>Controllo funzionale</a:t>
            </a:r>
          </a:p>
        </p:txBody>
      </p:sp>
      <p:sp>
        <p:nvSpPr>
          <p:cNvPr id="10" name="Segnaposto contenuto 9">
            <a:extLst>
              <a:ext uri="{FF2B5EF4-FFF2-40B4-BE49-F238E27FC236}">
                <a16:creationId xmlns:a16="http://schemas.microsoft.com/office/drawing/2014/main" id="{9A226CAB-BCB0-464A-BCD2-6100EF7CB4DC}"/>
              </a:ext>
            </a:extLst>
          </p:cNvPr>
          <p:cNvSpPr>
            <a:spLocks noGrp="1"/>
          </p:cNvSpPr>
          <p:nvPr>
            <p:ph sz="half" idx="2"/>
          </p:nvPr>
        </p:nvSpPr>
        <p:spPr>
          <a:xfrm>
            <a:off x="2589212" y="2016262"/>
            <a:ext cx="4342893" cy="3960000"/>
          </a:xfrm>
        </p:spPr>
        <p:txBody>
          <a:bodyPr/>
          <a:lstStyle/>
          <a:p>
            <a:pPr marL="0" indent="0">
              <a:buNone/>
            </a:pPr>
            <a:r>
              <a:rPr lang="it-IT" dirty="0"/>
              <a:t>Il controllo funzionale certifica che la macchina mantiene le stesse prestazioni nel tempo</a:t>
            </a:r>
          </a:p>
          <a:p>
            <a:pPr marL="0" indent="0">
              <a:buNone/>
            </a:pPr>
            <a:r>
              <a:rPr lang="it-IT" dirty="0"/>
              <a:t>È obbligatorio e va effettuato ogni 5 anni (3 anni per i contoterzisti) presso centri prova autorizzati</a:t>
            </a:r>
          </a:p>
        </p:txBody>
      </p:sp>
      <p:sp>
        <p:nvSpPr>
          <p:cNvPr id="11" name="Segnaposto testo 10">
            <a:extLst>
              <a:ext uri="{FF2B5EF4-FFF2-40B4-BE49-F238E27FC236}">
                <a16:creationId xmlns:a16="http://schemas.microsoft.com/office/drawing/2014/main" id="{3A9EA985-49A4-416B-B1E8-1CB475961702}"/>
              </a:ext>
            </a:extLst>
          </p:cNvPr>
          <p:cNvSpPr>
            <a:spLocks noGrp="1"/>
          </p:cNvSpPr>
          <p:nvPr>
            <p:ph type="body" sz="quarter" idx="3"/>
          </p:nvPr>
        </p:nvSpPr>
        <p:spPr>
          <a:xfrm>
            <a:off x="7162737" y="1440000"/>
            <a:ext cx="4342894" cy="576262"/>
          </a:xfrm>
        </p:spPr>
        <p:txBody>
          <a:bodyPr/>
          <a:lstStyle/>
          <a:p>
            <a:pPr algn="ctr"/>
            <a:r>
              <a:rPr lang="it-IT" dirty="0">
                <a:solidFill>
                  <a:srgbClr val="C00000"/>
                </a:solidFill>
              </a:rPr>
              <a:t>Taratura</a:t>
            </a:r>
          </a:p>
        </p:txBody>
      </p:sp>
      <p:sp>
        <p:nvSpPr>
          <p:cNvPr id="12" name="Segnaposto contenuto 11">
            <a:extLst>
              <a:ext uri="{FF2B5EF4-FFF2-40B4-BE49-F238E27FC236}">
                <a16:creationId xmlns:a16="http://schemas.microsoft.com/office/drawing/2014/main" id="{5562E1B0-2831-4E7A-AE68-B222C12D773E}"/>
              </a:ext>
            </a:extLst>
          </p:cNvPr>
          <p:cNvSpPr>
            <a:spLocks noGrp="1"/>
          </p:cNvSpPr>
          <p:nvPr>
            <p:ph sz="quarter" idx="4"/>
          </p:nvPr>
        </p:nvSpPr>
        <p:spPr>
          <a:xfrm>
            <a:off x="7166957" y="2021632"/>
            <a:ext cx="4338674" cy="3960000"/>
          </a:xfrm>
        </p:spPr>
        <p:txBody>
          <a:bodyPr/>
          <a:lstStyle/>
          <a:p>
            <a:pPr marL="0" indent="0">
              <a:buNone/>
            </a:pPr>
            <a:r>
              <a:rPr lang="it-IT" dirty="0"/>
              <a:t>Calibra la macchina in funzione delle dimensioni e delle caratteristiche della coltura da trattare</a:t>
            </a:r>
          </a:p>
          <a:p>
            <a:pPr marL="0" indent="0">
              <a:buNone/>
            </a:pPr>
            <a:r>
              <a:rPr lang="it-IT" dirty="0"/>
              <a:t>Si distingue:</a:t>
            </a:r>
          </a:p>
          <a:p>
            <a:r>
              <a:rPr lang="it-IT" dirty="0">
                <a:solidFill>
                  <a:srgbClr val="C00000"/>
                </a:solidFill>
              </a:rPr>
              <a:t>Taratura periodica </a:t>
            </a:r>
            <a:r>
              <a:rPr lang="it-IT" dirty="0"/>
              <a:t>obbligatoria (PAN A.3.6)</a:t>
            </a:r>
          </a:p>
          <a:p>
            <a:r>
              <a:rPr lang="it-IT" dirty="0">
                <a:solidFill>
                  <a:srgbClr val="C00000"/>
                </a:solidFill>
              </a:rPr>
              <a:t>Taratura strumentale </a:t>
            </a:r>
            <a:r>
              <a:rPr lang="it-IT" dirty="0"/>
              <a:t>volontaria (PAN A.3.7)</a:t>
            </a:r>
          </a:p>
          <a:p>
            <a:pPr marL="0" indent="0">
              <a:buNone/>
            </a:pPr>
            <a:endParaRPr lang="it-IT" dirty="0"/>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Tree>
    <p:extLst>
      <p:ext uri="{BB962C8B-B14F-4D97-AF65-F5344CB8AC3E}">
        <p14:creationId xmlns:p14="http://schemas.microsoft.com/office/powerpoint/2010/main" val="230312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up)">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up)">
                                      <p:cBhvr>
                                        <p:cTn id="22" dur="500"/>
                                        <p:tgtEl>
                                          <p:spTgt spid="12">
                                            <p:txEl>
                                              <p:pRg st="1" end="1"/>
                                            </p:txEl>
                                          </p:spTgt>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up)">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Effect transition="in" filter="wipe(up)">
                                      <p:cBhvr>
                                        <p:cTn id="31"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Taratura</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pic>
        <p:nvPicPr>
          <p:cNvPr id="22" name="Immagine 21">
            <a:extLst>
              <a:ext uri="{FF2B5EF4-FFF2-40B4-BE49-F238E27FC236}">
                <a16:creationId xmlns:a16="http://schemas.microsoft.com/office/drawing/2014/main" id="{30DA1F89-9870-4FAC-8D7B-27C7A8327B08}"/>
              </a:ext>
            </a:extLst>
          </p:cNvPr>
          <p:cNvPicPr>
            <a:picLocks noChangeAspect="1"/>
          </p:cNvPicPr>
          <p:nvPr/>
        </p:nvPicPr>
        <p:blipFill>
          <a:blip r:embed="rId2"/>
          <a:stretch>
            <a:fillRect/>
          </a:stretch>
        </p:blipFill>
        <p:spPr>
          <a:xfrm>
            <a:off x="7359686" y="3850876"/>
            <a:ext cx="3352044" cy="2160377"/>
          </a:xfrm>
          <a:prstGeom prst="rect">
            <a:avLst/>
          </a:prstGeom>
        </p:spPr>
      </p:pic>
      <p:pic>
        <p:nvPicPr>
          <p:cNvPr id="3" name="Immagine 2">
            <a:extLst>
              <a:ext uri="{FF2B5EF4-FFF2-40B4-BE49-F238E27FC236}">
                <a16:creationId xmlns:a16="http://schemas.microsoft.com/office/drawing/2014/main" id="{24C8118D-487F-479B-98B7-65AFFE5389EB}"/>
              </a:ext>
            </a:extLst>
          </p:cNvPr>
          <p:cNvPicPr>
            <a:picLocks noChangeAspect="1"/>
          </p:cNvPicPr>
          <p:nvPr/>
        </p:nvPicPr>
        <p:blipFill>
          <a:blip r:embed="rId3"/>
          <a:stretch>
            <a:fillRect/>
          </a:stretch>
        </p:blipFill>
        <p:spPr>
          <a:xfrm>
            <a:off x="2451986" y="3101802"/>
            <a:ext cx="4596782" cy="2609314"/>
          </a:xfrm>
          <a:prstGeom prst="rect">
            <a:avLst/>
          </a:prstGeom>
        </p:spPr>
      </p:pic>
      <p:sp>
        <p:nvSpPr>
          <p:cNvPr id="14" name="Segnaposto contenuto 2">
            <a:extLst>
              <a:ext uri="{FF2B5EF4-FFF2-40B4-BE49-F238E27FC236}">
                <a16:creationId xmlns:a16="http://schemas.microsoft.com/office/drawing/2014/main" id="{66E405DB-777C-4284-9742-432AF8E6F2C2}"/>
              </a:ext>
            </a:extLst>
          </p:cNvPr>
          <p:cNvSpPr>
            <a:spLocks noGrp="1"/>
          </p:cNvSpPr>
          <p:nvPr>
            <p:ph idx="1"/>
          </p:nvPr>
        </p:nvSpPr>
        <p:spPr>
          <a:xfrm>
            <a:off x="2589212" y="1440000"/>
            <a:ext cx="4959904" cy="1289023"/>
          </a:xfrm>
        </p:spPr>
        <p:txBody>
          <a:bodyPr/>
          <a:lstStyle/>
          <a:p>
            <a:pPr marL="0" indent="0">
              <a:buNone/>
            </a:pPr>
            <a:r>
              <a:rPr lang="it-IT" altLang="it-IT" sz="2400" dirty="0">
                <a:latin typeface="Calibri" panose="020F0502020204030204" pitchFamily="34" charset="0"/>
              </a:rPr>
              <a:t>Occorre assettare la macchina in modo il prodotto distribuito raggiunga le piante e non si disperda altrove</a:t>
            </a:r>
          </a:p>
        </p:txBody>
      </p:sp>
      <p:pic>
        <p:nvPicPr>
          <p:cNvPr id="7" name="Immagine 6">
            <a:extLst>
              <a:ext uri="{FF2B5EF4-FFF2-40B4-BE49-F238E27FC236}">
                <a16:creationId xmlns:a16="http://schemas.microsoft.com/office/drawing/2014/main" id="{32DC118E-3FA7-4EB7-95EF-1CF9C11F22E3}"/>
              </a:ext>
            </a:extLst>
          </p:cNvPr>
          <p:cNvPicPr>
            <a:picLocks noChangeAspect="1"/>
          </p:cNvPicPr>
          <p:nvPr/>
        </p:nvPicPr>
        <p:blipFill>
          <a:blip r:embed="rId4"/>
          <a:stretch>
            <a:fillRect/>
          </a:stretch>
        </p:blipFill>
        <p:spPr>
          <a:xfrm>
            <a:off x="7472824" y="1539076"/>
            <a:ext cx="3767655" cy="1889924"/>
          </a:xfrm>
          <a:prstGeom prst="rect">
            <a:avLst/>
          </a:prstGeom>
        </p:spPr>
      </p:pic>
      <p:pic>
        <p:nvPicPr>
          <p:cNvPr id="15" name="Immagine 14">
            <a:extLst>
              <a:ext uri="{FF2B5EF4-FFF2-40B4-BE49-F238E27FC236}">
                <a16:creationId xmlns:a16="http://schemas.microsoft.com/office/drawing/2014/main" id="{05C51421-57AC-42B0-9C5D-65AD627C474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885609" y="5545838"/>
            <a:ext cx="619003" cy="449126"/>
          </a:xfrm>
          <a:prstGeom prst="rect">
            <a:avLst/>
          </a:prstGeom>
        </p:spPr>
      </p:pic>
    </p:spTree>
    <p:extLst>
      <p:ext uri="{BB962C8B-B14F-4D97-AF65-F5344CB8AC3E}">
        <p14:creationId xmlns:p14="http://schemas.microsoft.com/office/powerpoint/2010/main" val="11291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Taratura</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pic>
        <p:nvPicPr>
          <p:cNvPr id="9" name="Immagine 8">
            <a:extLst>
              <a:ext uri="{FF2B5EF4-FFF2-40B4-BE49-F238E27FC236}">
                <a16:creationId xmlns:a16="http://schemas.microsoft.com/office/drawing/2014/main" id="{670912AC-D6D7-4158-8974-5C27E2811679}"/>
              </a:ext>
            </a:extLst>
          </p:cNvPr>
          <p:cNvPicPr>
            <a:picLocks noChangeAspect="1"/>
          </p:cNvPicPr>
          <p:nvPr/>
        </p:nvPicPr>
        <p:blipFill>
          <a:blip r:embed="rId2"/>
          <a:stretch>
            <a:fillRect/>
          </a:stretch>
        </p:blipFill>
        <p:spPr>
          <a:xfrm>
            <a:off x="2589212" y="1940887"/>
            <a:ext cx="3968300" cy="2976225"/>
          </a:xfrm>
          <a:prstGeom prst="rect">
            <a:avLst/>
          </a:prstGeom>
        </p:spPr>
      </p:pic>
      <p:sp>
        <p:nvSpPr>
          <p:cNvPr id="15" name="Segnaposto contenuto 2">
            <a:extLst>
              <a:ext uri="{FF2B5EF4-FFF2-40B4-BE49-F238E27FC236}">
                <a16:creationId xmlns:a16="http://schemas.microsoft.com/office/drawing/2014/main" id="{FBCDF9D6-86B1-4DAD-861A-8E39AC891980}"/>
              </a:ext>
            </a:extLst>
          </p:cNvPr>
          <p:cNvSpPr>
            <a:spLocks noGrp="1"/>
          </p:cNvSpPr>
          <p:nvPr>
            <p:ph idx="1"/>
          </p:nvPr>
        </p:nvSpPr>
        <p:spPr>
          <a:xfrm>
            <a:off x="6728822" y="1751587"/>
            <a:ext cx="4959904" cy="2061957"/>
          </a:xfrm>
        </p:spPr>
        <p:txBody>
          <a:bodyPr/>
          <a:lstStyle/>
          <a:p>
            <a:pPr marL="0" indent="0">
              <a:buNone/>
            </a:pPr>
            <a:r>
              <a:rPr lang="it-IT" altLang="it-IT" dirty="0">
                <a:latin typeface="Calibri" panose="020F0502020204030204" pitchFamily="34" charset="0"/>
              </a:rPr>
              <a:t>Non è sufficiente indirizzare correttamente gli ugelli</a:t>
            </a:r>
          </a:p>
          <a:p>
            <a:pPr marL="0" indent="0">
              <a:buNone/>
            </a:pPr>
            <a:r>
              <a:rPr lang="it-IT" altLang="it-IT" sz="2400" dirty="0">
                <a:latin typeface="Calibri" panose="020F0502020204030204" pitchFamily="34" charset="0"/>
              </a:rPr>
              <a:t>Occorre intervenire anche sulla direzione della corrente </a:t>
            </a:r>
            <a:r>
              <a:rPr lang="it-IT" altLang="it-IT" dirty="0">
                <a:latin typeface="Calibri" panose="020F0502020204030204" pitchFamily="34" charset="0"/>
              </a:rPr>
              <a:t>d’aria regolando, se presenti, i deflettori</a:t>
            </a:r>
            <a:endParaRPr lang="it-IT" altLang="it-IT" sz="2400" dirty="0">
              <a:latin typeface="Calibri" panose="020F0502020204030204" pitchFamily="34" charset="0"/>
            </a:endParaRPr>
          </a:p>
        </p:txBody>
      </p:sp>
      <p:pic>
        <p:nvPicPr>
          <p:cNvPr id="10" name="Immagine 9">
            <a:extLst>
              <a:ext uri="{FF2B5EF4-FFF2-40B4-BE49-F238E27FC236}">
                <a16:creationId xmlns:a16="http://schemas.microsoft.com/office/drawing/2014/main" id="{D7DAA9F9-8EC5-43C4-815C-FD5ECE0D9B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28822" y="3789251"/>
            <a:ext cx="4466026" cy="2255722"/>
          </a:xfrm>
          <a:prstGeom prst="rect">
            <a:avLst/>
          </a:prstGeom>
        </p:spPr>
      </p:pic>
    </p:spTree>
    <p:extLst>
      <p:ext uri="{BB962C8B-B14F-4D97-AF65-F5344CB8AC3E}">
        <p14:creationId xmlns:p14="http://schemas.microsoft.com/office/powerpoint/2010/main" val="313897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up)">
                                      <p:cBhvr>
                                        <p:cTn id="12" dur="500"/>
                                        <p:tgtEl>
                                          <p:spTgt spid="15">
                                            <p:txEl>
                                              <p:pRg st="1" end="1"/>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Taratura</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pic>
        <p:nvPicPr>
          <p:cNvPr id="13" name="Immagine 12">
            <a:extLst>
              <a:ext uri="{FF2B5EF4-FFF2-40B4-BE49-F238E27FC236}">
                <a16:creationId xmlns:a16="http://schemas.microsoft.com/office/drawing/2014/main" id="{2A837309-B9C2-42DC-9BF0-A292E4A645E9}"/>
              </a:ext>
            </a:extLst>
          </p:cNvPr>
          <p:cNvPicPr>
            <a:picLocks noChangeAspect="1"/>
          </p:cNvPicPr>
          <p:nvPr/>
        </p:nvPicPr>
        <p:blipFill>
          <a:blip r:embed="rId2"/>
          <a:stretch>
            <a:fillRect/>
          </a:stretch>
        </p:blipFill>
        <p:spPr>
          <a:xfrm>
            <a:off x="2880384" y="3763546"/>
            <a:ext cx="3052584" cy="2289438"/>
          </a:xfrm>
          <a:prstGeom prst="rect">
            <a:avLst/>
          </a:prstGeom>
        </p:spPr>
      </p:pic>
      <p:pic>
        <p:nvPicPr>
          <p:cNvPr id="17" name="Immagine 16">
            <a:extLst>
              <a:ext uri="{FF2B5EF4-FFF2-40B4-BE49-F238E27FC236}">
                <a16:creationId xmlns:a16="http://schemas.microsoft.com/office/drawing/2014/main" id="{ADEE3BDC-996F-4313-ACCD-CC7FFBBB79B3}"/>
              </a:ext>
            </a:extLst>
          </p:cNvPr>
          <p:cNvPicPr>
            <a:picLocks noChangeAspect="1"/>
          </p:cNvPicPr>
          <p:nvPr/>
        </p:nvPicPr>
        <p:blipFill>
          <a:blip r:embed="rId3"/>
          <a:stretch>
            <a:fillRect/>
          </a:stretch>
        </p:blipFill>
        <p:spPr>
          <a:xfrm>
            <a:off x="2880383" y="1391284"/>
            <a:ext cx="3052585" cy="2289439"/>
          </a:xfrm>
          <a:prstGeom prst="rect">
            <a:avLst/>
          </a:prstGeom>
        </p:spPr>
      </p:pic>
      <p:pic>
        <p:nvPicPr>
          <p:cNvPr id="7" name="Immagine 6">
            <a:extLst>
              <a:ext uri="{FF2B5EF4-FFF2-40B4-BE49-F238E27FC236}">
                <a16:creationId xmlns:a16="http://schemas.microsoft.com/office/drawing/2014/main" id="{83E15E35-F06F-430C-A02B-2AAC6E499BF3}"/>
              </a:ext>
            </a:extLst>
          </p:cNvPr>
          <p:cNvPicPr>
            <a:picLocks noChangeAspect="1"/>
          </p:cNvPicPr>
          <p:nvPr/>
        </p:nvPicPr>
        <p:blipFill>
          <a:blip r:embed="rId4"/>
          <a:stretch>
            <a:fillRect/>
          </a:stretch>
        </p:blipFill>
        <p:spPr>
          <a:xfrm>
            <a:off x="7175389" y="1125047"/>
            <a:ext cx="3859102" cy="2816596"/>
          </a:xfrm>
          <a:prstGeom prst="rect">
            <a:avLst/>
          </a:prstGeom>
        </p:spPr>
      </p:pic>
      <p:pic>
        <p:nvPicPr>
          <p:cNvPr id="14" name="Immagine 13">
            <a:extLst>
              <a:ext uri="{FF2B5EF4-FFF2-40B4-BE49-F238E27FC236}">
                <a16:creationId xmlns:a16="http://schemas.microsoft.com/office/drawing/2014/main" id="{9F060D79-4BAF-44E5-ABC5-FEAB9F07D67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545823" y="3796895"/>
            <a:ext cx="619003" cy="449126"/>
          </a:xfrm>
          <a:prstGeom prst="rect">
            <a:avLst/>
          </a:prstGeom>
        </p:spPr>
      </p:pic>
      <p:sp>
        <p:nvSpPr>
          <p:cNvPr id="11" name="Segnaposto contenuto 2">
            <a:extLst>
              <a:ext uri="{FF2B5EF4-FFF2-40B4-BE49-F238E27FC236}">
                <a16:creationId xmlns:a16="http://schemas.microsoft.com/office/drawing/2014/main" id="{924A4FD5-7021-4A4A-ADEA-4E72BCF8AC68}"/>
              </a:ext>
            </a:extLst>
          </p:cNvPr>
          <p:cNvSpPr>
            <a:spLocks noGrp="1"/>
          </p:cNvSpPr>
          <p:nvPr>
            <p:ph idx="1"/>
          </p:nvPr>
        </p:nvSpPr>
        <p:spPr>
          <a:xfrm>
            <a:off x="7175389" y="4328845"/>
            <a:ext cx="4153970" cy="1289023"/>
          </a:xfrm>
        </p:spPr>
        <p:txBody>
          <a:bodyPr/>
          <a:lstStyle/>
          <a:p>
            <a:pPr marL="0" indent="0">
              <a:buNone/>
            </a:pPr>
            <a:r>
              <a:rPr lang="it-IT" altLang="it-IT" sz="2400" dirty="0">
                <a:latin typeface="Calibri" panose="020F0502020204030204" pitchFamily="34" charset="0"/>
              </a:rPr>
              <a:t>È necessario intervenire sulla regolazione della portata e della velocità dell’aria</a:t>
            </a:r>
          </a:p>
        </p:txBody>
      </p:sp>
    </p:spTree>
    <p:extLst>
      <p:ext uri="{BB962C8B-B14F-4D97-AF65-F5344CB8AC3E}">
        <p14:creationId xmlns:p14="http://schemas.microsoft.com/office/powerpoint/2010/main" val="974430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Taratura</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pic>
        <p:nvPicPr>
          <p:cNvPr id="14" name="Immagine 13">
            <a:extLst>
              <a:ext uri="{FF2B5EF4-FFF2-40B4-BE49-F238E27FC236}">
                <a16:creationId xmlns:a16="http://schemas.microsoft.com/office/drawing/2014/main" id="{9F060D79-4BAF-44E5-ABC5-FEAB9F07D67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885609" y="5621363"/>
            <a:ext cx="619003" cy="449126"/>
          </a:xfrm>
          <a:prstGeom prst="rect">
            <a:avLst/>
          </a:prstGeom>
        </p:spPr>
      </p:pic>
      <p:sp>
        <p:nvSpPr>
          <p:cNvPr id="11" name="Segnaposto contenuto 2">
            <a:extLst>
              <a:ext uri="{FF2B5EF4-FFF2-40B4-BE49-F238E27FC236}">
                <a16:creationId xmlns:a16="http://schemas.microsoft.com/office/drawing/2014/main" id="{924A4FD5-7021-4A4A-ADEA-4E72BCF8AC68}"/>
              </a:ext>
            </a:extLst>
          </p:cNvPr>
          <p:cNvSpPr>
            <a:spLocks noGrp="1"/>
          </p:cNvSpPr>
          <p:nvPr>
            <p:ph idx="1"/>
          </p:nvPr>
        </p:nvSpPr>
        <p:spPr>
          <a:xfrm>
            <a:off x="2589212" y="1440000"/>
            <a:ext cx="8918684" cy="906251"/>
          </a:xfrm>
        </p:spPr>
        <p:txBody>
          <a:bodyPr/>
          <a:lstStyle/>
          <a:p>
            <a:pPr marL="0" indent="0">
              <a:buNone/>
            </a:pPr>
            <a:r>
              <a:rPr lang="it-IT" altLang="it-IT" sz="2400" dirty="0">
                <a:latin typeface="Calibri" panose="020F0502020204030204" pitchFamily="34" charset="0"/>
              </a:rPr>
              <a:t>Per variare la portata possiamo intervenire sulla sezione di ingresso dell’aria</a:t>
            </a:r>
          </a:p>
        </p:txBody>
      </p:sp>
      <p:pic>
        <p:nvPicPr>
          <p:cNvPr id="12" name="Immagine 11">
            <a:extLst>
              <a:ext uri="{FF2B5EF4-FFF2-40B4-BE49-F238E27FC236}">
                <a16:creationId xmlns:a16="http://schemas.microsoft.com/office/drawing/2014/main" id="{0E7527A0-9820-41CD-8CF9-E9A495C61895}"/>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645916" y="2401805"/>
            <a:ext cx="3978454" cy="3239306"/>
          </a:xfrm>
          <a:prstGeom prst="rect">
            <a:avLst/>
          </a:prstGeom>
        </p:spPr>
      </p:pic>
      <p:pic>
        <p:nvPicPr>
          <p:cNvPr id="15" name="Immagine 14">
            <a:extLst>
              <a:ext uri="{FF2B5EF4-FFF2-40B4-BE49-F238E27FC236}">
                <a16:creationId xmlns:a16="http://schemas.microsoft.com/office/drawing/2014/main" id="{A0FB067D-8AFE-4311-BE3D-868DA4993FC8}"/>
              </a:ext>
            </a:extLst>
          </p:cNvPr>
          <p:cNvPicPr>
            <a:picLocks noChangeAspect="1"/>
          </p:cNvPicPr>
          <p:nvPr/>
        </p:nvPicPr>
        <p:blipFill>
          <a:blip r:embed="rId4"/>
          <a:stretch>
            <a:fillRect/>
          </a:stretch>
        </p:blipFill>
        <p:spPr>
          <a:xfrm>
            <a:off x="6624371" y="2479441"/>
            <a:ext cx="1520170" cy="1565775"/>
          </a:xfrm>
          <a:prstGeom prst="rect">
            <a:avLst/>
          </a:prstGeom>
        </p:spPr>
      </p:pic>
      <p:pic>
        <p:nvPicPr>
          <p:cNvPr id="10" name="Immagine 9">
            <a:extLst>
              <a:ext uri="{FF2B5EF4-FFF2-40B4-BE49-F238E27FC236}">
                <a16:creationId xmlns:a16="http://schemas.microsoft.com/office/drawing/2014/main" id="{82D95CB4-C843-41A3-9463-482550B4AA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25417" y="3662675"/>
            <a:ext cx="3914672" cy="2279852"/>
          </a:xfrm>
          <a:prstGeom prst="rect">
            <a:avLst/>
          </a:prstGeom>
        </p:spPr>
      </p:pic>
      <p:sp>
        <p:nvSpPr>
          <p:cNvPr id="18" name="Segnaposto contenuto 2">
            <a:extLst>
              <a:ext uri="{FF2B5EF4-FFF2-40B4-BE49-F238E27FC236}">
                <a16:creationId xmlns:a16="http://schemas.microsoft.com/office/drawing/2014/main" id="{95701B89-5E33-4AFD-9AE0-104545904046}"/>
              </a:ext>
            </a:extLst>
          </p:cNvPr>
          <p:cNvSpPr txBox="1">
            <a:spLocks/>
          </p:cNvSpPr>
          <p:nvPr/>
        </p:nvSpPr>
        <p:spPr>
          <a:xfrm>
            <a:off x="8399721" y="3362701"/>
            <a:ext cx="3140368" cy="5400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it-IT" altLang="it-IT" dirty="0">
                <a:latin typeface="Calibri" panose="020F0502020204030204" pitchFamily="34" charset="0"/>
              </a:rPr>
              <a:t>o sulla sezione di uscita</a:t>
            </a:r>
          </a:p>
        </p:txBody>
      </p:sp>
    </p:spTree>
    <p:extLst>
      <p:ext uri="{BB962C8B-B14F-4D97-AF65-F5344CB8AC3E}">
        <p14:creationId xmlns:p14="http://schemas.microsoft.com/office/powerpoint/2010/main" val="142869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Regolazione portata aria</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sp>
        <p:nvSpPr>
          <p:cNvPr id="11" name="Segnaposto contenuto 2">
            <a:extLst>
              <a:ext uri="{FF2B5EF4-FFF2-40B4-BE49-F238E27FC236}">
                <a16:creationId xmlns:a16="http://schemas.microsoft.com/office/drawing/2014/main" id="{924A4FD5-7021-4A4A-ADEA-4E72BCF8AC68}"/>
              </a:ext>
            </a:extLst>
          </p:cNvPr>
          <p:cNvSpPr>
            <a:spLocks noGrp="1"/>
          </p:cNvSpPr>
          <p:nvPr>
            <p:ph idx="1"/>
          </p:nvPr>
        </p:nvSpPr>
        <p:spPr>
          <a:xfrm>
            <a:off x="2589212" y="1440000"/>
            <a:ext cx="8918684" cy="4627647"/>
          </a:xfrm>
        </p:spPr>
        <p:txBody>
          <a:bodyPr/>
          <a:lstStyle/>
          <a:p>
            <a:pPr marL="0" indent="0">
              <a:lnSpc>
                <a:spcPct val="120000"/>
              </a:lnSpc>
              <a:buNone/>
            </a:pPr>
            <a:r>
              <a:rPr lang="it-IT" dirty="0">
                <a:latin typeface="Calibri" panose="020F0502020204030204" pitchFamily="34" charset="0"/>
                <a:ea typeface="Calibri" panose="020F0502020204030204" pitchFamily="34" charset="0"/>
                <a:cs typeface="Calibri" panose="020F0502020204030204" pitchFamily="34" charset="0"/>
              </a:rPr>
              <a:t>Lo studio ha messo in relazione l’assetto del ventilatore (inclinazione delle pale) con la sua velocità di rotazione, prevedendo di variare la sua portata regolando la sezione di uscita dell’aria, al fine di individuare la configurazione in grado di consentire la riduzione del consumo di combustibile, le emissioni e il rischio deriva, migliorando l’uniformità della distribuzione</a:t>
            </a:r>
          </a:p>
        </p:txBody>
      </p:sp>
      <p:pic>
        <p:nvPicPr>
          <p:cNvPr id="13" name="Immagine 12">
            <a:extLst>
              <a:ext uri="{FF2B5EF4-FFF2-40B4-BE49-F238E27FC236}">
                <a16:creationId xmlns:a16="http://schemas.microsoft.com/office/drawing/2014/main" id="{B03CDA29-11C9-402A-B0D4-0A085D26EC91}"/>
              </a:ext>
            </a:extLst>
          </p:cNvPr>
          <p:cNvPicPr>
            <a:picLocks noChangeAspect="1"/>
          </p:cNvPicPr>
          <p:nvPr/>
        </p:nvPicPr>
        <p:blipFill>
          <a:blip r:embed="rId2"/>
          <a:stretch>
            <a:fillRect/>
          </a:stretch>
        </p:blipFill>
        <p:spPr>
          <a:xfrm>
            <a:off x="6560134" y="3912781"/>
            <a:ext cx="1992141" cy="2154866"/>
          </a:xfrm>
          <a:prstGeom prst="rect">
            <a:avLst/>
          </a:prstGeom>
          <a:ln>
            <a:noFill/>
          </a:ln>
          <a:effectLst/>
        </p:spPr>
      </p:pic>
      <p:pic>
        <p:nvPicPr>
          <p:cNvPr id="16" name="Immagine 15">
            <a:extLst>
              <a:ext uri="{FF2B5EF4-FFF2-40B4-BE49-F238E27FC236}">
                <a16:creationId xmlns:a16="http://schemas.microsoft.com/office/drawing/2014/main" id="{53BE3AAD-4A9A-4D3D-B663-FFAA9B6EAC31}"/>
              </a:ext>
            </a:extLst>
          </p:cNvPr>
          <p:cNvPicPr>
            <a:picLocks noChangeAspect="1"/>
          </p:cNvPicPr>
          <p:nvPr/>
        </p:nvPicPr>
        <p:blipFill>
          <a:blip r:embed="rId3"/>
          <a:stretch>
            <a:fillRect/>
          </a:stretch>
        </p:blipFill>
        <p:spPr>
          <a:xfrm rot="10800000">
            <a:off x="3756837" y="4111247"/>
            <a:ext cx="2608532" cy="1956400"/>
          </a:xfrm>
          <a:prstGeom prst="rect">
            <a:avLst/>
          </a:prstGeom>
        </p:spPr>
      </p:pic>
      <p:pic>
        <p:nvPicPr>
          <p:cNvPr id="17" name="Immagine 16">
            <a:extLst>
              <a:ext uri="{FF2B5EF4-FFF2-40B4-BE49-F238E27FC236}">
                <a16:creationId xmlns:a16="http://schemas.microsoft.com/office/drawing/2014/main" id="{6AF02BFB-D389-4A53-AD8A-886ED7643892}"/>
              </a:ext>
            </a:extLst>
          </p:cNvPr>
          <p:cNvPicPr>
            <a:picLocks noChangeAspect="1"/>
          </p:cNvPicPr>
          <p:nvPr/>
        </p:nvPicPr>
        <p:blipFill>
          <a:blip r:embed="rId4"/>
          <a:stretch>
            <a:fillRect/>
          </a:stretch>
        </p:blipFill>
        <p:spPr>
          <a:xfrm>
            <a:off x="8631457" y="3912781"/>
            <a:ext cx="2873155" cy="2154866"/>
          </a:xfrm>
          <a:prstGeom prst="rect">
            <a:avLst/>
          </a:prstGeom>
        </p:spPr>
      </p:pic>
    </p:spTree>
    <p:extLst>
      <p:ext uri="{BB962C8B-B14F-4D97-AF65-F5344CB8AC3E}">
        <p14:creationId xmlns:p14="http://schemas.microsoft.com/office/powerpoint/2010/main" val="394346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Taratura strumentale</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sp>
        <p:nvSpPr>
          <p:cNvPr id="14" name="Segnaposto contenuto 2">
            <a:extLst>
              <a:ext uri="{FF2B5EF4-FFF2-40B4-BE49-F238E27FC236}">
                <a16:creationId xmlns:a16="http://schemas.microsoft.com/office/drawing/2014/main" id="{66E405DB-777C-4284-9742-432AF8E6F2C2}"/>
              </a:ext>
            </a:extLst>
          </p:cNvPr>
          <p:cNvSpPr>
            <a:spLocks noGrp="1"/>
          </p:cNvSpPr>
          <p:nvPr>
            <p:ph idx="1"/>
          </p:nvPr>
        </p:nvSpPr>
        <p:spPr>
          <a:xfrm>
            <a:off x="2589212" y="1440000"/>
            <a:ext cx="4470807" cy="1289023"/>
          </a:xfrm>
        </p:spPr>
        <p:txBody>
          <a:bodyPr/>
          <a:lstStyle/>
          <a:p>
            <a:pPr marL="0" indent="0">
              <a:buNone/>
            </a:pPr>
            <a:r>
              <a:rPr lang="it-IT" altLang="it-IT" sz="2400" dirty="0">
                <a:latin typeface="Calibri" panose="020F0502020204030204" pitchFamily="34" charset="0"/>
              </a:rPr>
              <a:t>Necessita di banchi prova con cui adeguare il profilo di distribuzione alla geometria delle piante</a:t>
            </a:r>
          </a:p>
        </p:txBody>
      </p:sp>
      <p:pic>
        <p:nvPicPr>
          <p:cNvPr id="15" name="Immagine 14">
            <a:extLst>
              <a:ext uri="{FF2B5EF4-FFF2-40B4-BE49-F238E27FC236}">
                <a16:creationId xmlns:a16="http://schemas.microsoft.com/office/drawing/2014/main" id="{05C51421-57AC-42B0-9C5D-65AD627C474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885609" y="5545838"/>
            <a:ext cx="619003" cy="449126"/>
          </a:xfrm>
          <a:prstGeom prst="rect">
            <a:avLst/>
          </a:prstGeom>
        </p:spPr>
      </p:pic>
      <p:pic>
        <p:nvPicPr>
          <p:cNvPr id="8" name="Immagine 7">
            <a:extLst>
              <a:ext uri="{FF2B5EF4-FFF2-40B4-BE49-F238E27FC236}">
                <a16:creationId xmlns:a16="http://schemas.microsoft.com/office/drawing/2014/main" id="{E0C19F12-0186-4AD1-B9CA-B4DD0C7417EF}"/>
              </a:ext>
            </a:extLst>
          </p:cNvPr>
          <p:cNvPicPr>
            <a:picLocks noChangeAspect="1"/>
          </p:cNvPicPr>
          <p:nvPr/>
        </p:nvPicPr>
        <p:blipFill>
          <a:blip r:embed="rId3"/>
          <a:stretch>
            <a:fillRect/>
          </a:stretch>
        </p:blipFill>
        <p:spPr>
          <a:xfrm>
            <a:off x="2677407" y="2853578"/>
            <a:ext cx="1493649" cy="2810500"/>
          </a:xfrm>
          <a:prstGeom prst="rect">
            <a:avLst/>
          </a:prstGeom>
        </p:spPr>
      </p:pic>
      <p:pic>
        <p:nvPicPr>
          <p:cNvPr id="12" name="Immagine 11">
            <a:extLst>
              <a:ext uri="{FF2B5EF4-FFF2-40B4-BE49-F238E27FC236}">
                <a16:creationId xmlns:a16="http://schemas.microsoft.com/office/drawing/2014/main" id="{1124C303-E410-469D-9845-6D74D331FC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1855" y="3504078"/>
            <a:ext cx="2879999" cy="2160000"/>
          </a:xfrm>
          <a:prstGeom prst="rect">
            <a:avLst/>
          </a:prstGeom>
        </p:spPr>
      </p:pic>
      <p:pic>
        <p:nvPicPr>
          <p:cNvPr id="13" name="Immagine 12">
            <a:extLst>
              <a:ext uri="{FF2B5EF4-FFF2-40B4-BE49-F238E27FC236}">
                <a16:creationId xmlns:a16="http://schemas.microsoft.com/office/drawing/2014/main" id="{64E06031-FBA8-4CAC-9F37-2C6FC1F001FB}"/>
              </a:ext>
            </a:extLst>
          </p:cNvPr>
          <p:cNvPicPr>
            <a:picLocks noChangeAspect="1"/>
          </p:cNvPicPr>
          <p:nvPr/>
        </p:nvPicPr>
        <p:blipFill>
          <a:blip r:embed="rId5"/>
          <a:stretch>
            <a:fillRect/>
          </a:stretch>
        </p:blipFill>
        <p:spPr>
          <a:xfrm>
            <a:off x="7384769" y="2869690"/>
            <a:ext cx="2205797" cy="1645594"/>
          </a:xfrm>
          <a:prstGeom prst="rect">
            <a:avLst/>
          </a:prstGeom>
        </p:spPr>
      </p:pic>
      <p:sp>
        <p:nvSpPr>
          <p:cNvPr id="16" name="Segnaposto contenuto 2">
            <a:extLst>
              <a:ext uri="{FF2B5EF4-FFF2-40B4-BE49-F238E27FC236}">
                <a16:creationId xmlns:a16="http://schemas.microsoft.com/office/drawing/2014/main" id="{AD22C9DC-660A-4E16-ACBF-73F1C0E73883}"/>
              </a:ext>
            </a:extLst>
          </p:cNvPr>
          <p:cNvSpPr txBox="1">
            <a:spLocks/>
          </p:cNvSpPr>
          <p:nvPr/>
        </p:nvSpPr>
        <p:spPr>
          <a:xfrm>
            <a:off x="7228552" y="1440000"/>
            <a:ext cx="4594853" cy="149458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it-IT" altLang="it-IT" dirty="0">
                <a:latin typeface="Calibri" panose="020F0502020204030204" pitchFamily="34" charset="0"/>
              </a:rPr>
              <a:t>Misurando la quantità di liquido raccolta dai captatori alle diverse quote si determina il profilo di distribuzione verticale</a:t>
            </a:r>
          </a:p>
        </p:txBody>
      </p:sp>
      <p:pic>
        <p:nvPicPr>
          <p:cNvPr id="18" name="Picture 4">
            <a:extLst>
              <a:ext uri="{FF2B5EF4-FFF2-40B4-BE49-F238E27FC236}">
                <a16:creationId xmlns:a16="http://schemas.microsoft.com/office/drawing/2014/main" id="{62D88DB8-B950-4A35-89C8-78058EF450C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8687" y="3734572"/>
            <a:ext cx="2725925"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35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Regolazione del volume da distribuire</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sp>
        <p:nvSpPr>
          <p:cNvPr id="14" name="Segnaposto contenuto 2">
            <a:extLst>
              <a:ext uri="{FF2B5EF4-FFF2-40B4-BE49-F238E27FC236}">
                <a16:creationId xmlns:a16="http://schemas.microsoft.com/office/drawing/2014/main" id="{66E405DB-777C-4284-9742-432AF8E6F2C2}"/>
              </a:ext>
            </a:extLst>
          </p:cNvPr>
          <p:cNvSpPr>
            <a:spLocks noGrp="1"/>
          </p:cNvSpPr>
          <p:nvPr>
            <p:ph idx="1"/>
          </p:nvPr>
        </p:nvSpPr>
        <p:spPr>
          <a:xfrm>
            <a:off x="2589212" y="1440000"/>
            <a:ext cx="8918684" cy="906251"/>
          </a:xfrm>
        </p:spPr>
        <p:txBody>
          <a:bodyPr/>
          <a:lstStyle/>
          <a:p>
            <a:pPr marL="0" indent="0">
              <a:buNone/>
            </a:pPr>
            <a:r>
              <a:rPr lang="it-IT" altLang="it-IT" sz="2400" dirty="0">
                <a:latin typeface="Calibri" panose="020F0502020204030204" pitchFamily="34" charset="0"/>
              </a:rPr>
              <a:t>Il volume </a:t>
            </a:r>
            <a:r>
              <a:rPr lang="it-IT" altLang="it-IT" sz="2400" b="1" dirty="0">
                <a:solidFill>
                  <a:srgbClr val="C00000"/>
                </a:solidFill>
                <a:latin typeface="Calibri" panose="020F0502020204030204" pitchFamily="34" charset="0"/>
              </a:rPr>
              <a:t>V (L/ha) </a:t>
            </a:r>
            <a:r>
              <a:rPr lang="it-IT" altLang="it-IT" sz="2400" dirty="0">
                <a:latin typeface="Calibri" panose="020F0502020204030204" pitchFamily="34" charset="0"/>
              </a:rPr>
              <a:t>di soluzione distribuito è determinato attraverso la relazione</a:t>
            </a:r>
          </a:p>
        </p:txBody>
      </p:sp>
      <mc:AlternateContent xmlns:mc="http://schemas.openxmlformats.org/markup-compatibility/2006">
        <mc:Choice xmlns:a14="http://schemas.microsoft.com/office/drawing/2010/main" Requires="a14">
          <p:sp>
            <p:nvSpPr>
              <p:cNvPr id="17" name="CasellaDiTesto 16">
                <a:extLst>
                  <a:ext uri="{FF2B5EF4-FFF2-40B4-BE49-F238E27FC236}">
                    <a16:creationId xmlns:a16="http://schemas.microsoft.com/office/drawing/2014/main" id="{FA99F624-BDA7-489D-92FE-2C91FF929404}"/>
                  </a:ext>
                </a:extLst>
              </p:cNvPr>
              <p:cNvSpPr txBox="1"/>
              <p:nvPr/>
            </p:nvSpPr>
            <p:spPr>
              <a:xfrm>
                <a:off x="5441879" y="2205506"/>
                <a:ext cx="1846979" cy="8483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2400" b="1">
                          <a:latin typeface="Cambria Math"/>
                        </a:rPr>
                        <m:t>𝐕</m:t>
                      </m:r>
                      <m:r>
                        <a:rPr lang="it-IT" sz="2400" b="1">
                          <a:latin typeface="Cambria Math"/>
                        </a:rPr>
                        <m:t>=</m:t>
                      </m:r>
                      <m:f>
                        <m:fPr>
                          <m:ctrlPr>
                            <a:rPr lang="it-IT" sz="2400" b="1" i="1">
                              <a:latin typeface="Cambria Math" panose="02040503050406030204" pitchFamily="18" charset="0"/>
                            </a:rPr>
                          </m:ctrlPr>
                        </m:fPr>
                        <m:num>
                          <m:r>
                            <a:rPr lang="it-IT" sz="2400" b="1">
                              <a:latin typeface="Cambria Math"/>
                            </a:rPr>
                            <m:t>𝐐</m:t>
                          </m:r>
                          <m:r>
                            <a:rPr lang="it-IT" sz="2400" b="1">
                              <a:latin typeface="Cambria Math"/>
                              <a:ea typeface="Cambria Math"/>
                            </a:rPr>
                            <m:t>∙</m:t>
                          </m:r>
                          <m:r>
                            <a:rPr lang="it-IT" sz="2400" b="1">
                              <a:latin typeface="Cambria Math"/>
                              <a:ea typeface="Cambria Math"/>
                            </a:rPr>
                            <m:t>𝟔𝟎𝟎</m:t>
                          </m:r>
                        </m:num>
                        <m:den>
                          <m:sSub>
                            <m:sSubPr>
                              <m:ctrlPr>
                                <a:rPr lang="it-IT" sz="2400" b="1" i="1">
                                  <a:latin typeface="Cambria Math" panose="02040503050406030204" pitchFamily="18" charset="0"/>
                                </a:rPr>
                              </m:ctrlPr>
                            </m:sSubPr>
                            <m:e>
                              <m:r>
                                <a:rPr lang="it-IT" sz="2400" b="1">
                                  <a:latin typeface="Cambria Math"/>
                                </a:rPr>
                                <m:t>𝐯</m:t>
                              </m:r>
                            </m:e>
                            <m:sub>
                              <m:r>
                                <a:rPr lang="it-IT" sz="2400" b="1">
                                  <a:latin typeface="Cambria Math"/>
                                </a:rPr>
                                <m:t>𝐞</m:t>
                              </m:r>
                            </m:sub>
                          </m:sSub>
                          <m:sSub>
                            <m:sSubPr>
                              <m:ctrlPr>
                                <a:rPr lang="it-IT" sz="2400" b="1" i="1">
                                  <a:latin typeface="Cambria Math" panose="02040503050406030204" pitchFamily="18" charset="0"/>
                                </a:rPr>
                              </m:ctrlPr>
                            </m:sSubPr>
                            <m:e>
                              <m:r>
                                <a:rPr lang="it-IT" sz="2400" b="1">
                                  <a:latin typeface="Cambria Math"/>
                                </a:rPr>
                                <m:t>𝐋</m:t>
                              </m:r>
                            </m:e>
                            <m:sub>
                              <m:r>
                                <a:rPr lang="it-IT" sz="2400" b="1">
                                  <a:latin typeface="Cambria Math"/>
                                </a:rPr>
                                <m:t>𝐞</m:t>
                              </m:r>
                            </m:sub>
                          </m:sSub>
                        </m:den>
                      </m:f>
                    </m:oMath>
                  </m:oMathPara>
                </a14:m>
                <a:endParaRPr lang="it-IT" sz="2400" b="1" dirty="0">
                  <a:latin typeface="Calibri" panose="020F0502020204030204" pitchFamily="34" charset="0"/>
                  <a:cs typeface="Arial" panose="020B0604020202020204" pitchFamily="34" charset="0"/>
                </a:endParaRPr>
              </a:p>
            </p:txBody>
          </p:sp>
        </mc:Choice>
        <mc:Fallback>
          <p:sp>
            <p:nvSpPr>
              <p:cNvPr id="17" name="CasellaDiTesto 16">
                <a:extLst>
                  <a:ext uri="{FF2B5EF4-FFF2-40B4-BE49-F238E27FC236}">
                    <a16:creationId xmlns:a16="http://schemas.microsoft.com/office/drawing/2014/main" id="{FA99F624-BDA7-489D-92FE-2C91FF929404}"/>
                  </a:ext>
                </a:extLst>
              </p:cNvPr>
              <p:cNvSpPr txBox="1">
                <a:spLocks noRot="1" noChangeAspect="1" noMove="1" noResize="1" noEditPoints="1" noAdjustHandles="1" noChangeArrowheads="1" noChangeShapeType="1" noTextEdit="1"/>
              </p:cNvSpPr>
              <p:nvPr/>
            </p:nvSpPr>
            <p:spPr>
              <a:xfrm>
                <a:off x="5441879" y="2205506"/>
                <a:ext cx="1846979" cy="848374"/>
              </a:xfrm>
              <a:prstGeom prst="rect">
                <a:avLst/>
              </a:prstGeom>
              <a:blipFill>
                <a:blip r:embed="rId2"/>
                <a:stretch>
                  <a:fillRect/>
                </a:stretch>
              </a:blipFill>
            </p:spPr>
            <p:txBody>
              <a:bodyPr/>
              <a:lstStyle/>
              <a:p>
                <a:r>
                  <a:rPr lang="it-IT">
                    <a:noFill/>
                  </a:rPr>
                  <a:t> </a:t>
                </a:r>
              </a:p>
            </p:txBody>
          </p:sp>
        </mc:Fallback>
      </mc:AlternateContent>
      <p:sp>
        <p:nvSpPr>
          <p:cNvPr id="20" name="Rettangolo 1">
            <a:extLst>
              <a:ext uri="{FF2B5EF4-FFF2-40B4-BE49-F238E27FC236}">
                <a16:creationId xmlns:a16="http://schemas.microsoft.com/office/drawing/2014/main" id="{0EBA485F-AC22-4238-9F8E-DE684A6BC162}"/>
              </a:ext>
            </a:extLst>
          </p:cNvPr>
          <p:cNvSpPr>
            <a:spLocks noChangeArrowheads="1"/>
          </p:cNvSpPr>
          <p:nvPr/>
        </p:nvSpPr>
        <p:spPr bwMode="auto">
          <a:xfrm>
            <a:off x="2589212" y="2791371"/>
            <a:ext cx="9002788" cy="19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l" eaLnBrk="1" hangingPunct="1">
              <a:spcBef>
                <a:spcPct val="0"/>
              </a:spcBef>
              <a:buClrTx/>
              <a:buSzTx/>
              <a:buNone/>
            </a:pPr>
            <a:r>
              <a:rPr lang="it-IT" altLang="it-IT" sz="2400" dirty="0">
                <a:latin typeface="Calibri" panose="020F0502020204030204" pitchFamily="34" charset="0"/>
              </a:rPr>
              <a:t>Fissati:</a:t>
            </a:r>
          </a:p>
          <a:p>
            <a:pPr marL="342900" indent="-342900" eaLnBrk="1" hangingPunct="1">
              <a:spcBef>
                <a:spcPts val="1000"/>
              </a:spcBef>
              <a:buClr>
                <a:schemeClr val="accent1"/>
              </a:buClr>
              <a:buFont typeface="Wingdings 3" charset="2"/>
              <a:buChar char=""/>
            </a:pPr>
            <a:r>
              <a:rPr lang="it-IT" altLang="it-IT" sz="2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dose di fitofarmaco </a:t>
            </a:r>
            <a:r>
              <a:rPr lang="it-IT" altLang="it-IT" sz="2400" b="1" dirty="0">
                <a:solidFill>
                  <a:srgbClr val="C00000"/>
                </a:solidFill>
                <a:latin typeface="Calibri" panose="020F0502020204030204" pitchFamily="34" charset="0"/>
                <a:ea typeface="Calibri" panose="020F0502020204030204" pitchFamily="34" charset="0"/>
                <a:cs typeface="Calibri" panose="020F0502020204030204" pitchFamily="34" charset="0"/>
              </a:rPr>
              <a:t>D (kg/ha o L/ha)</a:t>
            </a:r>
          </a:p>
          <a:p>
            <a:pPr marL="342900" indent="-342900" eaLnBrk="1" hangingPunct="1">
              <a:spcBef>
                <a:spcPts val="1000"/>
              </a:spcBef>
              <a:buClr>
                <a:schemeClr val="accent1"/>
              </a:buClr>
              <a:buFont typeface="Wingdings 3" charset="2"/>
              <a:buChar char=""/>
            </a:pPr>
            <a:r>
              <a:rPr lang="it-IT" altLang="it-IT" sz="2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volume distribuito </a:t>
            </a:r>
            <a:r>
              <a:rPr lang="it-IT" altLang="it-IT" sz="2400" b="1" dirty="0">
                <a:solidFill>
                  <a:srgbClr val="C00000"/>
                </a:solidFill>
                <a:latin typeface="Calibri" panose="020F0502020204030204" pitchFamily="34" charset="0"/>
                <a:ea typeface="Calibri" panose="020F0502020204030204" pitchFamily="34" charset="0"/>
                <a:cs typeface="Calibri" panose="020F0502020204030204" pitchFamily="34" charset="0"/>
              </a:rPr>
              <a:t>V (L/ha)</a:t>
            </a:r>
          </a:p>
          <a:p>
            <a:pPr marL="342900" indent="-342900" eaLnBrk="1" hangingPunct="1">
              <a:spcBef>
                <a:spcPts val="1000"/>
              </a:spcBef>
              <a:buClr>
                <a:schemeClr val="accent1"/>
              </a:buClr>
              <a:buFont typeface="Wingdings 3" charset="2"/>
              <a:buChar char=""/>
            </a:pPr>
            <a:r>
              <a:rPr lang="it-IT" altLang="it-IT" sz="2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capacità del serbatoio </a:t>
            </a:r>
            <a:r>
              <a:rPr lang="it-IT" altLang="it-IT" sz="2400" b="1" dirty="0">
                <a:solidFill>
                  <a:srgbClr val="C00000"/>
                </a:solidFill>
                <a:latin typeface="Calibri" panose="020F0502020204030204" pitchFamily="34" charset="0"/>
                <a:ea typeface="Calibri" panose="020F0502020204030204" pitchFamily="34" charset="0"/>
                <a:cs typeface="Calibri" panose="020F0502020204030204" pitchFamily="34" charset="0"/>
              </a:rPr>
              <a:t>S (L)</a:t>
            </a:r>
          </a:p>
        </p:txBody>
      </p:sp>
      <p:sp>
        <p:nvSpPr>
          <p:cNvPr id="21" name="Rettangolo 1">
            <a:extLst>
              <a:ext uri="{FF2B5EF4-FFF2-40B4-BE49-F238E27FC236}">
                <a16:creationId xmlns:a16="http://schemas.microsoft.com/office/drawing/2014/main" id="{91246123-F595-483E-92CE-EDBBF926375D}"/>
              </a:ext>
            </a:extLst>
          </p:cNvPr>
          <p:cNvSpPr>
            <a:spLocks noChangeArrowheads="1"/>
          </p:cNvSpPr>
          <p:nvPr/>
        </p:nvSpPr>
        <p:spPr bwMode="auto">
          <a:xfrm>
            <a:off x="2589210" y="4732556"/>
            <a:ext cx="90027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l" eaLnBrk="1" hangingPunct="1">
              <a:spcBef>
                <a:spcPct val="0"/>
              </a:spcBef>
              <a:buClrTx/>
              <a:buSzTx/>
              <a:buFontTx/>
              <a:buNone/>
            </a:pPr>
            <a:r>
              <a:rPr lang="it-IT" altLang="it-IT" sz="2400" dirty="0">
                <a:latin typeface="Calibri" panose="020F0502020204030204" pitchFamily="34" charset="0"/>
              </a:rPr>
              <a:t>La quantità di fitofarmaco da inserire nel serbatoio </a:t>
            </a:r>
            <a:r>
              <a:rPr lang="it-IT" altLang="it-IT" sz="2400" b="1" dirty="0">
                <a:solidFill>
                  <a:srgbClr val="C00000"/>
                </a:solidFill>
                <a:latin typeface="Calibri" panose="020F0502020204030204" pitchFamily="34" charset="0"/>
              </a:rPr>
              <a:t>D</a:t>
            </a:r>
            <a:r>
              <a:rPr lang="it-IT" altLang="it-IT" sz="2400" b="1" baseline="-25000" dirty="0">
                <a:solidFill>
                  <a:srgbClr val="C00000"/>
                </a:solidFill>
                <a:latin typeface="Calibri" panose="020F0502020204030204" pitchFamily="34" charset="0"/>
              </a:rPr>
              <a:t>s</a:t>
            </a:r>
            <a:r>
              <a:rPr lang="it-IT" altLang="it-IT" sz="2400" b="1" dirty="0">
                <a:solidFill>
                  <a:srgbClr val="C00000"/>
                </a:solidFill>
                <a:latin typeface="Calibri" panose="020F0502020204030204" pitchFamily="34" charset="0"/>
              </a:rPr>
              <a:t> (kg o L)</a:t>
            </a:r>
            <a:r>
              <a:rPr lang="it-IT" altLang="it-IT" sz="2400" b="1" dirty="0">
                <a:latin typeface="Calibri" panose="020F0502020204030204" pitchFamily="34" charset="0"/>
              </a:rPr>
              <a:t> </a:t>
            </a:r>
            <a:r>
              <a:rPr lang="it-IT" altLang="it-IT" sz="2400" dirty="0">
                <a:latin typeface="Calibri" panose="020F0502020204030204" pitchFamily="34" charset="0"/>
              </a:rPr>
              <a:t>è data dalla relazione:</a:t>
            </a:r>
          </a:p>
        </p:txBody>
      </p:sp>
      <mc:AlternateContent xmlns:mc="http://schemas.openxmlformats.org/markup-compatibility/2006">
        <mc:Choice xmlns:a14="http://schemas.microsoft.com/office/drawing/2010/main" Requires="a14">
          <p:sp>
            <p:nvSpPr>
              <p:cNvPr id="22" name="CasellaDiTesto 21">
                <a:extLst>
                  <a:ext uri="{FF2B5EF4-FFF2-40B4-BE49-F238E27FC236}">
                    <a16:creationId xmlns:a16="http://schemas.microsoft.com/office/drawing/2014/main" id="{FC611175-BC1E-4D9F-8442-3057499D686F}"/>
                  </a:ext>
                </a:extLst>
              </p:cNvPr>
              <p:cNvSpPr txBox="1"/>
              <p:nvPr/>
            </p:nvSpPr>
            <p:spPr>
              <a:xfrm>
                <a:off x="5855099" y="5298470"/>
                <a:ext cx="1464825" cy="7848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2400" b="1" i="1">
                              <a:latin typeface="Cambria Math" panose="02040503050406030204" pitchFamily="18" charset="0"/>
                            </a:rPr>
                          </m:ctrlPr>
                        </m:sSubPr>
                        <m:e>
                          <m:r>
                            <a:rPr lang="it-IT" sz="2400" b="1">
                              <a:latin typeface="Cambria Math"/>
                            </a:rPr>
                            <m:t>𝐃</m:t>
                          </m:r>
                        </m:e>
                        <m:sub>
                          <m:r>
                            <a:rPr lang="it-IT" sz="2400" b="1">
                              <a:latin typeface="Cambria Math"/>
                            </a:rPr>
                            <m:t>𝐬</m:t>
                          </m:r>
                        </m:sub>
                      </m:sSub>
                      <m:r>
                        <a:rPr lang="it-IT" sz="2400" b="1">
                          <a:latin typeface="Cambria Math"/>
                        </a:rPr>
                        <m:t>=</m:t>
                      </m:r>
                      <m:f>
                        <m:fPr>
                          <m:ctrlPr>
                            <a:rPr lang="it-IT" sz="2400" b="1" i="1">
                              <a:latin typeface="Cambria Math" panose="02040503050406030204" pitchFamily="18" charset="0"/>
                            </a:rPr>
                          </m:ctrlPr>
                        </m:fPr>
                        <m:num>
                          <m:r>
                            <a:rPr lang="it-IT" sz="2400" b="1">
                              <a:latin typeface="Cambria Math"/>
                            </a:rPr>
                            <m:t>𝐒</m:t>
                          </m:r>
                        </m:num>
                        <m:den>
                          <m:r>
                            <a:rPr lang="it-IT" sz="2400" b="1">
                              <a:latin typeface="Cambria Math"/>
                            </a:rPr>
                            <m:t>𝐕</m:t>
                          </m:r>
                        </m:den>
                      </m:f>
                      <m:r>
                        <a:rPr lang="it-IT" sz="2400" b="1">
                          <a:latin typeface="Cambria Math"/>
                        </a:rPr>
                        <m:t>𝐃</m:t>
                      </m:r>
                    </m:oMath>
                  </m:oMathPara>
                </a14:m>
                <a:endParaRPr lang="it-IT" sz="2400" b="1" dirty="0">
                  <a:latin typeface="Calibri" panose="020F0502020204030204" pitchFamily="34" charset="0"/>
                  <a:cs typeface="Arial" panose="020B0604020202020204" pitchFamily="34" charset="0"/>
                </a:endParaRPr>
              </a:p>
            </p:txBody>
          </p:sp>
        </mc:Choice>
        <mc:Fallback>
          <p:sp>
            <p:nvSpPr>
              <p:cNvPr id="22" name="CasellaDiTesto 21">
                <a:extLst>
                  <a:ext uri="{FF2B5EF4-FFF2-40B4-BE49-F238E27FC236}">
                    <a16:creationId xmlns:a16="http://schemas.microsoft.com/office/drawing/2014/main" id="{FC611175-BC1E-4D9F-8442-3057499D686F}"/>
                  </a:ext>
                </a:extLst>
              </p:cNvPr>
              <p:cNvSpPr txBox="1">
                <a:spLocks noRot="1" noChangeAspect="1" noMove="1" noResize="1" noEditPoints="1" noAdjustHandles="1" noChangeArrowheads="1" noChangeShapeType="1" noTextEdit="1"/>
              </p:cNvSpPr>
              <p:nvPr/>
            </p:nvSpPr>
            <p:spPr>
              <a:xfrm>
                <a:off x="5855099" y="5298470"/>
                <a:ext cx="1464825" cy="784895"/>
              </a:xfrm>
              <a:prstGeom prst="rect">
                <a:avLst/>
              </a:prstGeom>
              <a:blipFill>
                <a:blip r:embed="rId3"/>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285304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strips(downRight)">
                                      <p:cBhvr>
                                        <p:cTn id="18" dur="500"/>
                                        <p:tgtEl>
                                          <p:spTgt spid="21"/>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Conclusioni</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sp>
        <p:nvSpPr>
          <p:cNvPr id="14" name="Segnaposto contenuto 2">
            <a:extLst>
              <a:ext uri="{FF2B5EF4-FFF2-40B4-BE49-F238E27FC236}">
                <a16:creationId xmlns:a16="http://schemas.microsoft.com/office/drawing/2014/main" id="{66E405DB-777C-4284-9742-432AF8E6F2C2}"/>
              </a:ext>
            </a:extLst>
          </p:cNvPr>
          <p:cNvSpPr>
            <a:spLocks noGrp="1"/>
          </p:cNvSpPr>
          <p:nvPr>
            <p:ph idx="1"/>
          </p:nvPr>
        </p:nvSpPr>
        <p:spPr>
          <a:xfrm>
            <a:off x="2589212" y="1440000"/>
            <a:ext cx="8918684" cy="906251"/>
          </a:xfrm>
        </p:spPr>
        <p:txBody>
          <a:bodyPr/>
          <a:lstStyle/>
          <a:p>
            <a:pPr marL="0" indent="0">
              <a:buNone/>
            </a:pPr>
            <a:r>
              <a:rPr lang="it-IT" altLang="it-IT" sz="2400" dirty="0">
                <a:latin typeface="Calibri" panose="020F0502020204030204" pitchFamily="34" charset="0"/>
              </a:rPr>
              <a:t>La corretta regolazione delle macchine irroratrici consente di rendere maggiormente sostenibili gli interventi di difesa potendosi realizzare:</a:t>
            </a:r>
            <a:endParaRPr lang="it-IT" altLang="it-IT" dirty="0">
              <a:latin typeface="Calibri" panose="020F0502020204030204" pitchFamily="34" charset="0"/>
            </a:endParaRPr>
          </a:p>
          <a:p>
            <a:r>
              <a:rPr lang="it-IT" altLang="it-IT" dirty="0">
                <a:latin typeface="Calibri" panose="020F0502020204030204" pitchFamily="34" charset="0"/>
              </a:rPr>
              <a:t>u</a:t>
            </a:r>
            <a:r>
              <a:rPr lang="it-IT" altLang="it-IT" sz="2400" dirty="0">
                <a:latin typeface="Calibri" panose="020F0502020204030204" pitchFamily="34" charset="0"/>
              </a:rPr>
              <a:t>na maggiore effica</a:t>
            </a:r>
            <a:r>
              <a:rPr lang="it-IT" altLang="it-IT" dirty="0">
                <a:latin typeface="Calibri" panose="020F0502020204030204" pitchFamily="34" charset="0"/>
              </a:rPr>
              <a:t>cia</a:t>
            </a:r>
          </a:p>
          <a:p>
            <a:r>
              <a:rPr lang="it-IT" altLang="it-IT" dirty="0">
                <a:latin typeface="Calibri" panose="020F0502020204030204" pitchFamily="34" charset="0"/>
              </a:rPr>
              <a:t>u</a:t>
            </a:r>
            <a:r>
              <a:rPr lang="it-IT" altLang="it-IT" sz="2400" dirty="0">
                <a:latin typeface="Calibri" panose="020F0502020204030204" pitchFamily="34" charset="0"/>
              </a:rPr>
              <a:t>n mino</a:t>
            </a:r>
            <a:r>
              <a:rPr lang="it-IT" altLang="it-IT" dirty="0">
                <a:latin typeface="Calibri" panose="020F0502020204030204" pitchFamily="34" charset="0"/>
              </a:rPr>
              <a:t>r impatto sull’ambiente</a:t>
            </a:r>
          </a:p>
          <a:p>
            <a:r>
              <a:rPr lang="it-IT" altLang="it-IT" dirty="0">
                <a:latin typeface="Calibri" panose="020F0502020204030204" pitchFamily="34" charset="0"/>
              </a:rPr>
              <a:t>u</a:t>
            </a:r>
            <a:r>
              <a:rPr lang="it-IT" altLang="it-IT" sz="2400" dirty="0">
                <a:latin typeface="Calibri" panose="020F0502020204030204" pitchFamily="34" charset="0"/>
              </a:rPr>
              <a:t>na riduzione dei consumi di acqua e un incremento della capacità di lavoro</a:t>
            </a:r>
          </a:p>
          <a:p>
            <a:r>
              <a:rPr lang="it-IT" altLang="it-IT" dirty="0">
                <a:latin typeface="Calibri" panose="020F0502020204030204" pitchFamily="34" charset="0"/>
              </a:rPr>
              <a:t>una riduzione della dose distribuita</a:t>
            </a:r>
            <a:endParaRPr lang="it-IT" altLang="it-IT" sz="2400" dirty="0">
              <a:latin typeface="Calibri" panose="020F0502020204030204" pitchFamily="34" charset="0"/>
            </a:endParaRPr>
          </a:p>
        </p:txBody>
      </p:sp>
    </p:spTree>
    <p:extLst>
      <p:ext uri="{BB962C8B-B14F-4D97-AF65-F5344CB8AC3E}">
        <p14:creationId xmlns:p14="http://schemas.microsoft.com/office/powerpoint/2010/main" val="3317595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09"/>
            <a:ext cx="8911687" cy="540000"/>
          </a:xfrm>
        </p:spPr>
        <p:txBody>
          <a:bodyPr/>
          <a:lstStyle/>
          <a:p>
            <a:r>
              <a:rPr lang="it-IT" dirty="0"/>
              <a:t>Perché la polverizzazione</a:t>
            </a:r>
          </a:p>
        </p:txBody>
      </p:sp>
      <p:sp>
        <p:nvSpPr>
          <p:cNvPr id="3" name="Segnaposto contenuto 2">
            <a:extLst>
              <a:ext uri="{FF2B5EF4-FFF2-40B4-BE49-F238E27FC236}">
                <a16:creationId xmlns:a16="http://schemas.microsoft.com/office/drawing/2014/main" id="{037EE760-6EE2-4753-B3A6-3744D7DEB1A9}"/>
              </a:ext>
            </a:extLst>
          </p:cNvPr>
          <p:cNvSpPr>
            <a:spLocks noGrp="1"/>
          </p:cNvSpPr>
          <p:nvPr>
            <p:ph idx="1"/>
          </p:nvPr>
        </p:nvSpPr>
        <p:spPr>
          <a:xfrm>
            <a:off x="2589212" y="1440000"/>
            <a:ext cx="8915400" cy="4493548"/>
          </a:xfrm>
        </p:spPr>
        <p:txBody>
          <a:bodyPr/>
          <a:lstStyle/>
          <a:p>
            <a:pPr marL="0" indent="0">
              <a:buNone/>
            </a:pPr>
            <a:r>
              <a:rPr lang="it-IT" altLang="it-IT" sz="2400" dirty="0">
                <a:latin typeface="Calibri" panose="020F0502020204030204" pitchFamily="34" charset="0"/>
              </a:rPr>
              <a:t>Al diminuire della dimensione delle gocce aumenta la superficie coperta a parità di volume di liquido distribuito</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pic>
        <p:nvPicPr>
          <p:cNvPr id="7" name="Immagine 6">
            <a:extLst>
              <a:ext uri="{FF2B5EF4-FFF2-40B4-BE49-F238E27FC236}">
                <a16:creationId xmlns:a16="http://schemas.microsoft.com/office/drawing/2014/main" id="{56C865DA-A4C7-4BE1-8AFA-F8CAC342C5F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93749" y="2355494"/>
            <a:ext cx="4797189" cy="3725324"/>
          </a:xfrm>
          <a:prstGeom prst="rect">
            <a:avLst/>
          </a:prstGeom>
        </p:spPr>
      </p:pic>
      <p:sp>
        <p:nvSpPr>
          <p:cNvPr id="8" name="CasellaDiTesto 7">
            <a:extLst>
              <a:ext uri="{FF2B5EF4-FFF2-40B4-BE49-F238E27FC236}">
                <a16:creationId xmlns:a16="http://schemas.microsoft.com/office/drawing/2014/main" id="{3307F2ED-9EF2-4850-B976-5E06EFF85C89}"/>
              </a:ext>
            </a:extLst>
          </p:cNvPr>
          <p:cNvSpPr txBox="1"/>
          <p:nvPr/>
        </p:nvSpPr>
        <p:spPr>
          <a:xfrm>
            <a:off x="7304657" y="2562933"/>
            <a:ext cx="904414" cy="400110"/>
          </a:xfrm>
          <a:prstGeom prst="rect">
            <a:avLst/>
          </a:prstGeom>
          <a:noFill/>
        </p:spPr>
        <p:txBody>
          <a:bodyPr wrap="none" rtlCol="0">
            <a:spAutoFit/>
          </a:bodyPr>
          <a:lstStyle/>
          <a:p>
            <a:pPr algn="ctr"/>
            <a:r>
              <a:rPr lang="it-IT" sz="2000" dirty="0">
                <a:solidFill>
                  <a:schemeClr val="tx2"/>
                </a:solidFill>
                <a:latin typeface="Calibri" panose="020F0502020204030204" pitchFamily="34" charset="0"/>
                <a:cs typeface="Calibri" panose="020F0502020204030204" pitchFamily="34" charset="0"/>
              </a:rPr>
              <a:t>15 cm²</a:t>
            </a:r>
          </a:p>
        </p:txBody>
      </p:sp>
      <p:sp>
        <p:nvSpPr>
          <p:cNvPr id="9" name="CasellaDiTesto 8">
            <a:extLst>
              <a:ext uri="{FF2B5EF4-FFF2-40B4-BE49-F238E27FC236}">
                <a16:creationId xmlns:a16="http://schemas.microsoft.com/office/drawing/2014/main" id="{2A5A34DB-DD25-4EE2-A846-88FF7120898D}"/>
              </a:ext>
            </a:extLst>
          </p:cNvPr>
          <p:cNvSpPr txBox="1"/>
          <p:nvPr/>
        </p:nvSpPr>
        <p:spPr>
          <a:xfrm>
            <a:off x="7304655" y="3429000"/>
            <a:ext cx="904414" cy="400110"/>
          </a:xfrm>
          <a:prstGeom prst="rect">
            <a:avLst/>
          </a:prstGeom>
          <a:noFill/>
        </p:spPr>
        <p:txBody>
          <a:bodyPr wrap="none" rtlCol="0">
            <a:spAutoFit/>
          </a:bodyPr>
          <a:lstStyle/>
          <a:p>
            <a:pPr algn="ctr"/>
            <a:r>
              <a:rPr lang="it-IT" sz="2000" dirty="0">
                <a:solidFill>
                  <a:srgbClr val="C00000"/>
                </a:solidFill>
                <a:latin typeface="Calibri" panose="020F0502020204030204" pitchFamily="34" charset="0"/>
                <a:cs typeface="Calibri" panose="020F0502020204030204" pitchFamily="34" charset="0"/>
              </a:rPr>
              <a:t>30 cm²</a:t>
            </a:r>
          </a:p>
        </p:txBody>
      </p:sp>
      <p:sp>
        <p:nvSpPr>
          <p:cNvPr id="10" name="CasellaDiTesto 9">
            <a:extLst>
              <a:ext uri="{FF2B5EF4-FFF2-40B4-BE49-F238E27FC236}">
                <a16:creationId xmlns:a16="http://schemas.microsoft.com/office/drawing/2014/main" id="{CC6F7036-7858-4998-8E8A-EDA0404962B0}"/>
              </a:ext>
            </a:extLst>
          </p:cNvPr>
          <p:cNvSpPr txBox="1"/>
          <p:nvPr/>
        </p:nvSpPr>
        <p:spPr>
          <a:xfrm>
            <a:off x="7304654" y="4301252"/>
            <a:ext cx="904414" cy="400110"/>
          </a:xfrm>
          <a:prstGeom prst="rect">
            <a:avLst/>
          </a:prstGeom>
          <a:noFill/>
        </p:spPr>
        <p:txBody>
          <a:bodyPr wrap="none" rtlCol="0">
            <a:spAutoFit/>
          </a:bodyPr>
          <a:lstStyle/>
          <a:p>
            <a:pPr algn="ctr"/>
            <a:r>
              <a:rPr lang="it-IT" sz="2000" dirty="0">
                <a:solidFill>
                  <a:srgbClr val="950D10"/>
                </a:solidFill>
                <a:latin typeface="Calibri" panose="020F0502020204030204" pitchFamily="34" charset="0"/>
                <a:cs typeface="Calibri" panose="020F0502020204030204" pitchFamily="34" charset="0"/>
              </a:rPr>
              <a:t>75 cm²</a:t>
            </a:r>
          </a:p>
        </p:txBody>
      </p:sp>
      <p:sp>
        <p:nvSpPr>
          <p:cNvPr id="11" name="CasellaDiTesto 10">
            <a:extLst>
              <a:ext uri="{FF2B5EF4-FFF2-40B4-BE49-F238E27FC236}">
                <a16:creationId xmlns:a16="http://schemas.microsoft.com/office/drawing/2014/main" id="{193A9763-0F29-40B4-A132-C39BB8045F5C}"/>
              </a:ext>
            </a:extLst>
          </p:cNvPr>
          <p:cNvSpPr txBox="1"/>
          <p:nvPr/>
        </p:nvSpPr>
        <p:spPr>
          <a:xfrm>
            <a:off x="7239733" y="5217945"/>
            <a:ext cx="1034257" cy="400110"/>
          </a:xfrm>
          <a:prstGeom prst="rect">
            <a:avLst/>
          </a:prstGeom>
          <a:noFill/>
        </p:spPr>
        <p:txBody>
          <a:bodyPr wrap="none" rtlCol="0">
            <a:spAutoFit/>
          </a:bodyPr>
          <a:lstStyle/>
          <a:p>
            <a:pPr algn="ctr"/>
            <a:r>
              <a:rPr lang="it-IT" sz="2000" dirty="0">
                <a:solidFill>
                  <a:srgbClr val="00B050"/>
                </a:solidFill>
                <a:latin typeface="Calibri" panose="020F0502020204030204" pitchFamily="34" charset="0"/>
                <a:cs typeface="Calibri" panose="020F0502020204030204" pitchFamily="34" charset="0"/>
              </a:rPr>
              <a:t>150 cm²</a:t>
            </a:r>
          </a:p>
        </p:txBody>
      </p:sp>
      <p:pic>
        <p:nvPicPr>
          <p:cNvPr id="12" name="Immagine 11">
            <a:extLst>
              <a:ext uri="{FF2B5EF4-FFF2-40B4-BE49-F238E27FC236}">
                <a16:creationId xmlns:a16="http://schemas.microsoft.com/office/drawing/2014/main" id="{C6AA5F57-C15E-4C91-A050-42E2E35D342B}"/>
              </a:ext>
            </a:extLst>
          </p:cNvPr>
          <p:cNvPicPr>
            <a:picLocks noChangeAspect="1"/>
          </p:cNvPicPr>
          <p:nvPr/>
        </p:nvPicPr>
        <p:blipFill>
          <a:blip r:embed="rId3"/>
          <a:stretch>
            <a:fillRect/>
          </a:stretch>
        </p:blipFill>
        <p:spPr>
          <a:xfrm>
            <a:off x="8235148" y="5133130"/>
            <a:ext cx="915029" cy="792778"/>
          </a:xfrm>
          <a:prstGeom prst="rect">
            <a:avLst/>
          </a:prstGeom>
        </p:spPr>
      </p:pic>
      <p:pic>
        <p:nvPicPr>
          <p:cNvPr id="13" name="Immagine 12">
            <a:extLst>
              <a:ext uri="{FF2B5EF4-FFF2-40B4-BE49-F238E27FC236}">
                <a16:creationId xmlns:a16="http://schemas.microsoft.com/office/drawing/2014/main" id="{C93EECE6-D83A-4B0F-B295-15616D3AF010}"/>
              </a:ext>
            </a:extLst>
          </p:cNvPr>
          <p:cNvPicPr>
            <a:picLocks noChangeAspect="1"/>
          </p:cNvPicPr>
          <p:nvPr/>
        </p:nvPicPr>
        <p:blipFill>
          <a:blip r:embed="rId4"/>
          <a:stretch>
            <a:fillRect/>
          </a:stretch>
        </p:blipFill>
        <p:spPr>
          <a:xfrm>
            <a:off x="8247835" y="4145335"/>
            <a:ext cx="2145882" cy="810970"/>
          </a:xfrm>
          <a:prstGeom prst="rect">
            <a:avLst/>
          </a:prstGeom>
        </p:spPr>
      </p:pic>
      <p:pic>
        <p:nvPicPr>
          <p:cNvPr id="14" name="Immagine 13">
            <a:extLst>
              <a:ext uri="{FF2B5EF4-FFF2-40B4-BE49-F238E27FC236}">
                <a16:creationId xmlns:a16="http://schemas.microsoft.com/office/drawing/2014/main" id="{0AC0E018-0649-43F9-AF5D-DB6E189ADD4F}"/>
              </a:ext>
            </a:extLst>
          </p:cNvPr>
          <p:cNvPicPr>
            <a:picLocks noChangeAspect="1"/>
          </p:cNvPicPr>
          <p:nvPr/>
        </p:nvPicPr>
        <p:blipFill>
          <a:blip r:embed="rId5"/>
          <a:stretch>
            <a:fillRect/>
          </a:stretch>
        </p:blipFill>
        <p:spPr>
          <a:xfrm>
            <a:off x="8247834" y="3208325"/>
            <a:ext cx="841608" cy="749797"/>
          </a:xfrm>
          <a:prstGeom prst="rect">
            <a:avLst/>
          </a:prstGeom>
        </p:spPr>
      </p:pic>
      <p:sp>
        <p:nvSpPr>
          <p:cNvPr id="15" name="Text Box 5">
            <a:extLst>
              <a:ext uri="{FF2B5EF4-FFF2-40B4-BE49-F238E27FC236}">
                <a16:creationId xmlns:a16="http://schemas.microsoft.com/office/drawing/2014/main" id="{CFA20A74-56B1-48F1-866D-78F46DBB8A22}"/>
              </a:ext>
            </a:extLst>
          </p:cNvPr>
          <p:cNvSpPr txBox="1">
            <a:spLocks noChangeArrowheads="1"/>
          </p:cNvSpPr>
          <p:nvPr/>
        </p:nvSpPr>
        <p:spPr bwMode="auto">
          <a:xfrm>
            <a:off x="8190397" y="2340159"/>
            <a:ext cx="32255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l">
              <a:spcBef>
                <a:spcPct val="50000"/>
              </a:spcBef>
              <a:buClrTx/>
              <a:buSzTx/>
              <a:buFont typeface="Wingdings" pitchFamily="2" charset="2"/>
              <a:buNone/>
            </a:pPr>
            <a:r>
              <a:rPr lang="it-IT" altLang="it-IT" sz="2000" dirty="0">
                <a:latin typeface="Calibri" panose="020F0502020204030204" pitchFamily="34" charset="0"/>
              </a:rPr>
              <a:t>Polverizzazione idraulica con ugello danneggiato</a:t>
            </a:r>
          </a:p>
        </p:txBody>
      </p:sp>
      <p:sp>
        <p:nvSpPr>
          <p:cNvPr id="16" name="Text Box 5">
            <a:extLst>
              <a:ext uri="{FF2B5EF4-FFF2-40B4-BE49-F238E27FC236}">
                <a16:creationId xmlns:a16="http://schemas.microsoft.com/office/drawing/2014/main" id="{370D9089-BC6F-4005-A25C-760D68905E0C}"/>
              </a:ext>
            </a:extLst>
          </p:cNvPr>
          <p:cNvSpPr txBox="1">
            <a:spLocks noChangeArrowheads="1"/>
          </p:cNvSpPr>
          <p:nvPr/>
        </p:nvSpPr>
        <p:spPr bwMode="auto">
          <a:xfrm>
            <a:off x="9089442" y="3226244"/>
            <a:ext cx="21458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50000"/>
              </a:spcBef>
              <a:buClrTx/>
              <a:buSzTx/>
              <a:buFont typeface="Wingdings" pitchFamily="2" charset="2"/>
              <a:buNone/>
            </a:pPr>
            <a:r>
              <a:rPr lang="it-IT" altLang="it-IT" sz="2000" dirty="0">
                <a:solidFill>
                  <a:srgbClr val="C00000"/>
                </a:solidFill>
                <a:latin typeface="Calibri" panose="020F0502020204030204" pitchFamily="34" charset="0"/>
                <a:cs typeface="Calibri" panose="020F0502020204030204" pitchFamily="34" charset="0"/>
              </a:rPr>
              <a:t>Polverizzazione idraulica</a:t>
            </a:r>
          </a:p>
        </p:txBody>
      </p:sp>
      <p:sp>
        <p:nvSpPr>
          <p:cNvPr id="17" name="Text Box 5">
            <a:extLst>
              <a:ext uri="{FF2B5EF4-FFF2-40B4-BE49-F238E27FC236}">
                <a16:creationId xmlns:a16="http://schemas.microsoft.com/office/drawing/2014/main" id="{815FA2E5-B62F-402F-8FEA-3C4A9A156B57}"/>
              </a:ext>
            </a:extLst>
          </p:cNvPr>
          <p:cNvSpPr txBox="1">
            <a:spLocks noChangeArrowheads="1"/>
          </p:cNvSpPr>
          <p:nvPr/>
        </p:nvSpPr>
        <p:spPr bwMode="auto">
          <a:xfrm>
            <a:off x="10360607" y="4196877"/>
            <a:ext cx="18209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l">
              <a:spcBef>
                <a:spcPct val="50000"/>
              </a:spcBef>
              <a:buClrTx/>
              <a:buSzTx/>
              <a:buFont typeface="Wingdings" pitchFamily="2" charset="2"/>
              <a:buNone/>
            </a:pPr>
            <a:r>
              <a:rPr lang="it-IT" altLang="it-IT" sz="2000" dirty="0">
                <a:solidFill>
                  <a:srgbClr val="950D10"/>
                </a:solidFill>
                <a:latin typeface="Calibri" panose="020F0502020204030204" pitchFamily="34" charset="0"/>
                <a:cs typeface="Calibri" panose="020F0502020204030204" pitchFamily="34" charset="0"/>
              </a:rPr>
              <a:t>Polverizzazione pneumatica</a:t>
            </a:r>
          </a:p>
        </p:txBody>
      </p:sp>
      <p:sp>
        <p:nvSpPr>
          <p:cNvPr id="18" name="Text Box 5">
            <a:extLst>
              <a:ext uri="{FF2B5EF4-FFF2-40B4-BE49-F238E27FC236}">
                <a16:creationId xmlns:a16="http://schemas.microsoft.com/office/drawing/2014/main" id="{035C6D29-0597-4BF3-9606-D4976667FBBF}"/>
              </a:ext>
            </a:extLst>
          </p:cNvPr>
          <p:cNvSpPr txBox="1">
            <a:spLocks noChangeArrowheads="1"/>
          </p:cNvSpPr>
          <p:nvPr/>
        </p:nvSpPr>
        <p:spPr bwMode="auto">
          <a:xfrm>
            <a:off x="9218200" y="5155801"/>
            <a:ext cx="21458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l">
              <a:spcBef>
                <a:spcPct val="50000"/>
              </a:spcBef>
              <a:buClrTx/>
              <a:buSzTx/>
              <a:buFont typeface="Wingdings" pitchFamily="2" charset="2"/>
              <a:buNone/>
            </a:pPr>
            <a:r>
              <a:rPr lang="it-IT" altLang="it-IT" sz="2000" dirty="0">
                <a:solidFill>
                  <a:srgbClr val="00B050"/>
                </a:solidFill>
                <a:latin typeface="Calibri" panose="020F0502020204030204" pitchFamily="34" charset="0"/>
                <a:cs typeface="Calibri" panose="020F0502020204030204" pitchFamily="34" charset="0"/>
              </a:rPr>
              <a:t>Polverizzazione centrifuga</a:t>
            </a:r>
          </a:p>
        </p:txBody>
      </p:sp>
    </p:spTree>
    <p:extLst>
      <p:ext uri="{BB962C8B-B14F-4D97-AF65-F5344CB8AC3E}">
        <p14:creationId xmlns:p14="http://schemas.microsoft.com/office/powerpoint/2010/main" val="126752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sp>
        <p:nvSpPr>
          <p:cNvPr id="8" name="Rettangolo 7">
            <a:extLst>
              <a:ext uri="{FF2B5EF4-FFF2-40B4-BE49-F238E27FC236}">
                <a16:creationId xmlns:a16="http://schemas.microsoft.com/office/drawing/2014/main" id="{3C0C2ECB-717C-46CF-B97B-2008D3D89DBF}"/>
              </a:ext>
            </a:extLst>
          </p:cNvPr>
          <p:cNvSpPr/>
          <p:nvPr/>
        </p:nvSpPr>
        <p:spPr>
          <a:xfrm>
            <a:off x="3777972" y="2818479"/>
            <a:ext cx="6720045" cy="923330"/>
          </a:xfrm>
          <a:prstGeom prst="rect">
            <a:avLst/>
          </a:prstGeom>
          <a:noFill/>
        </p:spPr>
        <p:txBody>
          <a:bodyPr wrap="none" lIns="91440" tIns="45720" rIns="91440" bIns="45720">
            <a:spAutoFit/>
          </a:bodyPr>
          <a:lstStyle/>
          <a:p>
            <a:pPr algn="ctr"/>
            <a:r>
              <a:rPr lang="it-IT" altLang="it-IT" sz="5400" b="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Grazie</a:t>
            </a:r>
            <a:r>
              <a:rPr lang="it-IT" altLang="it-IT" sz="540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 per l’attenzione!</a:t>
            </a:r>
            <a:endParaRPr lang="it-IT" sz="5400" b="0" cap="none" spc="0" dirty="0">
              <a:ln w="0"/>
              <a:solidFill>
                <a:schemeClr val="accent1"/>
              </a:solidFill>
              <a:effectLst>
                <a:outerShdw blurRad="38100" dist="25400" dir="5400000" algn="ctr" rotWithShape="0">
                  <a:srgbClr val="6E747A">
                    <a:alpha val="43000"/>
                  </a:srgbClr>
                </a:outerShdw>
              </a:effectLst>
            </a:endParaRPr>
          </a:p>
        </p:txBody>
      </p:sp>
      <p:sp>
        <p:nvSpPr>
          <p:cNvPr id="11" name="CasellaDiTesto 10">
            <a:extLst>
              <a:ext uri="{FF2B5EF4-FFF2-40B4-BE49-F238E27FC236}">
                <a16:creationId xmlns:a16="http://schemas.microsoft.com/office/drawing/2014/main" id="{928BAB04-5578-4D06-AA2B-5A13934E1754}"/>
              </a:ext>
            </a:extLst>
          </p:cNvPr>
          <p:cNvSpPr txBox="1"/>
          <p:nvPr/>
        </p:nvSpPr>
        <p:spPr>
          <a:xfrm>
            <a:off x="5047165" y="4501116"/>
            <a:ext cx="4276555" cy="523220"/>
          </a:xfrm>
          <a:prstGeom prst="rect">
            <a:avLst/>
          </a:prstGeom>
          <a:noFill/>
        </p:spPr>
        <p:txBody>
          <a:bodyPr wrap="none" rtlCol="0">
            <a:spAutoFit/>
          </a:bodyPr>
          <a:lstStyle/>
          <a:p>
            <a:r>
              <a:rPr lang="it-IT" sz="2800" b="1" dirty="0">
                <a:latin typeface="Calibri" panose="020F0502020204030204" pitchFamily="34" charset="0"/>
                <a:ea typeface="Calibri" panose="020F0502020204030204" pitchFamily="34" charset="0"/>
                <a:cs typeface="Calibri" panose="020F0502020204030204" pitchFamily="34" charset="0"/>
              </a:rPr>
              <a:t>giuseppe.manetto@unict.it</a:t>
            </a:r>
          </a:p>
        </p:txBody>
      </p:sp>
    </p:spTree>
    <p:extLst>
      <p:ext uri="{BB962C8B-B14F-4D97-AF65-F5344CB8AC3E}">
        <p14:creationId xmlns:p14="http://schemas.microsoft.com/office/powerpoint/2010/main" val="1526622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4B1DAA-3ABA-46BC-A18A-B8A40BD2D309}"/>
              </a:ext>
            </a:extLst>
          </p:cNvPr>
          <p:cNvSpPr>
            <a:spLocks noGrp="1"/>
          </p:cNvSpPr>
          <p:nvPr>
            <p:ph type="title"/>
          </p:nvPr>
        </p:nvSpPr>
        <p:spPr>
          <a:xfrm>
            <a:off x="838200" y="112213"/>
            <a:ext cx="10515600" cy="659342"/>
          </a:xfrm>
        </p:spPr>
        <p:txBody>
          <a:bodyPr>
            <a:normAutofit/>
          </a:bodyPr>
          <a:lstStyle/>
          <a:p>
            <a:r>
              <a:rPr lang="en-US" sz="3600" b="1" dirty="0"/>
              <a:t>Section of Mechanics and Mechanization</a:t>
            </a:r>
          </a:p>
        </p:txBody>
      </p:sp>
      <p:sp>
        <p:nvSpPr>
          <p:cNvPr id="5" name="Segnaposto contenuto 4">
            <a:extLst>
              <a:ext uri="{FF2B5EF4-FFF2-40B4-BE49-F238E27FC236}">
                <a16:creationId xmlns:a16="http://schemas.microsoft.com/office/drawing/2014/main" id="{E5F320E8-B382-407A-BFB7-8346ADB4B9EC}"/>
              </a:ext>
            </a:extLst>
          </p:cNvPr>
          <p:cNvSpPr>
            <a:spLocks noGrp="1"/>
          </p:cNvSpPr>
          <p:nvPr>
            <p:ph idx="1"/>
          </p:nvPr>
        </p:nvSpPr>
        <p:spPr>
          <a:xfrm>
            <a:off x="901811" y="808666"/>
            <a:ext cx="10942778" cy="507998"/>
          </a:xfrm>
        </p:spPr>
        <p:style>
          <a:lnRef idx="1">
            <a:schemeClr val="accent6"/>
          </a:lnRef>
          <a:fillRef idx="2">
            <a:schemeClr val="accent6"/>
          </a:fillRef>
          <a:effectRef idx="1">
            <a:schemeClr val="accent6"/>
          </a:effectRef>
          <a:fontRef idx="minor">
            <a:schemeClr val="dk1"/>
          </a:fontRef>
        </p:style>
        <p:txBody>
          <a:bodyPr/>
          <a:lstStyle/>
          <a:p>
            <a:pPr marL="0" indent="0" algn="ctr">
              <a:buNone/>
            </a:pPr>
            <a:r>
              <a:rPr lang="en-US" i="1" dirty="0"/>
              <a:t>Research into sustainable and healthy agricultural production</a:t>
            </a:r>
          </a:p>
        </p:txBody>
      </p:sp>
      <p:sp>
        <p:nvSpPr>
          <p:cNvPr id="6" name="Segnaposto contenuto 4">
            <a:extLst>
              <a:ext uri="{FF2B5EF4-FFF2-40B4-BE49-F238E27FC236}">
                <a16:creationId xmlns:a16="http://schemas.microsoft.com/office/drawing/2014/main" id="{4DFDE302-D8EB-425B-8A51-37F1F2D276A8}"/>
              </a:ext>
            </a:extLst>
          </p:cNvPr>
          <p:cNvSpPr txBox="1">
            <a:spLocks/>
          </p:cNvSpPr>
          <p:nvPr/>
        </p:nvSpPr>
        <p:spPr>
          <a:xfrm>
            <a:off x="838200" y="1422400"/>
            <a:ext cx="5545433" cy="507047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b="1" dirty="0"/>
              <a:t>Spray characterisation</a:t>
            </a:r>
            <a:br>
              <a:rPr lang="en-US" sz="2400" dirty="0"/>
            </a:br>
            <a:r>
              <a:rPr lang="en-US" sz="2400" dirty="0"/>
              <a:t>Analysis of droplet size distribution and spray patterns from nozzles used in sprayers for plant protection, to improve deposition efficiency and reduce drift</a:t>
            </a:r>
          </a:p>
          <a:p>
            <a:pPr>
              <a:lnSpc>
                <a:spcPct val="120000"/>
              </a:lnSpc>
            </a:pPr>
            <a:r>
              <a:rPr lang="en-US" sz="2400" b="1" dirty="0"/>
              <a:t>Fan airflow-rate setting</a:t>
            </a:r>
            <a:br>
              <a:rPr lang="en-US" sz="2400" dirty="0"/>
            </a:br>
            <a:r>
              <a:rPr lang="en-US" sz="2400" dirty="0"/>
              <a:t>Study of the relationship between sprayer fan geometry and transmission settings for reducing fuel consumption, emissions, and drift risk by enhancing distribution uniformity</a:t>
            </a:r>
          </a:p>
          <a:p>
            <a:pPr>
              <a:lnSpc>
                <a:spcPct val="120000"/>
              </a:lnSpc>
            </a:pPr>
            <a:r>
              <a:rPr lang="en-US" sz="2400" b="1" dirty="0"/>
              <a:t>Distribution of natural enemies</a:t>
            </a:r>
            <a:br>
              <a:rPr lang="en-US" sz="2400" b="1" dirty="0"/>
            </a:br>
            <a:r>
              <a:rPr lang="en-US" sz="2400" dirty="0"/>
              <a:t>Design and testing of prototypes for the release of beneficial organisms by hand‑carried device, wire‑trolley system, UAS‑based platform, to support precision biocontrol</a:t>
            </a:r>
          </a:p>
        </p:txBody>
      </p:sp>
      <p:pic>
        <p:nvPicPr>
          <p:cNvPr id="8" name="Immagine 7">
            <a:extLst>
              <a:ext uri="{FF2B5EF4-FFF2-40B4-BE49-F238E27FC236}">
                <a16:creationId xmlns:a16="http://schemas.microsoft.com/office/drawing/2014/main" id="{2614DC3D-9318-4C6F-9655-91EFF94CD52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5979275" y="4162758"/>
            <a:ext cx="2877322" cy="2068603"/>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891D28A7-2388-4DCC-92AD-363337DBE3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83633" y="1434907"/>
            <a:ext cx="2816026" cy="2112019"/>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5E70DE4E-ED3F-44F7-AAFD-439918B7F3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55147" y="4405320"/>
            <a:ext cx="2989442" cy="2242082"/>
          </a:xfrm>
          <a:prstGeom prst="rect">
            <a:avLst/>
          </a:prstGeom>
          <a:ln>
            <a:noFill/>
          </a:ln>
          <a:effectLst>
            <a:outerShdw blurRad="292100" dist="139700" dir="2700000" algn="tl" rotWithShape="0">
              <a:srgbClr val="333333">
                <a:alpha val="65000"/>
              </a:srgbClr>
            </a:outerShdw>
          </a:effectLst>
        </p:spPr>
      </p:pic>
      <p:pic>
        <p:nvPicPr>
          <p:cNvPr id="3" name="Immagine 2"/>
          <p:cNvPicPr>
            <a:picLocks noChangeAspect="1"/>
          </p:cNvPicPr>
          <p:nvPr/>
        </p:nvPicPr>
        <p:blipFill>
          <a:blip r:embed="rId5"/>
          <a:stretch>
            <a:fillRect/>
          </a:stretch>
        </p:blipFill>
        <p:spPr>
          <a:xfrm>
            <a:off x="9522646" y="1434907"/>
            <a:ext cx="2321943" cy="25116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8743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Effetto della polverizzazione</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pic>
        <p:nvPicPr>
          <p:cNvPr id="7" name="Immagine 6">
            <a:extLst>
              <a:ext uri="{FF2B5EF4-FFF2-40B4-BE49-F238E27FC236}">
                <a16:creationId xmlns:a16="http://schemas.microsoft.com/office/drawing/2014/main" id="{FFB190A0-1158-431C-A51D-6B92A2F3EB6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989682" y="1425712"/>
            <a:ext cx="7597176" cy="4550288"/>
          </a:xfrm>
          <a:prstGeom prst="rect">
            <a:avLst/>
          </a:prstGeom>
        </p:spPr>
      </p:pic>
    </p:spTree>
    <p:extLst>
      <p:ext uri="{BB962C8B-B14F-4D97-AF65-F5344CB8AC3E}">
        <p14:creationId xmlns:p14="http://schemas.microsoft.com/office/powerpoint/2010/main" val="3689800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Effetto della polverizzazione</a:t>
            </a:r>
          </a:p>
        </p:txBody>
      </p:sp>
      <p:sp>
        <p:nvSpPr>
          <p:cNvPr id="3" name="Segnaposto contenuto 2">
            <a:extLst>
              <a:ext uri="{FF2B5EF4-FFF2-40B4-BE49-F238E27FC236}">
                <a16:creationId xmlns:a16="http://schemas.microsoft.com/office/drawing/2014/main" id="{037EE760-6EE2-4753-B3A6-3744D7DEB1A9}"/>
              </a:ext>
            </a:extLst>
          </p:cNvPr>
          <p:cNvSpPr>
            <a:spLocks noGrp="1"/>
          </p:cNvSpPr>
          <p:nvPr>
            <p:ph idx="1"/>
          </p:nvPr>
        </p:nvSpPr>
        <p:spPr>
          <a:xfrm>
            <a:off x="2589212" y="1440000"/>
            <a:ext cx="8915400" cy="4536000"/>
          </a:xfrm>
        </p:spPr>
        <p:txBody>
          <a:bodyPr/>
          <a:lstStyle/>
          <a:p>
            <a:r>
              <a:rPr lang="it-IT" dirty="0"/>
              <a:t>D &lt; 100 µm – Le gocce di piccolo diametro sono preda di due fenomeni: </a:t>
            </a:r>
          </a:p>
          <a:p>
            <a:pPr lvl="1"/>
            <a:r>
              <a:rPr lang="it-IT" dirty="0"/>
              <a:t>deriva: a causa delle correnti d’aria e possono allontanarsi di grandi distanze dal punto di erogazione</a:t>
            </a:r>
          </a:p>
          <a:p>
            <a:pPr lvl="1"/>
            <a:r>
              <a:rPr lang="it-IT" dirty="0"/>
              <a:t>evaporazione: in ambienti secchi possono evaporare prima di raggiungere il bersaglio (la chioma)</a:t>
            </a:r>
          </a:p>
          <a:p>
            <a:r>
              <a:rPr lang="it-IT" dirty="0"/>
              <a:t>D = 500 µm – Le gocce di grande diametro possono dare luogo a:</a:t>
            </a:r>
          </a:p>
          <a:p>
            <a:pPr lvl="1"/>
            <a:r>
              <a:rPr lang="it-IT" dirty="0"/>
              <a:t>ruscellamento: caduta dalla vegetazione sul terreno sottostante</a:t>
            </a:r>
          </a:p>
          <a:p>
            <a:pPr lvl="1"/>
            <a:r>
              <a:rPr lang="it-IT" dirty="0"/>
              <a:t>coalescenza: più gocce si spostano sulla foglia e si riuniscono in una di maggiore volume (coalescenza)</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sp>
        <p:nvSpPr>
          <p:cNvPr id="7" name="CasellaDiTesto 6">
            <a:extLst>
              <a:ext uri="{FF2B5EF4-FFF2-40B4-BE49-F238E27FC236}">
                <a16:creationId xmlns:a16="http://schemas.microsoft.com/office/drawing/2014/main" id="{F84C35FF-3C5A-427A-BF23-B42D58E3E251}"/>
              </a:ext>
            </a:extLst>
          </p:cNvPr>
          <p:cNvSpPr txBox="1"/>
          <p:nvPr/>
        </p:nvSpPr>
        <p:spPr>
          <a:xfrm>
            <a:off x="687388" y="2800059"/>
            <a:ext cx="1982183" cy="1815882"/>
          </a:xfrm>
          <a:prstGeom prst="rect">
            <a:avLst/>
          </a:prstGeom>
          <a:noFill/>
        </p:spPr>
        <p:txBody>
          <a:bodyPr wrap="square" rtlCol="0">
            <a:spAutoFit/>
          </a:bodyPr>
          <a:lstStyle/>
          <a:p>
            <a:r>
              <a:rPr lang="it-IT" sz="2800" b="1" dirty="0">
                <a:solidFill>
                  <a:srgbClr val="C00000"/>
                </a:solidFill>
                <a:latin typeface="Calibri" panose="020F0502020204030204" pitchFamily="34" charset="0"/>
                <a:ea typeface="Calibri" panose="020F0502020204030204" pitchFamily="34" charset="0"/>
                <a:cs typeface="Calibri" panose="020F0502020204030204" pitchFamily="34" charset="0"/>
              </a:rPr>
              <a:t>Le perdite possono raggiungere l’80%</a:t>
            </a:r>
          </a:p>
        </p:txBody>
      </p:sp>
    </p:spTree>
    <p:extLst>
      <p:ext uri="{BB962C8B-B14F-4D97-AF65-F5344CB8AC3E}">
        <p14:creationId xmlns:p14="http://schemas.microsoft.com/office/powerpoint/2010/main" val="196500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500"/>
                                        <p:tgtEl>
                                          <p:spTgt spid="3">
                                            <p:txEl>
                                              <p:pRg st="3" end="3"/>
                                            </p:txEl>
                                          </p:spTgt>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up)">
                                      <p:cBhvr>
                                        <p:cTn id="24" dur="500"/>
                                        <p:tgtEl>
                                          <p:spTgt spid="3">
                                            <p:txEl>
                                              <p:pRg st="4" end="4"/>
                                            </p:txEl>
                                          </p:spTgt>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up)">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Effetto della polverizzazione</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pic>
        <p:nvPicPr>
          <p:cNvPr id="8" name="Segnaposto contenuto 7">
            <a:extLst>
              <a:ext uri="{FF2B5EF4-FFF2-40B4-BE49-F238E27FC236}">
                <a16:creationId xmlns:a16="http://schemas.microsoft.com/office/drawing/2014/main" id="{281F390E-92F3-40CC-A0C7-C21EF04DEADD}"/>
              </a:ext>
            </a:extLst>
          </p:cNvPr>
          <p:cNvPicPr>
            <a:picLocks noGrp="1" noChangeAspect="1"/>
          </p:cNvPicPr>
          <p:nvPr>
            <p:ph idx="1"/>
          </p:nvPr>
        </p:nvPicPr>
        <p:blipFill>
          <a:blip r:embed="rId2"/>
          <a:stretch>
            <a:fillRect/>
          </a:stretch>
        </p:blipFill>
        <p:spPr>
          <a:xfrm>
            <a:off x="3399155" y="1439863"/>
            <a:ext cx="7295516" cy="4535487"/>
          </a:xfrm>
          <a:prstGeom prst="rect">
            <a:avLst/>
          </a:prstGeom>
        </p:spPr>
      </p:pic>
      <p:sp>
        <p:nvSpPr>
          <p:cNvPr id="3" name="CasellaDiTesto 2">
            <a:extLst>
              <a:ext uri="{FF2B5EF4-FFF2-40B4-BE49-F238E27FC236}">
                <a16:creationId xmlns:a16="http://schemas.microsoft.com/office/drawing/2014/main" id="{0EE45079-ED4B-4812-8EBA-28C432100118}"/>
              </a:ext>
            </a:extLst>
          </p:cNvPr>
          <p:cNvSpPr txBox="1"/>
          <p:nvPr/>
        </p:nvSpPr>
        <p:spPr>
          <a:xfrm>
            <a:off x="5854902" y="1649931"/>
            <a:ext cx="333746" cy="307777"/>
          </a:xfrm>
          <a:prstGeom prst="rect">
            <a:avLst/>
          </a:prstGeom>
          <a:noFill/>
        </p:spPr>
        <p:txBody>
          <a:bodyPr wrap="none" rtlCol="0">
            <a:spAutoFit/>
          </a:bodyPr>
          <a:lstStyle/>
          <a:p>
            <a:r>
              <a:rPr lang="it-IT" sz="1400" dirty="0">
                <a:solidFill>
                  <a:srgbClr val="35399A"/>
                </a:solidFill>
                <a:latin typeface="Arial" panose="020B0604020202020204" pitchFamily="34" charset="0"/>
                <a:cs typeface="Arial" panose="020B0604020202020204" pitchFamily="34" charset="0"/>
              </a:rPr>
              <a:t>m</a:t>
            </a:r>
          </a:p>
        </p:txBody>
      </p:sp>
    </p:spTree>
    <p:extLst>
      <p:ext uri="{BB962C8B-B14F-4D97-AF65-F5344CB8AC3E}">
        <p14:creationId xmlns:p14="http://schemas.microsoft.com/office/powerpoint/2010/main" val="3849976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Quale irroratrice</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pic>
        <p:nvPicPr>
          <p:cNvPr id="1026" name="Picture 2">
            <a:extLst>
              <a:ext uri="{FF2B5EF4-FFF2-40B4-BE49-F238E27FC236}">
                <a16:creationId xmlns:a16="http://schemas.microsoft.com/office/drawing/2014/main" id="{AABFE865-EDC4-4FAB-BC97-3B2B3764EB3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476" y="1296742"/>
            <a:ext cx="4185502" cy="23857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DA098AC-8C4C-4CA6-9863-F9AB57D3ED6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458200" y="3766739"/>
            <a:ext cx="3046412" cy="2284809"/>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E0BD8306-A8FE-4F22-B75D-8B60A5046A56}"/>
              </a:ext>
            </a:extLst>
          </p:cNvPr>
          <p:cNvPicPr>
            <a:picLocks noChangeAspect="1"/>
          </p:cNvPicPr>
          <p:nvPr/>
        </p:nvPicPr>
        <p:blipFill>
          <a:blip r:embed="rId4"/>
          <a:stretch>
            <a:fillRect/>
          </a:stretch>
        </p:blipFill>
        <p:spPr>
          <a:xfrm>
            <a:off x="2589212" y="3617440"/>
            <a:ext cx="2825751" cy="2341259"/>
          </a:xfrm>
          <a:prstGeom prst="rect">
            <a:avLst/>
          </a:prstGeom>
        </p:spPr>
      </p:pic>
      <p:pic>
        <p:nvPicPr>
          <p:cNvPr id="11" name="Immagine 10">
            <a:extLst>
              <a:ext uri="{FF2B5EF4-FFF2-40B4-BE49-F238E27FC236}">
                <a16:creationId xmlns:a16="http://schemas.microsoft.com/office/drawing/2014/main" id="{33AD2B9A-C5F8-4070-8691-5DD167DB4288}"/>
              </a:ext>
            </a:extLst>
          </p:cNvPr>
          <p:cNvPicPr>
            <a:picLocks noChangeAspect="1"/>
          </p:cNvPicPr>
          <p:nvPr/>
        </p:nvPicPr>
        <p:blipFill>
          <a:blip r:embed="rId5"/>
          <a:stretch>
            <a:fillRect/>
          </a:stretch>
        </p:blipFill>
        <p:spPr>
          <a:xfrm>
            <a:off x="6500185" y="1468513"/>
            <a:ext cx="2779545" cy="2084658"/>
          </a:xfrm>
          <a:prstGeom prst="rect">
            <a:avLst/>
          </a:prstGeom>
        </p:spPr>
      </p:pic>
      <p:sp>
        <p:nvSpPr>
          <p:cNvPr id="14" name="Text Box 5">
            <a:extLst>
              <a:ext uri="{FF2B5EF4-FFF2-40B4-BE49-F238E27FC236}">
                <a16:creationId xmlns:a16="http://schemas.microsoft.com/office/drawing/2014/main" id="{6BBE7286-846C-4316-A59E-9174D92C3004}"/>
              </a:ext>
            </a:extLst>
          </p:cNvPr>
          <p:cNvSpPr txBox="1">
            <a:spLocks noChangeArrowheads="1"/>
          </p:cNvSpPr>
          <p:nvPr/>
        </p:nvSpPr>
        <p:spPr bwMode="auto">
          <a:xfrm>
            <a:off x="5427244" y="3553171"/>
            <a:ext cx="214588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50000"/>
              </a:spcBef>
              <a:buClrTx/>
              <a:buSzTx/>
              <a:buFont typeface="Wingdings" pitchFamily="2" charset="2"/>
              <a:buNone/>
            </a:pPr>
            <a:r>
              <a:rPr lang="it-IT" altLang="it-IT" sz="2400" dirty="0">
                <a:solidFill>
                  <a:srgbClr val="C00000"/>
                </a:solidFill>
                <a:latin typeface="Calibri" panose="020F0502020204030204" pitchFamily="34" charset="0"/>
                <a:cs typeface="Calibri" panose="020F0502020204030204" pitchFamily="34" charset="0"/>
              </a:rPr>
              <a:t>Polverizzazione idraulica</a:t>
            </a:r>
          </a:p>
        </p:txBody>
      </p:sp>
      <p:sp>
        <p:nvSpPr>
          <p:cNvPr id="15" name="Text Box 5">
            <a:extLst>
              <a:ext uri="{FF2B5EF4-FFF2-40B4-BE49-F238E27FC236}">
                <a16:creationId xmlns:a16="http://schemas.microsoft.com/office/drawing/2014/main" id="{ACD4D9F5-9114-4957-BC16-68A7ECB77EF8}"/>
              </a:ext>
            </a:extLst>
          </p:cNvPr>
          <p:cNvSpPr txBox="1">
            <a:spLocks noChangeArrowheads="1"/>
          </p:cNvSpPr>
          <p:nvPr/>
        </p:nvSpPr>
        <p:spPr bwMode="auto">
          <a:xfrm>
            <a:off x="9359651" y="2935642"/>
            <a:ext cx="21449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r">
              <a:spcBef>
                <a:spcPct val="50000"/>
              </a:spcBef>
              <a:buClrTx/>
              <a:buSzTx/>
              <a:buFont typeface="Wingdings" pitchFamily="2" charset="2"/>
              <a:buNone/>
            </a:pPr>
            <a:r>
              <a:rPr lang="it-IT" altLang="it-IT" sz="2400" dirty="0">
                <a:solidFill>
                  <a:srgbClr val="950D10"/>
                </a:solidFill>
                <a:latin typeface="Calibri" panose="020F0502020204030204" pitchFamily="34" charset="0"/>
                <a:cs typeface="Calibri" panose="020F0502020204030204" pitchFamily="34" charset="0"/>
              </a:rPr>
              <a:t>Polverizzazione pneumatica</a:t>
            </a:r>
          </a:p>
        </p:txBody>
      </p:sp>
    </p:spTree>
    <p:extLst>
      <p:ext uri="{BB962C8B-B14F-4D97-AF65-F5344CB8AC3E}">
        <p14:creationId xmlns:p14="http://schemas.microsoft.com/office/powerpoint/2010/main" val="106762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Caratterizzazione dello spray</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037EE760-6EE2-4753-B3A6-3744D7DEB1A9}"/>
                  </a:ext>
                </a:extLst>
              </p:cNvPr>
              <p:cNvSpPr>
                <a:spLocks noGrp="1"/>
              </p:cNvSpPr>
              <p:nvPr>
                <p:ph idx="1"/>
              </p:nvPr>
            </p:nvSpPr>
            <p:spPr>
              <a:xfrm>
                <a:off x="2589212" y="1440000"/>
                <a:ext cx="8915400" cy="4536000"/>
              </a:xfrm>
            </p:spPr>
            <p:txBody>
              <a:bodyPr/>
              <a:lstStyle/>
              <a:p>
                <a:pPr marL="0" indent="0">
                  <a:buNone/>
                </a:pPr>
                <a:r>
                  <a:rPr lang="it-IT" dirty="0"/>
                  <a:t>Nella polverizzazione idraulica la dimensione delle gocce dipende da ugelli e pressione di esercizio</a:t>
                </a:r>
              </a:p>
              <a:p>
                <a:pPr marL="0" indent="0">
                  <a:buNone/>
                </a:pPr>
                <a:r>
                  <a:rPr lang="it-IT" dirty="0"/>
                  <a:t>Occorre orientarsi su tipologie di ugelli che consentono di produrre una popolazione di gocce omogenea</a:t>
                </a:r>
              </a:p>
              <a:p>
                <a:pPr marL="0" indent="0">
                  <a:buNone/>
                </a:pPr>
                <a:r>
                  <a:rPr lang="it-IT" dirty="0"/>
                  <a:t>Sono state eseguite prove al banco a differenti pressioni, con e senza adiuvanti su ugelli a turbolenza e a iniezione d’aria per caratterizzare gli spray in termini di:</a:t>
                </a:r>
              </a:p>
              <a:p>
                <a:r>
                  <a:rPr lang="it-IT" dirty="0"/>
                  <a:t>Diametri volumetrici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𝐷</m:t>
                        </m:r>
                      </m:e>
                      <m:sub>
                        <m:r>
                          <a:rPr lang="it-IT" b="0" i="1" smtClean="0">
                            <a:latin typeface="Cambria Math" panose="02040503050406030204" pitchFamily="18" charset="0"/>
                          </a:rPr>
                          <m:t>𝑣</m:t>
                        </m:r>
                        <m:r>
                          <a:rPr lang="it-IT" b="0" i="1" smtClean="0">
                            <a:latin typeface="Cambria Math" panose="02040503050406030204" pitchFamily="18" charset="0"/>
                          </a:rPr>
                          <m:t>0,1</m:t>
                        </m:r>
                      </m:sub>
                    </m:sSub>
                  </m:oMath>
                </a14:m>
                <a:r>
                  <a:rPr lang="it-IT" dirty="0"/>
                  <a:t>, </a:t>
                </a:r>
                <a14:m>
                  <m:oMath xmlns:m="http://schemas.openxmlformats.org/officeDocument/2006/math">
                    <m:r>
                      <a:rPr lang="it-IT" b="0" i="1" smtClean="0">
                        <a:latin typeface="Cambria Math" panose="02040503050406030204" pitchFamily="18" charset="0"/>
                      </a:rPr>
                      <m:t>𝑉𝑀𝐷</m:t>
                    </m:r>
                  </m:oMath>
                </a14:m>
                <a:r>
                  <a:rPr lang="it-IT" dirty="0"/>
                  <a:t>,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𝐷</m:t>
                        </m:r>
                      </m:e>
                      <m:sub>
                        <m:r>
                          <a:rPr lang="it-IT" i="1">
                            <a:latin typeface="Cambria Math" panose="02040503050406030204" pitchFamily="18" charset="0"/>
                          </a:rPr>
                          <m:t>𝑣</m:t>
                        </m:r>
                        <m:r>
                          <a:rPr lang="it-IT" i="1">
                            <a:latin typeface="Cambria Math" panose="02040503050406030204" pitchFamily="18" charset="0"/>
                          </a:rPr>
                          <m:t>0,9</m:t>
                        </m:r>
                      </m:sub>
                    </m:sSub>
                  </m:oMath>
                </a14:m>
                <a:r>
                  <a:rPr lang="it-IT" dirty="0"/>
                  <a:t>)</a:t>
                </a:r>
              </a:p>
              <a:p>
                <a:r>
                  <a:rPr lang="it-IT" dirty="0"/>
                  <a:t>Diametro mediano numerico</a:t>
                </a:r>
              </a:p>
              <a:p>
                <a:r>
                  <a:rPr lang="it-IT" dirty="0"/>
                  <a:t>Relative </a:t>
                </a:r>
                <a:r>
                  <a:rPr lang="it-IT" dirty="0" err="1"/>
                  <a:t>Span</a:t>
                </a:r>
                <a:r>
                  <a:rPr lang="it-IT" dirty="0"/>
                  <a:t> </a:t>
                </a:r>
                <a:r>
                  <a:rPr lang="it-IT" dirty="0" err="1"/>
                  <a:t>Factor</a:t>
                </a:r>
                <a:endParaRPr lang="it-IT" dirty="0"/>
              </a:p>
            </p:txBody>
          </p:sp>
        </mc:Choice>
        <mc:Fallback xmlns="">
          <p:sp>
            <p:nvSpPr>
              <p:cNvPr id="3" name="Segnaposto contenuto 2">
                <a:extLst>
                  <a:ext uri="{FF2B5EF4-FFF2-40B4-BE49-F238E27FC236}">
                    <a16:creationId xmlns:a16="http://schemas.microsoft.com/office/drawing/2014/main" id="{037EE760-6EE2-4753-B3A6-3744D7DEB1A9}"/>
                  </a:ext>
                </a:extLst>
              </p:cNvPr>
              <p:cNvSpPr>
                <a:spLocks noGrp="1" noRot="1" noChangeAspect="1" noMove="1" noResize="1" noEditPoints="1" noAdjustHandles="1" noChangeArrowheads="1" noChangeShapeType="1" noTextEdit="1"/>
              </p:cNvSpPr>
              <p:nvPr>
                <p:ph idx="1"/>
              </p:nvPr>
            </p:nvSpPr>
            <p:spPr>
              <a:xfrm>
                <a:off x="2589212" y="1440000"/>
                <a:ext cx="8915400" cy="4536000"/>
              </a:xfrm>
              <a:blipFill>
                <a:blip r:embed="rId2"/>
                <a:stretch>
                  <a:fillRect l="-1094" t="-1075" b="-134"/>
                </a:stretch>
              </a:blipFill>
            </p:spPr>
            <p:txBody>
              <a:bodyPr/>
              <a:lstStyle/>
              <a:p>
                <a:r>
                  <a:rPr lang="it-IT">
                    <a:noFill/>
                  </a:rPr>
                  <a:t> </a:t>
                </a:r>
              </a:p>
            </p:txBody>
          </p:sp>
        </mc:Fallback>
      </mc:AlternateContent>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spTree>
    <p:extLst>
      <p:ext uri="{BB962C8B-B14F-4D97-AF65-F5344CB8AC3E}">
        <p14:creationId xmlns:p14="http://schemas.microsoft.com/office/powerpoint/2010/main" val="37583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up)">
                                      <p:cBhvr>
                                        <p:cTn id="21" dur="500"/>
                                        <p:tgtEl>
                                          <p:spTgt spid="3">
                                            <p:txEl>
                                              <p:pRg st="3" end="3"/>
                                            </p:txEl>
                                          </p:spTgt>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up)">
                                      <p:cBhvr>
                                        <p:cTn id="25" dur="500"/>
                                        <p:tgtEl>
                                          <p:spTgt spid="3">
                                            <p:txEl>
                                              <p:pRg st="4" end="4"/>
                                            </p:txEl>
                                          </p:spTgt>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up)">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04EA1D-91B9-436D-BEDB-96BE105E171B}"/>
              </a:ext>
            </a:extLst>
          </p:cNvPr>
          <p:cNvSpPr>
            <a:spLocks noGrp="1"/>
          </p:cNvSpPr>
          <p:nvPr>
            <p:ph type="title"/>
          </p:nvPr>
        </p:nvSpPr>
        <p:spPr/>
        <p:txBody>
          <a:bodyPr/>
          <a:lstStyle/>
          <a:p>
            <a:r>
              <a:rPr lang="it-IT" dirty="0"/>
              <a:t>Caratterizzazione dello spray</a:t>
            </a:r>
          </a:p>
        </p:txBody>
      </p:sp>
      <p:sp>
        <p:nvSpPr>
          <p:cNvPr id="3" name="Segnaposto numero diapositiva 2">
            <a:extLst>
              <a:ext uri="{FF2B5EF4-FFF2-40B4-BE49-F238E27FC236}">
                <a16:creationId xmlns:a16="http://schemas.microsoft.com/office/drawing/2014/main" id="{CB00A1D3-F355-4C66-9F5C-C0F6EA8794E8}"/>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
        <p:nvSpPr>
          <p:cNvPr id="4" name="Segnaposto data 3">
            <a:extLst>
              <a:ext uri="{FF2B5EF4-FFF2-40B4-BE49-F238E27FC236}">
                <a16:creationId xmlns:a16="http://schemas.microsoft.com/office/drawing/2014/main" id="{08715CBF-61CC-4339-BE94-1B5CE2EBBB5B}"/>
              </a:ext>
            </a:extLst>
          </p:cNvPr>
          <p:cNvSpPr>
            <a:spLocks noGrp="1"/>
          </p:cNvSpPr>
          <p:nvPr>
            <p:ph type="dt" sz="half" idx="10"/>
          </p:nvPr>
        </p:nvSpPr>
        <p:spPr/>
        <p:txBody>
          <a:bodyPr/>
          <a:lstStyle/>
          <a:p>
            <a:r>
              <a:rPr lang="it-IT"/>
              <a:t>05 Maggio 2026</a:t>
            </a:r>
            <a:endParaRPr lang="en-US" dirty="0"/>
          </a:p>
        </p:txBody>
      </p:sp>
      <p:sp>
        <p:nvSpPr>
          <p:cNvPr id="5" name="Segnaposto piè di pagina 4">
            <a:extLst>
              <a:ext uri="{FF2B5EF4-FFF2-40B4-BE49-F238E27FC236}">
                <a16:creationId xmlns:a16="http://schemas.microsoft.com/office/drawing/2014/main" id="{108E928D-4395-4A60-9679-1614D1340057}"/>
              </a:ext>
            </a:extLst>
          </p:cNvPr>
          <p:cNvSpPr>
            <a:spLocks noGrp="1"/>
          </p:cNvSpPr>
          <p:nvPr>
            <p:ph type="ftr" sz="quarter" idx="11"/>
          </p:nvPr>
        </p:nvSpPr>
        <p:spPr/>
        <p:txBody>
          <a:bodyPr/>
          <a:lstStyle/>
          <a:p>
            <a:r>
              <a:rPr lang="en-US"/>
              <a:t>Fruit Journal Citrus Forum 2026 – Sheraton Four Points – Catania</a:t>
            </a:r>
            <a:endParaRPr lang="en-US" dirty="0"/>
          </a:p>
        </p:txBody>
      </p:sp>
      <p:pic>
        <p:nvPicPr>
          <p:cNvPr id="17" name="Immagine 16">
            <a:extLst>
              <a:ext uri="{FF2B5EF4-FFF2-40B4-BE49-F238E27FC236}">
                <a16:creationId xmlns:a16="http://schemas.microsoft.com/office/drawing/2014/main" id="{EAEF7E51-664B-4970-9B3C-81AF1EE3ED05}"/>
              </a:ext>
            </a:extLst>
          </p:cNvPr>
          <p:cNvPicPr>
            <a:picLocks noChangeAspect="1"/>
          </p:cNvPicPr>
          <p:nvPr/>
        </p:nvPicPr>
        <p:blipFill rotWithShape="1">
          <a:blip r:embed="rId2"/>
          <a:srcRect l="17191" t="8859" r="24662"/>
          <a:stretch/>
        </p:blipFill>
        <p:spPr>
          <a:xfrm>
            <a:off x="2583313" y="1758007"/>
            <a:ext cx="3924639" cy="4101023"/>
          </a:xfrm>
          <a:prstGeom prst="rect">
            <a:avLst/>
          </a:prstGeom>
        </p:spPr>
      </p:pic>
      <p:pic>
        <p:nvPicPr>
          <p:cNvPr id="13" name="Immagine 12">
            <a:extLst>
              <a:ext uri="{FF2B5EF4-FFF2-40B4-BE49-F238E27FC236}">
                <a16:creationId xmlns:a16="http://schemas.microsoft.com/office/drawing/2014/main" id="{A99EB00C-E351-4F62-9E44-ACFE2CE2BB92}"/>
              </a:ext>
            </a:extLst>
          </p:cNvPr>
          <p:cNvPicPr>
            <a:picLocks noChangeAspect="1"/>
          </p:cNvPicPr>
          <p:nvPr/>
        </p:nvPicPr>
        <p:blipFill>
          <a:blip r:embed="rId3"/>
          <a:stretch>
            <a:fillRect/>
          </a:stretch>
        </p:blipFill>
        <p:spPr>
          <a:xfrm>
            <a:off x="4904916" y="1758007"/>
            <a:ext cx="1603036" cy="1068690"/>
          </a:xfrm>
          <a:prstGeom prst="rect">
            <a:avLst/>
          </a:prstGeom>
        </p:spPr>
      </p:pic>
      <p:pic>
        <p:nvPicPr>
          <p:cNvPr id="9" name="Immagine 8">
            <a:extLst>
              <a:ext uri="{FF2B5EF4-FFF2-40B4-BE49-F238E27FC236}">
                <a16:creationId xmlns:a16="http://schemas.microsoft.com/office/drawing/2014/main" id="{8DF8AAEE-DB17-459E-8D85-9B97E40C7210}"/>
              </a:ext>
            </a:extLst>
          </p:cNvPr>
          <p:cNvPicPr>
            <a:picLocks noChangeAspect="1"/>
          </p:cNvPicPr>
          <p:nvPr/>
        </p:nvPicPr>
        <p:blipFill>
          <a:blip r:embed="rId4"/>
          <a:stretch>
            <a:fillRect/>
          </a:stretch>
        </p:blipFill>
        <p:spPr>
          <a:xfrm>
            <a:off x="5799066" y="4279329"/>
            <a:ext cx="2405825" cy="1804369"/>
          </a:xfrm>
          <a:prstGeom prst="rect">
            <a:avLst/>
          </a:prstGeom>
        </p:spPr>
      </p:pic>
      <p:pic>
        <p:nvPicPr>
          <p:cNvPr id="21" name="Immagine 20">
            <a:extLst>
              <a:ext uri="{FF2B5EF4-FFF2-40B4-BE49-F238E27FC236}">
                <a16:creationId xmlns:a16="http://schemas.microsoft.com/office/drawing/2014/main" id="{E2FC5B36-088E-4745-858E-198FFCC4D11B}"/>
              </a:ext>
            </a:extLst>
          </p:cNvPr>
          <p:cNvPicPr>
            <a:picLocks noChangeAspect="1"/>
          </p:cNvPicPr>
          <p:nvPr/>
        </p:nvPicPr>
        <p:blipFill>
          <a:blip r:embed="rId5"/>
          <a:stretch>
            <a:fillRect/>
          </a:stretch>
        </p:blipFill>
        <p:spPr>
          <a:xfrm>
            <a:off x="8794974" y="3741099"/>
            <a:ext cx="2183990" cy="1455993"/>
          </a:xfrm>
          <a:prstGeom prst="rect">
            <a:avLst/>
          </a:prstGeom>
        </p:spPr>
      </p:pic>
      <p:pic>
        <p:nvPicPr>
          <p:cNvPr id="23" name="Immagine 22">
            <a:extLst>
              <a:ext uri="{FF2B5EF4-FFF2-40B4-BE49-F238E27FC236}">
                <a16:creationId xmlns:a16="http://schemas.microsoft.com/office/drawing/2014/main" id="{111AB92E-8D1D-4698-89A2-931F3A29B269}"/>
              </a:ext>
            </a:extLst>
          </p:cNvPr>
          <p:cNvPicPr>
            <a:picLocks noChangeAspect="1"/>
          </p:cNvPicPr>
          <p:nvPr/>
        </p:nvPicPr>
        <p:blipFill>
          <a:blip r:embed="rId6"/>
          <a:stretch>
            <a:fillRect/>
          </a:stretch>
        </p:blipFill>
        <p:spPr>
          <a:xfrm>
            <a:off x="8783262" y="5199778"/>
            <a:ext cx="2716530" cy="883920"/>
          </a:xfrm>
          <a:prstGeom prst="rect">
            <a:avLst/>
          </a:prstGeom>
        </p:spPr>
      </p:pic>
      <p:pic>
        <p:nvPicPr>
          <p:cNvPr id="27" name="Immagine 26">
            <a:extLst>
              <a:ext uri="{FF2B5EF4-FFF2-40B4-BE49-F238E27FC236}">
                <a16:creationId xmlns:a16="http://schemas.microsoft.com/office/drawing/2014/main" id="{86EB4E76-534A-4953-ADEA-436CBAE742F4}"/>
              </a:ext>
            </a:extLst>
          </p:cNvPr>
          <p:cNvPicPr>
            <a:picLocks noChangeAspect="1"/>
          </p:cNvPicPr>
          <p:nvPr/>
        </p:nvPicPr>
        <p:blipFill rotWithShape="1">
          <a:blip r:embed="rId7"/>
          <a:srcRect b="17161"/>
          <a:stretch/>
        </p:blipFill>
        <p:spPr>
          <a:xfrm>
            <a:off x="7059720" y="1758007"/>
            <a:ext cx="3191991" cy="1983153"/>
          </a:xfrm>
          <a:prstGeom prst="rect">
            <a:avLst/>
          </a:prstGeom>
        </p:spPr>
      </p:pic>
    </p:spTree>
    <p:extLst>
      <p:ext uri="{BB962C8B-B14F-4D97-AF65-F5344CB8AC3E}">
        <p14:creationId xmlns:p14="http://schemas.microsoft.com/office/powerpoint/2010/main" val="247936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15C1F-D4E6-4A26-86A4-30363501C3C2}"/>
              </a:ext>
            </a:extLst>
          </p:cNvPr>
          <p:cNvSpPr>
            <a:spLocks noGrp="1"/>
          </p:cNvSpPr>
          <p:nvPr>
            <p:ph type="title"/>
          </p:nvPr>
        </p:nvSpPr>
        <p:spPr>
          <a:xfrm>
            <a:off x="2592925" y="624110"/>
            <a:ext cx="8911687" cy="540000"/>
          </a:xfrm>
        </p:spPr>
        <p:txBody>
          <a:bodyPr/>
          <a:lstStyle/>
          <a:p>
            <a:r>
              <a:rPr lang="it-IT" dirty="0"/>
              <a:t>Normativa</a:t>
            </a:r>
          </a:p>
        </p:txBody>
      </p:sp>
      <p:sp>
        <p:nvSpPr>
          <p:cNvPr id="3" name="Segnaposto contenuto 2">
            <a:extLst>
              <a:ext uri="{FF2B5EF4-FFF2-40B4-BE49-F238E27FC236}">
                <a16:creationId xmlns:a16="http://schemas.microsoft.com/office/drawing/2014/main" id="{037EE760-6EE2-4753-B3A6-3744D7DEB1A9}"/>
              </a:ext>
            </a:extLst>
          </p:cNvPr>
          <p:cNvSpPr>
            <a:spLocks noGrp="1"/>
          </p:cNvSpPr>
          <p:nvPr>
            <p:ph idx="1"/>
          </p:nvPr>
        </p:nvSpPr>
        <p:spPr>
          <a:xfrm>
            <a:off x="2589212" y="1440000"/>
            <a:ext cx="8915400" cy="4536000"/>
          </a:xfrm>
        </p:spPr>
        <p:txBody>
          <a:bodyPr/>
          <a:lstStyle/>
          <a:p>
            <a:r>
              <a:rPr lang="it-IT" b="1" dirty="0">
                <a:solidFill>
                  <a:srgbClr val="C00000"/>
                </a:solidFill>
              </a:rPr>
              <a:t>DIRETTIVA 2009/127/CE – D. Lgs. 22 giugno 2012, n. 124</a:t>
            </a:r>
          </a:p>
          <a:p>
            <a:pPr marL="357188" indent="0">
              <a:buNone/>
            </a:pPr>
            <a:r>
              <a:rPr lang="it-IT" dirty="0"/>
              <a:t>Modifica la direttiva 2006/42/CE (direttiva macchine) per le macchine irroratrici</a:t>
            </a:r>
          </a:p>
          <a:p>
            <a:pPr marL="357188" indent="0">
              <a:buNone/>
            </a:pPr>
            <a:r>
              <a:rPr lang="it-IT" dirty="0"/>
              <a:t>Stabilisce che le irroratrici siano progettate e costruite per essere utilizzate, regolate e sottoposte a manutenzione </a:t>
            </a:r>
            <a:r>
              <a:rPr lang="it-IT" dirty="0">
                <a:solidFill>
                  <a:srgbClr val="C00000"/>
                </a:solidFill>
              </a:rPr>
              <a:t>senza causare un’</a:t>
            </a:r>
            <a:r>
              <a:rPr lang="it-IT" b="1" u="sng" dirty="0">
                <a:solidFill>
                  <a:srgbClr val="C00000"/>
                </a:solidFill>
              </a:rPr>
              <a:t>esposizione non intenzionale</a:t>
            </a:r>
            <a:r>
              <a:rPr lang="it-IT" dirty="0">
                <a:solidFill>
                  <a:srgbClr val="C00000"/>
                </a:solidFill>
              </a:rPr>
              <a:t> dell’ambiente ai pesticidi</a:t>
            </a:r>
          </a:p>
          <a:p>
            <a:pPr marL="357188" indent="0">
              <a:buNone/>
            </a:pPr>
            <a:r>
              <a:rPr lang="it-IT" dirty="0"/>
              <a:t>Le macchine devono essere munite di dispositivi che permettano di </a:t>
            </a:r>
            <a:r>
              <a:rPr lang="it-IT" dirty="0">
                <a:solidFill>
                  <a:srgbClr val="C00000"/>
                </a:solidFill>
              </a:rPr>
              <a:t>regolare, in modo facile, preciso ed affidabile, la dose di applicazione</a:t>
            </a:r>
            <a:r>
              <a:rPr lang="it-IT" dirty="0"/>
              <a:t> </a:t>
            </a:r>
          </a:p>
        </p:txBody>
      </p:sp>
      <p:sp>
        <p:nvSpPr>
          <p:cNvPr id="4" name="Segnaposto numero diapositiva 3">
            <a:extLst>
              <a:ext uri="{FF2B5EF4-FFF2-40B4-BE49-F238E27FC236}">
                <a16:creationId xmlns:a16="http://schemas.microsoft.com/office/drawing/2014/main" id="{33BB5B62-D79B-443F-820B-832ADB1632AB}"/>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
        <p:nvSpPr>
          <p:cNvPr id="5" name="Segnaposto piè di pagina 4">
            <a:extLst>
              <a:ext uri="{FF2B5EF4-FFF2-40B4-BE49-F238E27FC236}">
                <a16:creationId xmlns:a16="http://schemas.microsoft.com/office/drawing/2014/main" id="{DB86FC13-B1FA-4652-BD61-46B4FD0823F0}"/>
              </a:ext>
            </a:extLst>
          </p:cNvPr>
          <p:cNvSpPr>
            <a:spLocks noGrp="1"/>
          </p:cNvSpPr>
          <p:nvPr>
            <p:ph type="ftr" sz="quarter" idx="11"/>
          </p:nvPr>
        </p:nvSpPr>
        <p:spPr/>
        <p:txBody>
          <a:bodyPr/>
          <a:lstStyle/>
          <a:p>
            <a:r>
              <a:rPr lang="en-US" dirty="0"/>
              <a:t>Fruit Journal Citrus Forum</a:t>
            </a:r>
            <a:fld id="{34F93F32-E205-4E8B-AC9F-967B9534DF68}" type="slidenum">
              <a:rPr lang="en-US" smtClean="0"/>
              <a:t>9</a:t>
            </a:fld>
            <a:fld id="{3D369BBC-B29C-4FD4-BCA1-3D157808370B}" type="slidenum">
              <a:rPr lang="en-US" smtClean="0"/>
              <a:t>9</a:t>
            </a:fld>
            <a:fld id="{DDB7127D-0F8E-49BC-A8A7-CDF8044BB804}" type="slidenum">
              <a:rPr lang="en-US" smtClean="0"/>
              <a:t>9</a:t>
            </a:fld>
            <a:r>
              <a:rPr lang="en-US" dirty="0"/>
              <a:t> 2026 – Sheraton Four Points – Catania</a:t>
            </a:r>
          </a:p>
        </p:txBody>
      </p:sp>
      <p:sp>
        <p:nvSpPr>
          <p:cNvPr id="6" name="Segnaposto data 5">
            <a:extLst>
              <a:ext uri="{FF2B5EF4-FFF2-40B4-BE49-F238E27FC236}">
                <a16:creationId xmlns:a16="http://schemas.microsoft.com/office/drawing/2014/main" id="{03DED6AE-666D-49C2-8FA8-C02C07441696}"/>
              </a:ext>
            </a:extLst>
          </p:cNvPr>
          <p:cNvSpPr>
            <a:spLocks noGrp="1"/>
          </p:cNvSpPr>
          <p:nvPr>
            <p:ph type="dt" sz="half" idx="10"/>
          </p:nvPr>
        </p:nvSpPr>
        <p:spPr/>
        <p:txBody>
          <a:bodyPr/>
          <a:lstStyle/>
          <a:p>
            <a:r>
              <a:rPr lang="it-IT"/>
              <a:t>05 Maggio 2026</a:t>
            </a:r>
            <a:endParaRPr lang="en-US" dirty="0"/>
          </a:p>
        </p:txBody>
      </p:sp>
    </p:spTree>
    <p:extLst>
      <p:ext uri="{BB962C8B-B14F-4D97-AF65-F5344CB8AC3E}">
        <p14:creationId xmlns:p14="http://schemas.microsoft.com/office/powerpoint/2010/main" val="373281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Filo">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978</TotalTime>
  <Words>1205</Words>
  <Application>Microsoft Office PowerPoint</Application>
  <PresentationFormat>Widescreen</PresentationFormat>
  <Paragraphs>150</Paragraphs>
  <Slides>21</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21</vt:i4>
      </vt:variant>
    </vt:vector>
  </HeadingPairs>
  <TitlesOfParts>
    <vt:vector size="28" baseType="lpstr">
      <vt:lpstr>Arial</vt:lpstr>
      <vt:lpstr>Calibri</vt:lpstr>
      <vt:lpstr>Cambria Math</vt:lpstr>
      <vt:lpstr>Century Gothic</vt:lpstr>
      <vt:lpstr>Wingdings</vt:lpstr>
      <vt:lpstr>Wingdings 3</vt:lpstr>
      <vt:lpstr>Filo</vt:lpstr>
      <vt:lpstr>Macchine e regolazioni per la difesa in agrumicoltura</vt:lpstr>
      <vt:lpstr>Perché la polverizzazione</vt:lpstr>
      <vt:lpstr>Effetto della polverizzazione</vt:lpstr>
      <vt:lpstr>Effetto della polverizzazione</vt:lpstr>
      <vt:lpstr>Effetto della polverizzazione</vt:lpstr>
      <vt:lpstr>Quale irroratrice</vt:lpstr>
      <vt:lpstr>Caratterizzazione dello spray</vt:lpstr>
      <vt:lpstr>Caratterizzazione dello spray</vt:lpstr>
      <vt:lpstr>Normativa</vt:lpstr>
      <vt:lpstr>Normativa</vt:lpstr>
      <vt:lpstr>Controllo funzionale vs taratura</vt:lpstr>
      <vt:lpstr>Taratura</vt:lpstr>
      <vt:lpstr>Taratura</vt:lpstr>
      <vt:lpstr>Taratura</vt:lpstr>
      <vt:lpstr>Taratura</vt:lpstr>
      <vt:lpstr>Regolazione portata aria</vt:lpstr>
      <vt:lpstr>Taratura strumentale</vt:lpstr>
      <vt:lpstr>Regolazione del volume da distribuire</vt:lpstr>
      <vt:lpstr>Conclusioni</vt:lpstr>
      <vt:lpstr>Presentazione standard di PowerPoint</vt:lpstr>
      <vt:lpstr>Section of Mechanics and Mechanization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Macchine per gli interventi di difesa in agrumicoltura</dc:title>
  <dc:creator>Giuseppe Manetto</dc:creator>
  <cp:lastModifiedBy>Giuseppe Manetto</cp:lastModifiedBy>
  <cp:revision>66</cp:revision>
  <dcterms:created xsi:type="dcterms:W3CDTF">2026-04-02T07:52:41Z</dcterms:created>
  <dcterms:modified xsi:type="dcterms:W3CDTF">2026-05-05T12:09:46Z</dcterms:modified>
</cp:coreProperties>
</file>