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3" r:id="rId5"/>
    <p:sldMasterId id="2147483692" r:id="rId6"/>
    <p:sldMasterId id="2147483706" r:id="rId7"/>
    <p:sldMasterId id="2147483744" r:id="rId8"/>
  </p:sldMasterIdLst>
  <p:notesMasterIdLst>
    <p:notesMasterId r:id="rId31"/>
  </p:notesMasterIdLst>
  <p:sldIdLst>
    <p:sldId id="819" r:id="rId9"/>
    <p:sldId id="423" r:id="rId10"/>
    <p:sldId id="426" r:id="rId11"/>
    <p:sldId id="327" r:id="rId12"/>
    <p:sldId id="1456" r:id="rId13"/>
    <p:sldId id="428" r:id="rId14"/>
    <p:sldId id="1366" r:id="rId15"/>
    <p:sldId id="435" r:id="rId16"/>
    <p:sldId id="1473" r:id="rId17"/>
    <p:sldId id="1470" r:id="rId18"/>
    <p:sldId id="740" r:id="rId19"/>
    <p:sldId id="739" r:id="rId20"/>
    <p:sldId id="437" r:id="rId21"/>
    <p:sldId id="1472" r:id="rId22"/>
    <p:sldId id="318" r:id="rId23"/>
    <p:sldId id="407" r:id="rId24"/>
    <p:sldId id="408" r:id="rId25"/>
    <p:sldId id="458" r:id="rId26"/>
    <p:sldId id="508" r:id="rId27"/>
    <p:sldId id="510" r:id="rId28"/>
    <p:sldId id="456" r:id="rId29"/>
    <p:sldId id="281" r:id="rId30"/>
  </p:sldIdLst>
  <p:sldSz cx="12192000" cy="6858000"/>
  <p:notesSz cx="9928225" cy="679767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C91D7F-BE6A-4807-A74A-59244D847594}" v="1" dt="2026-05-05T11:28:34.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83" autoAdjust="0"/>
    <p:restoredTop sz="74830" autoAdjust="0"/>
  </p:normalViewPr>
  <p:slideViewPr>
    <p:cSldViewPr snapToGrid="0">
      <p:cViewPr>
        <p:scale>
          <a:sx n="125" d="100"/>
          <a:sy n="125" d="100"/>
        </p:scale>
        <p:origin x="90" y="-918"/>
      </p:cViewPr>
      <p:guideLst/>
    </p:cSldViewPr>
  </p:slideViewPr>
  <p:notesTextViewPr>
    <p:cViewPr>
      <p:scale>
        <a:sx n="3" d="2"/>
        <a:sy n="3" d="2"/>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 Giovanni La Malfa" userId="6487f1ce-0093-4ba0-8ee4-05e127b86d3c" providerId="ADAL" clId="{A42BE390-5F5F-4DE8-AF77-F9DC354E5EB2}"/>
    <pc:docChg chg="undo custSel addSld delSld modSld delMainMaster">
      <pc:chgData name="Stefano Giovanni La Malfa" userId="6487f1ce-0093-4ba0-8ee4-05e127b86d3c" providerId="ADAL" clId="{A42BE390-5F5F-4DE8-AF77-F9DC354E5EB2}" dt="2026-05-05T11:44:13.082" v="261" actId="47"/>
      <pc:docMkLst>
        <pc:docMk/>
      </pc:docMkLst>
      <pc:sldChg chg="del">
        <pc:chgData name="Stefano Giovanni La Malfa" userId="6487f1ce-0093-4ba0-8ee4-05e127b86d3c" providerId="ADAL" clId="{A42BE390-5F5F-4DE8-AF77-F9DC354E5EB2}" dt="2026-05-05T11:27:23.245" v="3" actId="47"/>
        <pc:sldMkLst>
          <pc:docMk/>
          <pc:sldMk cId="0" sldId="257"/>
        </pc:sldMkLst>
      </pc:sldChg>
      <pc:sldChg chg="del">
        <pc:chgData name="Stefano Giovanni La Malfa" userId="6487f1ce-0093-4ba0-8ee4-05e127b86d3c" providerId="ADAL" clId="{A42BE390-5F5F-4DE8-AF77-F9DC354E5EB2}" dt="2026-05-05T11:35:31.248" v="244" actId="47"/>
        <pc:sldMkLst>
          <pc:docMk/>
          <pc:sldMk cId="2508336636" sldId="258"/>
        </pc:sldMkLst>
      </pc:sldChg>
      <pc:sldChg chg="del">
        <pc:chgData name="Stefano Giovanni La Malfa" userId="6487f1ce-0093-4ba0-8ee4-05e127b86d3c" providerId="ADAL" clId="{A42BE390-5F5F-4DE8-AF77-F9DC354E5EB2}" dt="2026-05-05T11:43:52.199" v="259" actId="47"/>
        <pc:sldMkLst>
          <pc:docMk/>
          <pc:sldMk cId="2202372881" sldId="270"/>
        </pc:sldMkLst>
      </pc:sldChg>
      <pc:sldChg chg="del">
        <pc:chgData name="Stefano Giovanni La Malfa" userId="6487f1ce-0093-4ba0-8ee4-05e127b86d3c" providerId="ADAL" clId="{A42BE390-5F5F-4DE8-AF77-F9DC354E5EB2}" dt="2026-05-05T11:43:49.185" v="258" actId="47"/>
        <pc:sldMkLst>
          <pc:docMk/>
          <pc:sldMk cId="189619959" sldId="301"/>
        </pc:sldMkLst>
      </pc:sldChg>
      <pc:sldChg chg="del">
        <pc:chgData name="Stefano Giovanni La Malfa" userId="6487f1ce-0093-4ba0-8ee4-05e127b86d3c" providerId="ADAL" clId="{A42BE390-5F5F-4DE8-AF77-F9DC354E5EB2}" dt="2026-05-05T11:43:48.330" v="257" actId="47"/>
        <pc:sldMkLst>
          <pc:docMk/>
          <pc:sldMk cId="1332597194" sldId="319"/>
        </pc:sldMkLst>
      </pc:sldChg>
      <pc:sldChg chg="addSp modSp mod">
        <pc:chgData name="Stefano Giovanni La Malfa" userId="6487f1ce-0093-4ba0-8ee4-05e127b86d3c" providerId="ADAL" clId="{A42BE390-5F5F-4DE8-AF77-F9DC354E5EB2}" dt="2026-05-05T11:30:37.100" v="189" actId="1076"/>
        <pc:sldMkLst>
          <pc:docMk/>
          <pc:sldMk cId="0" sldId="327"/>
        </pc:sldMkLst>
        <pc:spChg chg="mod">
          <ac:chgData name="Stefano Giovanni La Malfa" userId="6487f1ce-0093-4ba0-8ee4-05e127b86d3c" providerId="ADAL" clId="{A42BE390-5F5F-4DE8-AF77-F9DC354E5EB2}" dt="2026-05-05T11:28:26.339" v="87" actId="1076"/>
          <ac:spMkLst>
            <pc:docMk/>
            <pc:sldMk cId="0" sldId="327"/>
            <ac:spMk id="2" creationId="{00000000-0000-0000-0000-000000000000}"/>
          </ac:spMkLst>
        </pc:spChg>
        <pc:spChg chg="add mod">
          <ac:chgData name="Stefano Giovanni La Malfa" userId="6487f1ce-0093-4ba0-8ee4-05e127b86d3c" providerId="ADAL" clId="{A42BE390-5F5F-4DE8-AF77-F9DC354E5EB2}" dt="2026-05-05T11:30:37.100" v="189" actId="1076"/>
          <ac:spMkLst>
            <pc:docMk/>
            <pc:sldMk cId="0" sldId="327"/>
            <ac:spMk id="3" creationId="{752EA543-D618-4B76-C48D-A18F92BAF6E6}"/>
          </ac:spMkLst>
        </pc:spChg>
      </pc:sldChg>
      <pc:sldChg chg="del">
        <pc:chgData name="Stefano Giovanni La Malfa" userId="6487f1ce-0093-4ba0-8ee4-05e127b86d3c" providerId="ADAL" clId="{A42BE390-5F5F-4DE8-AF77-F9DC354E5EB2}" dt="2026-05-05T11:43:52.225" v="260" actId="47"/>
        <pc:sldMkLst>
          <pc:docMk/>
          <pc:sldMk cId="0" sldId="332"/>
        </pc:sldMkLst>
      </pc:sldChg>
      <pc:sldChg chg="del">
        <pc:chgData name="Stefano Giovanni La Malfa" userId="6487f1ce-0093-4ba0-8ee4-05e127b86d3c" providerId="ADAL" clId="{A42BE390-5F5F-4DE8-AF77-F9DC354E5EB2}" dt="2026-05-05T11:31:15.694" v="193" actId="47"/>
        <pc:sldMkLst>
          <pc:docMk/>
          <pc:sldMk cId="2002093532" sldId="364"/>
        </pc:sldMkLst>
      </pc:sldChg>
      <pc:sldChg chg="del">
        <pc:chgData name="Stefano Giovanni La Malfa" userId="6487f1ce-0093-4ba0-8ee4-05e127b86d3c" providerId="ADAL" clId="{A42BE390-5F5F-4DE8-AF77-F9DC354E5EB2}" dt="2026-05-05T11:31:07.080" v="192" actId="47"/>
        <pc:sldMkLst>
          <pc:docMk/>
          <pc:sldMk cId="0" sldId="398"/>
        </pc:sldMkLst>
      </pc:sldChg>
      <pc:sldChg chg="modSp mod">
        <pc:chgData name="Stefano Giovanni La Malfa" userId="6487f1ce-0093-4ba0-8ee4-05e127b86d3c" providerId="ADAL" clId="{A42BE390-5F5F-4DE8-AF77-F9DC354E5EB2}" dt="2026-05-05T11:28:16.571" v="86" actId="20577"/>
        <pc:sldMkLst>
          <pc:docMk/>
          <pc:sldMk cId="0" sldId="426"/>
        </pc:sldMkLst>
        <pc:spChg chg="mod">
          <ac:chgData name="Stefano Giovanni La Malfa" userId="6487f1ce-0093-4ba0-8ee4-05e127b86d3c" providerId="ADAL" clId="{A42BE390-5F5F-4DE8-AF77-F9DC354E5EB2}" dt="2026-05-05T11:28:16.571" v="86" actId="20577"/>
          <ac:spMkLst>
            <pc:docMk/>
            <pc:sldMk cId="0" sldId="426"/>
            <ac:spMk id="2" creationId="{00000000-0000-0000-0000-000000000000}"/>
          </ac:spMkLst>
        </pc:spChg>
      </pc:sldChg>
      <pc:sldChg chg="del">
        <pc:chgData name="Stefano Giovanni La Malfa" userId="6487f1ce-0093-4ba0-8ee4-05e127b86d3c" providerId="ADAL" clId="{A42BE390-5F5F-4DE8-AF77-F9DC354E5EB2}" dt="2026-05-05T11:33:58.998" v="240" actId="47"/>
        <pc:sldMkLst>
          <pc:docMk/>
          <pc:sldMk cId="0" sldId="446"/>
        </pc:sldMkLst>
      </pc:sldChg>
      <pc:sldChg chg="del">
        <pc:chgData name="Stefano Giovanni La Malfa" userId="6487f1ce-0093-4ba0-8ee4-05e127b86d3c" providerId="ADAL" clId="{A42BE390-5F5F-4DE8-AF77-F9DC354E5EB2}" dt="2026-05-05T11:35:35.999" v="245" actId="47"/>
        <pc:sldMkLst>
          <pc:docMk/>
          <pc:sldMk cId="0" sldId="468"/>
        </pc:sldMkLst>
      </pc:sldChg>
      <pc:sldChg chg="del">
        <pc:chgData name="Stefano Giovanni La Malfa" userId="6487f1ce-0093-4ba0-8ee4-05e127b86d3c" providerId="ADAL" clId="{A42BE390-5F5F-4DE8-AF77-F9DC354E5EB2}" dt="2026-05-05T11:35:36.829" v="246" actId="47"/>
        <pc:sldMkLst>
          <pc:docMk/>
          <pc:sldMk cId="0" sldId="469"/>
        </pc:sldMkLst>
      </pc:sldChg>
      <pc:sldChg chg="del">
        <pc:chgData name="Stefano Giovanni La Malfa" userId="6487f1ce-0093-4ba0-8ee4-05e127b86d3c" providerId="ADAL" clId="{A42BE390-5F5F-4DE8-AF77-F9DC354E5EB2}" dt="2026-05-05T11:35:37.492" v="247" actId="47"/>
        <pc:sldMkLst>
          <pc:docMk/>
          <pc:sldMk cId="0" sldId="476"/>
        </pc:sldMkLst>
      </pc:sldChg>
      <pc:sldChg chg="del">
        <pc:chgData name="Stefano Giovanni La Malfa" userId="6487f1ce-0093-4ba0-8ee4-05e127b86d3c" providerId="ADAL" clId="{A42BE390-5F5F-4DE8-AF77-F9DC354E5EB2}" dt="2026-05-05T11:35:38.165" v="248" actId="47"/>
        <pc:sldMkLst>
          <pc:docMk/>
          <pc:sldMk cId="0" sldId="477"/>
        </pc:sldMkLst>
      </pc:sldChg>
      <pc:sldChg chg="del">
        <pc:chgData name="Stefano Giovanni La Malfa" userId="6487f1ce-0093-4ba0-8ee4-05e127b86d3c" providerId="ADAL" clId="{A42BE390-5F5F-4DE8-AF77-F9DC354E5EB2}" dt="2026-05-05T11:35:38.841" v="249" actId="47"/>
        <pc:sldMkLst>
          <pc:docMk/>
          <pc:sldMk cId="0" sldId="478"/>
        </pc:sldMkLst>
      </pc:sldChg>
      <pc:sldChg chg="del">
        <pc:chgData name="Stefano Giovanni La Malfa" userId="6487f1ce-0093-4ba0-8ee4-05e127b86d3c" providerId="ADAL" clId="{A42BE390-5F5F-4DE8-AF77-F9DC354E5EB2}" dt="2026-05-05T11:33:56.484" v="238" actId="47"/>
        <pc:sldMkLst>
          <pc:docMk/>
          <pc:sldMk cId="0" sldId="524"/>
        </pc:sldMkLst>
      </pc:sldChg>
      <pc:sldChg chg="del">
        <pc:chgData name="Stefano Giovanni La Malfa" userId="6487f1ce-0093-4ba0-8ee4-05e127b86d3c" providerId="ADAL" clId="{A42BE390-5F5F-4DE8-AF77-F9DC354E5EB2}" dt="2026-05-05T11:27:23.245" v="3" actId="47"/>
        <pc:sldMkLst>
          <pc:docMk/>
          <pc:sldMk cId="0" sldId="733"/>
        </pc:sldMkLst>
      </pc:sldChg>
      <pc:sldChg chg="del">
        <pc:chgData name="Stefano Giovanni La Malfa" userId="6487f1ce-0093-4ba0-8ee4-05e127b86d3c" providerId="ADAL" clId="{A42BE390-5F5F-4DE8-AF77-F9DC354E5EB2}" dt="2026-05-05T11:43:05.120" v="253" actId="47"/>
        <pc:sldMkLst>
          <pc:docMk/>
          <pc:sldMk cId="0" sldId="738"/>
        </pc:sldMkLst>
      </pc:sldChg>
      <pc:sldChg chg="del">
        <pc:chgData name="Stefano Giovanni La Malfa" userId="6487f1ce-0093-4ba0-8ee4-05e127b86d3c" providerId="ADAL" clId="{A42BE390-5F5F-4DE8-AF77-F9DC354E5EB2}" dt="2026-05-05T11:33:55.657" v="237" actId="47"/>
        <pc:sldMkLst>
          <pc:docMk/>
          <pc:sldMk cId="0" sldId="820"/>
        </pc:sldMkLst>
      </pc:sldChg>
      <pc:sldChg chg="del">
        <pc:chgData name="Stefano Giovanni La Malfa" userId="6487f1ce-0093-4ba0-8ee4-05e127b86d3c" providerId="ADAL" clId="{A42BE390-5F5F-4DE8-AF77-F9DC354E5EB2}" dt="2026-05-05T11:33:57.958" v="239" actId="47"/>
        <pc:sldMkLst>
          <pc:docMk/>
          <pc:sldMk cId="0" sldId="821"/>
        </pc:sldMkLst>
      </pc:sldChg>
      <pc:sldChg chg="del">
        <pc:chgData name="Stefano Giovanni La Malfa" userId="6487f1ce-0093-4ba0-8ee4-05e127b86d3c" providerId="ADAL" clId="{A42BE390-5F5F-4DE8-AF77-F9DC354E5EB2}" dt="2026-05-05T11:43:01.094" v="250" actId="47"/>
        <pc:sldMkLst>
          <pc:docMk/>
          <pc:sldMk cId="1734606216" sldId="1233"/>
        </pc:sldMkLst>
      </pc:sldChg>
      <pc:sldChg chg="del">
        <pc:chgData name="Stefano Giovanni La Malfa" userId="6487f1ce-0093-4ba0-8ee4-05e127b86d3c" providerId="ADAL" clId="{A42BE390-5F5F-4DE8-AF77-F9DC354E5EB2}" dt="2026-05-05T11:43:02.315" v="251" actId="47"/>
        <pc:sldMkLst>
          <pc:docMk/>
          <pc:sldMk cId="1909618688" sldId="1234"/>
        </pc:sldMkLst>
      </pc:sldChg>
      <pc:sldChg chg="del">
        <pc:chgData name="Stefano Giovanni La Malfa" userId="6487f1ce-0093-4ba0-8ee4-05e127b86d3c" providerId="ADAL" clId="{A42BE390-5F5F-4DE8-AF77-F9DC354E5EB2}" dt="2026-05-05T11:43:03.969" v="252" actId="47"/>
        <pc:sldMkLst>
          <pc:docMk/>
          <pc:sldMk cId="2922995" sldId="1235"/>
        </pc:sldMkLst>
      </pc:sldChg>
      <pc:sldChg chg="del">
        <pc:chgData name="Stefano Giovanni La Malfa" userId="6487f1ce-0093-4ba0-8ee4-05e127b86d3c" providerId="ADAL" clId="{A42BE390-5F5F-4DE8-AF77-F9DC354E5EB2}" dt="2026-05-05T11:27:23.245" v="3" actId="47"/>
        <pc:sldMkLst>
          <pc:docMk/>
          <pc:sldMk cId="0" sldId="1291"/>
        </pc:sldMkLst>
      </pc:sldChg>
      <pc:sldChg chg="del">
        <pc:chgData name="Stefano Giovanni La Malfa" userId="6487f1ce-0093-4ba0-8ee4-05e127b86d3c" providerId="ADAL" clId="{A42BE390-5F5F-4DE8-AF77-F9DC354E5EB2}" dt="2026-05-05T11:31:04.076" v="191" actId="47"/>
        <pc:sldMkLst>
          <pc:docMk/>
          <pc:sldMk cId="0" sldId="1367"/>
        </pc:sldMkLst>
      </pc:sldChg>
      <pc:sldChg chg="del">
        <pc:chgData name="Stefano Giovanni La Malfa" userId="6487f1ce-0093-4ba0-8ee4-05e127b86d3c" providerId="ADAL" clId="{A42BE390-5F5F-4DE8-AF77-F9DC354E5EB2}" dt="2026-05-05T11:26:30.520" v="0" actId="47"/>
        <pc:sldMkLst>
          <pc:docMk/>
          <pc:sldMk cId="0" sldId="1422"/>
        </pc:sldMkLst>
      </pc:sldChg>
      <pc:sldChg chg="add del">
        <pc:chgData name="Stefano Giovanni La Malfa" userId="6487f1ce-0093-4ba0-8ee4-05e127b86d3c" providerId="ADAL" clId="{A42BE390-5F5F-4DE8-AF77-F9DC354E5EB2}" dt="2026-05-05T11:44:13.082" v="261" actId="47"/>
        <pc:sldMkLst>
          <pc:docMk/>
          <pc:sldMk cId="0" sldId="1423"/>
        </pc:sldMkLst>
      </pc:sldChg>
      <pc:sldChg chg="del">
        <pc:chgData name="Stefano Giovanni La Malfa" userId="6487f1ce-0093-4ba0-8ee4-05e127b86d3c" providerId="ADAL" clId="{A42BE390-5F5F-4DE8-AF77-F9DC354E5EB2}" dt="2026-05-05T11:27:23.245" v="3" actId="47"/>
        <pc:sldMkLst>
          <pc:docMk/>
          <pc:sldMk cId="0" sldId="1425"/>
        </pc:sldMkLst>
      </pc:sldChg>
      <pc:sldChg chg="del">
        <pc:chgData name="Stefano Giovanni La Malfa" userId="6487f1ce-0093-4ba0-8ee4-05e127b86d3c" providerId="ADAL" clId="{A42BE390-5F5F-4DE8-AF77-F9DC354E5EB2}" dt="2026-05-05T11:27:23.245" v="3" actId="47"/>
        <pc:sldMkLst>
          <pc:docMk/>
          <pc:sldMk cId="0" sldId="1428"/>
        </pc:sldMkLst>
      </pc:sldChg>
      <pc:sldChg chg="del">
        <pc:chgData name="Stefano Giovanni La Malfa" userId="6487f1ce-0093-4ba0-8ee4-05e127b86d3c" providerId="ADAL" clId="{A42BE390-5F5F-4DE8-AF77-F9DC354E5EB2}" dt="2026-05-05T11:27:23.245" v="3" actId="47"/>
        <pc:sldMkLst>
          <pc:docMk/>
          <pc:sldMk cId="0" sldId="1430"/>
        </pc:sldMkLst>
      </pc:sldChg>
      <pc:sldChg chg="del">
        <pc:chgData name="Stefano Giovanni La Malfa" userId="6487f1ce-0093-4ba0-8ee4-05e127b86d3c" providerId="ADAL" clId="{A42BE390-5F5F-4DE8-AF77-F9DC354E5EB2}" dt="2026-05-05T11:31:23.427" v="194" actId="47"/>
        <pc:sldMkLst>
          <pc:docMk/>
          <pc:sldMk cId="0" sldId="1433"/>
        </pc:sldMkLst>
      </pc:sldChg>
      <pc:sldChg chg="del">
        <pc:chgData name="Stefano Giovanni La Malfa" userId="6487f1ce-0093-4ba0-8ee4-05e127b86d3c" providerId="ADAL" clId="{A42BE390-5F5F-4DE8-AF77-F9DC354E5EB2}" dt="2026-05-05T11:35:21.184" v="241" actId="47"/>
        <pc:sldMkLst>
          <pc:docMk/>
          <pc:sldMk cId="0" sldId="1434"/>
        </pc:sldMkLst>
      </pc:sldChg>
      <pc:sldChg chg="del">
        <pc:chgData name="Stefano Giovanni La Malfa" userId="6487f1ce-0093-4ba0-8ee4-05e127b86d3c" providerId="ADAL" clId="{A42BE390-5F5F-4DE8-AF77-F9DC354E5EB2}" dt="2026-05-05T11:35:22.322" v="242" actId="47"/>
        <pc:sldMkLst>
          <pc:docMk/>
          <pc:sldMk cId="0" sldId="1435"/>
        </pc:sldMkLst>
      </pc:sldChg>
      <pc:sldChg chg="del">
        <pc:chgData name="Stefano Giovanni La Malfa" userId="6487f1ce-0093-4ba0-8ee4-05e127b86d3c" providerId="ADAL" clId="{A42BE390-5F5F-4DE8-AF77-F9DC354E5EB2}" dt="2026-05-05T11:35:23.829" v="243" actId="47"/>
        <pc:sldMkLst>
          <pc:docMk/>
          <pc:sldMk cId="0" sldId="1436"/>
        </pc:sldMkLst>
      </pc:sldChg>
      <pc:sldChg chg="del">
        <pc:chgData name="Stefano Giovanni La Malfa" userId="6487f1ce-0093-4ba0-8ee4-05e127b86d3c" providerId="ADAL" clId="{A42BE390-5F5F-4DE8-AF77-F9DC354E5EB2}" dt="2026-05-05T11:27:23.245" v="3" actId="47"/>
        <pc:sldMkLst>
          <pc:docMk/>
          <pc:sldMk cId="0" sldId="1453"/>
        </pc:sldMkLst>
      </pc:sldChg>
      <pc:sldChg chg="del">
        <pc:chgData name="Stefano Giovanni La Malfa" userId="6487f1ce-0093-4ba0-8ee4-05e127b86d3c" providerId="ADAL" clId="{A42BE390-5F5F-4DE8-AF77-F9DC354E5EB2}" dt="2026-05-05T11:30:50.442" v="190" actId="47"/>
        <pc:sldMkLst>
          <pc:docMk/>
          <pc:sldMk cId="0" sldId="1455"/>
        </pc:sldMkLst>
      </pc:sldChg>
      <pc:sldChg chg="del">
        <pc:chgData name="Stefano Giovanni La Malfa" userId="6487f1ce-0093-4ba0-8ee4-05e127b86d3c" providerId="ADAL" clId="{A42BE390-5F5F-4DE8-AF77-F9DC354E5EB2}" dt="2026-05-05T11:43:35.277" v="254" actId="47"/>
        <pc:sldMkLst>
          <pc:docMk/>
          <pc:sldMk cId="866030470" sldId="1471"/>
        </pc:sldMkLst>
      </pc:sldChg>
      <pc:sldChg chg="add del">
        <pc:chgData name="Stefano Giovanni La Malfa" userId="6487f1ce-0093-4ba0-8ee4-05e127b86d3c" providerId="ADAL" clId="{A42BE390-5F5F-4DE8-AF77-F9DC354E5EB2}" dt="2026-05-05T11:43:41.501" v="256" actId="47"/>
        <pc:sldMkLst>
          <pc:docMk/>
          <pc:sldMk cId="1083708270" sldId="1472"/>
        </pc:sldMkLst>
      </pc:sldChg>
      <pc:sldChg chg="addSp delSp modSp new mod setBg">
        <pc:chgData name="Stefano Giovanni La Malfa" userId="6487f1ce-0093-4ba0-8ee4-05e127b86d3c" providerId="ADAL" clId="{A42BE390-5F5F-4DE8-AF77-F9DC354E5EB2}" dt="2026-05-05T11:33:37.399" v="236" actId="26606"/>
        <pc:sldMkLst>
          <pc:docMk/>
          <pc:sldMk cId="2092103373" sldId="1473"/>
        </pc:sldMkLst>
        <pc:spChg chg="mod">
          <ac:chgData name="Stefano Giovanni La Malfa" userId="6487f1ce-0093-4ba0-8ee4-05e127b86d3c" providerId="ADAL" clId="{A42BE390-5F5F-4DE8-AF77-F9DC354E5EB2}" dt="2026-05-05T11:33:37.399" v="236" actId="26606"/>
          <ac:spMkLst>
            <pc:docMk/>
            <pc:sldMk cId="2092103373" sldId="1473"/>
            <ac:spMk id="2" creationId="{C99BFA03-C402-907B-C35B-438207AD227E}"/>
          </ac:spMkLst>
        </pc:spChg>
        <pc:spChg chg="del">
          <ac:chgData name="Stefano Giovanni La Malfa" userId="6487f1ce-0093-4ba0-8ee4-05e127b86d3c" providerId="ADAL" clId="{A42BE390-5F5F-4DE8-AF77-F9DC354E5EB2}" dt="2026-05-05T11:33:27.212" v="233"/>
          <ac:spMkLst>
            <pc:docMk/>
            <pc:sldMk cId="2092103373" sldId="1473"/>
            <ac:spMk id="3" creationId="{4BD82A3F-4981-F5F3-F055-2F50CB40E6AA}"/>
          </ac:spMkLst>
        </pc:spChg>
        <pc:spChg chg="add">
          <ac:chgData name="Stefano Giovanni La Malfa" userId="6487f1ce-0093-4ba0-8ee4-05e127b86d3c" providerId="ADAL" clId="{A42BE390-5F5F-4DE8-AF77-F9DC354E5EB2}" dt="2026-05-05T11:33:37.399" v="236" actId="26606"/>
          <ac:spMkLst>
            <pc:docMk/>
            <pc:sldMk cId="2092103373" sldId="1473"/>
            <ac:spMk id="10" creationId="{9B7AD9F6-8CE7-4299-8FC6-328F4DCD3FF9}"/>
          </ac:spMkLst>
        </pc:spChg>
        <pc:spChg chg="add">
          <ac:chgData name="Stefano Giovanni La Malfa" userId="6487f1ce-0093-4ba0-8ee4-05e127b86d3c" providerId="ADAL" clId="{A42BE390-5F5F-4DE8-AF77-F9DC354E5EB2}" dt="2026-05-05T11:33:37.399" v="236" actId="26606"/>
          <ac:spMkLst>
            <pc:docMk/>
            <pc:sldMk cId="2092103373" sldId="1473"/>
            <ac:spMk id="12" creationId="{F49775AF-8896-43EE-92C6-83497D6DC56F}"/>
          </ac:spMkLst>
        </pc:spChg>
        <pc:picChg chg="add mod ord">
          <ac:chgData name="Stefano Giovanni La Malfa" userId="6487f1ce-0093-4ba0-8ee4-05e127b86d3c" providerId="ADAL" clId="{A42BE390-5F5F-4DE8-AF77-F9DC354E5EB2}" dt="2026-05-05T11:33:37.399" v="236" actId="26606"/>
          <ac:picMkLst>
            <pc:docMk/>
            <pc:sldMk cId="2092103373" sldId="1473"/>
            <ac:picMk id="5" creationId="{4D19B421-6243-FE7D-972C-33D52ABACAED}"/>
          </ac:picMkLst>
        </pc:picChg>
      </pc:sldChg>
      <pc:sldMasterChg chg="del delSldLayout">
        <pc:chgData name="Stefano Giovanni La Malfa" userId="6487f1ce-0093-4ba0-8ee4-05e127b86d3c" providerId="ADAL" clId="{A42BE390-5F5F-4DE8-AF77-F9DC354E5EB2}" dt="2026-05-05T11:31:07.080" v="192" actId="47"/>
        <pc:sldMasterMkLst>
          <pc:docMk/>
          <pc:sldMasterMk cId="0" sldId="2147483660"/>
        </pc:sldMasterMkLst>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61"/>
          </pc:sldLayoutMkLst>
        </pc:sldLayoutChg>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62"/>
          </pc:sldLayoutMkLst>
        </pc:sldLayoutChg>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63"/>
          </pc:sldLayoutMkLst>
        </pc:sldLayoutChg>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64"/>
          </pc:sldLayoutMkLst>
        </pc:sldLayoutChg>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65"/>
          </pc:sldLayoutMkLst>
        </pc:sldLayoutChg>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66"/>
          </pc:sldLayoutMkLst>
        </pc:sldLayoutChg>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67"/>
          </pc:sldLayoutMkLst>
        </pc:sldLayoutChg>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68"/>
          </pc:sldLayoutMkLst>
        </pc:sldLayoutChg>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69"/>
          </pc:sldLayoutMkLst>
        </pc:sldLayoutChg>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70"/>
          </pc:sldLayoutMkLst>
        </pc:sldLayoutChg>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71"/>
          </pc:sldLayoutMkLst>
        </pc:sldLayoutChg>
        <pc:sldLayoutChg chg="del">
          <pc:chgData name="Stefano Giovanni La Malfa" userId="6487f1ce-0093-4ba0-8ee4-05e127b86d3c" providerId="ADAL" clId="{A42BE390-5F5F-4DE8-AF77-F9DC354E5EB2}" dt="2026-05-05T11:31:07.080" v="192" actId="47"/>
          <pc:sldLayoutMkLst>
            <pc:docMk/>
            <pc:sldMasterMk cId="0" sldId="2147483660"/>
            <pc:sldLayoutMk cId="0" sldId="214748367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7C0D56A-F4DF-41AA-9510-CA65089B7582}" type="doc">
      <dgm:prSet loTypeId="urn:microsoft.com/office/officeart/2005/8/layout/vList2#2" loCatId="list" qsTypeId="urn:microsoft.com/office/officeart/2005/8/quickstyle/simple1#2" qsCatId="simple" csTypeId="urn:microsoft.com/office/officeart/2005/8/colors/accent1_2#2" csCatId="accent1" phldr="1"/>
      <dgm:spPr/>
      <dgm:t>
        <a:bodyPr/>
        <a:lstStyle/>
        <a:p>
          <a:endParaRPr lang="it-IT"/>
        </a:p>
      </dgm:t>
    </dgm:pt>
    <dgm:pt modelId="{39E8514F-9FDF-40FE-8318-DC11E8277C10}">
      <dgm:prSet phldrT="[Testo]" phldr="0" custT="0"/>
      <dgm:spPr>
        <a:solidFill>
          <a:schemeClr val="tx2">
            <a:lumMod val="75000"/>
          </a:schemeClr>
        </a:solidFill>
      </dgm:spPr>
      <dgm:t>
        <a:bodyPr vert="horz" wrap="square"/>
        <a:lstStyle/>
        <a:p>
          <a:pPr>
            <a:lnSpc>
              <a:spcPct val="100000"/>
            </a:lnSpc>
            <a:spcBef>
              <a:spcPct val="0"/>
            </a:spcBef>
            <a:spcAft>
              <a:spcPct val="35000"/>
            </a:spcAft>
            <a:buClrTx/>
            <a:buSzTx/>
            <a:buFont typeface="Calibri" panose="020F0502020204030204" pitchFamily="34" charset="0"/>
          </a:pPr>
          <a:r>
            <a:rPr kumimoji="0" lang="it-IT" altLang="it-IT" b="0" i="0" u="none" strike="noStrike"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Rese e adattabilità ambientale</a:t>
          </a:r>
          <a:endParaRPr lang="it-IT" dirty="0">
            <a:solidFill>
              <a:schemeClr val="bg1"/>
            </a:solidFill>
          </a:endParaRPr>
        </a:p>
      </dgm:t>
    </dgm:pt>
    <dgm:pt modelId="{D01F8B2C-94DB-4889-9288-F179D921E86C}" type="parTrans" cxnId="{541B996F-6055-46C4-A13D-FB8A69EB47A4}">
      <dgm:prSet/>
      <dgm:spPr/>
      <dgm:t>
        <a:bodyPr/>
        <a:lstStyle/>
        <a:p>
          <a:endParaRPr lang="it-IT"/>
        </a:p>
      </dgm:t>
    </dgm:pt>
    <dgm:pt modelId="{65252C20-E28C-43F1-A677-1E918E762B4F}" type="sibTrans" cxnId="{541B996F-6055-46C4-A13D-FB8A69EB47A4}">
      <dgm:prSet/>
      <dgm:spPr/>
      <dgm:t>
        <a:bodyPr/>
        <a:lstStyle/>
        <a:p>
          <a:endParaRPr lang="it-IT"/>
        </a:p>
      </dgm:t>
    </dgm:pt>
    <dgm:pt modelId="{6DB5D84F-3ED5-49D6-827A-0D02E2F38148}">
      <dgm:prSet phldrT="[Testo]"/>
      <dgm:spPr/>
      <dgm:t>
        <a:bodyPr/>
        <a:lstStyle/>
        <a:p>
          <a:pPr>
            <a:buClrTx/>
            <a:buSzTx/>
            <a:buFont typeface="Arial" panose="020B0604020202020204" pitchFamily="34" charset="0"/>
            <a:buChar char="•"/>
          </a:pPr>
          <a:r>
            <a:rPr kumimoji="0" lang="it-IT" altLang="it-IT" b="0" i="0" u="none" strike="noStrike" cap="none" spc="0" normalizeH="0" baseline="0" noProof="0" dirty="0">
              <a:ln>
                <a:noFill/>
              </a:ln>
              <a:solidFill>
                <a:schemeClr val="tx2">
                  <a:lumMod val="75000"/>
                </a:schemeClr>
              </a:solidFill>
              <a:effectLst/>
              <a:uLnTx/>
              <a:uFillTx/>
              <a:latin typeface="Calibri" panose="020F0502020204030204" pitchFamily="34" charset="0"/>
              <a:ea typeface="+mn-ea"/>
              <a:cs typeface="Arial" panose="020B0604020202020204" pitchFamily="34" charset="0"/>
            </a:rPr>
            <a:t>Consistente e costante produttività</a:t>
          </a:r>
          <a:endParaRPr lang="it-IT" dirty="0">
            <a:solidFill>
              <a:schemeClr val="tx2">
                <a:lumMod val="75000"/>
              </a:schemeClr>
            </a:solidFill>
          </a:endParaRPr>
        </a:p>
      </dgm:t>
    </dgm:pt>
    <dgm:pt modelId="{FC448FA1-49C4-477B-8834-EF3EF8CD51A3}" type="parTrans" cxnId="{47998723-EA01-4374-86A5-216F192FCB13}">
      <dgm:prSet/>
      <dgm:spPr/>
      <dgm:t>
        <a:bodyPr/>
        <a:lstStyle/>
        <a:p>
          <a:endParaRPr lang="it-IT"/>
        </a:p>
      </dgm:t>
    </dgm:pt>
    <dgm:pt modelId="{22477828-80C0-4523-9D6B-32E4FB4E8F5F}" type="sibTrans" cxnId="{47998723-EA01-4374-86A5-216F192FCB13}">
      <dgm:prSet/>
      <dgm:spPr/>
      <dgm:t>
        <a:bodyPr/>
        <a:lstStyle/>
        <a:p>
          <a:endParaRPr lang="it-IT"/>
        </a:p>
      </dgm:t>
    </dgm:pt>
    <dgm:pt modelId="{C3E954ED-FAE7-4320-998D-28620A599848}">
      <dgm:prSet/>
      <dgm:spPr/>
      <dgm:t>
        <a:bodyPr/>
        <a:lstStyle/>
        <a:p>
          <a:pPr rtl="0">
            <a:buSzPct val="105000"/>
            <a:buFont typeface="Arial" panose="020B0604020202020204" pitchFamily="34" charset="0"/>
            <a:buChar char="•"/>
          </a:pPr>
          <a:r>
            <a:rPr kumimoji="0" lang="it-IT" altLang="it-IT" b="0" i="0" u="none" strike="noStrike"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Ampliamento degli areali di coltivazione</a:t>
          </a:r>
        </a:p>
      </dgm:t>
    </dgm:pt>
    <dgm:pt modelId="{D299C024-13EC-41BB-B751-9178015CFA2E}" type="parTrans" cxnId="{DF0E0182-20C1-4756-9746-3062573AAD4E}">
      <dgm:prSet/>
      <dgm:spPr/>
      <dgm:t>
        <a:bodyPr/>
        <a:lstStyle/>
        <a:p>
          <a:endParaRPr lang="it-IT"/>
        </a:p>
      </dgm:t>
    </dgm:pt>
    <dgm:pt modelId="{83DC630B-CAF9-4E08-BC9B-318EE9A83B0D}" type="sibTrans" cxnId="{DF0E0182-20C1-4756-9746-3062573AAD4E}">
      <dgm:prSet/>
      <dgm:spPr/>
      <dgm:t>
        <a:bodyPr/>
        <a:lstStyle/>
        <a:p>
          <a:endParaRPr lang="it-IT"/>
        </a:p>
      </dgm:t>
    </dgm:pt>
    <dgm:pt modelId="{1EF6DC5A-8764-44CF-ABEA-BCCC7A81F378}">
      <dgm:prSet/>
      <dgm:spPr/>
      <dgm:t>
        <a:bodyPr/>
        <a:lstStyle/>
        <a:p>
          <a:pPr>
            <a:buSzPct val="105000"/>
            <a:buFont typeface="Arial" panose="020B0604020202020204" pitchFamily="34" charset="0"/>
            <a:buChar char="•"/>
          </a:pPr>
          <a:r>
            <a:rPr kumimoji="0" lang="it-IT" altLang="it-IT" b="0" i="0" u="none" strike="noStrike" cap="none" spc="0" normalizeH="0" baseline="0" noProof="0" dirty="0">
              <a:ln>
                <a:noFill/>
              </a:ln>
              <a:solidFill>
                <a:schemeClr val="tx2">
                  <a:lumMod val="75000"/>
                </a:schemeClr>
              </a:solidFill>
              <a:effectLst/>
              <a:uLnTx/>
              <a:uFillTx/>
              <a:latin typeface="Calibri" panose="020F0502020204030204" pitchFamily="34" charset="0"/>
              <a:ea typeface="+mn-ea"/>
              <a:cs typeface="Arial" panose="020B0604020202020204" pitchFamily="34" charset="0"/>
            </a:rPr>
            <a:t>Introduzione di resistenze a stress biotici ed abiotici</a:t>
          </a:r>
          <a:endParaRPr kumimoji="0" lang="en-US" altLang="it-IT" b="0" i="0" u="none" strike="noStrike" cap="none" spc="0" normalizeH="0" baseline="0" noProof="0" dirty="0">
            <a:ln>
              <a:noFill/>
            </a:ln>
            <a:solidFill>
              <a:schemeClr val="tx2">
                <a:lumMod val="75000"/>
              </a:schemeClr>
            </a:solidFill>
            <a:effectLst/>
            <a:uLnTx/>
            <a:uFillTx/>
            <a:latin typeface="Calibri" panose="020F0502020204030204" pitchFamily="34" charset="0"/>
            <a:ea typeface="+mn-ea"/>
            <a:cs typeface="Arial" panose="020B0604020202020204" pitchFamily="34" charset="0"/>
          </a:endParaRPr>
        </a:p>
      </dgm:t>
    </dgm:pt>
    <dgm:pt modelId="{E16D91B9-93CE-4917-9C7C-B2F76E85D7FA}" type="parTrans" cxnId="{5D1A04D7-99DA-483A-AC61-86F4053ED81F}">
      <dgm:prSet/>
      <dgm:spPr/>
      <dgm:t>
        <a:bodyPr/>
        <a:lstStyle/>
        <a:p>
          <a:endParaRPr lang="it-IT"/>
        </a:p>
      </dgm:t>
    </dgm:pt>
    <dgm:pt modelId="{E90E3377-D675-43FE-AA28-F1874C2B985C}" type="sibTrans" cxnId="{5D1A04D7-99DA-483A-AC61-86F4053ED81F}">
      <dgm:prSet/>
      <dgm:spPr/>
      <dgm:t>
        <a:bodyPr/>
        <a:lstStyle/>
        <a:p>
          <a:endParaRPr lang="it-IT"/>
        </a:p>
      </dgm:t>
    </dgm:pt>
    <dgm:pt modelId="{E4F7F7A1-2B9F-460B-81ED-9261583ABE7A}">
      <dgm:prSet phldrT="[Testo]" phldr="0" custT="0"/>
      <dgm:spPr>
        <a:solidFill>
          <a:schemeClr val="tx2">
            <a:lumMod val="75000"/>
          </a:schemeClr>
        </a:solidFill>
      </dgm:spPr>
      <dgm:t>
        <a:bodyPr vert="horz" wrap="square"/>
        <a:lstStyle/>
        <a:p>
          <a:pPr>
            <a:lnSpc>
              <a:spcPct val="100000"/>
            </a:lnSpc>
            <a:spcBef>
              <a:spcPct val="0"/>
            </a:spcBef>
            <a:spcAft>
              <a:spcPct val="35000"/>
            </a:spcAft>
            <a:buClrTx/>
            <a:buSzTx/>
            <a:buFont typeface="Calibri" panose="020F0502020204030204" pitchFamily="34" charset="0"/>
          </a:pPr>
          <a:r>
            <a:rPr kumimoji="0" lang="it-IT" altLang="it-IT" b="0" i="0" u="none" strike="noStrike"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Qualità della produzione</a:t>
          </a:r>
          <a:endParaRPr lang="it-IT" dirty="0">
            <a:solidFill>
              <a:schemeClr val="bg1"/>
            </a:solidFill>
          </a:endParaRPr>
        </a:p>
      </dgm:t>
    </dgm:pt>
    <dgm:pt modelId="{96F7A000-345A-4CD8-B6D5-D989FA266ECB}" type="parTrans" cxnId="{290F0696-4533-4712-85AE-2012216D225C}">
      <dgm:prSet/>
      <dgm:spPr/>
      <dgm:t>
        <a:bodyPr/>
        <a:lstStyle/>
        <a:p>
          <a:endParaRPr lang="it-IT"/>
        </a:p>
      </dgm:t>
    </dgm:pt>
    <dgm:pt modelId="{4FFDD332-B99F-4DD0-A9EB-AA76DF7940FB}" type="sibTrans" cxnId="{290F0696-4533-4712-85AE-2012216D225C}">
      <dgm:prSet/>
      <dgm:spPr/>
      <dgm:t>
        <a:bodyPr/>
        <a:lstStyle/>
        <a:p>
          <a:endParaRPr lang="it-IT"/>
        </a:p>
      </dgm:t>
    </dgm:pt>
    <dgm:pt modelId="{6AFC86D1-FC62-4677-A1D2-092E7AF0BFF5}">
      <dgm:prSet phldrT="[Testo]"/>
      <dgm:spPr>
        <a:noFill/>
      </dgm:spPr>
      <dgm:t>
        <a:bodyPr/>
        <a:lstStyle/>
        <a:p>
          <a:pPr>
            <a:buClrTx/>
            <a:buSzTx/>
            <a:buFont typeface="Arial" panose="020B0604020202020204" pitchFamily="34" charset="0"/>
            <a:buChar char="•"/>
          </a:pPr>
          <a:r>
            <a:rPr kumimoji="0" lang="it-IT" altLang="it-IT" b="0" i="0" u="none" strike="noStrike"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Ampliamento del calendario di raccolta</a:t>
          </a:r>
          <a:endParaRPr lang="it-IT" dirty="0">
            <a:solidFill>
              <a:schemeClr val="tx2">
                <a:lumMod val="75000"/>
              </a:schemeClr>
            </a:solidFill>
            <a:latin typeface="Calibri" panose="020F0502020204030204"/>
            <a:cs typeface="Arial" panose="020B0604020202020204"/>
          </a:endParaRPr>
        </a:p>
      </dgm:t>
    </dgm:pt>
    <dgm:pt modelId="{D6F9BA82-0159-4479-93FD-A920A8C6B32C}" type="parTrans" cxnId="{C218D2ED-89A2-4273-A7F8-22B6EA0DE893}">
      <dgm:prSet/>
      <dgm:spPr/>
      <dgm:t>
        <a:bodyPr/>
        <a:lstStyle/>
        <a:p>
          <a:endParaRPr lang="it-IT"/>
        </a:p>
      </dgm:t>
    </dgm:pt>
    <dgm:pt modelId="{BA0FC3EC-9647-4DA9-9E1F-B2E6B26B0375}" type="sibTrans" cxnId="{C218D2ED-89A2-4273-A7F8-22B6EA0DE893}">
      <dgm:prSet/>
      <dgm:spPr/>
      <dgm:t>
        <a:bodyPr/>
        <a:lstStyle/>
        <a:p>
          <a:endParaRPr lang="it-IT"/>
        </a:p>
      </dgm:t>
    </dgm:pt>
    <dgm:pt modelId="{9E95DE13-D459-4AD8-BAA3-C625CD702ABF}">
      <dgm:prSet/>
      <dgm:spPr/>
      <dgm:t>
        <a:bodyPr/>
        <a:lstStyle/>
        <a:p>
          <a:pPr rtl="0">
            <a:buClrTx/>
            <a:buSzTx/>
            <a:buFont typeface="Arial" panose="020B0604020202020204" pitchFamily="34" charset="0"/>
            <a:buChar char="•"/>
          </a:pPr>
          <a:r>
            <a:rPr kumimoji="0" lang="it-IT" altLang="it-IT" b="0" i="0" u="none" strike="noStrike"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Aspetto dei frutti </a:t>
          </a:r>
        </a:p>
      </dgm:t>
    </dgm:pt>
    <dgm:pt modelId="{DB25B56F-7776-4EBA-8CC0-2B870922A5A3}" type="parTrans" cxnId="{733E39AF-FD88-4DDB-9EFB-F7D441890528}">
      <dgm:prSet/>
      <dgm:spPr/>
      <dgm:t>
        <a:bodyPr/>
        <a:lstStyle/>
        <a:p>
          <a:endParaRPr lang="it-IT"/>
        </a:p>
      </dgm:t>
    </dgm:pt>
    <dgm:pt modelId="{6F7328FE-CA82-4044-A526-01555DB59B04}" type="sibTrans" cxnId="{733E39AF-FD88-4DDB-9EFB-F7D441890528}">
      <dgm:prSet/>
      <dgm:spPr/>
      <dgm:t>
        <a:bodyPr/>
        <a:lstStyle/>
        <a:p>
          <a:endParaRPr lang="it-IT"/>
        </a:p>
      </dgm:t>
    </dgm:pt>
    <dgm:pt modelId="{06EAC882-D921-4792-8961-B16CBDB5105D}">
      <dgm:prSet/>
      <dgm:spPr/>
      <dgm:t>
        <a:bodyPr/>
        <a:lstStyle/>
        <a:p>
          <a:pPr>
            <a:buClrTx/>
            <a:buSzTx/>
            <a:buFont typeface="Arial" panose="020B0604020202020204" pitchFamily="34" charset="0"/>
            <a:buChar char="•"/>
          </a:pPr>
          <a:r>
            <a:rPr kumimoji="0" lang="it-IT" altLang="it-IT" b="0" i="0" u="none" strike="noStrike"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Aumento della </a:t>
          </a:r>
          <a:r>
            <a:rPr kumimoji="0" lang="it-IT" altLang="it-IT" b="0" i="1" u="none" strike="noStrike" cap="none" spc="0" normalizeH="0" baseline="0" noProof="0" dirty="0" err="1">
              <a:ln>
                <a:noFill/>
              </a:ln>
              <a:solidFill>
                <a:schemeClr val="tx2">
                  <a:lumMod val="75000"/>
                </a:schemeClr>
              </a:solidFill>
              <a:effectLst/>
              <a:uLnTx/>
              <a:uFillTx/>
              <a:latin typeface="Calibri" panose="020F0502020204030204"/>
              <a:ea typeface="+mn-ea"/>
              <a:cs typeface="Arial" panose="020B0604020202020204"/>
            </a:rPr>
            <a:t>shelf</a:t>
          </a:r>
          <a:r>
            <a:rPr kumimoji="0" lang="it-IT" altLang="it-IT" b="0" i="1" u="none" strike="noStrike"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-life</a:t>
          </a:r>
        </a:p>
      </dgm:t>
    </dgm:pt>
    <dgm:pt modelId="{0BAD296F-633D-488F-819B-20ACE6211969}" type="parTrans" cxnId="{3A9CB6AB-58E0-4AC6-B085-46EC5A02BCF7}">
      <dgm:prSet/>
      <dgm:spPr/>
      <dgm:t>
        <a:bodyPr/>
        <a:lstStyle/>
        <a:p>
          <a:endParaRPr lang="it-IT"/>
        </a:p>
      </dgm:t>
    </dgm:pt>
    <dgm:pt modelId="{E829FAC6-F6A2-457D-A7CB-850BF18B6595}" type="sibTrans" cxnId="{3A9CB6AB-58E0-4AC6-B085-46EC5A02BCF7}">
      <dgm:prSet/>
      <dgm:spPr/>
      <dgm:t>
        <a:bodyPr/>
        <a:lstStyle/>
        <a:p>
          <a:endParaRPr lang="it-IT"/>
        </a:p>
      </dgm:t>
    </dgm:pt>
    <dgm:pt modelId="{32B31DCD-8EBB-4123-AB24-CC81DF09DA9A}">
      <dgm:prSet/>
      <dgm:spPr/>
      <dgm:t>
        <a:bodyPr/>
        <a:lstStyle/>
        <a:p>
          <a:pPr rtl="0">
            <a:buClrTx/>
            <a:buSzTx/>
            <a:buFont typeface="Arial" panose="020B0604020202020204" pitchFamily="34" charset="0"/>
            <a:buChar char="•"/>
          </a:pPr>
          <a:r>
            <a:rPr kumimoji="0" lang="it-IT" altLang="it-IT" b="0" i="0" u="none" strike="noStrike"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Miglioramento delle caratteristiche organolettiche </a:t>
          </a:r>
        </a:p>
      </dgm:t>
    </dgm:pt>
    <dgm:pt modelId="{B4D1EF6A-FEC0-4F71-896D-1E9B18CC824C}" type="parTrans" cxnId="{38167BF3-7D4B-49FE-B034-46B7C5407A95}">
      <dgm:prSet/>
      <dgm:spPr/>
      <dgm:t>
        <a:bodyPr/>
        <a:lstStyle/>
        <a:p>
          <a:endParaRPr lang="it-IT"/>
        </a:p>
      </dgm:t>
    </dgm:pt>
    <dgm:pt modelId="{114AF770-BBFF-4B32-9511-0B3B29AF0C3B}" type="sibTrans" cxnId="{38167BF3-7D4B-49FE-B034-46B7C5407A95}">
      <dgm:prSet/>
      <dgm:spPr/>
      <dgm:t>
        <a:bodyPr/>
        <a:lstStyle/>
        <a:p>
          <a:endParaRPr lang="it-IT"/>
        </a:p>
      </dgm:t>
    </dgm:pt>
    <dgm:pt modelId="{C29A8FBC-3DE1-4722-BAF1-629F102635C8}">
      <dgm:prSet phldr="0"/>
      <dgm:spPr/>
      <dgm:t>
        <a:bodyPr/>
        <a:lstStyle/>
        <a:p>
          <a:r>
            <a:rPr kumimoji="0" lang="it-IT" altLang="it-IT" b="0" i="0" u="none" strike="noStrike" cap="none" spc="0" normalizeH="0" baseline="0" noProof="0" dirty="0">
              <a:ln>
                <a:noFill/>
              </a:ln>
              <a:solidFill>
                <a:schemeClr val="bg1"/>
              </a:solidFill>
              <a:effectLst/>
              <a:uLnTx/>
              <a:uFillTx/>
              <a:latin typeface="Calibri" panose="020F0502020204030204"/>
              <a:ea typeface="+mn-ea"/>
              <a:cs typeface="Arial" panose="020B0604020202020204"/>
            </a:rPr>
            <a:t>Diversificazione della tipologia di prodotto</a:t>
          </a:r>
          <a:endParaRPr lang="it-IT" dirty="0">
            <a:latin typeface="Calibri Light" panose="020F0302020204030204"/>
            <a:cs typeface="Calibri Light" panose="020F0302020204030204"/>
          </a:endParaRPr>
        </a:p>
      </dgm:t>
    </dgm:pt>
    <dgm:pt modelId="{FF0B08E9-9CF7-4D6A-B4F2-8230EABB2DAF}" type="parTrans" cxnId="{59777F11-F4C4-470F-9CF1-A9BD5165FF82}">
      <dgm:prSet/>
      <dgm:spPr/>
    </dgm:pt>
    <dgm:pt modelId="{8690C5BF-D83D-4AA7-A257-6056DD419652}" type="sibTrans" cxnId="{59777F11-F4C4-470F-9CF1-A9BD5165FF82}">
      <dgm:prSet/>
      <dgm:spPr/>
    </dgm:pt>
    <dgm:pt modelId="{695135A0-F921-4BD1-B4EF-E3AFEC6B7B69}">
      <dgm:prSet phldrT="[Testo]" phldr="0" custT="0"/>
      <dgm:spPr>
        <a:solidFill>
          <a:schemeClr val="tx2">
            <a:lumMod val="75000"/>
          </a:schemeClr>
        </a:solidFill>
      </dgm:spPr>
      <dgm:t>
        <a:bodyPr vert="horz" wrap="square"/>
        <a:lstStyle/>
        <a:p>
          <a:pPr>
            <a:lnSpc>
              <a:spcPct val="100000"/>
            </a:lnSpc>
            <a:spcBef>
              <a:spcPct val="0"/>
            </a:spcBef>
            <a:spcAft>
              <a:spcPct val="35000"/>
            </a:spcAft>
            <a:buClrTx/>
            <a:buSzTx/>
            <a:buFont typeface="Calibri" panose="020F0502020204030204" pitchFamily="34" charset="0"/>
          </a:pPr>
          <a:r>
            <a:rPr kumimoji="0" lang="it-IT" altLang="it-IT" b="0" i="0" u="none" strike="noStrike"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Aumento delle proprietà salutistiche</a:t>
          </a:r>
          <a:endParaRPr lang="it-IT" dirty="0">
            <a:solidFill>
              <a:schemeClr val="bg1"/>
            </a:solidFill>
          </a:endParaRPr>
        </a:p>
      </dgm:t>
    </dgm:pt>
    <dgm:pt modelId="{99D42315-B8E1-443E-91A7-31B148FBC329}" type="parTrans" cxnId="{A4A18F11-5AED-4F46-9E1B-D9C780961168}">
      <dgm:prSet/>
      <dgm:spPr/>
      <dgm:t>
        <a:bodyPr/>
        <a:lstStyle/>
        <a:p>
          <a:endParaRPr lang="it-IT"/>
        </a:p>
      </dgm:t>
    </dgm:pt>
    <dgm:pt modelId="{80573205-CCF9-417C-BEDC-35721FD6036D}" type="sibTrans" cxnId="{A4A18F11-5AED-4F46-9E1B-D9C780961168}">
      <dgm:prSet/>
      <dgm:spPr/>
      <dgm:t>
        <a:bodyPr/>
        <a:lstStyle/>
        <a:p>
          <a:endParaRPr lang="it-IT"/>
        </a:p>
      </dgm:t>
    </dgm:pt>
    <dgm:pt modelId="{14230955-70DA-4BDF-A635-7CA599391330}" type="pres">
      <dgm:prSet presAssocID="{C7C0D56A-F4DF-41AA-9510-CA65089B7582}" presName="linear" presStyleCnt="0">
        <dgm:presLayoutVars>
          <dgm:animLvl val="lvl"/>
          <dgm:resizeHandles val="exact"/>
        </dgm:presLayoutVars>
      </dgm:prSet>
      <dgm:spPr/>
    </dgm:pt>
    <dgm:pt modelId="{2C582DE8-2E3A-448E-B0F7-C58A93878266}" type="pres">
      <dgm:prSet presAssocID="{39E8514F-9FDF-40FE-8318-DC11E8277C10}" presName="parentText" presStyleLbl="node1" presStyleIdx="0" presStyleCnt="4">
        <dgm:presLayoutVars>
          <dgm:chMax val="0"/>
          <dgm:bulletEnabled val="1"/>
        </dgm:presLayoutVars>
      </dgm:prSet>
      <dgm:spPr/>
    </dgm:pt>
    <dgm:pt modelId="{07E59549-CA38-42A4-BFBC-5D52FF542B01}" type="pres">
      <dgm:prSet presAssocID="{39E8514F-9FDF-40FE-8318-DC11E8277C10}" presName="childText" presStyleLbl="revTx" presStyleIdx="0" presStyleCnt="2">
        <dgm:presLayoutVars>
          <dgm:bulletEnabled val="1"/>
        </dgm:presLayoutVars>
      </dgm:prSet>
      <dgm:spPr/>
    </dgm:pt>
    <dgm:pt modelId="{7E166FB1-5292-4FCF-8DF5-AC61E2418FCC}" type="pres">
      <dgm:prSet presAssocID="{E4F7F7A1-2B9F-460B-81ED-9261583ABE7A}" presName="parentText" presStyleLbl="node1" presStyleIdx="1" presStyleCnt="4">
        <dgm:presLayoutVars>
          <dgm:chMax val="0"/>
          <dgm:bulletEnabled val="1"/>
        </dgm:presLayoutVars>
      </dgm:prSet>
      <dgm:spPr/>
    </dgm:pt>
    <dgm:pt modelId="{A6082348-FCE9-4A3A-ADDA-E10DB64AE775}" type="pres">
      <dgm:prSet presAssocID="{E4F7F7A1-2B9F-460B-81ED-9261583ABE7A}" presName="childText" presStyleLbl="revTx" presStyleIdx="1" presStyleCnt="2">
        <dgm:presLayoutVars>
          <dgm:bulletEnabled val="1"/>
        </dgm:presLayoutVars>
      </dgm:prSet>
      <dgm:spPr/>
    </dgm:pt>
    <dgm:pt modelId="{EDC2D2C3-6A60-4C93-B0B7-8389292782DD}" type="pres">
      <dgm:prSet presAssocID="{C29A8FBC-3DE1-4722-BAF1-629F102635C8}" presName="parentText" presStyleLbl="node1" presStyleIdx="2" presStyleCnt="4">
        <dgm:presLayoutVars>
          <dgm:chMax val="0"/>
          <dgm:bulletEnabled val="1"/>
        </dgm:presLayoutVars>
      </dgm:prSet>
      <dgm:spPr/>
    </dgm:pt>
    <dgm:pt modelId="{3B6CA2C9-01DD-4DD2-8DF6-2C440EFC8422}" type="pres">
      <dgm:prSet presAssocID="{8690C5BF-D83D-4AA7-A257-6056DD419652}" presName="spacer" presStyleCnt="0"/>
      <dgm:spPr/>
    </dgm:pt>
    <dgm:pt modelId="{E384727A-C48C-4389-8932-DCBBC6810FE2}" type="pres">
      <dgm:prSet presAssocID="{695135A0-F921-4BD1-B4EF-E3AFEC6B7B69}" presName="parentText" presStyleLbl="node1" presStyleIdx="3" presStyleCnt="4">
        <dgm:presLayoutVars>
          <dgm:chMax val="0"/>
          <dgm:bulletEnabled val="1"/>
        </dgm:presLayoutVars>
      </dgm:prSet>
      <dgm:spPr/>
    </dgm:pt>
  </dgm:ptLst>
  <dgm:cxnLst>
    <dgm:cxn modelId="{523BA908-980C-472C-802B-531B1F988794}" type="presOf" srcId="{C7C0D56A-F4DF-41AA-9510-CA65089B7582}" destId="{14230955-70DA-4BDF-A635-7CA599391330}" srcOrd="0" destOrd="0" presId="urn:microsoft.com/office/officeart/2005/8/layout/vList2#2"/>
    <dgm:cxn modelId="{59777F11-F4C4-470F-9CF1-A9BD5165FF82}" srcId="{C7C0D56A-F4DF-41AA-9510-CA65089B7582}" destId="{C29A8FBC-3DE1-4722-BAF1-629F102635C8}" srcOrd="2" destOrd="0" parTransId="{FF0B08E9-9CF7-4D6A-B4F2-8230EABB2DAF}" sibTransId="{8690C5BF-D83D-4AA7-A257-6056DD419652}"/>
    <dgm:cxn modelId="{A4A18F11-5AED-4F46-9E1B-D9C780961168}" srcId="{C7C0D56A-F4DF-41AA-9510-CA65089B7582}" destId="{695135A0-F921-4BD1-B4EF-E3AFEC6B7B69}" srcOrd="3" destOrd="0" parTransId="{99D42315-B8E1-443E-91A7-31B148FBC329}" sibTransId="{80573205-CCF9-417C-BEDC-35721FD6036D}"/>
    <dgm:cxn modelId="{1812A017-D48F-4E36-BDF1-0E2DB2B23CA1}" type="presOf" srcId="{9E95DE13-D459-4AD8-BAA3-C625CD702ABF}" destId="{A6082348-FCE9-4A3A-ADDA-E10DB64AE775}" srcOrd="0" destOrd="1" presId="urn:microsoft.com/office/officeart/2005/8/layout/vList2#2"/>
    <dgm:cxn modelId="{47998723-EA01-4374-86A5-216F192FCB13}" srcId="{39E8514F-9FDF-40FE-8318-DC11E8277C10}" destId="{6DB5D84F-3ED5-49D6-827A-0D02E2F38148}" srcOrd="0" destOrd="0" parTransId="{FC448FA1-49C4-477B-8834-EF3EF8CD51A3}" sibTransId="{22477828-80C0-4523-9D6B-32E4FB4E8F5F}"/>
    <dgm:cxn modelId="{C0398824-3A2B-4AEC-937B-5F96FBFDE6B3}" type="presOf" srcId="{C29A8FBC-3DE1-4722-BAF1-629F102635C8}" destId="{EDC2D2C3-6A60-4C93-B0B7-8389292782DD}" srcOrd="0" destOrd="0" presId="urn:microsoft.com/office/officeart/2005/8/layout/vList2#2"/>
    <dgm:cxn modelId="{FF27193B-D628-4EBA-905D-C0F14708F9B0}" type="presOf" srcId="{E4F7F7A1-2B9F-460B-81ED-9261583ABE7A}" destId="{7E166FB1-5292-4FCF-8DF5-AC61E2418FCC}" srcOrd="0" destOrd="0" presId="urn:microsoft.com/office/officeart/2005/8/layout/vList2#2"/>
    <dgm:cxn modelId="{541B996F-6055-46C4-A13D-FB8A69EB47A4}" srcId="{C7C0D56A-F4DF-41AA-9510-CA65089B7582}" destId="{39E8514F-9FDF-40FE-8318-DC11E8277C10}" srcOrd="0" destOrd="0" parTransId="{D01F8B2C-94DB-4889-9288-F179D921E86C}" sibTransId="{65252C20-E28C-43F1-A677-1E918E762B4F}"/>
    <dgm:cxn modelId="{9C610B50-F497-42B8-9B27-5BD0F0170AFB}" type="presOf" srcId="{06EAC882-D921-4792-8961-B16CBDB5105D}" destId="{A6082348-FCE9-4A3A-ADDA-E10DB64AE775}" srcOrd="0" destOrd="2" presId="urn:microsoft.com/office/officeart/2005/8/layout/vList2#2"/>
    <dgm:cxn modelId="{A8AA7D81-531E-49BF-A867-1A943571C262}" type="presOf" srcId="{1EF6DC5A-8764-44CF-ABEA-BCCC7A81F378}" destId="{07E59549-CA38-42A4-BFBC-5D52FF542B01}" srcOrd="0" destOrd="2" presId="urn:microsoft.com/office/officeart/2005/8/layout/vList2#2"/>
    <dgm:cxn modelId="{DF0E0182-20C1-4756-9746-3062573AAD4E}" srcId="{39E8514F-9FDF-40FE-8318-DC11E8277C10}" destId="{C3E954ED-FAE7-4320-998D-28620A599848}" srcOrd="1" destOrd="0" parTransId="{D299C024-13EC-41BB-B751-9178015CFA2E}" sibTransId="{83DC630B-CAF9-4E08-BC9B-318EE9A83B0D}"/>
    <dgm:cxn modelId="{33590186-2A75-41FA-B95C-51E9B885F2F8}" type="presOf" srcId="{695135A0-F921-4BD1-B4EF-E3AFEC6B7B69}" destId="{E384727A-C48C-4389-8932-DCBBC6810FE2}" srcOrd="0" destOrd="0" presId="urn:microsoft.com/office/officeart/2005/8/layout/vList2#2"/>
    <dgm:cxn modelId="{290F0696-4533-4712-85AE-2012216D225C}" srcId="{C7C0D56A-F4DF-41AA-9510-CA65089B7582}" destId="{E4F7F7A1-2B9F-460B-81ED-9261583ABE7A}" srcOrd="1" destOrd="0" parTransId="{96F7A000-345A-4CD8-B6D5-D989FA266ECB}" sibTransId="{4FFDD332-B99F-4DD0-A9EB-AA76DF7940FB}"/>
    <dgm:cxn modelId="{98640BA1-94A4-41DC-9CF3-C88AD398B0AA}" type="presOf" srcId="{6DB5D84F-3ED5-49D6-827A-0D02E2F38148}" destId="{07E59549-CA38-42A4-BFBC-5D52FF542B01}" srcOrd="0" destOrd="0" presId="urn:microsoft.com/office/officeart/2005/8/layout/vList2#2"/>
    <dgm:cxn modelId="{95A88EAB-64B9-4FDF-8737-17E1204E5A37}" type="presOf" srcId="{32B31DCD-8EBB-4123-AB24-CC81DF09DA9A}" destId="{A6082348-FCE9-4A3A-ADDA-E10DB64AE775}" srcOrd="0" destOrd="3" presId="urn:microsoft.com/office/officeart/2005/8/layout/vList2#2"/>
    <dgm:cxn modelId="{3A9CB6AB-58E0-4AC6-B085-46EC5A02BCF7}" srcId="{E4F7F7A1-2B9F-460B-81ED-9261583ABE7A}" destId="{06EAC882-D921-4792-8961-B16CBDB5105D}" srcOrd="2" destOrd="0" parTransId="{0BAD296F-633D-488F-819B-20ACE6211969}" sibTransId="{E829FAC6-F6A2-457D-A7CB-850BF18B6595}"/>
    <dgm:cxn modelId="{733E39AF-FD88-4DDB-9EFB-F7D441890528}" srcId="{E4F7F7A1-2B9F-460B-81ED-9261583ABE7A}" destId="{9E95DE13-D459-4AD8-BAA3-C625CD702ABF}" srcOrd="1" destOrd="0" parTransId="{DB25B56F-7776-4EBA-8CC0-2B870922A5A3}" sibTransId="{6F7328FE-CA82-4044-A526-01555DB59B04}"/>
    <dgm:cxn modelId="{AA5D5BBD-0E40-4861-9C8D-46CFF0CC519E}" type="presOf" srcId="{6AFC86D1-FC62-4677-A1D2-092E7AF0BFF5}" destId="{A6082348-FCE9-4A3A-ADDA-E10DB64AE775}" srcOrd="0" destOrd="0" presId="urn:microsoft.com/office/officeart/2005/8/layout/vList2#2"/>
    <dgm:cxn modelId="{5D1A04D7-99DA-483A-AC61-86F4053ED81F}" srcId="{39E8514F-9FDF-40FE-8318-DC11E8277C10}" destId="{1EF6DC5A-8764-44CF-ABEA-BCCC7A81F378}" srcOrd="2" destOrd="0" parTransId="{E16D91B9-93CE-4917-9C7C-B2F76E85D7FA}" sibTransId="{E90E3377-D675-43FE-AA28-F1874C2B985C}"/>
    <dgm:cxn modelId="{BCFD87C8-8A7D-4A4E-9886-9F9E1DD7B4AA}" type="presOf" srcId="{C3E954ED-FAE7-4320-998D-28620A599848}" destId="{07E59549-CA38-42A4-BFBC-5D52FF542B01}" srcOrd="0" destOrd="1" presId="urn:microsoft.com/office/officeart/2005/8/layout/vList2#2"/>
    <dgm:cxn modelId="{C218D2ED-89A2-4273-A7F8-22B6EA0DE893}" srcId="{E4F7F7A1-2B9F-460B-81ED-9261583ABE7A}" destId="{6AFC86D1-FC62-4677-A1D2-092E7AF0BFF5}" srcOrd="0" destOrd="0" parTransId="{D6F9BA82-0159-4479-93FD-A920A8C6B32C}" sibTransId="{BA0FC3EC-9647-4DA9-9E1F-B2E6B26B0375}"/>
    <dgm:cxn modelId="{38167BF3-7D4B-49FE-B034-46B7C5407A95}" srcId="{E4F7F7A1-2B9F-460B-81ED-9261583ABE7A}" destId="{32B31DCD-8EBB-4123-AB24-CC81DF09DA9A}" srcOrd="3" destOrd="0" parTransId="{B4D1EF6A-FEC0-4F71-896D-1E9B18CC824C}" sibTransId="{114AF770-BBFF-4B32-9511-0B3B29AF0C3B}"/>
    <dgm:cxn modelId="{172612FA-2CDD-41C0-942C-2949BFF32FFC}" type="presOf" srcId="{39E8514F-9FDF-40FE-8318-DC11E8277C10}" destId="{2C582DE8-2E3A-448E-B0F7-C58A93878266}" srcOrd="0" destOrd="0" presId="urn:microsoft.com/office/officeart/2005/8/layout/vList2#2"/>
    <dgm:cxn modelId="{7FD85FD5-2FE2-426A-ACA9-0F7A8EC6CBED}" type="presParOf" srcId="{14230955-70DA-4BDF-A635-7CA599391330}" destId="{2C582DE8-2E3A-448E-B0F7-C58A93878266}" srcOrd="0" destOrd="0" presId="urn:microsoft.com/office/officeart/2005/8/layout/vList2#2"/>
    <dgm:cxn modelId="{2E5BA435-0D78-4CA5-9A5E-7CA4FFE387B4}" type="presParOf" srcId="{14230955-70DA-4BDF-A635-7CA599391330}" destId="{07E59549-CA38-42A4-BFBC-5D52FF542B01}" srcOrd="1" destOrd="0" presId="urn:microsoft.com/office/officeart/2005/8/layout/vList2#2"/>
    <dgm:cxn modelId="{0668690D-B46C-4857-9380-E2B6F93312C8}" type="presParOf" srcId="{14230955-70DA-4BDF-A635-7CA599391330}" destId="{7E166FB1-5292-4FCF-8DF5-AC61E2418FCC}" srcOrd="2" destOrd="0" presId="urn:microsoft.com/office/officeart/2005/8/layout/vList2#2"/>
    <dgm:cxn modelId="{D9F414B1-8422-4823-BE59-D9924FF5C5B0}" type="presParOf" srcId="{14230955-70DA-4BDF-A635-7CA599391330}" destId="{A6082348-FCE9-4A3A-ADDA-E10DB64AE775}" srcOrd="3" destOrd="0" presId="urn:microsoft.com/office/officeart/2005/8/layout/vList2#2"/>
    <dgm:cxn modelId="{CE522556-D45D-47A0-B7D3-6E6095F57DEF}" type="presParOf" srcId="{14230955-70DA-4BDF-A635-7CA599391330}" destId="{EDC2D2C3-6A60-4C93-B0B7-8389292782DD}" srcOrd="4" destOrd="0" presId="urn:microsoft.com/office/officeart/2005/8/layout/vList2#2"/>
    <dgm:cxn modelId="{B942ADF2-D707-4580-BFAB-3A032B50DA5C}" type="presParOf" srcId="{14230955-70DA-4BDF-A635-7CA599391330}" destId="{3B6CA2C9-01DD-4DD2-8DF6-2C440EFC8422}" srcOrd="5" destOrd="0" presId="urn:microsoft.com/office/officeart/2005/8/layout/vList2#2"/>
    <dgm:cxn modelId="{A746BBBA-A2C8-46B0-AF91-47E6279F97FB}" type="presParOf" srcId="{14230955-70DA-4BDF-A635-7CA599391330}" destId="{E384727A-C48C-4389-8932-DCBBC6810FE2}" srcOrd="6" destOrd="0" presId="urn:microsoft.com/office/officeart/2005/8/layout/vList2#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82DE8-2E3A-448E-B0F7-C58A93878266}">
      <dsp:nvSpPr>
        <dsp:cNvPr id="0" name=""/>
        <dsp:cNvSpPr/>
      </dsp:nvSpPr>
      <dsp:spPr bwMode="white">
        <a:xfrm>
          <a:off x="0" y="284193"/>
          <a:ext cx="5592538" cy="617759"/>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ClrTx/>
            <a:buSzTx/>
            <a:buFont typeface="Calibri" panose="020F0502020204030204" pitchFamily="34" charset="0"/>
            <a:buNone/>
          </a:pPr>
          <a:r>
            <a:rPr kumimoji="0" lang="it-IT" altLang="it-IT"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Rese e adattabilità ambientale</a:t>
          </a:r>
          <a:endParaRPr lang="it-IT" sz="2400" kern="1200" dirty="0">
            <a:solidFill>
              <a:schemeClr val="bg1"/>
            </a:solidFill>
          </a:endParaRPr>
        </a:p>
      </dsp:txBody>
      <dsp:txXfrm>
        <a:off x="30157" y="314350"/>
        <a:ext cx="5532224" cy="557445"/>
      </dsp:txXfrm>
    </dsp:sp>
    <dsp:sp modelId="{07E59549-CA38-42A4-BFBC-5D52FF542B01}">
      <dsp:nvSpPr>
        <dsp:cNvPr id="0" name=""/>
        <dsp:cNvSpPr/>
      </dsp:nvSpPr>
      <dsp:spPr bwMode="white">
        <a:xfrm>
          <a:off x="0" y="901953"/>
          <a:ext cx="5592538"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563" tIns="30480" rIns="170688" bIns="30480" numCol="1" spcCol="1270" anchor="t" anchorCtr="0">
          <a:noAutofit/>
        </a:bodyPr>
        <a:lstStyle/>
        <a:p>
          <a:pPr marL="171450" lvl="1" indent="-171450" algn="l" defTabSz="844550">
            <a:lnSpc>
              <a:spcPct val="90000"/>
            </a:lnSpc>
            <a:spcBef>
              <a:spcPct val="0"/>
            </a:spcBef>
            <a:spcAft>
              <a:spcPct val="20000"/>
            </a:spcAft>
            <a:buClrTx/>
            <a:buSzTx/>
            <a:buFont typeface="Arial" panose="020B0604020202020204" pitchFamily="34" charset="0"/>
            <a:buChar char="•"/>
          </a:pPr>
          <a:r>
            <a:rPr kumimoji="0" lang="it-IT" altLang="it-IT" sz="1900" b="0" i="0" u="none" strike="noStrike" kern="1200" cap="none" spc="0" normalizeH="0" baseline="0" noProof="0" dirty="0">
              <a:ln>
                <a:noFill/>
              </a:ln>
              <a:solidFill>
                <a:schemeClr val="tx2">
                  <a:lumMod val="75000"/>
                </a:schemeClr>
              </a:solidFill>
              <a:effectLst/>
              <a:uLnTx/>
              <a:uFillTx/>
              <a:latin typeface="Calibri" panose="020F0502020204030204" pitchFamily="34" charset="0"/>
              <a:ea typeface="+mn-ea"/>
              <a:cs typeface="Arial" panose="020B0604020202020204" pitchFamily="34" charset="0"/>
            </a:rPr>
            <a:t>Consistente e costante produttività</a:t>
          </a:r>
          <a:endParaRPr lang="it-IT" sz="1900" kern="1200" dirty="0">
            <a:solidFill>
              <a:schemeClr val="tx2">
                <a:lumMod val="75000"/>
              </a:schemeClr>
            </a:solidFill>
          </a:endParaRPr>
        </a:p>
        <a:p>
          <a:pPr marL="171450" lvl="1" indent="-171450" algn="l" defTabSz="844550" rtl="0">
            <a:lnSpc>
              <a:spcPct val="90000"/>
            </a:lnSpc>
            <a:spcBef>
              <a:spcPct val="0"/>
            </a:spcBef>
            <a:spcAft>
              <a:spcPct val="20000"/>
            </a:spcAft>
            <a:buSzPct val="105000"/>
            <a:buFont typeface="Arial" panose="020B0604020202020204" pitchFamily="34" charset="0"/>
            <a:buChar char="•"/>
          </a:pPr>
          <a:r>
            <a:rPr kumimoji="0" lang="it-IT" altLang="it-IT" sz="19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Ampliamento degli areali di coltivazione</a:t>
          </a:r>
        </a:p>
        <a:p>
          <a:pPr marL="171450" lvl="1" indent="-171450" algn="l" defTabSz="844550">
            <a:lnSpc>
              <a:spcPct val="90000"/>
            </a:lnSpc>
            <a:spcBef>
              <a:spcPct val="0"/>
            </a:spcBef>
            <a:spcAft>
              <a:spcPct val="20000"/>
            </a:spcAft>
            <a:buSzPct val="105000"/>
            <a:buFont typeface="Arial" panose="020B0604020202020204" pitchFamily="34" charset="0"/>
            <a:buChar char="•"/>
          </a:pPr>
          <a:r>
            <a:rPr kumimoji="0" lang="it-IT" altLang="it-IT" sz="1900" b="0" i="0" u="none" strike="noStrike" kern="1200" cap="none" spc="0" normalizeH="0" baseline="0" noProof="0" dirty="0">
              <a:ln>
                <a:noFill/>
              </a:ln>
              <a:solidFill>
                <a:schemeClr val="tx2">
                  <a:lumMod val="75000"/>
                </a:schemeClr>
              </a:solidFill>
              <a:effectLst/>
              <a:uLnTx/>
              <a:uFillTx/>
              <a:latin typeface="Calibri" panose="020F0502020204030204" pitchFamily="34" charset="0"/>
              <a:ea typeface="+mn-ea"/>
              <a:cs typeface="Arial" panose="020B0604020202020204" pitchFamily="34" charset="0"/>
            </a:rPr>
            <a:t>Introduzione di resistenze a stress biotici ed abiotici</a:t>
          </a:r>
          <a:endParaRPr kumimoji="0" lang="en-US" altLang="it-IT" sz="1900" b="0" i="0" u="none" strike="noStrike" kern="1200" cap="none" spc="0" normalizeH="0" baseline="0" noProof="0" dirty="0">
            <a:ln>
              <a:noFill/>
            </a:ln>
            <a:solidFill>
              <a:schemeClr val="tx2">
                <a:lumMod val="75000"/>
              </a:schemeClr>
            </a:solidFill>
            <a:effectLst/>
            <a:uLnTx/>
            <a:uFillTx/>
            <a:latin typeface="Calibri" panose="020F0502020204030204" pitchFamily="34" charset="0"/>
            <a:ea typeface="+mn-ea"/>
            <a:cs typeface="Arial" panose="020B0604020202020204" pitchFamily="34" charset="0"/>
          </a:endParaRPr>
        </a:p>
      </dsp:txBody>
      <dsp:txXfrm>
        <a:off x="0" y="901953"/>
        <a:ext cx="5592538" cy="993600"/>
      </dsp:txXfrm>
    </dsp:sp>
    <dsp:sp modelId="{7E166FB1-5292-4FCF-8DF5-AC61E2418FCC}">
      <dsp:nvSpPr>
        <dsp:cNvPr id="0" name=""/>
        <dsp:cNvSpPr/>
      </dsp:nvSpPr>
      <dsp:spPr bwMode="white">
        <a:xfrm>
          <a:off x="0" y="1895553"/>
          <a:ext cx="5592538" cy="617759"/>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ClrTx/>
            <a:buSzTx/>
            <a:buFont typeface="Calibri" panose="020F0502020204030204" pitchFamily="34" charset="0"/>
            <a:buNone/>
          </a:pPr>
          <a:r>
            <a:rPr kumimoji="0" lang="it-IT" altLang="it-IT"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Qualità della produzione</a:t>
          </a:r>
          <a:endParaRPr lang="it-IT" sz="2400" kern="1200" dirty="0">
            <a:solidFill>
              <a:schemeClr val="bg1"/>
            </a:solidFill>
          </a:endParaRPr>
        </a:p>
      </dsp:txBody>
      <dsp:txXfrm>
        <a:off x="30157" y="1925710"/>
        <a:ext cx="5532224" cy="557445"/>
      </dsp:txXfrm>
    </dsp:sp>
    <dsp:sp modelId="{A6082348-FCE9-4A3A-ADDA-E10DB64AE775}">
      <dsp:nvSpPr>
        <dsp:cNvPr id="0" name=""/>
        <dsp:cNvSpPr/>
      </dsp:nvSpPr>
      <dsp:spPr bwMode="white">
        <a:xfrm>
          <a:off x="0" y="2513313"/>
          <a:ext cx="5592538"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563" tIns="30480" rIns="170688" bIns="30480" numCol="1" spcCol="1270" anchor="t" anchorCtr="0">
          <a:noAutofit/>
        </a:bodyPr>
        <a:lstStyle/>
        <a:p>
          <a:pPr marL="171450" lvl="1" indent="-171450" algn="l" defTabSz="844550">
            <a:lnSpc>
              <a:spcPct val="90000"/>
            </a:lnSpc>
            <a:spcBef>
              <a:spcPct val="0"/>
            </a:spcBef>
            <a:spcAft>
              <a:spcPct val="20000"/>
            </a:spcAft>
            <a:buClrTx/>
            <a:buSzTx/>
            <a:buFont typeface="Arial" panose="020B0604020202020204" pitchFamily="34" charset="0"/>
            <a:buChar char="•"/>
          </a:pPr>
          <a:r>
            <a:rPr kumimoji="0" lang="it-IT" altLang="it-IT" sz="19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Ampliamento del calendario di raccolta</a:t>
          </a:r>
          <a:endParaRPr lang="it-IT" sz="1900" kern="1200" dirty="0">
            <a:solidFill>
              <a:schemeClr val="tx2">
                <a:lumMod val="75000"/>
              </a:schemeClr>
            </a:solidFill>
            <a:latin typeface="Calibri" panose="020F0502020204030204"/>
            <a:cs typeface="Arial" panose="020B0604020202020204"/>
          </a:endParaRPr>
        </a:p>
        <a:p>
          <a:pPr marL="171450" lvl="1" indent="-171450" algn="l" defTabSz="844550" rtl="0">
            <a:lnSpc>
              <a:spcPct val="90000"/>
            </a:lnSpc>
            <a:spcBef>
              <a:spcPct val="0"/>
            </a:spcBef>
            <a:spcAft>
              <a:spcPct val="20000"/>
            </a:spcAft>
            <a:buClrTx/>
            <a:buSzTx/>
            <a:buFont typeface="Arial" panose="020B0604020202020204" pitchFamily="34" charset="0"/>
            <a:buChar char="•"/>
          </a:pPr>
          <a:r>
            <a:rPr kumimoji="0" lang="it-IT" altLang="it-IT" sz="19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Aspetto dei frutti </a:t>
          </a:r>
        </a:p>
        <a:p>
          <a:pPr marL="171450" lvl="1" indent="-171450" algn="l" defTabSz="844550">
            <a:lnSpc>
              <a:spcPct val="90000"/>
            </a:lnSpc>
            <a:spcBef>
              <a:spcPct val="0"/>
            </a:spcBef>
            <a:spcAft>
              <a:spcPct val="20000"/>
            </a:spcAft>
            <a:buClrTx/>
            <a:buSzTx/>
            <a:buFont typeface="Arial" panose="020B0604020202020204" pitchFamily="34" charset="0"/>
            <a:buChar char="•"/>
          </a:pPr>
          <a:r>
            <a:rPr kumimoji="0" lang="it-IT" altLang="it-IT" sz="19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Aumento della </a:t>
          </a:r>
          <a:r>
            <a:rPr kumimoji="0" lang="it-IT" altLang="it-IT" sz="1900" b="0" i="1" u="none" strike="noStrike" kern="1200" cap="none" spc="0" normalizeH="0" baseline="0" noProof="0" dirty="0" err="1">
              <a:ln>
                <a:noFill/>
              </a:ln>
              <a:solidFill>
                <a:schemeClr val="tx2">
                  <a:lumMod val="75000"/>
                </a:schemeClr>
              </a:solidFill>
              <a:effectLst/>
              <a:uLnTx/>
              <a:uFillTx/>
              <a:latin typeface="Calibri" panose="020F0502020204030204"/>
              <a:ea typeface="+mn-ea"/>
              <a:cs typeface="Arial" panose="020B0604020202020204"/>
            </a:rPr>
            <a:t>shelf</a:t>
          </a:r>
          <a:r>
            <a:rPr kumimoji="0" lang="it-IT" altLang="it-IT" sz="1900" b="0" i="1" u="none" strike="noStrike" kern="1200"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-life</a:t>
          </a:r>
        </a:p>
        <a:p>
          <a:pPr marL="171450" lvl="1" indent="-171450" algn="l" defTabSz="844550" rtl="0">
            <a:lnSpc>
              <a:spcPct val="90000"/>
            </a:lnSpc>
            <a:spcBef>
              <a:spcPct val="0"/>
            </a:spcBef>
            <a:spcAft>
              <a:spcPct val="20000"/>
            </a:spcAft>
            <a:buClrTx/>
            <a:buSzTx/>
            <a:buFont typeface="Arial" panose="020B0604020202020204" pitchFamily="34" charset="0"/>
            <a:buChar char="•"/>
          </a:pPr>
          <a:r>
            <a:rPr kumimoji="0" lang="it-IT" altLang="it-IT" sz="19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Arial" panose="020B0604020202020204"/>
            </a:rPr>
            <a:t>Miglioramento delle caratteristiche organolettiche </a:t>
          </a:r>
        </a:p>
      </dsp:txBody>
      <dsp:txXfrm>
        <a:off x="0" y="2513313"/>
        <a:ext cx="5592538" cy="1316520"/>
      </dsp:txXfrm>
    </dsp:sp>
    <dsp:sp modelId="{EDC2D2C3-6A60-4C93-B0B7-8389292782DD}">
      <dsp:nvSpPr>
        <dsp:cNvPr id="0" name=""/>
        <dsp:cNvSpPr/>
      </dsp:nvSpPr>
      <dsp:spPr bwMode="white">
        <a:xfrm>
          <a:off x="0" y="3829833"/>
          <a:ext cx="5592538" cy="617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a:rPr>
            <a:t>Diversificazione della tipologia di prodotto</a:t>
          </a:r>
          <a:endParaRPr lang="it-IT" sz="2400" kern="1200" dirty="0">
            <a:latin typeface="Calibri Light" panose="020F0302020204030204"/>
            <a:cs typeface="Calibri Light" panose="020F0302020204030204"/>
          </a:endParaRPr>
        </a:p>
      </dsp:txBody>
      <dsp:txXfrm>
        <a:off x="30157" y="3859990"/>
        <a:ext cx="5532224" cy="557445"/>
      </dsp:txXfrm>
    </dsp:sp>
    <dsp:sp modelId="{E384727A-C48C-4389-8932-DCBBC6810FE2}">
      <dsp:nvSpPr>
        <dsp:cNvPr id="0" name=""/>
        <dsp:cNvSpPr/>
      </dsp:nvSpPr>
      <dsp:spPr bwMode="white">
        <a:xfrm>
          <a:off x="0" y="4516713"/>
          <a:ext cx="5592538" cy="617759"/>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ClrTx/>
            <a:buSzTx/>
            <a:buFont typeface="Calibri" panose="020F0502020204030204" pitchFamily="34" charset="0"/>
            <a:buNone/>
          </a:pPr>
          <a:r>
            <a:rPr kumimoji="0" lang="it-IT" altLang="it-IT"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Aumento delle proprietà salutistiche</a:t>
          </a:r>
          <a:endParaRPr lang="it-IT" sz="2400" kern="1200" dirty="0">
            <a:solidFill>
              <a:schemeClr val="bg1"/>
            </a:solidFill>
          </a:endParaRPr>
        </a:p>
      </dsp:txBody>
      <dsp:txXfrm>
        <a:off x="30157" y="4546870"/>
        <a:ext cx="5532224" cy="557445"/>
      </dsp:txXfrm>
    </dsp:sp>
  </dsp:spTree>
</dsp:drawing>
</file>

<file path=ppt/diagrams/layout1.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623698" y="0"/>
            <a:ext cx="4302231" cy="341064"/>
          </a:xfrm>
          <a:prstGeom prst="rect">
            <a:avLst/>
          </a:prstGeom>
        </p:spPr>
        <p:txBody>
          <a:bodyPr vert="horz" lIns="91440" tIns="45720" rIns="91440" bIns="45720" rtlCol="0"/>
          <a:lstStyle>
            <a:lvl1pPr algn="r">
              <a:defRPr sz="1200"/>
            </a:lvl1pPr>
          </a:lstStyle>
          <a:p>
            <a:fld id="{B3ACDE59-456E-4D4D-9975-2CB77C2A968E}" type="datetimeFigureOut">
              <a:rPr lang="it-IT" smtClean="0"/>
              <a:t>05/05/2026</a:t>
            </a:fld>
            <a:endParaRPr lang="it-IT"/>
          </a:p>
        </p:txBody>
      </p:sp>
      <p:sp>
        <p:nvSpPr>
          <p:cNvPr id="4" name="Segnaposto immagine diapositiva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1" y="6456612"/>
            <a:ext cx="4302231" cy="341063"/>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623698" y="6456612"/>
            <a:ext cx="4302231" cy="341063"/>
          </a:xfrm>
          <a:prstGeom prst="rect">
            <a:avLst/>
          </a:prstGeom>
        </p:spPr>
        <p:txBody>
          <a:bodyPr vert="horz" lIns="91440" tIns="45720" rIns="91440" bIns="45720" rtlCol="0" anchor="b"/>
          <a:lstStyle>
            <a:lvl1pPr algn="r">
              <a:defRPr sz="1200"/>
            </a:lvl1pPr>
          </a:lstStyle>
          <a:p>
            <a:fld id="{4D5FE1A9-7E26-46A5-B130-2786A3C729CE}" type="slidenum">
              <a:rPr lang="it-IT" smtClean="0"/>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D5FE1A9-7E26-46A5-B130-2786A3C729CE}" type="slidenum">
              <a:rPr lang="it-IT" smtClean="0"/>
              <a:t>1</a:t>
            </a:fld>
            <a:endParaRPr lang="it-IT"/>
          </a:p>
        </p:txBody>
      </p:sp>
    </p:spTree>
    <p:extLst>
      <p:ext uri="{BB962C8B-B14F-4D97-AF65-F5344CB8AC3E}">
        <p14:creationId xmlns:p14="http://schemas.microsoft.com/office/powerpoint/2010/main" val="345047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D5FE1A9-7E26-46A5-B130-2786A3C729CE}" type="slidenum">
              <a:rPr lang="it-IT" smtClean="0"/>
              <a:t>13</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B5F057B-13AD-4A80-8031-EA6886547DFF}" type="slidenum">
              <a:rPr lang="it-IT" smtClean="0"/>
              <a:t>14</a:t>
            </a:fld>
            <a:endParaRPr lang="it-IT"/>
          </a:p>
        </p:txBody>
      </p:sp>
    </p:spTree>
    <p:extLst>
      <p:ext uri="{BB962C8B-B14F-4D97-AF65-F5344CB8AC3E}">
        <p14:creationId xmlns:p14="http://schemas.microsoft.com/office/powerpoint/2010/main" val="4038151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B5F057B-13AD-4A80-8031-EA6886547DFF}" type="slidenum">
              <a:rPr lang="it-IT" smtClean="0"/>
              <a:t>15</a:t>
            </a:fld>
            <a:endParaRPr lang="it-IT"/>
          </a:p>
        </p:txBody>
      </p:sp>
    </p:spTree>
    <p:extLst>
      <p:ext uri="{BB962C8B-B14F-4D97-AF65-F5344CB8AC3E}">
        <p14:creationId xmlns:p14="http://schemas.microsoft.com/office/powerpoint/2010/main" val="49577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D4D7F-34A5-47FD-91E2-1474AEE00F5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egnaposto immagine diapositiva 1"/>
          <p:cNvSpPr>
            <a:spLocks noGrp="1" noRot="1" noChangeAspect="1" noChangeArrowheads="1" noTextEdit="1"/>
          </p:cNvSpPr>
          <p:nvPr>
            <p:ph type="sldImg"/>
          </p:nvPr>
        </p:nvSpPr>
        <p:spPr>
          <a:xfrm>
            <a:off x="238125" y="722313"/>
            <a:ext cx="6411913" cy="3608387"/>
          </a:xfrm>
        </p:spPr>
      </p:sp>
      <p:sp>
        <p:nvSpPr>
          <p:cNvPr id="45058" name="Segnaposto not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dirty="0"/>
          </a:p>
        </p:txBody>
      </p:sp>
      <p:sp>
        <p:nvSpPr>
          <p:cNvPr id="45059" name="Segnaposto numero diapositiva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sz="2400">
                <a:solidFill>
                  <a:schemeClr val="tx1"/>
                </a:solidFill>
                <a:latin typeface="Times New Roman" panose="02020603050405020304" pitchFamily="18" charset="0"/>
              </a:defRPr>
            </a:lvl1pPr>
            <a:lvl2pPr marL="742950" indent="-285750" defTabSz="942975">
              <a:defRPr sz="2400">
                <a:solidFill>
                  <a:schemeClr val="tx1"/>
                </a:solidFill>
                <a:latin typeface="Times New Roman" panose="02020603050405020304" pitchFamily="18" charset="0"/>
              </a:defRPr>
            </a:lvl2pPr>
            <a:lvl3pPr marL="1143000" indent="-228600" defTabSz="942975">
              <a:defRPr sz="2400">
                <a:solidFill>
                  <a:schemeClr val="tx1"/>
                </a:solidFill>
                <a:latin typeface="Times New Roman" panose="02020603050405020304" pitchFamily="18" charset="0"/>
              </a:defRPr>
            </a:lvl3pPr>
            <a:lvl4pPr marL="1600200" indent="-228600" defTabSz="942975">
              <a:defRPr sz="2400">
                <a:solidFill>
                  <a:schemeClr val="tx1"/>
                </a:solidFill>
                <a:latin typeface="Times New Roman" panose="02020603050405020304" pitchFamily="18" charset="0"/>
              </a:defRPr>
            </a:lvl4pPr>
            <a:lvl5pPr marL="2057400" indent="-228600" defTabSz="942975">
              <a:defRPr sz="2400">
                <a:solidFill>
                  <a:schemeClr val="tx1"/>
                </a:solidFill>
                <a:latin typeface="Times New Roman" panose="02020603050405020304" pitchFamily="18"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42975" rtl="0" eaLnBrk="1" fontAlgn="base" latinLnBrk="0" hangingPunct="1">
              <a:lnSpc>
                <a:spcPct val="100000"/>
              </a:lnSpc>
              <a:spcBef>
                <a:spcPct val="0"/>
              </a:spcBef>
              <a:spcAft>
                <a:spcPct val="0"/>
              </a:spcAft>
              <a:buClrTx/>
              <a:buSzTx/>
              <a:buFontTx/>
              <a:buNone/>
              <a:defRPr/>
            </a:pPr>
            <a:fld id="{41F209CC-E1D7-E94C-AB49-1A5AAB5E8AE5}"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19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15C224-0B37-4613-9614-01F4DF69FEF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15C224-0B37-4613-9614-01F4DF69FEF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D5FE1A9-7E26-46A5-B130-2786A3C729CE}" type="slidenum">
              <a:rPr lang="it-IT" smtClean="0"/>
              <a:t>22</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 campagna agrumicola in corso, emergono puntualmente le problematiche di un</a:t>
            </a:r>
          </a:p>
          <a:p>
            <a:r>
              <a:rPr lang="it-IT" dirty="0"/>
              <a:t>settore che da sempre vive una situazione di difficoltà e crisi, che reclama misure</a:t>
            </a:r>
          </a:p>
          <a:p>
            <a:r>
              <a:rPr lang="it-IT" dirty="0"/>
              <a:t>straordinarie di sostegno che sono ormai strutturali, ma che non riescono a far</a:t>
            </a:r>
          </a:p>
          <a:p>
            <a:r>
              <a:rPr lang="it-IT" dirty="0"/>
              <a:t>emergere una volta per tutte l’agrumicoltura nazionale fuori dalla palude nella quale è</a:t>
            </a:r>
          </a:p>
          <a:p>
            <a:r>
              <a:rPr lang="it-IT" dirty="0"/>
              <a:t>impantanata da oltre mezzo secolo.</a:t>
            </a:r>
          </a:p>
          <a:p>
            <a:r>
              <a:rPr lang="it-IT" dirty="0"/>
              <a:t>Il 2021 sarà ricordato per i danni climatici che sono iniziati con le gelate di aprile, i venti</a:t>
            </a:r>
          </a:p>
          <a:p>
            <a:r>
              <a:rPr lang="it-IT" dirty="0"/>
              <a:t>caldi di maggio proseguiti con il periodo siccitoso estivo e, da ultimo, con le distruttive</a:t>
            </a:r>
          </a:p>
          <a:p>
            <a:r>
              <a:rPr lang="it-IT" dirty="0"/>
              <a:t>alluvioni delle aree agrumicole di pregio siciliane. Il risultato è un’insufficiente produzione</a:t>
            </a:r>
          </a:p>
          <a:p>
            <a:r>
              <a:rPr lang="it-IT" dirty="0"/>
              <a:t>di frutti di buona qualità, specialmente per le arance, o scarsa come nel caso delle clementine</a:t>
            </a:r>
          </a:p>
          <a:p>
            <a:r>
              <a:rPr lang="it-IT" dirty="0"/>
              <a:t>per la cascola dei frutti post allegagione. La nostra agrumicoltura si sviluppa su</a:t>
            </a:r>
          </a:p>
          <a:p>
            <a:r>
              <a:rPr lang="it-IT" dirty="0"/>
              <a:t>130.000 ha circa con 62.000 aziende, una superficie media di 2,5 ha/azienda e un valore</a:t>
            </a:r>
          </a:p>
          <a:p>
            <a:r>
              <a:rPr lang="it-IT" dirty="0"/>
              <a:t>della produzione che nel 2018 è stata censita essere 925 milioni di euro, l’1,8% dell’intero</a:t>
            </a:r>
          </a:p>
          <a:p>
            <a:r>
              <a:rPr lang="it-IT" dirty="0"/>
              <a:t>valore della produzione agricola nazionale. Il valore del prodotto trasformato è 0,7% su un</a:t>
            </a:r>
          </a:p>
          <a:p>
            <a:r>
              <a:rPr lang="it-IT" dirty="0"/>
              <a:t>totale nazionale di 995 milioni di euro (</a:t>
            </a:r>
            <a:r>
              <a:rPr lang="it-IT" dirty="0" err="1"/>
              <a:t>Ismea</a:t>
            </a:r>
            <a:r>
              <a:rPr lang="it-IT" dirty="0"/>
              <a:t> 2019). L’Italia figura al 13° posto nel ranking</a:t>
            </a:r>
          </a:p>
          <a:p>
            <a:r>
              <a:rPr lang="it-IT" dirty="0"/>
              <a:t>dei paesi esportatori con valore di circa 240 milioni di euro per arance, clementine e limoni.</a:t>
            </a:r>
          </a:p>
          <a:p>
            <a:r>
              <a:rPr lang="it-IT" dirty="0"/>
              <a:t>È invece all’11° posto tra i paesi importatori (per 400 milioni di euro) con un conseguente</a:t>
            </a:r>
          </a:p>
          <a:p>
            <a:r>
              <a:rPr lang="it-IT" dirty="0"/>
              <a:t>deficit commerciale di circa 150 milioni di euro/anno. Questi pochi dati sono già sufficienti</a:t>
            </a:r>
          </a:p>
          <a:p>
            <a:r>
              <a:rPr lang="it-IT" dirty="0"/>
              <a:t>a individuare alcuni aspetti negativi del comparto nazionale: la polverizzazione produttiva,</a:t>
            </a:r>
          </a:p>
          <a:p>
            <a:r>
              <a:rPr lang="it-IT" dirty="0"/>
              <a:t>associata a una scarsa aggregazione dell’offerta, insufficiente ricorso all’innovazione</a:t>
            </a:r>
          </a:p>
          <a:p>
            <a:r>
              <a:rPr lang="it-IT" dirty="0"/>
              <a:t>tecnica, breve calendario di produzione e offerta per clementine e mandarini, emergenze</a:t>
            </a:r>
          </a:p>
          <a:p>
            <a:r>
              <a:rPr lang="it-IT" dirty="0"/>
              <a:t>fitosanitarie insediate (tristezza) e di futura possibile introduzione come </a:t>
            </a:r>
            <a:r>
              <a:rPr lang="it-IT" dirty="0" err="1"/>
              <a:t>greening</a:t>
            </a:r>
            <a:r>
              <a:rPr lang="it-IT" dirty="0"/>
              <a:t> e </a:t>
            </a:r>
            <a:r>
              <a:rPr lang="it-IT" dirty="0" err="1"/>
              <a:t>black</a:t>
            </a:r>
            <a:endParaRPr lang="it-IT" dirty="0"/>
          </a:p>
          <a:p>
            <a:r>
              <a:rPr lang="it-IT" dirty="0"/>
              <a:t>spot, costi della manodopera e problematiche sociali connesse.</a:t>
            </a:r>
          </a:p>
          <a:p>
            <a:r>
              <a:rPr lang="it-IT" dirty="0"/>
              <a:t>Gli aspetti positivi che caratterizzano il comparto nazionale meritevoli di essere segnalati si</a:t>
            </a:r>
          </a:p>
          <a:p>
            <a:r>
              <a:rPr lang="it-IT" dirty="0"/>
              <a:t>riferiscono a una </a:t>
            </a:r>
            <a:r>
              <a:rPr lang="it-IT" dirty="0" err="1"/>
              <a:t>vocazionalità</a:t>
            </a:r>
            <a:r>
              <a:rPr lang="it-IT" dirty="0"/>
              <a:t> dei territori legata a una tipicità delle produzioni, una buona</a:t>
            </a:r>
          </a:p>
          <a:p>
            <a:r>
              <a:rPr lang="it-IT" dirty="0"/>
              <a:t>offerta di prodotti </a:t>
            </a:r>
            <a:r>
              <a:rPr lang="it-IT" dirty="0" err="1"/>
              <a:t>bio</a:t>
            </a:r>
            <a:r>
              <a:rPr lang="it-IT" dirty="0"/>
              <a:t>, un ampio calendario di produzione e offerta per arance e limoni. La</a:t>
            </a:r>
          </a:p>
          <a:p>
            <a:r>
              <a:rPr lang="it-IT" dirty="0"/>
              <a:t>ricerca italiana per prima ha proposto gli ibridi triploidi di clementine e mandarino-simili, con</a:t>
            </a:r>
          </a:p>
          <a:p>
            <a:r>
              <a:rPr lang="it-IT" dirty="0"/>
              <a:t>varietà che meritano una più attenta gestione agronomica per esaltare le loro caratteristiche</a:t>
            </a:r>
          </a:p>
          <a:p>
            <a:r>
              <a:rPr lang="it-IT" dirty="0"/>
              <a:t>intrinseche. Grande è il lavoro di selezione, risanamento e conservazione in sanità di cloni di</a:t>
            </a:r>
          </a:p>
          <a:p>
            <a:r>
              <a:rPr lang="it-IT" dirty="0"/>
              <a:t>arance pigmentate, che costituiscono un fiore all’occhiello della produzione nazionale. Una</a:t>
            </a:r>
          </a:p>
          <a:p>
            <a:r>
              <a:rPr lang="it-IT" dirty="0"/>
              <a:t>promozione adeguata verso i mercati esteri per promuovere gli aspetti nutraceutici propri</a:t>
            </a:r>
          </a:p>
          <a:p>
            <a:r>
              <a:rPr lang="it-IT" dirty="0"/>
              <a:t>delle arance pigmentate, risulterebbe di grande supporto. Territorio, produzione e turismo</a:t>
            </a:r>
          </a:p>
          <a:p>
            <a:r>
              <a:rPr lang="it-IT" dirty="0"/>
              <a:t>possono costituire una chiave di lettura per avviare azioni mirate a segmentare meglio la</a:t>
            </a:r>
          </a:p>
          <a:p>
            <a:r>
              <a:rPr lang="it-IT" dirty="0"/>
              <a:t>produzione nazionale nel panorama dell’offerta internazionale, nella consapevolezza della</a:t>
            </a:r>
          </a:p>
          <a:p>
            <a:r>
              <a:rPr lang="it-IT" dirty="0"/>
              <a:t>debolezza del settore a competere con i grandi bacini di produzione ed export che, oltre</a:t>
            </a:r>
          </a:p>
          <a:p>
            <a:r>
              <a:rPr lang="it-IT" dirty="0"/>
              <a:t>a poter contare su strutture produttive efficienti, godono anche di una rete logistica più</a:t>
            </a:r>
          </a:p>
          <a:p>
            <a:r>
              <a:rPr lang="it-IT" dirty="0"/>
              <a:t>efficiente. Altro problema è quello di favorire accordi internazionali in grado di abbattere le</a:t>
            </a:r>
          </a:p>
          <a:p>
            <a:r>
              <a:rPr lang="it-IT" dirty="0"/>
              <a:t>barriere fitosanitarie all’export, che generano ritardi che non permettono l’ampliamento dei</a:t>
            </a:r>
          </a:p>
          <a:p>
            <a:r>
              <a:rPr lang="it-IT" dirty="0"/>
              <a:t>mercati di destinazione. Da parte degli agrumicoltori, pur se ci sono segnali incoraggianti</a:t>
            </a:r>
          </a:p>
          <a:p>
            <a:r>
              <a:rPr lang="it-IT" dirty="0"/>
              <a:t>negli ultimi anni, con la quasi totale riconversione verso i portinnesti trifogliati meno suscettibili</a:t>
            </a:r>
          </a:p>
          <a:p>
            <a:r>
              <a:rPr lang="it-IT" dirty="0"/>
              <a:t>alla tristezza, deve essere posta maggior attenzione per una scelta varietale orientata</a:t>
            </a:r>
          </a:p>
          <a:p>
            <a:r>
              <a:rPr lang="it-IT" dirty="0"/>
              <a:t>verso varietà che permettano di ampliare il calendario di offerta, optando per quelle che</a:t>
            </a:r>
          </a:p>
          <a:p>
            <a:r>
              <a:rPr lang="it-IT" dirty="0"/>
              <a:t>decongestionano i periodi di maggior calo dei prezzi che coincidono con la presenza sul</a:t>
            </a:r>
          </a:p>
          <a:p>
            <a:r>
              <a:rPr lang="it-IT" dirty="0"/>
              <a:t>mercato di Clementine Comune e di </a:t>
            </a:r>
            <a:r>
              <a:rPr lang="it-IT" dirty="0" err="1"/>
              <a:t>Navelina</a:t>
            </a:r>
            <a:r>
              <a:rPr lang="it-IT" dirty="0"/>
              <a:t> con i suoi diversi cloni. I tecnici di campo</a:t>
            </a:r>
          </a:p>
          <a:p>
            <a:r>
              <a:rPr lang="it-IT" dirty="0"/>
              <a:t>sono fondamentali per portare l’innovazione nelle aziende.</a:t>
            </a:r>
          </a:p>
          <a:p>
            <a:r>
              <a:rPr lang="it-IT" dirty="0"/>
              <a:t>In sintesi, pur nella difficoltà di superare le criticità strutturali, alcune peculiarità dell’agrumicoltura</a:t>
            </a:r>
          </a:p>
          <a:p>
            <a:r>
              <a:rPr lang="it-IT" dirty="0"/>
              <a:t>italiana, se ben tradotte nella pratica, possono di certo contribuire a dar maggior</a:t>
            </a:r>
          </a:p>
          <a:p>
            <a:r>
              <a:rPr lang="it-IT" dirty="0"/>
              <a:t>serenità e prospettive di sviluppo. Fare sistema rappresenta l’unico schema adottabile per</a:t>
            </a:r>
          </a:p>
          <a:p>
            <a:r>
              <a:rPr lang="it-IT" dirty="0"/>
              <a:t>rilanciare il settore, pena il divenire sempre più marginali in un mercato globale che vede</a:t>
            </a:r>
          </a:p>
          <a:p>
            <a:r>
              <a:rPr lang="it-IT" dirty="0"/>
              <a:t>l’Olanda al 6° posto tra i paesi esportatori.</a:t>
            </a:r>
          </a:p>
        </p:txBody>
      </p:sp>
      <p:sp>
        <p:nvSpPr>
          <p:cNvPr id="4" name="Segnaposto numero diapositiva 3"/>
          <p:cNvSpPr>
            <a:spLocks noGrp="1"/>
          </p:cNvSpPr>
          <p:nvPr>
            <p:ph type="sldNum" sz="quarter" idx="10"/>
          </p:nvPr>
        </p:nvSpPr>
        <p:spPr/>
        <p:txBody>
          <a:bodyPr/>
          <a:lstStyle/>
          <a:p>
            <a:fld id="{4D5FE1A9-7E26-46A5-B130-2786A3C729CE}" type="slidenum">
              <a:rPr lang="it-IT" smtClean="0"/>
              <a:t>2</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sfide oggi sono aumentate </a:t>
            </a:r>
          </a:p>
          <a:p>
            <a:r>
              <a:rPr lang="it-IT" dirty="0"/>
              <a:t>Il convegno di oggi permette di fare il punto su molte di queste sfide. Io mi limiterò solo ad alcune considerazioni introduttive  </a:t>
            </a:r>
          </a:p>
        </p:txBody>
      </p:sp>
      <p:sp>
        <p:nvSpPr>
          <p:cNvPr id="4" name="Segnaposto numero diapositiva 3"/>
          <p:cNvSpPr>
            <a:spLocks noGrp="1"/>
          </p:cNvSpPr>
          <p:nvPr>
            <p:ph type="sldNum" sz="quarter" idx="10"/>
          </p:nvPr>
        </p:nvSpPr>
        <p:spPr/>
        <p:txBody>
          <a:bodyPr/>
          <a:lstStyle/>
          <a:p>
            <a:fld id="{4D5FE1A9-7E26-46A5-B130-2786A3C729CE}" type="slidenum">
              <a:rPr lang="it-IT" smtClean="0"/>
              <a:t>3</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Molti degli strumenti si basano sulle innovazioni oggi disponibili (agricoltura di precisione, TEA)</a:t>
            </a:r>
          </a:p>
          <a:p>
            <a:r>
              <a:rPr lang="it-IT" dirty="0"/>
              <a:t>Ricordiamo che la tradizione di oggi è l’innovazione di ieri</a:t>
            </a:r>
          </a:p>
          <a:p>
            <a:endParaRPr lang="it-IT" dirty="0"/>
          </a:p>
        </p:txBody>
      </p:sp>
      <p:sp>
        <p:nvSpPr>
          <p:cNvPr id="4" name="Segnaposto numero diapositiva 3"/>
          <p:cNvSpPr>
            <a:spLocks noGrp="1"/>
          </p:cNvSpPr>
          <p:nvPr>
            <p:ph type="sldNum" sz="quarter" idx="5"/>
          </p:nvPr>
        </p:nvSpPr>
        <p:spPr/>
        <p:txBody>
          <a:bodyPr/>
          <a:lstStyle/>
          <a:p>
            <a:fld id="{4D5FE1A9-7E26-46A5-B130-2786A3C729CE}" type="slidenum">
              <a:rPr lang="it-IT" smtClean="0"/>
              <a:t>4</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it-IT" sz="1800" kern="1200" dirty="0">
                <a:solidFill>
                  <a:srgbClr val="000000"/>
                </a:solidFill>
                <a:effectLst/>
                <a:latin typeface="Calibri" panose="020F0502020204030204" pitchFamily="34" charset="0"/>
                <a:ea typeface="+mn-ea"/>
                <a:cs typeface="+mn-cs"/>
              </a:rPr>
              <a:t>Gli obiettivi del miglioramento genetico in ambito vegetale includono diversi aspetti quali l’adattabilità ambientale per garantire produttività elevata e costante, resistenza e/o tolleranza a stress abiotici e malattie, estensione del calendario di raccolta, qualità del prodotto relativamente alla </a:t>
            </a:r>
            <a:r>
              <a:rPr lang="it-IT" sz="1800" i="1" kern="1200" dirty="0" err="1">
                <a:solidFill>
                  <a:srgbClr val="000000"/>
                </a:solidFill>
                <a:effectLst/>
                <a:latin typeface="Calibri" panose="020F0502020204030204" pitchFamily="34" charset="0"/>
                <a:ea typeface="+mn-ea"/>
                <a:cs typeface="+mn-cs"/>
              </a:rPr>
              <a:t>shelf</a:t>
            </a:r>
            <a:r>
              <a:rPr lang="it-IT" sz="1800" i="1" kern="1200" dirty="0">
                <a:solidFill>
                  <a:srgbClr val="000000"/>
                </a:solidFill>
                <a:effectLst/>
                <a:latin typeface="Calibri" panose="020F0502020204030204" pitchFamily="34" charset="0"/>
                <a:ea typeface="+mn-ea"/>
                <a:cs typeface="+mn-cs"/>
              </a:rPr>
              <a:t>-life</a:t>
            </a:r>
            <a:r>
              <a:rPr lang="it-IT" sz="1800" kern="1200" dirty="0">
                <a:solidFill>
                  <a:srgbClr val="000000"/>
                </a:solidFill>
                <a:effectLst/>
                <a:latin typeface="Calibri" panose="020F0502020204030204" pitchFamily="34" charset="0"/>
                <a:ea typeface="+mn-ea"/>
                <a:cs typeface="+mn-cs"/>
              </a:rPr>
              <a:t>, all’estetica e alle proprietà salutistiche. Obiettivi vecchi sempre attuali...</a:t>
            </a:r>
            <a:endParaRPr lang="it-IT" sz="1800" dirty="0">
              <a:effectLst/>
              <a:latin typeface="Times New Roman" panose="02020603050405020304" pitchFamily="18" charset="0"/>
              <a:ea typeface="Times New Roman" panose="02020603050405020304" pitchFamily="18" charset="0"/>
            </a:endParaRPr>
          </a:p>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A4EB86-025F-491C-A300-7F791F5EB63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Coniugare varietà e ambiente di coltivazione con scelte che siano programmate e che consentano di offrire al consumatore un prodotto di elevata qualità lungo il maggior arco temporale possibile </a:t>
            </a:r>
          </a:p>
          <a:p>
            <a:endParaRPr lang="it-IT" dirty="0"/>
          </a:p>
        </p:txBody>
      </p:sp>
      <p:sp>
        <p:nvSpPr>
          <p:cNvPr id="4" name="Segnaposto numero diapositiva 3"/>
          <p:cNvSpPr>
            <a:spLocks noGrp="1"/>
          </p:cNvSpPr>
          <p:nvPr>
            <p:ph type="sldNum" sz="quarter" idx="5"/>
          </p:nvPr>
        </p:nvSpPr>
        <p:spPr/>
        <p:txBody>
          <a:bodyPr/>
          <a:lstStyle/>
          <a:p>
            <a:fld id="{4D5FE1A9-7E26-46A5-B130-2786A3C729CE}" type="slidenum">
              <a:rPr lang="it-IT" smtClean="0"/>
              <a:t>6</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D5FE1A9-7E26-46A5-B130-2786A3C729CE}" type="slidenum">
              <a:rPr lang="it-IT" smtClean="0"/>
              <a:t>8</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The EU citriculture is threatened by the emerging disease </a:t>
            </a:r>
            <a:r>
              <a:rPr lang="en-US" sz="1200" kern="1200" dirty="0">
                <a:solidFill>
                  <a:schemeClr val="tx1"/>
                </a:solidFill>
                <a:effectLst/>
                <a:latin typeface="+mn-lt"/>
                <a:ea typeface="+mn-ea"/>
                <a:cs typeface="+mn-cs"/>
              </a:rPr>
              <a:t>Huanglongbing</a:t>
            </a:r>
            <a:r>
              <a:rPr lang="en-US" sz="1200" b="0" i="0" kern="1200" dirty="0">
                <a:solidFill>
                  <a:schemeClr val="tx1"/>
                </a:solidFill>
                <a:effectLst/>
                <a:latin typeface="+mn-lt"/>
                <a:ea typeface="+mn-ea"/>
                <a:cs typeface="+mn-cs"/>
              </a:rPr>
              <a:t> (HLB, also known as Greening), currently considered </a:t>
            </a:r>
            <a:r>
              <a:rPr lang="en-US" dirty="0"/>
              <a:t>the most devastating citrus disease </a:t>
            </a:r>
            <a:r>
              <a:rPr lang="en-US" sz="1200" b="0" i="0" kern="1200" dirty="0">
                <a:solidFill>
                  <a:schemeClr val="tx1"/>
                </a:solidFill>
                <a:effectLst/>
                <a:latin typeface="+mn-lt"/>
                <a:ea typeface="+mn-ea"/>
                <a:cs typeface="+mn-cs"/>
              </a:rPr>
              <a:t>due to its rapid dispersal, severity and fast progression of symptoms, huge losses in fruit production and quality, cost and difficulty of preventing new infections, lack of resistant commercial citrus varieties and economically feasible treatments for infected trees, and absence of durable control mechanisms. HLB is generating </a:t>
            </a:r>
            <a:r>
              <a:rPr lang="en-US" dirty="0"/>
              <a:t>multimillion economic losses </a:t>
            </a:r>
            <a:r>
              <a:rPr lang="en-US" sz="1200" b="0" i="0" kern="1200" dirty="0">
                <a:solidFill>
                  <a:schemeClr val="tx1"/>
                </a:solidFill>
                <a:effectLst/>
                <a:latin typeface="+mn-lt"/>
                <a:ea typeface="+mn-ea"/>
                <a:cs typeface="+mn-cs"/>
              </a:rPr>
              <a:t>to most citrus industries worldwide. </a:t>
            </a:r>
            <a:endParaRPr lang="it-IT" sz="1200" b="0" i="0" kern="1200" dirty="0">
              <a:solidFill>
                <a:schemeClr val="tx1"/>
              </a:solidFill>
              <a:effectLst/>
              <a:latin typeface="+mn-lt"/>
              <a:ea typeface="+mn-ea"/>
              <a:cs typeface="+mn-cs"/>
            </a:endParaRP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The </a:t>
            </a:r>
            <a:r>
              <a:rPr lang="it-IT" sz="1200" b="0" i="0" kern="1200" dirty="0" err="1">
                <a:solidFill>
                  <a:schemeClr val="tx1"/>
                </a:solidFill>
                <a:effectLst/>
                <a:latin typeface="+mn-lt"/>
                <a:ea typeface="+mn-ea"/>
                <a:cs typeface="+mn-cs"/>
              </a:rPr>
              <a:t>disease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associated</a:t>
            </a:r>
            <a:r>
              <a:rPr lang="it-IT" sz="1200" b="0" i="0" kern="1200" dirty="0">
                <a:solidFill>
                  <a:schemeClr val="tx1"/>
                </a:solidFill>
                <a:effectLst/>
                <a:latin typeface="+mn-lt"/>
                <a:ea typeface="+mn-ea"/>
                <a:cs typeface="+mn-cs"/>
              </a:rPr>
              <a:t> with </a:t>
            </a:r>
            <a:r>
              <a:rPr lang="it-IT" sz="1200" b="0" i="0" kern="1200" dirty="0" err="1">
                <a:solidFill>
                  <a:schemeClr val="tx1"/>
                </a:solidFill>
                <a:effectLst/>
                <a:latin typeface="+mn-lt"/>
                <a:ea typeface="+mn-ea"/>
                <a:cs typeface="+mn-cs"/>
              </a:rPr>
              <a:t>unculturable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phloem</a:t>
            </a:r>
            <a:r>
              <a:rPr lang="it-IT" sz="1200" b="0" i="0" kern="1200" dirty="0">
                <a:solidFill>
                  <a:schemeClr val="tx1"/>
                </a:solidFill>
                <a:effectLst/>
                <a:latin typeface="+mn-lt"/>
                <a:ea typeface="+mn-ea"/>
                <a:cs typeface="+mn-cs"/>
              </a:rPr>
              <a:t>-limited </a:t>
            </a:r>
            <a:r>
              <a:rPr lang="it-IT" sz="1200" b="0" i="1" kern="1200" dirty="0" err="1">
                <a:solidFill>
                  <a:schemeClr val="tx1"/>
                </a:solidFill>
                <a:effectLst/>
                <a:latin typeface="+mn-lt"/>
                <a:ea typeface="+mn-ea"/>
                <a:cs typeface="+mn-cs"/>
              </a:rPr>
              <a:t>Candidatus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Liberibacter</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species</a:t>
            </a:r>
            <a:r>
              <a:rPr lang="it-IT"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defRPr/>
            </a:pPr>
            <a:r>
              <a:rPr lang="it-IT" sz="1200" b="0" i="1" kern="1200" dirty="0">
                <a:solidFill>
                  <a:schemeClr val="tx1"/>
                </a:solidFill>
                <a:effectLst/>
                <a:latin typeface="+mn-lt"/>
                <a:ea typeface="+mn-ea"/>
                <a:cs typeface="+mn-cs"/>
              </a:rPr>
              <a:t>Ca.</a:t>
            </a:r>
            <a:r>
              <a:rPr lang="it-IT" sz="1200" b="0" i="0" kern="1200" dirty="0">
                <a:solidFill>
                  <a:schemeClr val="tx1"/>
                </a:solidFill>
                <a:effectLst/>
                <a:latin typeface="+mn-lt"/>
                <a:ea typeface="+mn-ea"/>
                <a:cs typeface="+mn-cs"/>
              </a:rPr>
              <a:t> L.</a:t>
            </a:r>
            <a:r>
              <a:rPr lang="en-US" sz="1200" b="0" i="0" kern="1200" dirty="0">
                <a:solidFill>
                  <a:schemeClr val="tx1"/>
                </a:solidFill>
                <a:effectLst/>
                <a:latin typeface="+mn-lt"/>
                <a:ea typeface="+mn-ea"/>
                <a:cs typeface="+mn-cs"/>
              </a:rPr>
              <a:t> africanus’ (Laf), </a:t>
            </a:r>
            <a:r>
              <a:rPr lang="it-IT" sz="1200" b="0" i="1" kern="1200" dirty="0">
                <a:solidFill>
                  <a:schemeClr val="tx1"/>
                </a:solidFill>
                <a:effectLst/>
                <a:latin typeface="+mn-lt"/>
                <a:ea typeface="+mn-ea"/>
                <a:cs typeface="+mn-cs"/>
              </a:rPr>
              <a:t>Ca.</a:t>
            </a:r>
            <a:r>
              <a:rPr lang="it-IT"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L. americanus’ (</a:t>
            </a:r>
            <a:r>
              <a:rPr lang="en-US" sz="1200" b="0" i="1" kern="1200" dirty="0" err="1">
                <a:solidFill>
                  <a:schemeClr val="tx1"/>
                </a:solidFill>
                <a:effectLst/>
                <a:latin typeface="+mn-lt"/>
                <a:ea typeface="+mn-ea"/>
                <a:cs typeface="+mn-cs"/>
              </a:rPr>
              <a:t>C</a:t>
            </a:r>
            <a:r>
              <a:rPr lang="en-US" sz="1200" b="0" i="0" kern="1200" dirty="0" err="1">
                <a:solidFill>
                  <a:schemeClr val="tx1"/>
                </a:solidFill>
                <a:effectLst/>
                <a:latin typeface="+mn-lt"/>
                <a:ea typeface="+mn-ea"/>
                <a:cs typeface="+mn-cs"/>
              </a:rPr>
              <a:t>Lam</a:t>
            </a:r>
            <a:r>
              <a:rPr lang="en-US" sz="1200" b="0" i="0" kern="1200" dirty="0">
                <a:solidFill>
                  <a:schemeClr val="tx1"/>
                </a:solidFill>
                <a:effectLst/>
                <a:latin typeface="+mn-lt"/>
                <a:ea typeface="+mn-ea"/>
                <a:cs typeface="+mn-cs"/>
              </a:rPr>
              <a:t>) </a:t>
            </a:r>
            <a:r>
              <a:rPr lang="it-IT" sz="1200" b="0" i="0" kern="1200" dirty="0">
                <a:solidFill>
                  <a:schemeClr val="tx1"/>
                </a:solidFill>
                <a:effectLst/>
                <a:latin typeface="+mn-lt"/>
                <a:ea typeface="+mn-ea"/>
                <a:cs typeface="+mn-cs"/>
              </a:rPr>
              <a:t>and </a:t>
            </a:r>
            <a:r>
              <a:rPr lang="it-IT" sz="1200" b="0" i="1" kern="1200" dirty="0">
                <a:solidFill>
                  <a:schemeClr val="tx1"/>
                </a:solidFill>
                <a:effectLst/>
                <a:latin typeface="+mn-lt"/>
                <a:ea typeface="+mn-ea"/>
                <a:cs typeface="+mn-cs"/>
              </a:rPr>
              <a:t>Ca.</a:t>
            </a:r>
            <a:r>
              <a:rPr lang="it-IT" sz="1200" b="0" i="0" kern="1200" dirty="0">
                <a:solidFill>
                  <a:schemeClr val="tx1"/>
                </a:solidFill>
                <a:effectLst/>
                <a:latin typeface="+mn-lt"/>
                <a:ea typeface="+mn-ea"/>
                <a:cs typeface="+mn-cs"/>
              </a:rPr>
              <a:t> L. </a:t>
            </a:r>
            <a:r>
              <a:rPr lang="it-IT" sz="1200" b="0" i="0" kern="1200" dirty="0" err="1">
                <a:solidFill>
                  <a:schemeClr val="tx1"/>
                </a:solidFill>
                <a:effectLst/>
                <a:latin typeface="+mn-lt"/>
                <a:ea typeface="+mn-ea"/>
                <a:cs typeface="+mn-cs"/>
              </a:rPr>
              <a:t>asiaticus</a:t>
            </a:r>
            <a:r>
              <a:rPr lang="it-IT" sz="1200" b="0" i="0" kern="1200" dirty="0">
                <a:solidFill>
                  <a:schemeClr val="tx1"/>
                </a:solidFill>
                <a:effectLst/>
                <a:latin typeface="+mn-lt"/>
                <a:ea typeface="+mn-ea"/>
                <a:cs typeface="+mn-cs"/>
              </a:rPr>
              <a:t> (Las), </a:t>
            </a:r>
            <a:r>
              <a:rPr lang="en-US" sz="1200" b="0" i="0" kern="1200" dirty="0">
                <a:solidFill>
                  <a:schemeClr val="tx1"/>
                </a:solidFill>
                <a:effectLst/>
                <a:latin typeface="+mn-lt"/>
                <a:ea typeface="+mn-ea"/>
                <a:cs typeface="+mn-cs"/>
              </a:rPr>
              <a:t>being Las the most prevalent and aggressive species. In the field, Las is transmitted by the insect vector </a:t>
            </a:r>
            <a:r>
              <a:rPr lang="en-US" sz="1200" b="0" i="1" kern="1200" dirty="0" err="1">
                <a:solidFill>
                  <a:schemeClr val="tx1"/>
                </a:solidFill>
                <a:effectLst/>
                <a:latin typeface="+mn-lt"/>
                <a:ea typeface="+mn-ea"/>
                <a:cs typeface="+mn-cs"/>
              </a:rPr>
              <a:t>Diaphorina</a:t>
            </a:r>
            <a:r>
              <a:rPr lang="en-US" sz="1200" b="0" i="1" kern="1200" dirty="0">
                <a:solidFill>
                  <a:schemeClr val="tx1"/>
                </a:solidFill>
                <a:effectLst/>
                <a:latin typeface="+mn-lt"/>
                <a:ea typeface="+mn-ea"/>
                <a:cs typeface="+mn-cs"/>
              </a:rPr>
              <a:t> citri</a:t>
            </a:r>
            <a:r>
              <a:rPr lang="en-US" sz="1200" b="0" i="0" kern="1200" dirty="0">
                <a:solidFill>
                  <a:schemeClr val="tx1"/>
                </a:solidFill>
                <a:effectLst/>
                <a:latin typeface="+mn-lt"/>
                <a:ea typeface="+mn-ea"/>
                <a:cs typeface="+mn-cs"/>
              </a:rPr>
              <a:t>, commonly known as the Asian citrus psyllid (ACP). </a:t>
            </a:r>
          </a:p>
          <a:p>
            <a:pPr marL="0" marR="0" lvl="0" indent="0" algn="l" defTabSz="914400" rtl="0" eaLnBrk="1" fontAlgn="auto" latinLnBrk="0" hangingPunct="1">
              <a:lnSpc>
                <a:spcPct val="100000"/>
              </a:lnSpc>
              <a:spcBef>
                <a:spcPts val="0"/>
              </a:spcBef>
              <a:spcAft>
                <a:spcPts val="0"/>
              </a:spcAft>
              <a:buClrTx/>
              <a:buSzTx/>
              <a:buFontTx/>
              <a:buNone/>
              <a:defRPr/>
            </a:pP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defRPr/>
            </a:pPr>
            <a:r>
              <a:rPr lang="en-US" dirty="0"/>
              <a:t>The vector </a:t>
            </a:r>
            <a:r>
              <a:rPr lang="en-US" i="1" dirty="0">
                <a:effectLst/>
              </a:rPr>
              <a:t>T. </a:t>
            </a:r>
            <a:r>
              <a:rPr lang="en-US" i="1" dirty="0" err="1">
                <a:effectLst/>
              </a:rPr>
              <a:t>erytreae</a:t>
            </a:r>
            <a:r>
              <a:rPr lang="en-US" i="1" dirty="0">
                <a:effectLst/>
              </a:rPr>
              <a:t> </a:t>
            </a:r>
            <a:r>
              <a:rPr lang="en-US" dirty="0"/>
              <a:t>has been detected and is spreading in Spain and Portugal. Recently the </a:t>
            </a:r>
            <a:r>
              <a:rPr lang="en-US" sz="1200" b="0" i="0" kern="1200" dirty="0">
                <a:solidFill>
                  <a:schemeClr val="tx1"/>
                </a:solidFill>
                <a:effectLst/>
                <a:latin typeface="+mn-lt"/>
                <a:ea typeface="+mn-ea"/>
                <a:cs typeface="+mn-cs"/>
              </a:rPr>
              <a:t>vector </a:t>
            </a:r>
            <a:r>
              <a:rPr lang="en-US" sz="1200" b="0" i="1" kern="1200" dirty="0" err="1">
                <a:solidFill>
                  <a:schemeClr val="tx1"/>
                </a:solidFill>
                <a:effectLst/>
                <a:latin typeface="+mn-lt"/>
                <a:ea typeface="+mn-ea"/>
                <a:cs typeface="+mn-cs"/>
              </a:rPr>
              <a:t>Diaphorina</a:t>
            </a:r>
            <a:r>
              <a:rPr lang="en-US" sz="1200" b="0" i="1" kern="1200" dirty="0">
                <a:solidFill>
                  <a:schemeClr val="tx1"/>
                </a:solidFill>
                <a:effectLst/>
                <a:latin typeface="+mn-lt"/>
                <a:ea typeface="+mn-ea"/>
                <a:cs typeface="+mn-cs"/>
              </a:rPr>
              <a:t> citri</a:t>
            </a:r>
            <a:r>
              <a:rPr lang="en-US" sz="1200" b="0" i="0" kern="1200" dirty="0">
                <a:solidFill>
                  <a:schemeClr val="tx1"/>
                </a:solidFill>
                <a:effectLst/>
                <a:latin typeface="+mn-lt"/>
                <a:ea typeface="+mn-ea"/>
                <a:cs typeface="+mn-cs"/>
              </a:rPr>
              <a:t> </a:t>
            </a:r>
            <a:r>
              <a:rPr lang="en-US" dirty="0"/>
              <a:t>has been detected in Cyprus</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b="0" i="0" kern="1200" dirty="0">
                <a:solidFill>
                  <a:schemeClr val="tx1"/>
                </a:solidFill>
                <a:effectLst/>
                <a:latin typeface="+mn-lt"/>
                <a:ea typeface="+mn-ea"/>
                <a:cs typeface="+mn-cs"/>
              </a:rPr>
              <a:t>PRE-HLB goal is to develop and implement a holistic contingency plan to protect the citrus sector in the EU from HLB disease drivers and to co‐create new solutions to manage the disease through a multidisciplinary approach and in collaboration with experienced partners from America and Asia.</a:t>
            </a:r>
            <a:endParaRPr lang="it-IT" sz="1200" b="0" i="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29EE9C-797F-48B7-9878-8885F5814944}"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t>11</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a:solidFill>
                  <a:schemeClr val="tx1"/>
                </a:solidFill>
                <a:effectLst/>
                <a:latin typeface="+mn-lt"/>
                <a:ea typeface="+mn-ea"/>
                <a:cs typeface="+mn-cs"/>
              </a:rPr>
              <a:t>Illustration showing </a:t>
            </a:r>
            <a:r>
              <a:rPr lang="en-US" sz="1200" b="0" i="1" kern="1200" err="1">
                <a:solidFill>
                  <a:schemeClr val="tx1"/>
                </a:solidFill>
                <a:effectLst/>
                <a:latin typeface="+mn-lt"/>
                <a:ea typeface="+mn-ea"/>
                <a:cs typeface="+mn-cs"/>
              </a:rPr>
              <a:t>C</a:t>
            </a:r>
            <a:r>
              <a:rPr lang="en-US" sz="1200" b="0" i="0" kern="1200" err="1">
                <a:solidFill>
                  <a:schemeClr val="tx1"/>
                </a:solidFill>
                <a:effectLst/>
                <a:latin typeface="+mn-lt"/>
                <a:ea typeface="+mn-ea"/>
                <a:cs typeface="+mn-cs"/>
              </a:rPr>
              <a:t>Las</a:t>
            </a:r>
            <a:r>
              <a:rPr lang="en-US" sz="1200" b="0" i="0" kern="1200">
                <a:solidFill>
                  <a:schemeClr val="tx1"/>
                </a:solidFill>
                <a:effectLst/>
                <a:latin typeface="+mn-lt"/>
                <a:ea typeface="+mn-ea"/>
                <a:cs typeface="+mn-cs"/>
              </a:rPr>
              <a:t> resistant/susceptible representative genotypes and their geographical origin.</a:t>
            </a:r>
          </a:p>
          <a:p>
            <a:r>
              <a:rPr lang="en-US" sz="1200" b="0" i="0" kern="1200">
                <a:solidFill>
                  <a:schemeClr val="tx1"/>
                </a:solidFill>
                <a:effectLst/>
                <a:latin typeface="+mn-lt"/>
                <a:ea typeface="+mn-ea"/>
                <a:cs typeface="+mn-cs"/>
              </a:rPr>
              <a:t>Geographical origin of genotypes from </a:t>
            </a:r>
            <a:r>
              <a:rPr lang="en-US" sz="1200" b="0" i="0" kern="1200" err="1">
                <a:solidFill>
                  <a:schemeClr val="tx1"/>
                </a:solidFill>
                <a:effectLst/>
                <a:latin typeface="+mn-lt"/>
                <a:ea typeface="+mn-ea"/>
                <a:cs typeface="+mn-cs"/>
              </a:rPr>
              <a:t>Clauseneae</a:t>
            </a:r>
            <a:r>
              <a:rPr lang="en-US" sz="1200" b="0" i="0" kern="1200">
                <a:solidFill>
                  <a:schemeClr val="tx1"/>
                </a:solidFill>
                <a:effectLst/>
                <a:latin typeface="+mn-lt"/>
                <a:ea typeface="+mn-ea"/>
                <a:cs typeface="+mn-cs"/>
              </a:rPr>
              <a:t> tribe is marked by a yellow area, while that of </a:t>
            </a:r>
            <a:r>
              <a:rPr lang="en-US" sz="1200" b="0" i="0" kern="1200" err="1">
                <a:solidFill>
                  <a:schemeClr val="tx1"/>
                </a:solidFill>
                <a:effectLst/>
                <a:latin typeface="+mn-lt"/>
                <a:ea typeface="+mn-ea"/>
                <a:cs typeface="+mn-cs"/>
              </a:rPr>
              <a:t>Citreae</a:t>
            </a:r>
            <a:r>
              <a:rPr lang="en-US" sz="1200" b="0" i="0" kern="1200">
                <a:solidFill>
                  <a:schemeClr val="tx1"/>
                </a:solidFill>
                <a:effectLst/>
                <a:latin typeface="+mn-lt"/>
                <a:ea typeface="+mn-ea"/>
                <a:cs typeface="+mn-cs"/>
              </a:rPr>
              <a:t> tribe, </a:t>
            </a:r>
            <a:r>
              <a:rPr lang="en-US" sz="1200" b="0" i="0" kern="1200" err="1">
                <a:solidFill>
                  <a:schemeClr val="tx1"/>
                </a:solidFill>
                <a:effectLst/>
                <a:latin typeface="+mn-lt"/>
                <a:ea typeface="+mn-ea"/>
                <a:cs typeface="+mn-cs"/>
              </a:rPr>
              <a:t>Citrinae</a:t>
            </a:r>
            <a:r>
              <a:rPr lang="en-US" sz="1200" b="0" i="0" kern="1200">
                <a:solidFill>
                  <a:schemeClr val="tx1"/>
                </a:solidFill>
                <a:effectLst/>
                <a:latin typeface="+mn-lt"/>
                <a:ea typeface="+mn-ea"/>
                <a:cs typeface="+mn-cs"/>
              </a:rPr>
              <a:t> subtribe is delimited by pink circles. </a:t>
            </a:r>
            <a:r>
              <a:rPr lang="en-US" sz="1200" b="0" i="1" kern="1200" err="1">
                <a:solidFill>
                  <a:schemeClr val="tx1"/>
                </a:solidFill>
                <a:effectLst/>
                <a:latin typeface="+mn-lt"/>
                <a:ea typeface="+mn-ea"/>
                <a:cs typeface="+mn-cs"/>
              </a:rPr>
              <a:t>C</a:t>
            </a:r>
            <a:r>
              <a:rPr lang="en-US" sz="1200" b="0" i="0" kern="1200" err="1">
                <a:solidFill>
                  <a:schemeClr val="tx1"/>
                </a:solidFill>
                <a:effectLst/>
                <a:latin typeface="+mn-lt"/>
                <a:ea typeface="+mn-ea"/>
                <a:cs typeface="+mn-cs"/>
              </a:rPr>
              <a:t>Las</a:t>
            </a:r>
            <a:r>
              <a:rPr lang="en-US" sz="1200" b="0" i="0" kern="1200">
                <a:solidFill>
                  <a:schemeClr val="tx1"/>
                </a:solidFill>
                <a:effectLst/>
                <a:latin typeface="+mn-lt"/>
                <a:ea typeface="+mn-ea"/>
                <a:cs typeface="+mn-cs"/>
              </a:rPr>
              <a:t>-resistant genotypes are indicated in black letters. </a:t>
            </a:r>
            <a:r>
              <a:rPr lang="en-US" sz="1200" b="0" i="1" kern="1200" err="1">
                <a:solidFill>
                  <a:schemeClr val="tx1"/>
                </a:solidFill>
                <a:effectLst/>
                <a:latin typeface="+mn-lt"/>
                <a:ea typeface="+mn-ea"/>
                <a:cs typeface="+mn-cs"/>
              </a:rPr>
              <a:t>C</a:t>
            </a:r>
            <a:r>
              <a:rPr lang="en-US" sz="1200" b="0" i="0" kern="1200" err="1">
                <a:solidFill>
                  <a:schemeClr val="tx1"/>
                </a:solidFill>
                <a:effectLst/>
                <a:latin typeface="+mn-lt"/>
                <a:ea typeface="+mn-ea"/>
                <a:cs typeface="+mn-cs"/>
              </a:rPr>
              <a:t>Las</a:t>
            </a:r>
            <a:r>
              <a:rPr lang="en-US" sz="1200" b="0" i="0" kern="1200">
                <a:solidFill>
                  <a:schemeClr val="tx1"/>
                </a:solidFill>
                <a:effectLst/>
                <a:latin typeface="+mn-lt"/>
                <a:ea typeface="+mn-ea"/>
                <a:cs typeface="+mn-cs"/>
              </a:rPr>
              <a:t> partially resistant and susceptible genotypes are blue and red-lettered, respectively. </a:t>
            </a:r>
            <a:r>
              <a:rPr lang="en-US" sz="1200" b="0" i="0" kern="1200" err="1">
                <a:solidFill>
                  <a:schemeClr val="tx1"/>
                </a:solidFill>
                <a:effectLst/>
                <a:latin typeface="+mn-lt"/>
                <a:ea typeface="+mn-ea"/>
                <a:cs typeface="+mn-cs"/>
              </a:rPr>
              <a:t>Clauseneae</a:t>
            </a:r>
            <a:r>
              <a:rPr lang="en-US" sz="1200" b="0" i="0" kern="1200">
                <a:solidFill>
                  <a:schemeClr val="tx1"/>
                </a:solidFill>
                <a:effectLst/>
                <a:latin typeface="+mn-lt"/>
                <a:ea typeface="+mn-ea"/>
                <a:cs typeface="+mn-cs"/>
              </a:rPr>
              <a:t> tribe species are generally resistant to </a:t>
            </a:r>
            <a:r>
              <a:rPr lang="en-US" sz="1200" b="0" i="1" kern="1200" err="1">
                <a:solidFill>
                  <a:schemeClr val="tx1"/>
                </a:solidFill>
                <a:effectLst/>
                <a:latin typeface="+mn-lt"/>
                <a:ea typeface="+mn-ea"/>
                <a:cs typeface="+mn-cs"/>
              </a:rPr>
              <a:t>C</a:t>
            </a:r>
            <a:r>
              <a:rPr lang="en-US" sz="1200" b="0" i="0" kern="1200" err="1">
                <a:solidFill>
                  <a:schemeClr val="tx1"/>
                </a:solidFill>
                <a:effectLst/>
                <a:latin typeface="+mn-lt"/>
                <a:ea typeface="+mn-ea"/>
                <a:cs typeface="+mn-cs"/>
              </a:rPr>
              <a:t>Las</a:t>
            </a:r>
            <a:r>
              <a:rPr lang="en-US" sz="1200" b="0" i="0" kern="1200">
                <a:solidFill>
                  <a:schemeClr val="tx1"/>
                </a:solidFill>
                <a:effectLst/>
                <a:latin typeface="+mn-lt"/>
                <a:ea typeface="+mn-ea"/>
                <a:cs typeface="+mn-cs"/>
              </a:rPr>
              <a:t>. Within </a:t>
            </a:r>
            <a:r>
              <a:rPr lang="en-US" sz="1200" b="0" i="0" kern="1200" err="1">
                <a:solidFill>
                  <a:schemeClr val="tx1"/>
                </a:solidFill>
                <a:effectLst/>
                <a:latin typeface="+mn-lt"/>
                <a:ea typeface="+mn-ea"/>
                <a:cs typeface="+mn-cs"/>
              </a:rPr>
              <a:t>Citreae</a:t>
            </a:r>
            <a:r>
              <a:rPr lang="en-US" sz="1200" b="0" i="0" kern="1200">
                <a:solidFill>
                  <a:schemeClr val="tx1"/>
                </a:solidFill>
                <a:effectLst/>
                <a:latin typeface="+mn-lt"/>
                <a:ea typeface="+mn-ea"/>
                <a:cs typeface="+mn-cs"/>
              </a:rPr>
              <a:t>, partial resistance and susceptibility to </a:t>
            </a:r>
            <a:r>
              <a:rPr lang="en-US" sz="1200" b="0" i="1" kern="1200" err="1">
                <a:solidFill>
                  <a:schemeClr val="tx1"/>
                </a:solidFill>
                <a:effectLst/>
                <a:latin typeface="+mn-lt"/>
                <a:ea typeface="+mn-ea"/>
                <a:cs typeface="+mn-cs"/>
              </a:rPr>
              <a:t>C</a:t>
            </a:r>
            <a:r>
              <a:rPr lang="en-US" sz="1200" b="0" i="0" kern="1200" err="1">
                <a:solidFill>
                  <a:schemeClr val="tx1"/>
                </a:solidFill>
                <a:effectLst/>
                <a:latin typeface="+mn-lt"/>
                <a:ea typeface="+mn-ea"/>
                <a:cs typeface="+mn-cs"/>
              </a:rPr>
              <a:t>Las</a:t>
            </a:r>
            <a:r>
              <a:rPr lang="en-US" sz="1200" b="0" i="0" kern="1200">
                <a:solidFill>
                  <a:schemeClr val="tx1"/>
                </a:solidFill>
                <a:effectLst/>
                <a:latin typeface="+mn-lt"/>
                <a:ea typeface="+mn-ea"/>
                <a:cs typeface="+mn-cs"/>
              </a:rPr>
              <a:t> starts to appear phylogenetically in the </a:t>
            </a:r>
            <a:r>
              <a:rPr lang="en-US" sz="1200" b="0" i="0" kern="1200" err="1">
                <a:solidFill>
                  <a:schemeClr val="tx1"/>
                </a:solidFill>
                <a:effectLst/>
                <a:latin typeface="+mn-lt"/>
                <a:ea typeface="+mn-ea"/>
                <a:cs typeface="+mn-cs"/>
              </a:rPr>
              <a:t>Citrinae</a:t>
            </a:r>
            <a:r>
              <a:rPr lang="en-US" sz="1200" b="0" i="0" kern="1200">
                <a:solidFill>
                  <a:schemeClr val="tx1"/>
                </a:solidFill>
                <a:effectLst/>
                <a:latin typeface="+mn-lt"/>
                <a:ea typeface="+mn-ea"/>
                <a:cs typeface="+mn-cs"/>
              </a:rPr>
              <a:t> subtribe, being all </a:t>
            </a:r>
            <a:r>
              <a:rPr lang="en-US" sz="1200" b="0" i="1" kern="1200">
                <a:solidFill>
                  <a:schemeClr val="tx1"/>
                </a:solidFill>
                <a:effectLst/>
                <a:latin typeface="+mn-lt"/>
                <a:ea typeface="+mn-ea"/>
                <a:cs typeface="+mn-cs"/>
              </a:rPr>
              <a:t>Citrus</a:t>
            </a:r>
            <a:r>
              <a:rPr lang="en-US" sz="1200" b="0" i="0" kern="1200">
                <a:solidFill>
                  <a:schemeClr val="tx1"/>
                </a:solidFill>
                <a:effectLst/>
                <a:latin typeface="+mn-lt"/>
                <a:ea typeface="+mn-ea"/>
                <a:cs typeface="+mn-cs"/>
              </a:rPr>
              <a:t> species and cross-compatible genotypes of Asian origin susceptible to the bacterium. Intriguingly, all </a:t>
            </a:r>
            <a:r>
              <a:rPr lang="en-US" sz="1200" b="0" i="1" kern="1200">
                <a:solidFill>
                  <a:schemeClr val="tx1"/>
                </a:solidFill>
                <a:effectLst/>
                <a:latin typeface="+mn-lt"/>
                <a:ea typeface="+mn-ea"/>
                <a:cs typeface="+mn-cs"/>
              </a:rPr>
              <a:t>Citrus</a:t>
            </a:r>
            <a:r>
              <a:rPr lang="en-US" sz="1200" b="0" i="0" kern="1200">
                <a:solidFill>
                  <a:schemeClr val="tx1"/>
                </a:solidFill>
                <a:effectLst/>
                <a:latin typeface="+mn-lt"/>
                <a:ea typeface="+mn-ea"/>
                <a:cs typeface="+mn-cs"/>
              </a:rPr>
              <a:t> relatives (sexually compatible with </a:t>
            </a:r>
            <a:r>
              <a:rPr lang="en-US" sz="1200" b="0" i="1" kern="1200">
                <a:solidFill>
                  <a:schemeClr val="tx1"/>
                </a:solidFill>
                <a:effectLst/>
                <a:latin typeface="+mn-lt"/>
                <a:ea typeface="+mn-ea"/>
                <a:cs typeface="+mn-cs"/>
              </a:rPr>
              <a:t>Citrus</a:t>
            </a:r>
            <a:r>
              <a:rPr lang="en-US" sz="1200" b="0" i="0" kern="1200">
                <a:solidFill>
                  <a:schemeClr val="tx1"/>
                </a:solidFill>
                <a:effectLst/>
                <a:latin typeface="+mn-lt"/>
                <a:ea typeface="+mn-ea"/>
                <a:cs typeface="+mn-cs"/>
              </a:rPr>
              <a:t>) of Oceanian origin are partially or full resistant to </a:t>
            </a:r>
            <a:r>
              <a:rPr lang="en-US" sz="1200" b="0" i="1" kern="1200" err="1">
                <a:solidFill>
                  <a:schemeClr val="tx1"/>
                </a:solidFill>
                <a:effectLst/>
                <a:latin typeface="+mn-lt"/>
                <a:ea typeface="+mn-ea"/>
                <a:cs typeface="+mn-cs"/>
              </a:rPr>
              <a:t>C</a:t>
            </a:r>
            <a:r>
              <a:rPr lang="en-US" sz="1200" b="0" i="0" kern="1200" err="1">
                <a:solidFill>
                  <a:schemeClr val="tx1"/>
                </a:solidFill>
                <a:effectLst/>
                <a:latin typeface="+mn-lt"/>
                <a:ea typeface="+mn-ea"/>
                <a:cs typeface="+mn-cs"/>
              </a:rPr>
              <a:t>Las</a:t>
            </a:r>
            <a:r>
              <a:rPr lang="en-US" sz="1200" b="0" i="0" kern="1200">
                <a:solidFill>
                  <a:schemeClr val="tx1"/>
                </a:solidFill>
                <a:effectLst/>
                <a:latin typeface="+mn-lt"/>
                <a:ea typeface="+mn-ea"/>
                <a:cs typeface="+mn-cs"/>
              </a:rPr>
              <a:t>. Alternatively, they may lack susceptibility traits as they were never exposed to </a:t>
            </a:r>
            <a:r>
              <a:rPr lang="en-US" sz="1200" b="0" i="1" kern="1200" err="1">
                <a:solidFill>
                  <a:schemeClr val="tx1"/>
                </a:solidFill>
                <a:effectLst/>
                <a:latin typeface="+mn-lt"/>
                <a:ea typeface="+mn-ea"/>
                <a:cs typeface="+mn-cs"/>
              </a:rPr>
              <a:t>C</a:t>
            </a:r>
            <a:r>
              <a:rPr lang="en-US" sz="1200" b="0" i="0" kern="1200" err="1">
                <a:solidFill>
                  <a:schemeClr val="tx1"/>
                </a:solidFill>
                <a:effectLst/>
                <a:latin typeface="+mn-lt"/>
                <a:ea typeface="+mn-ea"/>
                <a:cs typeface="+mn-cs"/>
              </a:rPr>
              <a:t>Las</a:t>
            </a:r>
            <a:r>
              <a:rPr lang="en-US" sz="1200" b="0" i="0" kern="1200">
                <a:solidFill>
                  <a:schemeClr val="tx1"/>
                </a:solidFill>
                <a:effectLst/>
                <a:latin typeface="+mn-lt"/>
                <a:ea typeface="+mn-ea"/>
                <a:cs typeface="+mn-cs"/>
              </a:rPr>
              <a:t> and to its vector. Adapted from Alves </a:t>
            </a:r>
            <a:r>
              <a:rPr lang="en-US" sz="1200" b="0" i="1" kern="1200">
                <a:solidFill>
                  <a:schemeClr val="tx1"/>
                </a:solidFill>
                <a:effectLst/>
                <a:latin typeface="+mn-lt"/>
                <a:ea typeface="+mn-ea"/>
                <a:cs typeface="+mn-cs"/>
              </a:rPr>
              <a:t>et al.</a:t>
            </a:r>
          </a:p>
          <a:p>
            <a:r>
              <a:rPr lang="en-US" sz="1200" b="0" i="0" u="none" strike="noStrike" kern="1200" baseline="0">
                <a:solidFill>
                  <a:schemeClr val="tx1"/>
                </a:solidFill>
                <a:latin typeface="+mn-lt"/>
                <a:ea typeface="+mn-ea"/>
                <a:cs typeface="+mn-cs"/>
              </a:rPr>
              <a:t>FIGURE 4 | Distribution on the phylogenetic tree of the </a:t>
            </a:r>
            <a:r>
              <a:rPr lang="en-US" sz="1200" b="0" i="0" u="none" strike="noStrike" kern="1200" baseline="0" err="1">
                <a:solidFill>
                  <a:schemeClr val="tx1"/>
                </a:solidFill>
                <a:latin typeface="+mn-lt"/>
                <a:ea typeface="+mn-ea"/>
                <a:cs typeface="+mn-cs"/>
              </a:rPr>
              <a:t>Aurantioideae</a:t>
            </a:r>
            <a:r>
              <a:rPr lang="en-US" sz="1200" b="0" i="0" u="none" strike="noStrike" kern="1200" baseline="0">
                <a:solidFill>
                  <a:schemeClr val="tx1"/>
                </a:solidFill>
                <a:latin typeface="+mn-lt"/>
                <a:ea typeface="+mn-ea"/>
                <a:cs typeface="+mn-cs"/>
              </a:rPr>
              <a:t> sub-family (NJ tree based on eight chloroplast genome fragments) based on accession</a:t>
            </a:r>
          </a:p>
          <a:p>
            <a:r>
              <a:rPr lang="en-US" sz="1200" b="0" i="0" u="none" strike="noStrike" kern="1200" baseline="0">
                <a:solidFill>
                  <a:schemeClr val="tx1"/>
                </a:solidFill>
                <a:latin typeface="+mn-lt"/>
                <a:ea typeface="+mn-ea"/>
                <a:cs typeface="+mn-cs"/>
              </a:rPr>
              <a:t>responses to Las challenge inoculation according to this study (red text: susceptible, blue text: partially resistant, green text: full resistant) and </a:t>
            </a:r>
            <a:r>
              <a:rPr lang="en-US" sz="1200" b="0" i="0" u="none" strike="noStrike" kern="1200" baseline="0" err="1">
                <a:solidFill>
                  <a:schemeClr val="tx1"/>
                </a:solidFill>
                <a:latin typeface="+mn-lt"/>
                <a:ea typeface="+mn-ea"/>
                <a:cs typeface="+mn-cs"/>
              </a:rPr>
              <a:t>Ramadugu</a:t>
            </a:r>
            <a:r>
              <a:rPr lang="en-US" sz="1200" b="0" i="0" u="none" strike="noStrike" kern="1200" baseline="0">
                <a:solidFill>
                  <a:schemeClr val="tx1"/>
                </a:solidFill>
                <a:latin typeface="+mn-lt"/>
                <a:ea typeface="+mn-ea"/>
                <a:cs typeface="+mn-cs"/>
              </a:rPr>
              <a:t> et al.</a:t>
            </a:r>
          </a:p>
          <a:p>
            <a:r>
              <a:rPr lang="en-US" sz="1200" b="0" i="0" u="none" strike="noStrike" kern="1200" baseline="0">
                <a:solidFill>
                  <a:schemeClr val="tx1"/>
                </a:solidFill>
                <a:latin typeface="+mn-lt"/>
                <a:ea typeface="+mn-ea"/>
                <a:cs typeface="+mn-cs"/>
              </a:rPr>
              <a:t>(2016) (red rectangle: susceptible –categories 6 to 8; blue rectangle: tolerant –categories 3, 4; green rectangle: resistant –categories 1, 2).</a:t>
            </a:r>
            <a:endParaRPr lang="en-US" sz="1200" b="0" i="0" kern="1200">
              <a:solidFill>
                <a:schemeClr val="tx1"/>
              </a:solidFill>
              <a:effectLst/>
              <a:latin typeface="+mn-lt"/>
              <a:ea typeface="+mn-ea"/>
              <a:cs typeface="+mn-cs"/>
            </a:endParaRPr>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29EE9C-797F-48B7-9878-8885F5814944}"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t>12</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02876CEE-DD0B-4BFD-B46C-DD9AA32B3571}" type="datetimeFigureOut">
              <a:rPr lang="it-IT" smtClean="0"/>
              <a:t>05/05/2026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B1DE2E-CDBE-447F-904B-08FA5771721F}"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p>
        </p:txBody>
      </p:sp>
      <p:sp>
        <p:nvSpPr>
          <p:cNvPr id="3" name="Segnaposto testo verticale 2"/>
          <p:cNvSpPr>
            <a:spLocks noGrp="1"/>
          </p:cNvSpPr>
          <p:nvPr>
            <p:ph type="body" orient="vert" idx="1" hasCustomPrompt="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2876CEE-DD0B-4BFD-B46C-DD9AA32B3571}" type="datetimeFigureOut">
              <a:rPr lang="it-IT" smtClean="0"/>
              <a:t>05/05/2026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B1DE2E-CDBE-447F-904B-08FA5771721F}"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8724900" y="365125"/>
            <a:ext cx="2628900"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hasCustomPrompt="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2876CEE-DD0B-4BFD-B46C-DD9AA32B3571}" type="datetimeFigureOut">
              <a:rPr lang="it-IT" smtClean="0"/>
              <a:t>05/05/2026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B1DE2E-CDBE-447F-904B-08FA5771721F}"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997"/>
          </a:xfrm>
          <a:prstGeom prst="rect">
            <a:avLst/>
          </a:prstGeom>
          <a:blipFill>
            <a:blip r:embed="rId2" cstate="print"/>
            <a:stretch>
              <a:fillRect/>
            </a:stretch>
          </a:blipFill>
        </p:spPr>
        <p:txBody>
          <a:bodyPr wrap="square" lIns="0" tIns="0" rIns="0" bIns="0" rtlCol="0">
            <a:spAutoFit/>
          </a:bodyPr>
          <a:lstStyle/>
          <a:p>
            <a:endParaRPr/>
          </a:p>
        </p:txBody>
      </p:sp>
      <p:sp>
        <p:nvSpPr>
          <p:cNvPr id="17" name="bk object 17"/>
          <p:cNvSpPr/>
          <p:nvPr/>
        </p:nvSpPr>
        <p:spPr>
          <a:xfrm>
            <a:off x="0" y="1269491"/>
            <a:ext cx="12192000" cy="5588508"/>
          </a:xfrm>
          <a:prstGeom prst="rect">
            <a:avLst/>
          </a:prstGeom>
          <a:blipFill>
            <a:blip r:embed="rId3" cstate="print"/>
            <a:stretch>
              <a:fillRect/>
            </a:stretch>
          </a:blipFill>
        </p:spPr>
        <p:txBody>
          <a:bodyPr wrap="square" lIns="0" tIns="0" rIns="0" bIns="0" rtlCol="0">
            <a:spAutoFit/>
          </a:bodyPr>
          <a:lstStyle/>
          <a:p>
            <a:endParaRPr/>
          </a:p>
        </p:txBody>
      </p:sp>
      <p:sp>
        <p:nvSpPr>
          <p:cNvPr id="18" name="bk object 18"/>
          <p:cNvSpPr/>
          <p:nvPr/>
        </p:nvSpPr>
        <p:spPr>
          <a:xfrm>
            <a:off x="347472" y="6134100"/>
            <a:ext cx="11489055" cy="0"/>
          </a:xfrm>
          <a:custGeom>
            <a:avLst/>
            <a:gdLst/>
            <a:ahLst/>
            <a:cxnLst/>
            <a:rect l="l" t="t" r="r" b="b"/>
            <a:pathLst>
              <a:path w="11489055">
                <a:moveTo>
                  <a:pt x="0" y="0"/>
                </a:moveTo>
                <a:lnTo>
                  <a:pt x="11488928" y="0"/>
                </a:lnTo>
              </a:path>
            </a:pathLst>
          </a:custGeom>
          <a:ln w="6350">
            <a:solidFill>
              <a:srgbClr val="FFFFFF"/>
            </a:solidFill>
          </a:ln>
        </p:spPr>
        <p:txBody>
          <a:bodyPr wrap="square" lIns="0" tIns="0" rIns="0" bIns="0" rtlCol="0">
            <a:spAutoFit/>
          </a:bodyPr>
          <a:lstStyle/>
          <a:p>
            <a:endParaRPr/>
          </a:p>
        </p:txBody>
      </p:sp>
      <p:sp>
        <p:nvSpPr>
          <p:cNvPr id="2" name="Holder 2"/>
          <p:cNvSpPr>
            <a:spLocks noGrp="1"/>
          </p:cNvSpPr>
          <p:nvPr>
            <p:ph type="ctrTitle"/>
          </p:nvPr>
        </p:nvSpPr>
        <p:spPr>
          <a:xfrm>
            <a:off x="-8890" y="3174669"/>
            <a:ext cx="12209780" cy="738504"/>
          </a:xfrm>
          <a:prstGeom prst="rect">
            <a:avLst/>
          </a:prstGeom>
        </p:spPr>
        <p:txBody>
          <a:bodyPr wrap="square" lIns="0" tIns="0" rIns="0" bIns="0">
            <a:spAutoFit/>
          </a:bodyPr>
          <a:lstStyle>
            <a:lvl1pPr>
              <a:defRPr sz="4800">
                <a:solidFill>
                  <a:schemeClr val="bg1"/>
                </a:solidFill>
                <a:latin typeface="Arial" panose="020B0604020202020204"/>
                <a:cs typeface="Arial" panose="020B0604020202020204"/>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5/5/2026</a:t>
            </a:fld>
            <a:endParaRPr lang="en-US"/>
          </a:p>
        </p:txBody>
      </p:sp>
      <p:sp>
        <p:nvSpPr>
          <p:cNvPr id="6" name="Holder 6"/>
          <p:cNvSpPr>
            <a:spLocks noGrp="1"/>
          </p:cNvSpPr>
          <p:nvPr>
            <p:ph type="sldNum" sz="quarter" idx="7"/>
          </p:nvPr>
        </p:nvSpPr>
        <p:spPr/>
        <p:txBody>
          <a:bodyPr lIns="0" tIns="0" rIns="0" bIns="0"/>
          <a:lstStyle>
            <a:lvl1pPr>
              <a:defRPr/>
            </a:lvl1pPr>
          </a:lstStyle>
          <a:p>
            <a:pPr marL="95250">
              <a:lnSpc>
                <a:spcPct val="100000"/>
              </a:lnSpc>
            </a:pPr>
            <a:fld id="{81D60167-4931-47E6-BA6A-407CBD079E47}" type="slidenum">
              <a:rPr sz="1000" spc="-10" dirty="0">
                <a:latin typeface="Arial" panose="020B0604020202020204"/>
                <a:cs typeface="Arial" panose="020B0604020202020204"/>
              </a:rPr>
              <a:t>‹N›</a:t>
            </a:fld>
            <a:endParaRPr sz="1000">
              <a:latin typeface="Arial" panose="020B0604020202020204"/>
              <a:cs typeface="Arial" panose="020B060402020202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a:solidFill>
                  <a:srgbClr val="D24717"/>
                </a:solidFill>
                <a:latin typeface="Arial" panose="020B0604020202020204"/>
                <a:cs typeface="Arial" panose="020B0604020202020204"/>
              </a:defRPr>
            </a:lvl1pPr>
          </a:lstStyle>
          <a:p>
            <a:endParaRPr/>
          </a:p>
        </p:txBody>
      </p:sp>
      <p:sp>
        <p:nvSpPr>
          <p:cNvPr id="3" name="Holder 3"/>
          <p:cNvSpPr>
            <a:spLocks noGrp="1"/>
          </p:cNvSpPr>
          <p:nvPr>
            <p:ph type="body" idx="1"/>
          </p:nvPr>
        </p:nvSpPr>
        <p:spPr/>
        <p:txBody>
          <a:bodyPr lIns="0" tIns="0" rIns="0" bIns="0"/>
          <a:lstStyle>
            <a:lvl1pPr>
              <a:defRPr sz="1300" b="1">
                <a:solidFill>
                  <a:srgbClr val="9B2C1F"/>
                </a:solidFill>
                <a:latin typeface="Arial" panose="020B0604020202020204"/>
                <a:cs typeface="Arial" panose="020B0604020202020204"/>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5/5/2026</a:t>
            </a:fld>
            <a:endParaRPr lang="en-US"/>
          </a:p>
        </p:txBody>
      </p:sp>
      <p:sp>
        <p:nvSpPr>
          <p:cNvPr id="6" name="Holder 6"/>
          <p:cNvSpPr>
            <a:spLocks noGrp="1"/>
          </p:cNvSpPr>
          <p:nvPr>
            <p:ph type="sldNum" sz="quarter" idx="7"/>
          </p:nvPr>
        </p:nvSpPr>
        <p:spPr/>
        <p:txBody>
          <a:bodyPr lIns="0" tIns="0" rIns="0" bIns="0"/>
          <a:lstStyle>
            <a:lvl1pPr>
              <a:defRPr/>
            </a:lvl1pPr>
          </a:lstStyle>
          <a:p>
            <a:pPr marL="95250">
              <a:lnSpc>
                <a:spcPct val="100000"/>
              </a:lnSpc>
            </a:pPr>
            <a:fld id="{81D60167-4931-47E6-BA6A-407CBD079E47}" type="slidenum">
              <a:rPr sz="1000" spc="-10" dirty="0">
                <a:latin typeface="Arial" panose="020B0604020202020204"/>
                <a:cs typeface="Arial" panose="020B0604020202020204"/>
              </a:rPr>
              <a:t>‹N›</a:t>
            </a:fld>
            <a:endParaRPr sz="1000">
              <a:latin typeface="Arial" panose="020B0604020202020204"/>
              <a:cs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a:solidFill>
                  <a:srgbClr val="D24717"/>
                </a:solidFill>
                <a:latin typeface="Arial" panose="020B0604020202020204"/>
                <a:cs typeface="Arial" panose="020B0604020202020204"/>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5/5/2026</a:t>
            </a:fld>
            <a:endParaRPr lang="en-US"/>
          </a:p>
        </p:txBody>
      </p:sp>
      <p:sp>
        <p:nvSpPr>
          <p:cNvPr id="7" name="Holder 7"/>
          <p:cNvSpPr>
            <a:spLocks noGrp="1"/>
          </p:cNvSpPr>
          <p:nvPr>
            <p:ph type="sldNum" sz="quarter" idx="7"/>
          </p:nvPr>
        </p:nvSpPr>
        <p:spPr/>
        <p:txBody>
          <a:bodyPr lIns="0" tIns="0" rIns="0" bIns="0"/>
          <a:lstStyle>
            <a:lvl1pPr>
              <a:defRPr/>
            </a:lvl1pPr>
          </a:lstStyle>
          <a:p>
            <a:pPr marL="95250">
              <a:lnSpc>
                <a:spcPct val="100000"/>
              </a:lnSpc>
            </a:pPr>
            <a:fld id="{81D60167-4931-47E6-BA6A-407CBD079E47}" type="slidenum">
              <a:rPr sz="1000" spc="-10" dirty="0">
                <a:latin typeface="Arial" panose="020B0604020202020204"/>
                <a:cs typeface="Arial" panose="020B0604020202020204"/>
              </a:rPr>
              <a:t>‹N›</a:t>
            </a:fld>
            <a:endParaRPr sz="1000">
              <a:latin typeface="Arial" panose="020B0604020202020204"/>
              <a:cs typeface="Arial" panose="020B060402020202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a:solidFill>
                  <a:srgbClr val="D24717"/>
                </a:solidFill>
                <a:latin typeface="Arial" panose="020B0604020202020204"/>
                <a:cs typeface="Arial" panose="020B060402020202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5/5/2026</a:t>
            </a:fld>
            <a:endParaRPr lang="en-US"/>
          </a:p>
        </p:txBody>
      </p:sp>
      <p:sp>
        <p:nvSpPr>
          <p:cNvPr id="5" name="Holder 5"/>
          <p:cNvSpPr>
            <a:spLocks noGrp="1"/>
          </p:cNvSpPr>
          <p:nvPr>
            <p:ph type="sldNum" sz="quarter" idx="7"/>
          </p:nvPr>
        </p:nvSpPr>
        <p:spPr/>
        <p:txBody>
          <a:bodyPr lIns="0" tIns="0" rIns="0" bIns="0"/>
          <a:lstStyle>
            <a:lvl1pPr>
              <a:defRPr/>
            </a:lvl1pPr>
          </a:lstStyle>
          <a:p>
            <a:pPr marL="95250">
              <a:lnSpc>
                <a:spcPct val="100000"/>
              </a:lnSpc>
            </a:pPr>
            <a:fld id="{81D60167-4931-47E6-BA6A-407CBD079E47}" type="slidenum">
              <a:rPr sz="1000" spc="-10" dirty="0">
                <a:latin typeface="Arial" panose="020B0604020202020204"/>
                <a:cs typeface="Arial" panose="020B0604020202020204"/>
              </a:rPr>
              <a:t>‹N›</a:t>
            </a:fld>
            <a:endParaRPr sz="1000">
              <a:latin typeface="Arial" panose="020B0604020202020204"/>
              <a:cs typeface="Arial" panose="020B060402020202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9" cy="6857996"/>
          </a:xfrm>
          <a:prstGeom prst="rect">
            <a:avLst/>
          </a:prstGeom>
          <a:blipFill>
            <a:blip r:embed="rId2" cstate="print"/>
            <a:stretch>
              <a:fillRect/>
            </a:stretch>
          </a:blipFill>
        </p:spPr>
        <p:txBody>
          <a:bodyPr wrap="square" lIns="0" tIns="0" rIns="0" bIns="0" rtlCol="0">
            <a:spAutoFit/>
          </a:bodyPr>
          <a:lstStyle/>
          <a:p>
            <a:endParaRPr/>
          </a:p>
        </p:txBody>
      </p:sp>
      <p:sp>
        <p:nvSpPr>
          <p:cNvPr id="17" name="bk object 17"/>
          <p:cNvSpPr/>
          <p:nvPr/>
        </p:nvSpPr>
        <p:spPr>
          <a:xfrm>
            <a:off x="0" y="1269491"/>
            <a:ext cx="12192000" cy="5588508"/>
          </a:xfrm>
          <a:prstGeom prst="rect">
            <a:avLst/>
          </a:prstGeom>
          <a:blipFill>
            <a:blip r:embed="rId3" cstate="print"/>
            <a:stretch>
              <a:fillRect/>
            </a:stretch>
          </a:blipFill>
        </p:spPr>
        <p:txBody>
          <a:bodyPr wrap="square" lIns="0" tIns="0" rIns="0" bIns="0" rtlCol="0">
            <a:spAutoFit/>
          </a:bodyPr>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5/5/2026</a:t>
            </a:fld>
            <a:endParaRPr lang="en-US"/>
          </a:p>
        </p:txBody>
      </p:sp>
      <p:sp>
        <p:nvSpPr>
          <p:cNvPr id="4" name="Holder 4"/>
          <p:cNvSpPr>
            <a:spLocks noGrp="1"/>
          </p:cNvSpPr>
          <p:nvPr>
            <p:ph type="sldNum" sz="quarter" idx="7"/>
          </p:nvPr>
        </p:nvSpPr>
        <p:spPr/>
        <p:txBody>
          <a:bodyPr lIns="0" tIns="0" rIns="0" bIns="0"/>
          <a:lstStyle>
            <a:lvl1pPr>
              <a:defRPr/>
            </a:lvl1pPr>
          </a:lstStyle>
          <a:p>
            <a:pPr marL="95250">
              <a:lnSpc>
                <a:spcPct val="100000"/>
              </a:lnSpc>
            </a:pPr>
            <a:fld id="{81D60167-4931-47E6-BA6A-407CBD079E47}" type="slidenum">
              <a:rPr sz="1000" spc="-10" dirty="0">
                <a:latin typeface="Arial" panose="020B0604020202020204"/>
                <a:cs typeface="Arial" panose="020B0604020202020204"/>
              </a:rPr>
              <a:t>‹N›</a:t>
            </a:fld>
            <a:endParaRPr sz="1000">
              <a:latin typeface="Arial" panose="020B0604020202020204"/>
              <a:cs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F914CA1-FA61-4F9B-B739-21BABD7A2CF1}" type="datetimeFigureOut">
              <a:rPr lang="it-IT" smtClean="0"/>
              <a:t>05/05/2026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5BC75C8E-4ADD-4B21-A28F-11B9855C81EF}" type="datetimeFigureOut">
              <a:rPr lang="en-GB" smtClean="0"/>
              <a:t>05/05/2026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44B4BD8-D260-4378-A2C0-71F83587C1F2}" type="slidenum">
              <a:rPr lang="en-GB" smtClean="0"/>
              <a:t>‹N›</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endParaRPr lang="en-GB"/>
          </a:p>
        </p:txBody>
      </p:sp>
      <p:sp>
        <p:nvSpPr>
          <p:cNvPr id="3" name="Segnaposto contenuto 2"/>
          <p:cNvSpPr>
            <a:spLocks noGrp="1"/>
          </p:cNvSpPr>
          <p:nvPr>
            <p:ph idx="1" hasCustomPrompt="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5BC75C8E-4ADD-4B21-A28F-11B9855C81EF}" type="datetimeFigureOut">
              <a:rPr lang="en-GB" smtClean="0"/>
              <a:t>05/05/2026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44B4BD8-D260-4378-A2C0-71F83587C1F2}" type="slidenum">
              <a:rPr lang="en-GB" smtClean="0"/>
              <a:t>‹N›</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p>
        </p:txBody>
      </p:sp>
      <p:sp>
        <p:nvSpPr>
          <p:cNvPr id="3" name="Segnaposto contenuto 2"/>
          <p:cNvSpPr>
            <a:spLocks noGrp="1"/>
          </p:cNvSpPr>
          <p:nvPr>
            <p:ph idx="1" hasCustomPrompt="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2876CEE-DD0B-4BFD-B46C-DD9AA32B3571}" type="datetimeFigureOut">
              <a:rPr lang="it-IT" smtClean="0"/>
              <a:t>05/05/2026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B1DE2E-CDBE-447F-904B-08FA5771721F}" type="slidenum">
              <a:rPr lang="it-IT" smtClean="0"/>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5BC75C8E-4ADD-4B21-A28F-11B9855C81EF}" type="datetimeFigureOut">
              <a:rPr lang="en-GB" smtClean="0"/>
              <a:t>05/05/2026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44B4BD8-D260-4378-A2C0-71F83587C1F2}" type="slidenum">
              <a:rPr lang="en-GB" smtClean="0"/>
              <a:t>‹N›</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endParaRPr lang="en-GB"/>
          </a:p>
        </p:txBody>
      </p:sp>
      <p:sp>
        <p:nvSpPr>
          <p:cNvPr id="3" name="Segnaposto contenuto 2"/>
          <p:cNvSpPr>
            <a:spLocks noGrp="1"/>
          </p:cNvSpPr>
          <p:nvPr>
            <p:ph sz="half" idx="1" hasCustomPrompt="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hasCustomPrompt="1"/>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5BC75C8E-4ADD-4B21-A28F-11B9855C81EF}" type="datetimeFigureOut">
              <a:rPr lang="en-GB" smtClean="0"/>
              <a:t>05/05/2026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44B4BD8-D260-4378-A2C0-71F83587C1F2}" type="slidenum">
              <a:rPr lang="en-GB" smtClean="0"/>
              <a:t>‹N›</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9788" y="365125"/>
            <a:ext cx="10515600" cy="1325563"/>
          </a:xfrm>
        </p:spPr>
        <p:txBody>
          <a:bodyPr/>
          <a:lstStyle/>
          <a:p>
            <a:r>
              <a:rPr lang="it-IT"/>
              <a:t>Fare clic per modificare lo stile del titolo dello schema</a:t>
            </a:r>
            <a:endParaRPr lang="en-GB"/>
          </a:p>
        </p:txBody>
      </p:sp>
      <p:sp>
        <p:nvSpPr>
          <p:cNvPr id="3" name="Segnaposto tes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hasCustomPrompt="1"/>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hasCustomPrompt="1"/>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5BC75C8E-4ADD-4B21-A28F-11B9855C81EF}" type="datetimeFigureOut">
              <a:rPr lang="en-GB" smtClean="0"/>
              <a:t>05/05/2026</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544B4BD8-D260-4378-A2C0-71F83587C1F2}" type="slidenum">
              <a:rPr lang="en-GB" smtClean="0"/>
              <a:t>‹N›</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endParaRPr lang="en-GB"/>
          </a:p>
        </p:txBody>
      </p:sp>
      <p:sp>
        <p:nvSpPr>
          <p:cNvPr id="3" name="Segnaposto data 2"/>
          <p:cNvSpPr>
            <a:spLocks noGrp="1"/>
          </p:cNvSpPr>
          <p:nvPr>
            <p:ph type="dt" sz="half" idx="10"/>
          </p:nvPr>
        </p:nvSpPr>
        <p:spPr/>
        <p:txBody>
          <a:bodyPr/>
          <a:lstStyle/>
          <a:p>
            <a:fld id="{5BC75C8E-4ADD-4B21-A28F-11B9855C81EF}" type="datetimeFigureOut">
              <a:rPr lang="en-GB" smtClean="0"/>
              <a:t>05/05/2026</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544B4BD8-D260-4378-A2C0-71F83587C1F2}" type="slidenum">
              <a:rPr lang="en-GB" smtClean="0"/>
              <a:t>‹N›</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BC75C8E-4ADD-4B21-A28F-11B9855C81EF}" type="datetimeFigureOut">
              <a:rPr lang="en-GB" smtClean="0"/>
              <a:t>05/05/2026</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544B4BD8-D260-4378-A2C0-71F83587C1F2}" type="slidenum">
              <a:rPr lang="en-GB" smtClean="0"/>
              <a:t>‹N›</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5BC75C8E-4ADD-4B21-A28F-11B9855C81EF}" type="datetimeFigureOut">
              <a:rPr lang="en-GB" smtClean="0"/>
              <a:t>05/05/2026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44B4BD8-D260-4378-A2C0-71F83587C1F2}" type="slidenum">
              <a:rPr lang="en-GB" smtClean="0"/>
              <a:t>‹N›</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5BC75C8E-4ADD-4B21-A28F-11B9855C81EF}" type="datetimeFigureOut">
              <a:rPr lang="en-GB" smtClean="0"/>
              <a:t>05/05/2026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44B4BD8-D260-4378-A2C0-71F83587C1F2}" type="slidenum">
              <a:rPr lang="en-GB" smtClean="0"/>
              <a:t>‹N›</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endParaRPr lang="en-GB"/>
          </a:p>
        </p:txBody>
      </p:sp>
      <p:sp>
        <p:nvSpPr>
          <p:cNvPr id="3" name="Segnaposto testo verticale 2"/>
          <p:cNvSpPr>
            <a:spLocks noGrp="1"/>
          </p:cNvSpPr>
          <p:nvPr>
            <p:ph type="body" orient="vert" idx="1" hasCustomPrompt="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5BC75C8E-4ADD-4B21-A28F-11B9855C81EF}" type="datetimeFigureOut">
              <a:rPr lang="en-GB" smtClean="0"/>
              <a:t>05/05/2026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44B4BD8-D260-4378-A2C0-71F83587C1F2}" type="slidenum">
              <a:rPr lang="en-GB" smtClean="0"/>
              <a:t>‹N›</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p:cNvSpPr>
            <a:spLocks noGrp="1"/>
          </p:cNvSpPr>
          <p:nvPr>
            <p:ph type="body" orient="vert" idx="1" hasCustomPrompt="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5BC75C8E-4ADD-4B21-A28F-11B9855C81EF}" type="datetimeFigureOut">
              <a:rPr lang="en-GB" smtClean="0"/>
              <a:t>05/05/2026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44B4BD8-D260-4378-A2C0-71F83587C1F2}" type="slidenum">
              <a:rPr lang="en-GB" smtClean="0"/>
              <a:t>‹N›</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제목 및 내용">
    <p:spTree>
      <p:nvGrpSpPr>
        <p:cNvPr id="1" name=""/>
        <p:cNvGrpSpPr/>
        <p:nvPr/>
      </p:nvGrpSpPr>
      <p:grpSpPr>
        <a:xfrm>
          <a:off x="0" y="0"/>
          <a:ext cx="0" cy="0"/>
          <a:chOff x="0" y="0"/>
          <a:chExt cx="0" cy="0"/>
        </a:xfrm>
      </p:grpSpPr>
      <p:pic>
        <p:nvPicPr>
          <p:cNvPr id="2" name="그림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1"/>
            <a:ext cx="12192001" cy="6151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02876CEE-DD0B-4BFD-B46C-DD9AA32B3571}" type="datetimeFigureOut">
              <a:rPr lang="it-IT" smtClean="0"/>
              <a:t>05/05/2026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B1DE2E-CDBE-447F-904B-08FA5771721F}" type="slidenum">
              <a:rPr lang="it-IT" smtClean="0"/>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F914CA1-FA61-4F9B-B739-21BABD7A2CF1}" type="datetimeFigureOut">
              <a:rPr lang="it-IT" smtClean="0"/>
              <a:t>05/05/2026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p>
        </p:txBody>
      </p:sp>
      <p:sp>
        <p:nvSpPr>
          <p:cNvPr id="3" name="Segnaposto contenuto 2"/>
          <p:cNvSpPr>
            <a:spLocks noGrp="1"/>
          </p:cNvSpPr>
          <p:nvPr>
            <p:ph idx="1" hasCustomPrompt="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F914CA1-FA61-4F9B-B739-21BABD7A2CF1}" type="datetimeFigureOut">
              <a:rPr lang="it-IT" smtClean="0"/>
              <a:t>05/05/2026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1850" y="1709739"/>
            <a:ext cx="105156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hasCustomPrompt="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AF914CA1-FA61-4F9B-B739-21BABD7A2CF1}" type="datetimeFigureOut">
              <a:rPr lang="it-IT" smtClean="0"/>
              <a:t>05/05/2026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p>
        </p:txBody>
      </p:sp>
      <p:sp>
        <p:nvSpPr>
          <p:cNvPr id="3" name="Segnaposto contenuto 2"/>
          <p:cNvSpPr>
            <a:spLocks noGrp="1"/>
          </p:cNvSpPr>
          <p:nvPr>
            <p:ph sz="half" idx="1" hasCustomPrompt="1"/>
          </p:nvPr>
        </p:nvSpPr>
        <p:spPr>
          <a:xfrm>
            <a:off x="838200" y="1825626"/>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6172200" y="1825626"/>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F914CA1-FA61-4F9B-B739-21BABD7A2CF1}" type="datetimeFigureOut">
              <a:rPr lang="it-IT" smtClean="0"/>
              <a:t>05/05/2026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9788" y="365126"/>
            <a:ext cx="10515600" cy="1325563"/>
          </a:xfrm>
        </p:spPr>
        <p:txBody>
          <a:bodyPr/>
          <a:lstStyle/>
          <a:p>
            <a:r>
              <a:rPr lang="it-IT"/>
              <a:t>Fare clic per modificare lo stile del titolo dello schema</a:t>
            </a:r>
          </a:p>
        </p:txBody>
      </p:sp>
      <p:sp>
        <p:nvSpPr>
          <p:cNvPr id="3" name="Segnaposto testo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hasCustomPrompt="1"/>
          </p:nvPr>
        </p:nvSpPr>
        <p:spPr>
          <a:xfrm>
            <a:off x="839789"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hasCustomPrompt="1"/>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AF914CA1-FA61-4F9B-B739-21BABD7A2CF1}" type="datetimeFigureOut">
              <a:rPr lang="it-IT" smtClean="0"/>
              <a:t>05/05/2026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p>
        </p:txBody>
      </p:sp>
      <p:sp>
        <p:nvSpPr>
          <p:cNvPr id="3" name="Segnaposto data 2"/>
          <p:cNvSpPr>
            <a:spLocks noGrp="1"/>
          </p:cNvSpPr>
          <p:nvPr>
            <p:ph type="dt" sz="half" idx="10"/>
          </p:nvPr>
        </p:nvSpPr>
        <p:spPr/>
        <p:txBody>
          <a:bodyPr/>
          <a:lstStyle/>
          <a:p>
            <a:fld id="{AF914CA1-FA61-4F9B-B739-21BABD7A2CF1}" type="datetimeFigureOut">
              <a:rPr lang="it-IT" smtClean="0"/>
              <a:t>05/05/2026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F914CA1-FA61-4F9B-B739-21BABD7A2CF1}" type="datetimeFigureOut">
              <a:rPr lang="it-IT" smtClean="0"/>
              <a:t>05/05/2026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9789" y="457200"/>
            <a:ext cx="3932237"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AF914CA1-FA61-4F9B-B739-21BABD7A2CF1}" type="datetimeFigureOut">
              <a:rPr lang="it-IT" smtClean="0"/>
              <a:t>05/05/2026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9789" y="457200"/>
            <a:ext cx="3932237"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AF914CA1-FA61-4F9B-B739-21BABD7A2CF1}" type="datetimeFigureOut">
              <a:rPr lang="it-IT" smtClean="0"/>
              <a:t>05/05/2026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p>
        </p:txBody>
      </p:sp>
      <p:sp>
        <p:nvSpPr>
          <p:cNvPr id="3" name="Segnaposto testo verticale 2"/>
          <p:cNvSpPr>
            <a:spLocks noGrp="1"/>
          </p:cNvSpPr>
          <p:nvPr>
            <p:ph type="body" orient="vert" idx="1" hasCustomPrompt="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F914CA1-FA61-4F9B-B739-21BABD7A2CF1}" type="datetimeFigureOut">
              <a:rPr lang="it-IT" smtClean="0"/>
              <a:t>05/05/2026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p>
        </p:txBody>
      </p:sp>
      <p:sp>
        <p:nvSpPr>
          <p:cNvPr id="3" name="Segnaposto contenuto 2"/>
          <p:cNvSpPr>
            <a:spLocks noGrp="1"/>
          </p:cNvSpPr>
          <p:nvPr>
            <p:ph sz="half" idx="1" hasCustomPrompt="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02876CEE-DD0B-4BFD-B46C-DD9AA32B3571}" type="datetimeFigureOut">
              <a:rPr lang="it-IT" smtClean="0"/>
              <a:t>05/05/2026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9B1DE2E-CDBE-447F-904B-08FA5771721F}" type="slidenum">
              <a:rPr lang="it-IT" smtClean="0"/>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8724900" y="365126"/>
            <a:ext cx="2628900"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hasCustomPrompt="1"/>
          </p:nvPr>
        </p:nvSpPr>
        <p:spPr>
          <a:xfrm>
            <a:off x="838200" y="365126"/>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F914CA1-FA61-4F9B-B739-21BABD7A2CF1}" type="datetimeFigureOut">
              <a:rPr lang="it-IT" smtClean="0"/>
              <a:t>05/05/2026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871B88F-2CA6-4DBA-8F61-19E33060B7E4}" type="slidenum">
              <a:rPr lang="it-IT" smtClean="0"/>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2545362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207028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4015894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689101" y="1981200"/>
            <a:ext cx="4305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1" y="1981200"/>
            <a:ext cx="4305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661130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419826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295093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811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6854890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546783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9788" y="365125"/>
            <a:ext cx="10515600" cy="1325563"/>
          </a:xfrm>
        </p:spPr>
        <p:txBody>
          <a:bodyPr/>
          <a:lstStyle/>
          <a:p>
            <a:r>
              <a:rPr lang="it-IT"/>
              <a:t>Fare clic per modificare lo stile del titolo dello schema</a:t>
            </a:r>
          </a:p>
        </p:txBody>
      </p:sp>
      <p:sp>
        <p:nvSpPr>
          <p:cNvPr id="3" name="Segnaposto tes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hasCustomPrompt="1"/>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hasCustomPrompt="1"/>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02876CEE-DD0B-4BFD-B46C-DD9AA32B3571}" type="datetimeFigureOut">
              <a:rPr lang="it-IT" smtClean="0"/>
              <a:t>05/05/2026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9B1DE2E-CDBE-447F-904B-08FA5771721F}" type="slidenum">
              <a:rPr lang="it-IT" smtClean="0"/>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45326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299452" y="609600"/>
            <a:ext cx="2203449"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689101" y="609600"/>
            <a:ext cx="6407151"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89216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1689100" y="609600"/>
            <a:ext cx="8813800" cy="5486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6135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 dello schema</a:t>
            </a:r>
          </a:p>
        </p:txBody>
      </p:sp>
      <p:sp>
        <p:nvSpPr>
          <p:cNvPr id="3" name="Segnaposto data 2"/>
          <p:cNvSpPr>
            <a:spLocks noGrp="1"/>
          </p:cNvSpPr>
          <p:nvPr>
            <p:ph type="dt" sz="half" idx="10"/>
          </p:nvPr>
        </p:nvSpPr>
        <p:spPr/>
        <p:txBody>
          <a:bodyPr/>
          <a:lstStyle/>
          <a:p>
            <a:fld id="{02876CEE-DD0B-4BFD-B46C-DD9AA32B3571}" type="datetimeFigureOut">
              <a:rPr lang="it-IT" smtClean="0"/>
              <a:t>05/05/2026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9B1DE2E-CDBE-447F-904B-08FA5771721F}"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2876CEE-DD0B-4BFD-B46C-DD9AA32B3571}" type="datetimeFigureOut">
              <a:rPr lang="it-IT" smtClean="0"/>
              <a:t>05/05/2026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9B1DE2E-CDBE-447F-904B-08FA5771721F}"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02876CEE-DD0B-4BFD-B46C-DD9AA32B3571}" type="datetimeFigureOut">
              <a:rPr lang="it-IT" smtClean="0"/>
              <a:t>05/05/2026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9B1DE2E-CDBE-447F-904B-08FA5771721F}"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02876CEE-DD0B-4BFD-B46C-DD9AA32B3571}" type="datetimeFigureOut">
              <a:rPr lang="it-IT" smtClean="0"/>
              <a:t>05/05/2026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9B1DE2E-CDBE-447F-904B-08FA5771721F}"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76CEE-DD0B-4BFD-B46C-DD9AA32B3571}" type="datetimeFigureOut">
              <a:rPr lang="it-IT" smtClean="0"/>
              <a:t>05/05/2026</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1DE2E-CDBE-447F-904B-08FA5771721F}"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47472" y="6083808"/>
            <a:ext cx="11489055" cy="0"/>
          </a:xfrm>
          <a:custGeom>
            <a:avLst/>
            <a:gdLst/>
            <a:ahLst/>
            <a:cxnLst/>
            <a:rect l="l" t="t" r="r" b="b"/>
            <a:pathLst>
              <a:path w="11489055">
                <a:moveTo>
                  <a:pt x="0" y="0"/>
                </a:moveTo>
                <a:lnTo>
                  <a:pt x="11488928" y="0"/>
                </a:lnTo>
              </a:path>
            </a:pathLst>
          </a:custGeom>
          <a:ln w="6350">
            <a:solidFill>
              <a:srgbClr val="000000"/>
            </a:solidFill>
          </a:ln>
        </p:spPr>
        <p:txBody>
          <a:bodyPr wrap="square" lIns="0" tIns="0" rIns="0" bIns="0" rtlCol="0">
            <a:spAutoFit/>
          </a:bodyPr>
          <a:lstStyle/>
          <a:p>
            <a:endParaRPr/>
          </a:p>
        </p:txBody>
      </p:sp>
      <p:sp>
        <p:nvSpPr>
          <p:cNvPr id="17" name="bk object 17"/>
          <p:cNvSpPr/>
          <p:nvPr/>
        </p:nvSpPr>
        <p:spPr>
          <a:xfrm>
            <a:off x="355091" y="6237730"/>
            <a:ext cx="1025651" cy="505966"/>
          </a:xfrm>
          <a:prstGeom prst="rect">
            <a:avLst/>
          </a:prstGeom>
          <a:blipFill>
            <a:blip r:embed="rId8" cstate="print"/>
            <a:stretch>
              <a:fillRect/>
            </a:stretch>
          </a:blipFill>
        </p:spPr>
        <p:txBody>
          <a:bodyPr wrap="square" lIns="0" tIns="0" rIns="0" bIns="0" rtlCol="0">
            <a:spAutoFit/>
          </a:bodyPr>
          <a:lstStyle/>
          <a:p>
            <a:endParaRPr/>
          </a:p>
        </p:txBody>
      </p:sp>
      <p:sp>
        <p:nvSpPr>
          <p:cNvPr id="18" name="bk object 18"/>
          <p:cNvSpPr/>
          <p:nvPr/>
        </p:nvSpPr>
        <p:spPr>
          <a:xfrm>
            <a:off x="1536191" y="6237730"/>
            <a:ext cx="851916" cy="505966"/>
          </a:xfrm>
          <a:prstGeom prst="rect">
            <a:avLst/>
          </a:prstGeom>
          <a:blipFill>
            <a:blip r:embed="rId9" cstate="print"/>
            <a:stretch>
              <a:fillRect/>
            </a:stretch>
          </a:blipFill>
        </p:spPr>
        <p:txBody>
          <a:bodyPr wrap="square" lIns="0" tIns="0" rIns="0" bIns="0" rtlCol="0">
            <a:spAutoFit/>
          </a:bodyPr>
          <a:lstStyle/>
          <a:p>
            <a:endParaRPr/>
          </a:p>
        </p:txBody>
      </p:sp>
      <p:sp>
        <p:nvSpPr>
          <p:cNvPr id="2" name="Holder 2"/>
          <p:cNvSpPr>
            <a:spLocks noGrp="1"/>
          </p:cNvSpPr>
          <p:nvPr>
            <p:ph type="title"/>
          </p:nvPr>
        </p:nvSpPr>
        <p:spPr>
          <a:xfrm>
            <a:off x="346049" y="419353"/>
            <a:ext cx="11499900" cy="375920"/>
          </a:xfrm>
          <a:prstGeom prst="rect">
            <a:avLst/>
          </a:prstGeom>
        </p:spPr>
        <p:txBody>
          <a:bodyPr wrap="square" lIns="0" tIns="0" rIns="0" bIns="0">
            <a:spAutoFit/>
          </a:bodyPr>
          <a:lstStyle>
            <a:lvl1pPr>
              <a:defRPr sz="2400" b="1">
                <a:solidFill>
                  <a:srgbClr val="D24717"/>
                </a:solidFill>
                <a:latin typeface="Arial" panose="020B0604020202020204"/>
                <a:cs typeface="Arial" panose="020B0604020202020204"/>
              </a:defRPr>
            </a:lvl1pPr>
          </a:lstStyle>
          <a:p>
            <a:endParaRPr/>
          </a:p>
        </p:txBody>
      </p:sp>
      <p:sp>
        <p:nvSpPr>
          <p:cNvPr id="3" name="Holder 3"/>
          <p:cNvSpPr>
            <a:spLocks noGrp="1"/>
          </p:cNvSpPr>
          <p:nvPr>
            <p:ph type="body" idx="1"/>
          </p:nvPr>
        </p:nvSpPr>
        <p:spPr>
          <a:xfrm>
            <a:off x="346049" y="1471421"/>
            <a:ext cx="11499900" cy="4111625"/>
          </a:xfrm>
          <a:prstGeom prst="rect">
            <a:avLst/>
          </a:prstGeom>
        </p:spPr>
        <p:txBody>
          <a:bodyPr wrap="square" lIns="0" tIns="0" rIns="0" bIns="0">
            <a:spAutoFit/>
          </a:bodyPr>
          <a:lstStyle>
            <a:lvl1pPr>
              <a:defRPr sz="1300" b="1">
                <a:solidFill>
                  <a:srgbClr val="9B2C1F"/>
                </a:solidFill>
                <a:latin typeface="Arial" panose="020B0604020202020204"/>
                <a:cs typeface="Arial" panose="020B0604020202020204"/>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5/5/2026</a:t>
            </a:fld>
            <a:endParaRPr lang="en-US"/>
          </a:p>
        </p:txBody>
      </p:sp>
      <p:sp>
        <p:nvSpPr>
          <p:cNvPr id="6" name="Holder 6"/>
          <p:cNvSpPr>
            <a:spLocks noGrp="1"/>
          </p:cNvSpPr>
          <p:nvPr>
            <p:ph type="sldNum" sz="quarter" idx="7"/>
          </p:nvPr>
        </p:nvSpPr>
        <p:spPr>
          <a:xfrm>
            <a:off x="11672569" y="6460642"/>
            <a:ext cx="191134" cy="163829"/>
          </a:xfrm>
          <a:prstGeom prst="rect">
            <a:avLst/>
          </a:prstGeom>
        </p:spPr>
        <p:txBody>
          <a:bodyPr wrap="square" lIns="0" tIns="0" rIns="0" bIns="0">
            <a:spAutoFit/>
          </a:bodyPr>
          <a:lstStyle>
            <a:lvl1pPr>
              <a:defRPr/>
            </a:lvl1pPr>
          </a:lstStyle>
          <a:p>
            <a:pPr marL="95250">
              <a:lnSpc>
                <a:spcPct val="100000"/>
              </a:lnSpc>
            </a:pPr>
            <a:fld id="{81D60167-4931-47E6-BA6A-407CBD079E47}" type="slidenum">
              <a:rPr sz="1000" spc="-10" dirty="0">
                <a:latin typeface="Arial" panose="020B0604020202020204"/>
                <a:cs typeface="Arial" panose="020B0604020202020204"/>
              </a:rPr>
              <a:t>‹N›</a:t>
            </a:fld>
            <a:endParaRPr sz="1000">
              <a:latin typeface="Arial" panose="020B0604020202020204"/>
              <a:cs typeface="Arial" panose="020B0604020202020204"/>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C75C8E-4ADD-4B21-A28F-11B9855C81EF}" type="datetimeFigureOut">
              <a:rPr lang="en-GB" smtClean="0"/>
              <a:t>05/05/2026</a:t>
            </a:fld>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4B4BD8-D260-4378-A2C0-71F83587C1F2}" type="slidenum">
              <a:rPr lang="en-GB" smtClean="0"/>
              <a:t>‹N›</a:t>
            </a:fld>
            <a:endParaRPr lang="en-GB"/>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14CA1-FA61-4F9B-B739-21BABD7A2CF1}" type="datetimeFigureOut">
              <a:rPr lang="it-IT" smtClean="0"/>
              <a:t>05/05/2026</a:t>
            </a:fld>
            <a:endParaRPr lang="it-IT"/>
          </a:p>
        </p:txBody>
      </p:sp>
      <p:sp>
        <p:nvSpPr>
          <p:cNvPr id="5" name="Segnaposto piè di pagina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1B88F-2CA6-4DBA-8F61-19E33060B7E4}"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89100" y="609600"/>
            <a:ext cx="8813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it-IT"/>
              <a:t>Titolo diapositiva</a:t>
            </a:r>
          </a:p>
        </p:txBody>
      </p:sp>
      <p:sp>
        <p:nvSpPr>
          <p:cNvPr id="1027" name="Rectangle 3"/>
          <p:cNvSpPr>
            <a:spLocks noGrp="1" noChangeArrowheads="1"/>
          </p:cNvSpPr>
          <p:nvPr>
            <p:ph type="body" idx="1"/>
          </p:nvPr>
        </p:nvSpPr>
        <p:spPr bwMode="auto">
          <a:xfrm>
            <a:off x="1689100" y="1981200"/>
            <a:ext cx="88138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it-IT"/>
              <a:t>Corpo testo</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729776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defTabSz="917575" rtl="0" eaLnBrk="0" fontAlgn="base" hangingPunct="0">
        <a:lnSpc>
          <a:spcPct val="90000"/>
        </a:lnSpc>
        <a:spcBef>
          <a:spcPct val="0"/>
        </a:spcBef>
        <a:spcAft>
          <a:spcPct val="0"/>
        </a:spcAft>
        <a:defRPr sz="3600" b="1">
          <a:solidFill>
            <a:schemeClr val="tx2"/>
          </a:solidFill>
          <a:latin typeface="+mj-lt"/>
          <a:ea typeface="+mj-ea"/>
          <a:cs typeface="+mj-cs"/>
        </a:defRPr>
      </a:lvl1pPr>
      <a:lvl2pPr algn="ctr" defTabSz="917575" rtl="0" eaLnBrk="0" fontAlgn="base" hangingPunct="0">
        <a:lnSpc>
          <a:spcPct val="90000"/>
        </a:lnSpc>
        <a:spcBef>
          <a:spcPct val="0"/>
        </a:spcBef>
        <a:spcAft>
          <a:spcPct val="0"/>
        </a:spcAft>
        <a:defRPr sz="3600" b="1">
          <a:solidFill>
            <a:schemeClr val="tx2"/>
          </a:solidFill>
          <a:latin typeface="Arial" charset="0"/>
        </a:defRPr>
      </a:lvl2pPr>
      <a:lvl3pPr algn="ctr" defTabSz="917575" rtl="0" eaLnBrk="0" fontAlgn="base" hangingPunct="0">
        <a:lnSpc>
          <a:spcPct val="90000"/>
        </a:lnSpc>
        <a:spcBef>
          <a:spcPct val="0"/>
        </a:spcBef>
        <a:spcAft>
          <a:spcPct val="0"/>
        </a:spcAft>
        <a:defRPr sz="3600" b="1">
          <a:solidFill>
            <a:schemeClr val="tx2"/>
          </a:solidFill>
          <a:latin typeface="Arial" charset="0"/>
        </a:defRPr>
      </a:lvl3pPr>
      <a:lvl4pPr algn="ctr" defTabSz="917575" rtl="0" eaLnBrk="0" fontAlgn="base" hangingPunct="0">
        <a:lnSpc>
          <a:spcPct val="90000"/>
        </a:lnSpc>
        <a:spcBef>
          <a:spcPct val="0"/>
        </a:spcBef>
        <a:spcAft>
          <a:spcPct val="0"/>
        </a:spcAft>
        <a:defRPr sz="3600" b="1">
          <a:solidFill>
            <a:schemeClr val="tx2"/>
          </a:solidFill>
          <a:latin typeface="Arial" charset="0"/>
        </a:defRPr>
      </a:lvl4pPr>
      <a:lvl5pPr algn="ctr" defTabSz="917575" rtl="0" eaLnBrk="0" fontAlgn="base" hangingPunct="0">
        <a:lnSpc>
          <a:spcPct val="90000"/>
        </a:lnSpc>
        <a:spcBef>
          <a:spcPct val="0"/>
        </a:spcBef>
        <a:spcAft>
          <a:spcPct val="0"/>
        </a:spcAft>
        <a:defRPr sz="3600" b="1">
          <a:solidFill>
            <a:schemeClr val="tx2"/>
          </a:solidFill>
          <a:latin typeface="Arial" charset="0"/>
        </a:defRPr>
      </a:lvl5pPr>
      <a:lvl6pPr marL="457200" algn="ctr" defTabSz="917575" rtl="0" eaLnBrk="0" fontAlgn="base" hangingPunct="0">
        <a:lnSpc>
          <a:spcPct val="90000"/>
        </a:lnSpc>
        <a:spcBef>
          <a:spcPct val="0"/>
        </a:spcBef>
        <a:spcAft>
          <a:spcPct val="0"/>
        </a:spcAft>
        <a:defRPr sz="3600" b="1">
          <a:solidFill>
            <a:schemeClr val="tx2"/>
          </a:solidFill>
          <a:latin typeface="Arial" charset="0"/>
        </a:defRPr>
      </a:lvl6pPr>
      <a:lvl7pPr marL="914400" algn="ctr" defTabSz="917575" rtl="0" eaLnBrk="0" fontAlgn="base" hangingPunct="0">
        <a:lnSpc>
          <a:spcPct val="90000"/>
        </a:lnSpc>
        <a:spcBef>
          <a:spcPct val="0"/>
        </a:spcBef>
        <a:spcAft>
          <a:spcPct val="0"/>
        </a:spcAft>
        <a:defRPr sz="3600" b="1">
          <a:solidFill>
            <a:schemeClr val="tx2"/>
          </a:solidFill>
          <a:latin typeface="Arial" charset="0"/>
        </a:defRPr>
      </a:lvl7pPr>
      <a:lvl8pPr marL="1371600" algn="ctr" defTabSz="917575" rtl="0" eaLnBrk="0" fontAlgn="base" hangingPunct="0">
        <a:lnSpc>
          <a:spcPct val="90000"/>
        </a:lnSpc>
        <a:spcBef>
          <a:spcPct val="0"/>
        </a:spcBef>
        <a:spcAft>
          <a:spcPct val="0"/>
        </a:spcAft>
        <a:defRPr sz="3600" b="1">
          <a:solidFill>
            <a:schemeClr val="tx2"/>
          </a:solidFill>
          <a:latin typeface="Arial" charset="0"/>
        </a:defRPr>
      </a:lvl8pPr>
      <a:lvl9pPr marL="1828800" algn="ctr" defTabSz="917575" rtl="0" eaLnBrk="0" fontAlgn="base" hangingPunct="0">
        <a:lnSpc>
          <a:spcPct val="90000"/>
        </a:lnSpc>
        <a:spcBef>
          <a:spcPct val="0"/>
        </a:spcBef>
        <a:spcAft>
          <a:spcPct val="0"/>
        </a:spcAft>
        <a:defRPr sz="3600" b="1">
          <a:solidFill>
            <a:schemeClr val="tx2"/>
          </a:solidFill>
          <a:latin typeface="Arial" charset="0"/>
        </a:defRPr>
      </a:lvl9pPr>
    </p:titleStyle>
    <p:bodyStyle>
      <a:lvl1pPr marL="285750" indent="-285750" algn="l" defTabSz="917575"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860425" indent="-287338" algn="l" defTabSz="917575" rtl="0" eaLnBrk="0" fontAlgn="base" hangingPunct="0">
        <a:lnSpc>
          <a:spcPct val="90000"/>
        </a:lnSpc>
        <a:spcBef>
          <a:spcPct val="30000"/>
        </a:spcBef>
        <a:spcAft>
          <a:spcPct val="0"/>
        </a:spcAft>
        <a:buSzPct val="100000"/>
        <a:buChar char="–"/>
        <a:defRPr b="1">
          <a:solidFill>
            <a:schemeClr val="tx1"/>
          </a:solidFill>
          <a:latin typeface="+mn-lt"/>
        </a:defRPr>
      </a:lvl2pPr>
      <a:lvl3pPr marL="1433513" indent="-287338" algn="l" defTabSz="917575" rtl="0" eaLnBrk="0" fontAlgn="base" hangingPunct="0">
        <a:lnSpc>
          <a:spcPct val="90000"/>
        </a:lnSpc>
        <a:spcBef>
          <a:spcPct val="30000"/>
        </a:spcBef>
        <a:spcAft>
          <a:spcPct val="0"/>
        </a:spcAft>
        <a:buSzPct val="100000"/>
        <a:buChar char="»"/>
        <a:defRPr b="1">
          <a:solidFill>
            <a:schemeClr val="tx1"/>
          </a:solidFill>
          <a:latin typeface="+mn-lt"/>
        </a:defRPr>
      </a:lvl3pPr>
      <a:lvl4pPr marL="2006600" indent="-287338" algn="l" defTabSz="917575" rtl="0" eaLnBrk="0" fontAlgn="base" hangingPunct="0">
        <a:lnSpc>
          <a:spcPct val="90000"/>
        </a:lnSpc>
        <a:spcBef>
          <a:spcPct val="30000"/>
        </a:spcBef>
        <a:spcAft>
          <a:spcPct val="0"/>
        </a:spcAft>
        <a:buSzPct val="100000"/>
        <a:buChar char="•"/>
        <a:defRPr sz="1400" b="1">
          <a:solidFill>
            <a:schemeClr val="tx1"/>
          </a:solidFill>
          <a:latin typeface="+mn-lt"/>
        </a:defRPr>
      </a:lvl4pPr>
      <a:lvl5pPr marL="2579688" indent="-285750" algn="l" defTabSz="917575" rtl="0" eaLnBrk="0" fontAlgn="base" hangingPunct="0">
        <a:lnSpc>
          <a:spcPct val="90000"/>
        </a:lnSpc>
        <a:spcBef>
          <a:spcPct val="30000"/>
        </a:spcBef>
        <a:spcAft>
          <a:spcPct val="0"/>
        </a:spcAft>
        <a:buSzPct val="100000"/>
        <a:buChar char="–"/>
        <a:defRPr sz="1400" b="1">
          <a:solidFill>
            <a:schemeClr val="tx1"/>
          </a:solidFill>
          <a:latin typeface="+mn-lt"/>
        </a:defRPr>
      </a:lvl5pPr>
      <a:lvl6pPr marL="3036888" indent="-285750" algn="l" defTabSz="917575" rtl="0" eaLnBrk="0" fontAlgn="base" hangingPunct="0">
        <a:lnSpc>
          <a:spcPct val="90000"/>
        </a:lnSpc>
        <a:spcBef>
          <a:spcPct val="30000"/>
        </a:spcBef>
        <a:spcAft>
          <a:spcPct val="0"/>
        </a:spcAft>
        <a:buSzPct val="100000"/>
        <a:buChar char="–"/>
        <a:defRPr sz="1400" b="1">
          <a:solidFill>
            <a:schemeClr val="tx1"/>
          </a:solidFill>
          <a:latin typeface="+mn-lt"/>
        </a:defRPr>
      </a:lvl6pPr>
      <a:lvl7pPr marL="3494088" indent="-285750" algn="l" defTabSz="917575" rtl="0" eaLnBrk="0" fontAlgn="base" hangingPunct="0">
        <a:lnSpc>
          <a:spcPct val="90000"/>
        </a:lnSpc>
        <a:spcBef>
          <a:spcPct val="30000"/>
        </a:spcBef>
        <a:spcAft>
          <a:spcPct val="0"/>
        </a:spcAft>
        <a:buSzPct val="100000"/>
        <a:buChar char="–"/>
        <a:defRPr sz="1400" b="1">
          <a:solidFill>
            <a:schemeClr val="tx1"/>
          </a:solidFill>
          <a:latin typeface="+mn-lt"/>
        </a:defRPr>
      </a:lvl7pPr>
      <a:lvl8pPr marL="3951288" indent="-285750" algn="l" defTabSz="917575" rtl="0" eaLnBrk="0" fontAlgn="base" hangingPunct="0">
        <a:lnSpc>
          <a:spcPct val="90000"/>
        </a:lnSpc>
        <a:spcBef>
          <a:spcPct val="30000"/>
        </a:spcBef>
        <a:spcAft>
          <a:spcPct val="0"/>
        </a:spcAft>
        <a:buSzPct val="100000"/>
        <a:buChar char="–"/>
        <a:defRPr sz="1400" b="1">
          <a:solidFill>
            <a:schemeClr val="tx1"/>
          </a:solidFill>
          <a:latin typeface="+mn-lt"/>
        </a:defRPr>
      </a:lvl8pPr>
      <a:lvl9pPr marL="4408488" indent="-285750" algn="l" defTabSz="917575"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18" Type="http://schemas.openxmlformats.org/officeDocument/2006/relationships/image" Target="../media/image41.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17" Type="http://schemas.microsoft.com/office/2007/relationships/hdphoto" Target="../media/hdphoto4.wdp"/><Relationship Id="rId2" Type="http://schemas.openxmlformats.org/officeDocument/2006/relationships/notesSlide" Target="../notesSlides/notesSlide12.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jpg"/><Relationship Id="rId5" Type="http://schemas.openxmlformats.org/officeDocument/2006/relationships/image" Target="../media/image32.svg"/><Relationship Id="rId15" Type="http://schemas.microsoft.com/office/2007/relationships/hdphoto" Target="../media/hdphoto3.wdp"/><Relationship Id="rId10" Type="http://schemas.openxmlformats.org/officeDocument/2006/relationships/image" Target="../media/image36.svg"/><Relationship Id="rId19" Type="http://schemas.openxmlformats.org/officeDocument/2006/relationships/image" Target="../media/image42.sv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4.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jp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63.jpe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64.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a:extLst>
            <a:ext uri="{FF2B5EF4-FFF2-40B4-BE49-F238E27FC236}">
              <a16:creationId xmlns:a16="http://schemas.microsoft.com/office/drawing/2014/main" id="{3C0B73D1-610B-30B7-E637-A4AFF3AFFA48}"/>
            </a:ext>
          </a:extLst>
        </p:cNvPr>
        <p:cNvGrpSpPr/>
        <p:nvPr/>
      </p:nvGrpSpPr>
      <p:grpSpPr>
        <a:xfrm>
          <a:off x="0" y="0"/>
          <a:ext cx="0" cy="0"/>
          <a:chOff x="0" y="0"/>
          <a:chExt cx="0" cy="0"/>
        </a:xfrm>
      </p:grpSpPr>
      <p:sp>
        <p:nvSpPr>
          <p:cNvPr id="9" name="CasellaDiTesto 8">
            <a:extLst>
              <a:ext uri="{FF2B5EF4-FFF2-40B4-BE49-F238E27FC236}">
                <a16:creationId xmlns:a16="http://schemas.microsoft.com/office/drawing/2014/main" id="{33F9E2A8-ABDD-A84C-3151-D369F8EAF3F7}"/>
              </a:ext>
            </a:extLst>
          </p:cNvPr>
          <p:cNvSpPr txBox="1"/>
          <p:nvPr/>
        </p:nvSpPr>
        <p:spPr>
          <a:xfrm>
            <a:off x="222487" y="5539829"/>
            <a:ext cx="5758730" cy="523220"/>
          </a:xfrm>
          <a:prstGeom prst="rect">
            <a:avLst/>
          </a:prstGeom>
          <a:noFill/>
        </p:spPr>
        <p:txBody>
          <a:bodyPr wrap="square">
            <a:spAutoFit/>
          </a:bodyPr>
          <a:lstStyle/>
          <a:p>
            <a:r>
              <a:rPr lang="it-IT" sz="2800" dirty="0">
                <a:solidFill>
                  <a:srgbClr val="002060"/>
                </a:solidFill>
              </a:rPr>
              <a:t>Alessandra Gentile</a:t>
            </a:r>
          </a:p>
        </p:txBody>
      </p:sp>
      <p:sp>
        <p:nvSpPr>
          <p:cNvPr id="10" name="CasellaDiTesto 9">
            <a:extLst>
              <a:ext uri="{FF2B5EF4-FFF2-40B4-BE49-F238E27FC236}">
                <a16:creationId xmlns:a16="http://schemas.microsoft.com/office/drawing/2014/main" id="{1EC11168-A502-C1F7-544A-EAA807B42EB6}"/>
              </a:ext>
            </a:extLst>
          </p:cNvPr>
          <p:cNvSpPr txBox="1"/>
          <p:nvPr/>
        </p:nvSpPr>
        <p:spPr>
          <a:xfrm>
            <a:off x="504825" y="3092499"/>
            <a:ext cx="11182350" cy="1200329"/>
          </a:xfrm>
          <a:prstGeom prst="rect">
            <a:avLst/>
          </a:prstGeom>
          <a:noFill/>
        </p:spPr>
        <p:txBody>
          <a:bodyPr wrap="square">
            <a:spAutoFit/>
          </a:bodyPr>
          <a:lstStyle/>
          <a:p>
            <a:pPr algn="ctr"/>
            <a:r>
              <a:rPr lang="it-IT" sz="3600" b="1" dirty="0">
                <a:solidFill>
                  <a:srgbClr val="002060"/>
                </a:solidFill>
                <a:latin typeface="+mj-lt"/>
              </a:rPr>
              <a:t>Opportunità e prospettive per lo sviluppo</a:t>
            </a:r>
          </a:p>
          <a:p>
            <a:pPr algn="ctr"/>
            <a:r>
              <a:rPr lang="it-IT" sz="3600" b="1" dirty="0">
                <a:solidFill>
                  <a:srgbClr val="002060"/>
                </a:solidFill>
                <a:latin typeface="+mj-lt"/>
              </a:rPr>
              <a:t>dell’agrumicoltura mediterranea</a:t>
            </a:r>
          </a:p>
        </p:txBody>
      </p:sp>
      <p:pic>
        <p:nvPicPr>
          <p:cNvPr id="11" name="Picture 2" descr="Logo Primario — Università di Catania - Brand Guidelines">
            <a:extLst>
              <a:ext uri="{FF2B5EF4-FFF2-40B4-BE49-F238E27FC236}">
                <a16:creationId xmlns:a16="http://schemas.microsoft.com/office/drawing/2014/main" id="{F4E99354-F13D-9B87-889B-AC3127A10B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4828" y="5062624"/>
            <a:ext cx="3162816" cy="1477629"/>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4EA1B9B8-2764-9B51-6EB5-42F9D1CB0CE9}"/>
              </a:ext>
            </a:extLst>
          </p:cNvPr>
          <p:cNvSpPr txBox="1"/>
          <p:nvPr/>
        </p:nvSpPr>
        <p:spPr bwMode="auto">
          <a:xfrm>
            <a:off x="3868784" y="1784094"/>
            <a:ext cx="4572000" cy="430887"/>
          </a:xfrm>
          <a:prstGeom prst="rect">
            <a:avLst/>
          </a:prstGeom>
          <a:noFill/>
        </p:spPr>
        <p:txBody>
          <a:bodyPr wrap="square">
            <a:spAutoFit/>
          </a:bodyPr>
          <a:lstStyle/>
          <a:p>
            <a:pPr algn="ctr"/>
            <a:r>
              <a:rPr lang="it-IT" sz="2200" dirty="0">
                <a:solidFill>
                  <a:srgbClr val="002060"/>
                </a:solidFill>
              </a:rPr>
              <a:t>5 maggio 2026</a:t>
            </a:r>
          </a:p>
        </p:txBody>
      </p:sp>
      <p:pic>
        <p:nvPicPr>
          <p:cNvPr id="3" name="Immagine 2">
            <a:extLst>
              <a:ext uri="{FF2B5EF4-FFF2-40B4-BE49-F238E27FC236}">
                <a16:creationId xmlns:a16="http://schemas.microsoft.com/office/drawing/2014/main" id="{43E92961-46A6-4B13-BB96-4C834A79CC46}"/>
              </a:ext>
            </a:extLst>
          </p:cNvPr>
          <p:cNvPicPr>
            <a:picLocks noChangeAspect="1"/>
          </p:cNvPicPr>
          <p:nvPr/>
        </p:nvPicPr>
        <p:blipFill>
          <a:blip r:embed="rId5"/>
          <a:srcRect l="48972" b="51795"/>
          <a:stretch>
            <a:fillRect/>
          </a:stretch>
        </p:blipFill>
        <p:spPr>
          <a:xfrm>
            <a:off x="222487" y="157823"/>
            <a:ext cx="4243730" cy="2585378"/>
          </a:xfrm>
          <a:prstGeom prst="rect">
            <a:avLst/>
          </a:prstGeom>
        </p:spPr>
      </p:pic>
    </p:spTree>
    <p:extLst>
      <p:ext uri="{BB962C8B-B14F-4D97-AF65-F5344CB8AC3E}">
        <p14:creationId xmlns:p14="http://schemas.microsoft.com/office/powerpoint/2010/main" val="250987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8F8F09-589B-5F48-D003-0060926B82DE}"/>
              </a:ext>
            </a:extLst>
          </p:cNvPr>
          <p:cNvSpPr>
            <a:spLocks noGrp="1"/>
          </p:cNvSpPr>
          <p:nvPr>
            <p:ph type="title"/>
          </p:nvPr>
        </p:nvSpPr>
        <p:spPr>
          <a:xfrm>
            <a:off x="761803" y="350196"/>
            <a:ext cx="4646904" cy="1624520"/>
          </a:xfrm>
        </p:spPr>
        <p:txBody>
          <a:bodyPr anchor="ctr">
            <a:normAutofit fontScale="90000"/>
          </a:bodyPr>
          <a:lstStyle/>
          <a:p>
            <a:r>
              <a:rPr lang="it-IT" sz="4000" dirty="0"/>
              <a:t>Mutagenesi indotta in agrumicoltura</a:t>
            </a:r>
          </a:p>
        </p:txBody>
      </p:sp>
      <p:sp>
        <p:nvSpPr>
          <p:cNvPr id="3" name="Segnaposto contenuto 2">
            <a:extLst>
              <a:ext uri="{FF2B5EF4-FFF2-40B4-BE49-F238E27FC236}">
                <a16:creationId xmlns:a16="http://schemas.microsoft.com/office/drawing/2014/main" id="{FD619E1A-A603-5ACB-6CFD-591456494E17}"/>
              </a:ext>
            </a:extLst>
          </p:cNvPr>
          <p:cNvSpPr>
            <a:spLocks noGrp="1"/>
          </p:cNvSpPr>
          <p:nvPr>
            <p:ph idx="1"/>
          </p:nvPr>
        </p:nvSpPr>
        <p:spPr>
          <a:xfrm>
            <a:off x="761802" y="2743200"/>
            <a:ext cx="4646905" cy="3613149"/>
          </a:xfrm>
        </p:spPr>
        <p:txBody>
          <a:bodyPr anchor="ctr">
            <a:normAutofit lnSpcReduction="10000"/>
          </a:bodyPr>
          <a:lstStyle/>
          <a:p>
            <a:r>
              <a:rPr lang="it-IT" sz="1700" b="1" dirty="0"/>
              <a:t>Obiettivi :</a:t>
            </a:r>
          </a:p>
          <a:p>
            <a:pPr lvl="1"/>
            <a:r>
              <a:rPr lang="it-IT" sz="1700" dirty="0"/>
              <a:t>Apirenia (mandarini)</a:t>
            </a:r>
          </a:p>
          <a:p>
            <a:pPr lvl="1"/>
            <a:r>
              <a:rPr lang="it-IT" sz="1700" dirty="0"/>
              <a:t>Resistenza a stress biotici (mal secco in limone)</a:t>
            </a:r>
          </a:p>
          <a:p>
            <a:pPr lvl="1"/>
            <a:r>
              <a:rPr lang="it-IT" sz="1700" dirty="0"/>
              <a:t>Riduzione delle spine (limone ma anche arancio)</a:t>
            </a:r>
          </a:p>
          <a:p>
            <a:pPr lvl="1"/>
            <a:r>
              <a:rPr lang="it-IT" sz="1700" dirty="0"/>
              <a:t>Aumento della pigmentazione antocianica (arance pigmentate)</a:t>
            </a:r>
          </a:p>
          <a:p>
            <a:r>
              <a:rPr lang="it-IT" sz="1700" b="1" dirty="0"/>
              <a:t>Metodologia</a:t>
            </a:r>
          </a:p>
          <a:p>
            <a:pPr lvl="1"/>
            <a:r>
              <a:rPr lang="it-IT" sz="1700" dirty="0"/>
              <a:t>Marze con 4-6 gemme (5-7 mm in diametro)</a:t>
            </a:r>
          </a:p>
          <a:p>
            <a:pPr lvl="1"/>
            <a:r>
              <a:rPr lang="it-IT" sz="1700" dirty="0"/>
              <a:t>Irraggiamento con raggi gamma alla dose di 3, 5, 7, </a:t>
            </a:r>
            <a:r>
              <a:rPr lang="it-IT" sz="1700"/>
              <a:t>9 e </a:t>
            </a:r>
            <a:r>
              <a:rPr lang="it-IT" sz="1700" dirty="0"/>
              <a:t>11 </a:t>
            </a:r>
            <a:r>
              <a:rPr lang="it-IT" sz="1700" dirty="0" err="1"/>
              <a:t>kilorad</a:t>
            </a:r>
            <a:r>
              <a:rPr lang="it-IT" sz="1700" dirty="0"/>
              <a:t>  </a:t>
            </a:r>
          </a:p>
        </p:txBody>
      </p:sp>
      <p:pic>
        <p:nvPicPr>
          <p:cNvPr id="5" name="Picture 4" descr="Arance in un frutteto">
            <a:extLst>
              <a:ext uri="{FF2B5EF4-FFF2-40B4-BE49-F238E27FC236}">
                <a16:creationId xmlns:a16="http://schemas.microsoft.com/office/drawing/2014/main" id="{F13C7CFC-91D7-4CBC-6537-5F11FDCC4226}"/>
              </a:ext>
            </a:extLst>
          </p:cNvPr>
          <p:cNvPicPr>
            <a:picLocks noChangeAspect="1"/>
          </p:cNvPicPr>
          <p:nvPr/>
        </p:nvPicPr>
        <p:blipFill>
          <a:blip r:embed="rId2"/>
          <a:srcRect l="31649" r="10509"/>
          <a:stretch>
            <a:fillRect/>
          </a:stretch>
        </p:blipFill>
        <p:spPr>
          <a:xfrm>
            <a:off x="6096000" y="1"/>
            <a:ext cx="6102825" cy="6858000"/>
          </a:xfrm>
          <a:prstGeom prst="rect">
            <a:avLst/>
          </a:prstGeom>
        </p:spPr>
      </p:pic>
    </p:spTree>
    <p:extLst>
      <p:ext uri="{BB962C8B-B14F-4D97-AF65-F5344CB8AC3E}">
        <p14:creationId xmlns:p14="http://schemas.microsoft.com/office/powerpoint/2010/main" val="2588349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a:stretch>
            <a:fillRect/>
          </a:stretch>
        </p:blipFill>
        <p:spPr>
          <a:xfrm>
            <a:off x="5823200" y="405440"/>
            <a:ext cx="6210563" cy="5920950"/>
          </a:xfrm>
          <a:prstGeom prst="rect">
            <a:avLst/>
          </a:prstGeom>
        </p:spPr>
      </p:pic>
      <p:pic>
        <p:nvPicPr>
          <p:cNvPr id="13" name="Immagine 12"/>
          <p:cNvPicPr>
            <a:picLocks noChangeAspect="1"/>
          </p:cNvPicPr>
          <p:nvPr/>
        </p:nvPicPr>
        <p:blipFill>
          <a:blip r:embed="rId4"/>
          <a:stretch>
            <a:fillRect/>
          </a:stretch>
        </p:blipFill>
        <p:spPr>
          <a:xfrm>
            <a:off x="274917" y="425691"/>
            <a:ext cx="1706200" cy="459123"/>
          </a:xfrm>
          <a:prstGeom prst="rect">
            <a:avLst/>
          </a:prstGeom>
        </p:spPr>
      </p:pic>
      <p:pic>
        <p:nvPicPr>
          <p:cNvPr id="14" name="Immagine 13"/>
          <p:cNvPicPr>
            <a:picLocks noChangeAspect="1"/>
          </p:cNvPicPr>
          <p:nvPr/>
        </p:nvPicPr>
        <p:blipFill>
          <a:blip r:embed="rId5"/>
          <a:stretch>
            <a:fillRect/>
          </a:stretch>
        </p:blipFill>
        <p:spPr>
          <a:xfrm>
            <a:off x="2084834" y="510407"/>
            <a:ext cx="1339956" cy="362905"/>
          </a:xfrm>
          <a:prstGeom prst="rect">
            <a:avLst/>
          </a:prstGeom>
        </p:spPr>
      </p:pic>
      <p:sp>
        <p:nvSpPr>
          <p:cNvPr id="16" name="CasellaDiTesto 15"/>
          <p:cNvSpPr txBox="1"/>
          <p:nvPr/>
        </p:nvSpPr>
        <p:spPr>
          <a:xfrm>
            <a:off x="5823200" y="6326390"/>
            <a:ext cx="36566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Source: </a:t>
            </a:r>
            <a:r>
              <a:rPr kumimoji="0" lang="it-IT" sz="1200" b="0" i="0" u="none" strike="noStrike" kern="1200" cap="none" spc="0" normalizeH="0" baseline="0" noProof="0" err="1">
                <a:ln>
                  <a:noFill/>
                </a:ln>
                <a:solidFill>
                  <a:prstClr val="black"/>
                </a:solidFill>
                <a:effectLst/>
                <a:uLnTx/>
                <a:uFillTx/>
                <a:latin typeface="Aptos" panose="02110004020202020204"/>
                <a:ea typeface="+mn-ea"/>
                <a:cs typeface="+mn-cs"/>
              </a:rPr>
              <a:t>Alquézar</a:t>
            </a: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 et al., 2021. </a:t>
            </a:r>
            <a:r>
              <a:rPr kumimoji="0" lang="it-IT" sz="1200" b="0" i="0" u="none" strike="noStrike" kern="1200" cap="none" spc="0" normalizeH="0" baseline="0" noProof="0" err="1">
                <a:ln>
                  <a:noFill/>
                </a:ln>
                <a:solidFill>
                  <a:prstClr val="black"/>
                </a:solidFill>
                <a:effectLst/>
                <a:uLnTx/>
                <a:uFillTx/>
                <a:latin typeface="Aptos" panose="02110004020202020204"/>
                <a:ea typeface="+mn-ea"/>
                <a:cs typeface="+mn-cs"/>
              </a:rPr>
              <a:t>Curr</a:t>
            </a: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it-IT" sz="1200" b="0" i="0" u="none" strike="noStrike" kern="1200" cap="none" spc="0" normalizeH="0" baseline="0" noProof="0" err="1">
                <a:ln>
                  <a:noFill/>
                </a:ln>
                <a:solidFill>
                  <a:prstClr val="black"/>
                </a:solidFill>
                <a:effectLst/>
                <a:uLnTx/>
                <a:uFillTx/>
                <a:latin typeface="Aptos" panose="02110004020202020204"/>
                <a:ea typeface="+mn-ea"/>
                <a:cs typeface="+mn-cs"/>
              </a:rPr>
              <a:t>Opin</a:t>
            </a: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it-IT" sz="1200" b="0" i="0" u="none" strike="noStrike" kern="1200" cap="none" spc="0" normalizeH="0" baseline="0" noProof="0" err="1">
                <a:ln>
                  <a:noFill/>
                </a:ln>
                <a:solidFill>
                  <a:prstClr val="black"/>
                </a:solidFill>
                <a:effectLst/>
                <a:uLnTx/>
                <a:uFillTx/>
                <a:latin typeface="Aptos" panose="02110004020202020204"/>
                <a:ea typeface="+mn-ea"/>
                <a:cs typeface="+mn-cs"/>
              </a:rPr>
              <a:t>Biotechnol</a:t>
            </a: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a:t>
            </a:r>
          </a:p>
        </p:txBody>
      </p:sp>
      <p:sp>
        <p:nvSpPr>
          <p:cNvPr id="2" name="CasellaDiTesto 1">
            <a:extLst>
              <a:ext uri="{FF2B5EF4-FFF2-40B4-BE49-F238E27FC236}">
                <a16:creationId xmlns:a16="http://schemas.microsoft.com/office/drawing/2014/main" id="{E282D45C-3509-7E46-2E46-D5E2A5115861}"/>
              </a:ext>
            </a:extLst>
          </p:cNvPr>
          <p:cNvSpPr txBox="1"/>
          <p:nvPr/>
        </p:nvSpPr>
        <p:spPr>
          <a:xfrm>
            <a:off x="642838" y="2278967"/>
            <a:ext cx="4768258" cy="2677656"/>
          </a:xfrm>
          <a:prstGeom prst="rect">
            <a:avLst/>
          </a:prstGeom>
          <a:noFill/>
        </p:spPr>
        <p:txBody>
          <a:bodyPr wrap="square" rtlCol="0">
            <a:spAutoFit/>
          </a:bodyPr>
          <a:lstStyle/>
          <a:p>
            <a:r>
              <a:rPr lang="it-IT" sz="2800" b="1"/>
              <a:t>Nuove </a:t>
            </a:r>
            <a:r>
              <a:rPr lang="it-IT" sz="2800" b="1" dirty="0"/>
              <a:t>p</a:t>
            </a:r>
            <a:r>
              <a:rPr lang="it-IT" sz="2800" b="1"/>
              <a:t>roblematiche </a:t>
            </a:r>
            <a:r>
              <a:rPr lang="it-IT" sz="2800" b="1" dirty="0"/>
              <a:t>fitosanitarie </a:t>
            </a:r>
          </a:p>
          <a:p>
            <a:endParaRPr lang="it-IT" sz="2800" dirty="0"/>
          </a:p>
          <a:p>
            <a:r>
              <a:rPr lang="it-IT" sz="2800" dirty="0"/>
              <a:t>Prevenzione della introduzione e diffusione del greening (HLB) in Europa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0" y="6257502"/>
            <a:ext cx="1706200" cy="459123"/>
          </a:xfrm>
          <a:prstGeom prst="rect">
            <a:avLst/>
          </a:prstGeom>
        </p:spPr>
      </p:pic>
      <p:pic>
        <p:nvPicPr>
          <p:cNvPr id="4" name="Immagine 3"/>
          <p:cNvPicPr>
            <a:picLocks noChangeAspect="1"/>
          </p:cNvPicPr>
          <p:nvPr/>
        </p:nvPicPr>
        <p:blipFill>
          <a:blip r:embed="rId4"/>
          <a:stretch>
            <a:fillRect/>
          </a:stretch>
        </p:blipFill>
        <p:spPr>
          <a:xfrm>
            <a:off x="1809917" y="6342218"/>
            <a:ext cx="1339956" cy="362905"/>
          </a:xfrm>
          <a:prstGeom prst="rect">
            <a:avLst/>
          </a:prstGeom>
        </p:spPr>
      </p:pic>
      <p:sp>
        <p:nvSpPr>
          <p:cNvPr id="15" name="Content Placeholder 2"/>
          <p:cNvSpPr txBox="1"/>
          <p:nvPr/>
        </p:nvSpPr>
        <p:spPr bwMode="auto">
          <a:xfrm>
            <a:off x="194974" y="295430"/>
            <a:ext cx="10911176" cy="834844"/>
          </a:xfrm>
          <a:prstGeom prst="rect">
            <a:avLst/>
          </a:prstGeom>
        </p:spPr>
        <p:txBody>
          <a:bodyPr vert="horz" wrap="square" lIns="0" tIns="0" rIns="0" bIns="0" rtlCol="0" anchor="t">
            <a:spAutoFit/>
          </a:bodyPr>
          <a:lstStyle>
            <a:lvl1pPr marL="0" indent="0" algn="l" defTabSz="457200" rtl="0" eaLnBrk="1" latinLnBrk="0" hangingPunct="1">
              <a:lnSpc>
                <a:spcPct val="82000"/>
              </a:lnSpc>
              <a:spcBef>
                <a:spcPts val="1000"/>
              </a:spcBef>
              <a:spcAft>
                <a:spcPts val="0"/>
              </a:spcAft>
              <a:buClr>
                <a:schemeClr val="accent1"/>
              </a:buClr>
              <a:buSzPct val="80000"/>
              <a:buFont typeface="Wingdings 3" panose="05040102010807070707" charset="2"/>
              <a:buNone/>
              <a:defRPr lang="en-US" sz="4000" b="0" i="0" kern="1200">
                <a:solidFill>
                  <a:schemeClr val="tx2">
                    <a:lumMod val="75000"/>
                    <a:lumOff val="25000"/>
                  </a:schemeClr>
                </a:solidFill>
                <a:latin typeface="Arial" panose="020B0604020202020204"/>
                <a:ea typeface="+mn-ea"/>
                <a:cs typeface="Arial" panose="020B0604020202020204"/>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2000" kern="1200">
                <a:solidFill>
                  <a:srgbClr val="0F7FC5"/>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rgbClr val="0F7FC5"/>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rgbClr val="0F7FC5"/>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rgbClr val="0F7FC5"/>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82000"/>
              </a:lnSpc>
              <a:spcBef>
                <a:spcPts val="1000"/>
              </a:spcBef>
              <a:spcAft>
                <a:spcPts val="0"/>
              </a:spcAft>
              <a:buClr>
                <a:srgbClr val="156082"/>
              </a:buClr>
              <a:buSzPct val="80000"/>
              <a:buFont typeface="Wingdings 3" panose="05040102010807070707" charset="2"/>
              <a:buNone/>
              <a:defRPr/>
            </a:pPr>
            <a:r>
              <a:rPr kumimoji="0" lang="it-IT" sz="2800" b="0" i="0" u="none" strike="noStrike" kern="1200" cap="none" spc="0" normalizeH="0" baseline="0" noProof="0" dirty="0">
                <a:ln>
                  <a:noFill/>
                </a:ln>
                <a:solidFill>
                  <a:srgbClr val="404040"/>
                </a:solidFill>
                <a:effectLst/>
                <a:uLnTx/>
                <a:uFillTx/>
                <a:latin typeface="Arial Rounded MT Bold" panose="020F0704030504030204"/>
                <a:ea typeface="+mn-ea"/>
                <a:cs typeface="Arial" panose="020B0604020202020204"/>
              </a:rPr>
              <a:t>Risorse genetiche</a:t>
            </a:r>
            <a:endParaRPr kumimoji="0" lang="it-IT" sz="2800" b="0" i="0" u="none" strike="noStrike" kern="1200" cap="none" spc="0" normalizeH="0" baseline="0" noProof="0" dirty="0">
              <a:ln>
                <a:noFill/>
              </a:ln>
              <a:solidFill>
                <a:srgbClr val="404040"/>
              </a:solidFill>
              <a:effectLst/>
              <a:uLnTx/>
              <a:uFillTx/>
              <a:latin typeface="Arial Rounded MT Bold" panose="020F0704030504030204" pitchFamily="34" charset="0"/>
              <a:ea typeface="+mn-ea"/>
              <a:cs typeface="Arial" panose="020B0604020202020204"/>
            </a:endParaRPr>
          </a:p>
          <a:p>
            <a:pPr marL="0" marR="0" lvl="0" indent="0" algn="l" defTabSz="457200" rtl="0" eaLnBrk="1" fontAlgn="auto" latinLnBrk="0" hangingPunct="1">
              <a:lnSpc>
                <a:spcPct val="82000"/>
              </a:lnSpc>
              <a:spcBef>
                <a:spcPts val="1000"/>
              </a:spcBef>
              <a:spcAft>
                <a:spcPts val="0"/>
              </a:spcAft>
              <a:buClr>
                <a:srgbClr val="156082"/>
              </a:buClr>
              <a:buSzPct val="80000"/>
              <a:buFont typeface="Wingdings 3" panose="05040102010807070707" charset="2"/>
              <a:buNone/>
              <a:defRPr/>
            </a:pPr>
            <a:endParaRPr kumimoji="0" lang="it-IT" sz="2800" b="0" i="0" u="none" strike="noStrike" kern="1200" cap="none" spc="0" normalizeH="0" baseline="0" noProof="0" dirty="0">
              <a:ln>
                <a:noFill/>
              </a:ln>
              <a:solidFill>
                <a:srgbClr val="404040"/>
              </a:solidFill>
              <a:effectLst/>
              <a:uLnTx/>
              <a:uFillTx/>
              <a:latin typeface="Arial Rounded MT Bold" panose="020F0704030504030204" pitchFamily="34" charset="0"/>
              <a:ea typeface="+mn-ea"/>
              <a:cs typeface="Arial" panose="020B0604020202020204"/>
            </a:endParaRPr>
          </a:p>
        </p:txBody>
      </p:sp>
      <p:pic>
        <p:nvPicPr>
          <p:cNvPr id="17" name="Immagine 16"/>
          <p:cNvPicPr>
            <a:picLocks noChangeAspect="1"/>
          </p:cNvPicPr>
          <p:nvPr/>
        </p:nvPicPr>
        <p:blipFill>
          <a:blip r:embed="rId5"/>
          <a:stretch>
            <a:fillRect/>
          </a:stretch>
        </p:blipFill>
        <p:spPr>
          <a:xfrm>
            <a:off x="7000316" y="712852"/>
            <a:ext cx="5137128" cy="4687907"/>
          </a:xfrm>
          <a:prstGeom prst="rect">
            <a:avLst/>
          </a:prstGeom>
        </p:spPr>
      </p:pic>
      <p:sp>
        <p:nvSpPr>
          <p:cNvPr id="18" name="CasellaDiTesto 17"/>
          <p:cNvSpPr txBox="1"/>
          <p:nvPr/>
        </p:nvSpPr>
        <p:spPr>
          <a:xfrm>
            <a:off x="7074152" y="5400759"/>
            <a:ext cx="36566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Source: </a:t>
            </a:r>
            <a:r>
              <a:rPr kumimoji="0" lang="it-IT" sz="1200" b="0" i="0" u="none" strike="noStrike" kern="1200" cap="none" spc="0" normalizeH="0" baseline="0" noProof="0" err="1">
                <a:ln>
                  <a:noFill/>
                </a:ln>
                <a:solidFill>
                  <a:prstClr val="black"/>
                </a:solidFill>
                <a:effectLst/>
                <a:uLnTx/>
                <a:uFillTx/>
                <a:latin typeface="Aptos" panose="02110004020202020204"/>
                <a:ea typeface="+mn-ea"/>
                <a:cs typeface="+mn-cs"/>
              </a:rPr>
              <a:t>Alquézar</a:t>
            </a: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 et al., 2021. </a:t>
            </a:r>
            <a:r>
              <a:rPr kumimoji="0" lang="it-IT" sz="1200" b="0" i="0" u="none" strike="noStrike" kern="1200" cap="none" spc="0" normalizeH="0" baseline="0" noProof="0" err="1">
                <a:ln>
                  <a:noFill/>
                </a:ln>
                <a:solidFill>
                  <a:prstClr val="black"/>
                </a:solidFill>
                <a:effectLst/>
                <a:uLnTx/>
                <a:uFillTx/>
                <a:latin typeface="Aptos" panose="02110004020202020204"/>
                <a:ea typeface="+mn-ea"/>
                <a:cs typeface="+mn-cs"/>
              </a:rPr>
              <a:t>Curr</a:t>
            </a: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it-IT" sz="1200" b="0" i="0" u="none" strike="noStrike" kern="1200" cap="none" spc="0" normalizeH="0" baseline="0" noProof="0" err="1">
                <a:ln>
                  <a:noFill/>
                </a:ln>
                <a:solidFill>
                  <a:prstClr val="black"/>
                </a:solidFill>
                <a:effectLst/>
                <a:uLnTx/>
                <a:uFillTx/>
                <a:latin typeface="Aptos" panose="02110004020202020204"/>
                <a:ea typeface="+mn-ea"/>
                <a:cs typeface="+mn-cs"/>
              </a:rPr>
              <a:t>Opin</a:t>
            </a: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it-IT" sz="1200" b="0" i="0" u="none" strike="noStrike" kern="1200" cap="none" spc="0" normalizeH="0" baseline="0" noProof="0" err="1">
                <a:ln>
                  <a:noFill/>
                </a:ln>
                <a:solidFill>
                  <a:prstClr val="black"/>
                </a:solidFill>
                <a:effectLst/>
                <a:uLnTx/>
                <a:uFillTx/>
                <a:latin typeface="Aptos" panose="02110004020202020204"/>
                <a:ea typeface="+mn-ea"/>
                <a:cs typeface="+mn-cs"/>
              </a:rPr>
              <a:t>Biotechnol</a:t>
            </a: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a:t>
            </a:r>
          </a:p>
        </p:txBody>
      </p:sp>
      <p:pic>
        <p:nvPicPr>
          <p:cNvPr id="20" name="Immagine 19"/>
          <p:cNvPicPr>
            <a:picLocks noChangeAspect="1"/>
          </p:cNvPicPr>
          <p:nvPr/>
        </p:nvPicPr>
        <p:blipFill>
          <a:blip r:embed="rId6"/>
          <a:srcRect l="10810" r="8956" b="14203"/>
          <a:stretch>
            <a:fillRect/>
          </a:stretch>
        </p:blipFill>
        <p:spPr>
          <a:xfrm>
            <a:off x="0" y="926414"/>
            <a:ext cx="7028861" cy="4367829"/>
          </a:xfrm>
          <a:prstGeom prst="rect">
            <a:avLst/>
          </a:prstGeom>
        </p:spPr>
      </p:pic>
      <p:sp>
        <p:nvSpPr>
          <p:cNvPr id="21" name="CasellaDiTesto 20"/>
          <p:cNvSpPr txBox="1"/>
          <p:nvPr/>
        </p:nvSpPr>
        <p:spPr>
          <a:xfrm>
            <a:off x="4501097" y="1336497"/>
            <a:ext cx="2024932" cy="338554"/>
          </a:xfrm>
          <a:prstGeom prst="rect">
            <a:avLst/>
          </a:prstGeom>
          <a:solidFill>
            <a:srgbClr val="FF0000">
              <a:alpha val="40000"/>
            </a:srgbClr>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suscettibili</a:t>
            </a:r>
          </a:p>
        </p:txBody>
      </p:sp>
      <p:sp>
        <p:nvSpPr>
          <p:cNvPr id="24" name="CasellaDiTesto 23"/>
          <p:cNvSpPr txBox="1"/>
          <p:nvPr/>
        </p:nvSpPr>
        <p:spPr>
          <a:xfrm>
            <a:off x="4503794" y="2299755"/>
            <a:ext cx="2024932" cy="338554"/>
          </a:xfrm>
          <a:prstGeom prst="rect">
            <a:avLst/>
          </a:prstGeom>
          <a:solidFill>
            <a:srgbClr val="00B050">
              <a:alpha val="40000"/>
            </a:srgbClr>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resistenti</a:t>
            </a:r>
          </a:p>
        </p:txBody>
      </p:sp>
      <p:sp>
        <p:nvSpPr>
          <p:cNvPr id="25" name="CasellaDiTesto 24"/>
          <p:cNvSpPr txBox="1"/>
          <p:nvPr/>
        </p:nvSpPr>
        <p:spPr>
          <a:xfrm>
            <a:off x="4501097" y="1818126"/>
            <a:ext cx="2214496" cy="338554"/>
          </a:xfrm>
          <a:prstGeom prst="rect">
            <a:avLst/>
          </a:prstGeom>
          <a:solidFill>
            <a:srgbClr val="002060">
              <a:alpha val="40000"/>
            </a:srgb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Parzialmente resistenti</a:t>
            </a:r>
          </a:p>
        </p:txBody>
      </p:sp>
      <p:sp>
        <p:nvSpPr>
          <p:cNvPr id="26" name="CasellaDiTesto 25"/>
          <p:cNvSpPr txBox="1"/>
          <p:nvPr/>
        </p:nvSpPr>
        <p:spPr>
          <a:xfrm>
            <a:off x="9747964" y="884017"/>
            <a:ext cx="2286901"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600" b="1" i="0" u="none" strike="noStrike" kern="1200" cap="none" spc="0" normalizeH="0" baseline="0" noProof="0">
                <a:ln>
                  <a:noFill/>
                </a:ln>
                <a:solidFill>
                  <a:prstClr val="black"/>
                </a:solidFill>
                <a:effectLst/>
                <a:uLnTx/>
                <a:uFillTx/>
                <a:latin typeface="Aptos" panose="02110004020202020204"/>
                <a:ea typeface="+mn-ea"/>
                <a:cs typeface="+mn-cs"/>
              </a:rPr>
              <a:t>Clas-</a:t>
            </a:r>
            <a:r>
              <a:rPr kumimoji="0" lang="it-IT" sz="1600" b="1" i="0" u="none" strike="noStrike" kern="1200" cap="none" spc="0" normalizeH="0" baseline="0" noProof="0" err="1">
                <a:ln>
                  <a:noFill/>
                </a:ln>
                <a:solidFill>
                  <a:prstClr val="black"/>
                </a:solidFill>
                <a:effectLst/>
                <a:uLnTx/>
                <a:uFillTx/>
                <a:latin typeface="Aptos" panose="02110004020202020204"/>
                <a:ea typeface="+mn-ea"/>
                <a:cs typeface="+mn-cs"/>
              </a:rPr>
              <a:t>resistant</a:t>
            </a:r>
            <a:endParaRPr kumimoji="0" lang="it-IT" sz="16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it-IT" sz="1600" b="1" i="0" u="none" strike="noStrike" kern="1200" cap="none" spc="0" normalizeH="0" baseline="0" noProof="0">
                <a:ln>
                  <a:noFill/>
                </a:ln>
                <a:solidFill>
                  <a:srgbClr val="0070C0"/>
                </a:solidFill>
                <a:effectLst/>
                <a:uLnTx/>
                <a:uFillTx/>
                <a:latin typeface="Aptos" panose="02110004020202020204"/>
                <a:ea typeface="+mn-ea"/>
                <a:cs typeface="+mn-cs"/>
              </a:rPr>
              <a:t>Clas </a:t>
            </a:r>
            <a:r>
              <a:rPr kumimoji="0" lang="it-IT" sz="1600" b="1" i="0" u="none" strike="noStrike" kern="1200" cap="none" spc="0" normalizeH="0" baseline="0" noProof="0" err="1">
                <a:ln>
                  <a:noFill/>
                </a:ln>
                <a:solidFill>
                  <a:srgbClr val="0070C0"/>
                </a:solidFill>
                <a:effectLst/>
                <a:uLnTx/>
                <a:uFillTx/>
                <a:latin typeface="Aptos" panose="02110004020202020204"/>
                <a:ea typeface="+mn-ea"/>
                <a:cs typeface="+mn-cs"/>
              </a:rPr>
              <a:t>partially</a:t>
            </a:r>
            <a:r>
              <a:rPr kumimoji="0" lang="it-IT" sz="1600" b="1" i="0" u="none" strike="noStrike" kern="1200" cap="none" spc="0" normalizeH="0" baseline="0" noProof="0">
                <a:ln>
                  <a:noFill/>
                </a:ln>
                <a:solidFill>
                  <a:srgbClr val="0070C0"/>
                </a:solidFill>
                <a:effectLst/>
                <a:uLnTx/>
                <a:uFillTx/>
                <a:latin typeface="Aptos" panose="02110004020202020204"/>
                <a:ea typeface="+mn-ea"/>
                <a:cs typeface="+mn-cs"/>
              </a:rPr>
              <a:t> </a:t>
            </a:r>
            <a:r>
              <a:rPr kumimoji="0" lang="it-IT" sz="1600" b="1" i="0" u="none" strike="noStrike" kern="1200" cap="none" spc="0" normalizeH="0" baseline="0" noProof="0" err="1">
                <a:ln>
                  <a:noFill/>
                </a:ln>
                <a:solidFill>
                  <a:srgbClr val="0070C0"/>
                </a:solidFill>
                <a:effectLst/>
                <a:uLnTx/>
                <a:uFillTx/>
                <a:latin typeface="Aptos" panose="02110004020202020204"/>
                <a:ea typeface="+mn-ea"/>
                <a:cs typeface="+mn-cs"/>
              </a:rPr>
              <a:t>resistant</a:t>
            </a:r>
            <a:endParaRPr kumimoji="0" lang="it-IT" sz="1600" b="1" i="0" u="none" strike="noStrike" kern="1200" cap="none" spc="0" normalizeH="0" baseline="0" noProof="0">
              <a:ln>
                <a:noFill/>
              </a:ln>
              <a:solidFill>
                <a:srgbClr val="0070C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it-IT" sz="1600" b="1" i="0" u="none" strike="noStrike" kern="1200" cap="none" spc="0" normalizeH="0" baseline="0" noProof="0">
                <a:ln>
                  <a:noFill/>
                </a:ln>
                <a:solidFill>
                  <a:srgbClr val="FF0000"/>
                </a:solidFill>
                <a:effectLst/>
                <a:uLnTx/>
                <a:uFillTx/>
                <a:latin typeface="Aptos" panose="02110004020202020204"/>
                <a:ea typeface="+mn-ea"/>
                <a:cs typeface="+mn-cs"/>
              </a:rPr>
              <a:t>Clas-</a:t>
            </a:r>
            <a:r>
              <a:rPr kumimoji="0" lang="it-IT" sz="1600" b="1" i="0" u="none" strike="noStrike" kern="1200" cap="none" spc="0" normalizeH="0" baseline="0" noProof="0" err="1">
                <a:ln>
                  <a:noFill/>
                </a:ln>
                <a:solidFill>
                  <a:srgbClr val="FF0000"/>
                </a:solidFill>
                <a:effectLst/>
                <a:uLnTx/>
                <a:uFillTx/>
                <a:latin typeface="Aptos" panose="02110004020202020204"/>
                <a:ea typeface="+mn-ea"/>
                <a:cs typeface="+mn-cs"/>
              </a:rPr>
              <a:t>susceptible</a:t>
            </a:r>
            <a:endParaRPr kumimoji="0" lang="it-IT" sz="1600" b="1" i="0" u="none" strike="noStrike" kern="1200" cap="none" spc="0" normalizeH="0" baseline="0" noProof="0">
              <a:ln>
                <a:noFill/>
              </a:ln>
              <a:solidFill>
                <a:srgbClr val="FF0000"/>
              </a:solidFill>
              <a:effectLst/>
              <a:uLnTx/>
              <a:uFillTx/>
              <a:latin typeface="Aptos" panose="02110004020202020204"/>
              <a:ea typeface="+mn-ea"/>
              <a:cs typeface="+mn-cs"/>
            </a:endParaRPr>
          </a:p>
        </p:txBody>
      </p:sp>
      <p:sp>
        <p:nvSpPr>
          <p:cNvPr id="27" name="CasellaDiTesto 26"/>
          <p:cNvSpPr txBox="1"/>
          <p:nvPr/>
        </p:nvSpPr>
        <p:spPr>
          <a:xfrm>
            <a:off x="89377" y="5318016"/>
            <a:ext cx="29267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Source: Alves et al., 2021. Front. Plant Sci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002060"/>
                </a:solidFill>
              </a:rPr>
              <a:t>La problematica del rinnovamento varietale è diversa per ciascuna specie </a:t>
            </a:r>
          </a:p>
        </p:txBody>
      </p:sp>
      <p:sp>
        <p:nvSpPr>
          <p:cNvPr id="3" name="Segnaposto contenuto 2"/>
          <p:cNvSpPr>
            <a:spLocks noGrp="1"/>
          </p:cNvSpPr>
          <p:nvPr>
            <p:ph idx="1"/>
          </p:nvPr>
        </p:nvSpPr>
        <p:spPr>
          <a:xfrm>
            <a:off x="838200" y="1825624"/>
            <a:ext cx="10515600" cy="4763065"/>
          </a:xfrm>
        </p:spPr>
        <p:txBody>
          <a:bodyPr>
            <a:normAutofit/>
          </a:bodyPr>
          <a:lstStyle/>
          <a:p>
            <a:r>
              <a:rPr lang="it-IT" dirty="0">
                <a:solidFill>
                  <a:srgbClr val="002060"/>
                </a:solidFill>
              </a:rPr>
              <a:t>Attese nel settore della limonicoltura </a:t>
            </a:r>
          </a:p>
          <a:p>
            <a:pPr marL="0" indent="0">
              <a:buNone/>
            </a:pPr>
            <a:r>
              <a:rPr lang="it-IT" sz="2400" dirty="0">
                <a:solidFill>
                  <a:srgbClr val="002060"/>
                </a:solidFill>
              </a:rPr>
              <a:t>	- La ricerca italiana è sugli scudi </a:t>
            </a:r>
          </a:p>
          <a:p>
            <a:pPr marL="0" indent="0">
              <a:buNone/>
            </a:pPr>
            <a:endParaRPr lang="it-IT" sz="2400" dirty="0">
              <a:solidFill>
                <a:srgbClr val="002060"/>
              </a:solidFill>
            </a:endParaRPr>
          </a:p>
        </p:txBody>
      </p:sp>
      <p:pic>
        <p:nvPicPr>
          <p:cNvPr id="4" name="Immagine 3"/>
          <p:cNvPicPr>
            <a:picLocks noChangeAspect="1"/>
          </p:cNvPicPr>
          <p:nvPr/>
        </p:nvPicPr>
        <p:blipFill>
          <a:blip r:embed="rId3"/>
          <a:stretch>
            <a:fillRect/>
          </a:stretch>
        </p:blipFill>
        <p:spPr>
          <a:xfrm>
            <a:off x="7260996" y="2913421"/>
            <a:ext cx="3487214" cy="3365284"/>
          </a:xfrm>
          <a:prstGeom prst="rect">
            <a:avLst/>
          </a:prstGeom>
        </p:spPr>
      </p:pic>
      <p:pic>
        <p:nvPicPr>
          <p:cNvPr id="5" name="Immagine 4"/>
          <p:cNvPicPr>
            <a:picLocks noChangeAspect="1"/>
          </p:cNvPicPr>
          <p:nvPr/>
        </p:nvPicPr>
        <p:blipFill>
          <a:blip r:embed="rId4"/>
          <a:stretch>
            <a:fillRect/>
          </a:stretch>
        </p:blipFill>
        <p:spPr>
          <a:xfrm>
            <a:off x="424852" y="2913421"/>
            <a:ext cx="6096528" cy="34292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19A9C2-F7FD-5A8E-99E2-9AD0A12D96C8}"/>
              </a:ext>
            </a:extLst>
          </p:cNvPr>
          <p:cNvSpPr>
            <a:spLocks noGrp="1"/>
          </p:cNvSpPr>
          <p:nvPr>
            <p:ph type="title"/>
          </p:nvPr>
        </p:nvSpPr>
        <p:spPr>
          <a:xfrm>
            <a:off x="1524000" y="1"/>
            <a:ext cx="9144000" cy="1541392"/>
          </a:xfrm>
        </p:spPr>
        <p:txBody>
          <a:bodyPr>
            <a:noAutofit/>
          </a:bodyPr>
          <a:lstStyle/>
          <a:p>
            <a:pPr algn="l"/>
            <a:r>
              <a:rPr lang="it-IT" sz="3600" b="1" dirty="0"/>
              <a:t>Una severa </a:t>
            </a:r>
            <a:r>
              <a:rPr lang="it-IT" sz="3600" b="1" dirty="0" err="1"/>
              <a:t>trachemicosi</a:t>
            </a:r>
            <a:r>
              <a:rPr lang="it-IT" sz="3600" b="1" dirty="0"/>
              <a:t> colpisce il limone: il mal secco (</a:t>
            </a:r>
            <a:r>
              <a:rPr lang="it-IT" sz="3600" b="1" i="1" dirty="0"/>
              <a:t>Plenodomus tracheiphilus</a:t>
            </a:r>
            <a:r>
              <a:rPr lang="it-IT" sz="3600" b="1" dirty="0"/>
              <a:t>)</a:t>
            </a:r>
          </a:p>
        </p:txBody>
      </p:sp>
      <p:pic>
        <p:nvPicPr>
          <p:cNvPr id="10" name="Immagine 9">
            <a:extLst>
              <a:ext uri="{FF2B5EF4-FFF2-40B4-BE49-F238E27FC236}">
                <a16:creationId xmlns:a16="http://schemas.microsoft.com/office/drawing/2014/main" id="{6D56519D-4F3A-2FA2-611F-69EC36DEDC44}"/>
              </a:ext>
            </a:extLst>
          </p:cNvPr>
          <p:cNvPicPr>
            <a:picLocks noChangeAspect="1"/>
          </p:cNvPicPr>
          <p:nvPr/>
        </p:nvPicPr>
        <p:blipFill>
          <a:blip r:embed="rId3"/>
          <a:stretch>
            <a:fillRect/>
          </a:stretch>
        </p:blipFill>
        <p:spPr>
          <a:xfrm>
            <a:off x="1890472" y="2136556"/>
            <a:ext cx="2550319" cy="1971482"/>
          </a:xfrm>
          <a:prstGeom prst="rect">
            <a:avLst/>
          </a:prstGeom>
          <a:ln w="38100">
            <a:solidFill>
              <a:schemeClr val="accent2">
                <a:lumMod val="75000"/>
              </a:schemeClr>
            </a:solidFill>
          </a:ln>
        </p:spPr>
      </p:pic>
      <p:pic>
        <p:nvPicPr>
          <p:cNvPr id="11" name="Immagine 10">
            <a:extLst>
              <a:ext uri="{FF2B5EF4-FFF2-40B4-BE49-F238E27FC236}">
                <a16:creationId xmlns:a16="http://schemas.microsoft.com/office/drawing/2014/main" id="{3FA444FF-38D2-58DC-CC72-D39C1B7129A3}"/>
              </a:ext>
            </a:extLst>
          </p:cNvPr>
          <p:cNvPicPr>
            <a:picLocks noChangeAspect="1"/>
          </p:cNvPicPr>
          <p:nvPr/>
        </p:nvPicPr>
        <p:blipFill rotWithShape="1">
          <a:blip r:embed="rId4"/>
          <a:srcRect l="8427" t="8358" r="20733" b="12159"/>
          <a:stretch/>
        </p:blipFill>
        <p:spPr>
          <a:xfrm>
            <a:off x="1890472" y="4108039"/>
            <a:ext cx="2551971" cy="2036333"/>
          </a:xfrm>
          <a:prstGeom prst="rect">
            <a:avLst/>
          </a:prstGeom>
          <a:ln w="38100">
            <a:solidFill>
              <a:schemeClr val="accent2">
                <a:lumMod val="75000"/>
              </a:schemeClr>
            </a:solidFill>
          </a:ln>
        </p:spPr>
      </p:pic>
      <p:sp>
        <p:nvSpPr>
          <p:cNvPr id="12" name="CasellaDiTesto 11">
            <a:extLst>
              <a:ext uri="{FF2B5EF4-FFF2-40B4-BE49-F238E27FC236}">
                <a16:creationId xmlns:a16="http://schemas.microsoft.com/office/drawing/2014/main" id="{821D252E-1886-8BE8-4D00-505E9D217AA7}"/>
              </a:ext>
            </a:extLst>
          </p:cNvPr>
          <p:cNvSpPr txBox="1"/>
          <p:nvPr/>
        </p:nvSpPr>
        <p:spPr>
          <a:xfrm>
            <a:off x="4463959" y="5381596"/>
            <a:ext cx="1607987" cy="830997"/>
          </a:xfrm>
          <a:prstGeom prst="rect">
            <a:avLst/>
          </a:prstGeom>
          <a:noFill/>
        </p:spPr>
        <p:txBody>
          <a:bodyPr wrap="square" rtlCol="0">
            <a:spAutoFit/>
          </a:bodyPr>
          <a:lstStyle/>
          <a:p>
            <a:r>
              <a:rPr lang="it-IT" sz="1200" b="1" dirty="0">
                <a:latin typeface="Calibri" panose="020F0502020204030204" pitchFamily="34" charset="0"/>
                <a:cs typeface="Calibri" panose="020F0502020204030204" pitchFamily="34" charset="0"/>
              </a:rPr>
              <a:t>Distribuzione di </a:t>
            </a:r>
            <a:r>
              <a:rPr lang="it-IT" sz="1200" b="1" i="1" dirty="0">
                <a:latin typeface="Calibri" panose="020F0502020204030204" pitchFamily="34" charset="0"/>
                <a:cs typeface="Calibri" panose="020F0502020204030204" pitchFamily="34" charset="0"/>
              </a:rPr>
              <a:t>Plenodomus tracheiphilus</a:t>
            </a:r>
          </a:p>
          <a:p>
            <a:r>
              <a:rPr lang="it-IT" sz="1200" b="1" dirty="0">
                <a:latin typeface="Calibri" panose="020F0502020204030204" pitchFamily="34" charset="0"/>
                <a:cs typeface="Calibri" panose="020F0502020204030204" pitchFamily="34" charset="0"/>
              </a:rPr>
              <a:t>(EPPO, 2025)</a:t>
            </a:r>
          </a:p>
        </p:txBody>
      </p:sp>
      <p:grpSp>
        <p:nvGrpSpPr>
          <p:cNvPr id="25" name="Gruppo 24">
            <a:extLst>
              <a:ext uri="{FF2B5EF4-FFF2-40B4-BE49-F238E27FC236}">
                <a16:creationId xmlns:a16="http://schemas.microsoft.com/office/drawing/2014/main" id="{52DE3A44-24AD-B265-FB89-02AE18DCF0A6}"/>
              </a:ext>
            </a:extLst>
          </p:cNvPr>
          <p:cNvGrpSpPr>
            <a:grpSpLocks noChangeAspect="1"/>
          </p:cNvGrpSpPr>
          <p:nvPr/>
        </p:nvGrpSpPr>
        <p:grpSpPr>
          <a:xfrm>
            <a:off x="5805606" y="1463129"/>
            <a:ext cx="4647225" cy="1971482"/>
            <a:chOff x="4482454" y="827606"/>
            <a:chExt cx="7302326" cy="3097850"/>
          </a:xfrm>
        </p:grpSpPr>
        <p:pic>
          <p:nvPicPr>
            <p:cNvPr id="14" name="Immagine 13" descr="Immagine che contiene albero, esterni, cielo, erba&#10;&#10;Descrizione generata automaticamente">
              <a:extLst>
                <a:ext uri="{FF2B5EF4-FFF2-40B4-BE49-F238E27FC236}">
                  <a16:creationId xmlns:a16="http://schemas.microsoft.com/office/drawing/2014/main" id="{7B19171A-41CC-8AB6-2594-A7752DBB75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983" r="29176" b="4583"/>
            <a:stretch/>
          </p:blipFill>
          <p:spPr>
            <a:xfrm>
              <a:off x="4482454" y="827606"/>
              <a:ext cx="2719458" cy="3097850"/>
            </a:xfrm>
            <a:prstGeom prst="rect">
              <a:avLst/>
            </a:prstGeom>
            <a:ln w="38100">
              <a:solidFill>
                <a:srgbClr val="FFC000"/>
              </a:solidFill>
            </a:ln>
          </p:spPr>
        </p:pic>
        <p:pic>
          <p:nvPicPr>
            <p:cNvPr id="17" name="Immagine 16">
              <a:extLst>
                <a:ext uri="{FF2B5EF4-FFF2-40B4-BE49-F238E27FC236}">
                  <a16:creationId xmlns:a16="http://schemas.microsoft.com/office/drawing/2014/main" id="{FD65CB5E-D83A-1540-5126-732680DD94B6}"/>
                </a:ext>
              </a:extLst>
            </p:cNvPr>
            <p:cNvPicPr>
              <a:picLocks noChangeAspect="1"/>
            </p:cNvPicPr>
            <p:nvPr/>
          </p:nvPicPr>
          <p:blipFill rotWithShape="1">
            <a:blip r:embed="rId6"/>
            <a:srcRect l="16545" t="30249" r="6525" b="15671"/>
            <a:stretch/>
          </p:blipFill>
          <p:spPr>
            <a:xfrm rot="16200000">
              <a:off x="8800138" y="940814"/>
              <a:ext cx="3097850" cy="2871434"/>
            </a:xfrm>
            <a:prstGeom prst="rect">
              <a:avLst/>
            </a:prstGeom>
            <a:ln w="38100">
              <a:solidFill>
                <a:srgbClr val="FFC000"/>
              </a:solidFill>
            </a:ln>
          </p:spPr>
        </p:pic>
        <p:pic>
          <p:nvPicPr>
            <p:cNvPr id="21" name="Immagine 20" descr="Immagine che contiene esterni, verde, pianta, foglia&#10;&#10;Descrizione generata automaticamente">
              <a:extLst>
                <a:ext uri="{FF2B5EF4-FFF2-40B4-BE49-F238E27FC236}">
                  <a16:creationId xmlns:a16="http://schemas.microsoft.com/office/drawing/2014/main" id="{F12A735D-5B17-D954-27AE-F16AF24DA0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43" t="16277" r="17253" b="24848"/>
            <a:stretch/>
          </p:blipFill>
          <p:spPr>
            <a:xfrm rot="16200000">
              <a:off x="6508704" y="1520814"/>
              <a:ext cx="3097850" cy="1711434"/>
            </a:xfrm>
            <a:prstGeom prst="rect">
              <a:avLst/>
            </a:prstGeom>
            <a:ln w="38100">
              <a:solidFill>
                <a:srgbClr val="FFC000"/>
              </a:solidFill>
            </a:ln>
          </p:spPr>
        </p:pic>
      </p:grpSp>
      <p:pic>
        <p:nvPicPr>
          <p:cNvPr id="24" name="Immagine 23">
            <a:extLst>
              <a:ext uri="{FF2B5EF4-FFF2-40B4-BE49-F238E27FC236}">
                <a16:creationId xmlns:a16="http://schemas.microsoft.com/office/drawing/2014/main" id="{DB491C91-8E76-FC47-8CA8-224C936667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0381" y="3964615"/>
            <a:ext cx="4909630" cy="2454816"/>
          </a:xfrm>
          <a:prstGeom prst="rect">
            <a:avLst/>
          </a:prstGeom>
        </p:spPr>
      </p:pic>
      <p:sp>
        <p:nvSpPr>
          <p:cNvPr id="26" name="CasellaDiTesto 25">
            <a:extLst>
              <a:ext uri="{FF2B5EF4-FFF2-40B4-BE49-F238E27FC236}">
                <a16:creationId xmlns:a16="http://schemas.microsoft.com/office/drawing/2014/main" id="{615DCE7B-80E0-8BCF-B753-99442C35E259}"/>
              </a:ext>
            </a:extLst>
          </p:cNvPr>
          <p:cNvSpPr txBox="1"/>
          <p:nvPr/>
        </p:nvSpPr>
        <p:spPr>
          <a:xfrm>
            <a:off x="8958327" y="4137961"/>
            <a:ext cx="1828801" cy="830997"/>
          </a:xfrm>
          <a:prstGeom prst="rect">
            <a:avLst/>
          </a:prstGeom>
          <a:noFill/>
        </p:spPr>
        <p:txBody>
          <a:bodyPr wrap="square" rtlCol="0">
            <a:spAutoFit/>
          </a:bodyPr>
          <a:lstStyle/>
          <a:p>
            <a:r>
              <a:rPr lang="it-IT" sz="1200" b="1" dirty="0">
                <a:latin typeface="Calibri" panose="020F0502020204030204" pitchFamily="34" charset="0"/>
                <a:cs typeface="Calibri" panose="020F0502020204030204" pitchFamily="34" charset="0"/>
              </a:rPr>
              <a:t>-35% delle superfici dedicate alla coltura del limone negli ultimi 30 anni</a:t>
            </a:r>
          </a:p>
        </p:txBody>
      </p:sp>
      <p:sp>
        <p:nvSpPr>
          <p:cNvPr id="7" name="CasellaDiTesto 6">
            <a:extLst>
              <a:ext uri="{FF2B5EF4-FFF2-40B4-BE49-F238E27FC236}">
                <a16:creationId xmlns:a16="http://schemas.microsoft.com/office/drawing/2014/main" id="{BCFBD32A-055C-6C56-71E0-A3A6229FCB8E}"/>
              </a:ext>
            </a:extLst>
          </p:cNvPr>
          <p:cNvSpPr txBox="1"/>
          <p:nvPr/>
        </p:nvSpPr>
        <p:spPr>
          <a:xfrm>
            <a:off x="4440791" y="3122298"/>
            <a:ext cx="1480513" cy="1015663"/>
          </a:xfrm>
          <a:prstGeom prst="rect">
            <a:avLst/>
          </a:prstGeom>
          <a:noFill/>
        </p:spPr>
        <p:txBody>
          <a:bodyPr wrap="square" rtlCol="0">
            <a:spAutoFit/>
          </a:bodyPr>
          <a:lstStyle/>
          <a:p>
            <a:r>
              <a:rPr lang="it-IT" sz="1200" b="1" dirty="0">
                <a:latin typeface="Calibri" panose="020F0502020204030204" pitchFamily="34" charset="0"/>
                <a:cs typeface="Calibri" panose="020F0502020204030204" pitchFamily="34" charset="0"/>
              </a:rPr>
              <a:t>Produzione di limoni e lime nel bacino del Mediterraneo</a:t>
            </a:r>
          </a:p>
          <a:p>
            <a:r>
              <a:rPr lang="it-IT" sz="1200" b="1" dirty="0">
                <a:latin typeface="Calibri" panose="020F0502020204030204" pitchFamily="34" charset="0"/>
                <a:cs typeface="Calibri" panose="020F0502020204030204" pitchFamily="34" charset="0"/>
              </a:rPr>
              <a:t>(Faostat, 2023)</a:t>
            </a:r>
          </a:p>
        </p:txBody>
      </p:sp>
    </p:spTree>
    <p:extLst>
      <p:ext uri="{BB962C8B-B14F-4D97-AF65-F5344CB8AC3E}">
        <p14:creationId xmlns:p14="http://schemas.microsoft.com/office/powerpoint/2010/main" val="1083708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3CFC06-1FBC-A503-809B-CEF6FF5A670B}"/>
              </a:ext>
            </a:extLst>
          </p:cNvPr>
          <p:cNvSpPr>
            <a:spLocks noGrp="1"/>
          </p:cNvSpPr>
          <p:nvPr>
            <p:ph type="title"/>
          </p:nvPr>
        </p:nvSpPr>
        <p:spPr>
          <a:xfrm>
            <a:off x="1524000" y="1"/>
            <a:ext cx="9144000" cy="1615471"/>
          </a:xfrm>
        </p:spPr>
        <p:txBody>
          <a:bodyPr>
            <a:normAutofit/>
          </a:bodyPr>
          <a:lstStyle/>
          <a:p>
            <a:pPr algn="l"/>
            <a:r>
              <a:rPr lang="it-IT" sz="2800" b="1" dirty="0"/>
              <a:t>Studio di associazione marcatore-fenotipo per trovare le basi genetiche che determinano la tolleranza a mal secco</a:t>
            </a:r>
          </a:p>
        </p:txBody>
      </p:sp>
      <p:sp>
        <p:nvSpPr>
          <p:cNvPr id="4" name="Segnaposto contenuto 20">
            <a:extLst>
              <a:ext uri="{FF2B5EF4-FFF2-40B4-BE49-F238E27FC236}">
                <a16:creationId xmlns:a16="http://schemas.microsoft.com/office/drawing/2014/main" id="{834FD3D0-36DC-5102-03BD-E3AA53869179}"/>
              </a:ext>
            </a:extLst>
          </p:cNvPr>
          <p:cNvSpPr txBox="1">
            <a:spLocks/>
          </p:cNvSpPr>
          <p:nvPr/>
        </p:nvSpPr>
        <p:spPr>
          <a:xfrm>
            <a:off x="1733229" y="4538985"/>
            <a:ext cx="4968552" cy="156034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000" dirty="0">
                <a:latin typeface="Calibri" panose="020F0502020204030204" pitchFamily="34" charset="0"/>
                <a:cs typeface="Calibri" panose="020F0502020204030204" pitchFamily="34" charset="0"/>
              </a:rPr>
              <a:t>Un nuovo approccio:</a:t>
            </a:r>
          </a:p>
          <a:p>
            <a:r>
              <a:rPr lang="en-GB" sz="2000" dirty="0" err="1">
                <a:latin typeface="Calibri" panose="020F0502020204030204" pitchFamily="34" charset="0"/>
                <a:cs typeface="Calibri" panose="020F0502020204030204" pitchFamily="34" charset="0"/>
              </a:rPr>
              <a:t>Valutazione</a:t>
            </a:r>
            <a:r>
              <a:rPr lang="en-GB" sz="2000" dirty="0">
                <a:latin typeface="Calibri" panose="020F0502020204030204" pitchFamily="34" charset="0"/>
                <a:cs typeface="Calibri" panose="020F0502020204030204" pitchFamily="34" charset="0"/>
              </a:rPr>
              <a:t> della </a:t>
            </a:r>
            <a:r>
              <a:rPr lang="en-GB" sz="2000" b="1" dirty="0" err="1">
                <a:solidFill>
                  <a:srgbClr val="FF6600"/>
                </a:solidFill>
                <a:latin typeface="Calibri" panose="020F0502020204030204" pitchFamily="34" charset="0"/>
                <a:cs typeface="Calibri" panose="020F0502020204030204" pitchFamily="34" charset="0"/>
              </a:rPr>
              <a:t>risposta</a:t>
            </a:r>
            <a:r>
              <a:rPr lang="en-GB" sz="2000" b="1" dirty="0">
                <a:solidFill>
                  <a:srgbClr val="FF6600"/>
                </a:solidFill>
                <a:latin typeface="Calibri" panose="020F0502020204030204" pitchFamily="34" charset="0"/>
                <a:cs typeface="Calibri" panose="020F0502020204030204" pitchFamily="34" charset="0"/>
              </a:rPr>
              <a:t> </a:t>
            </a:r>
            <a:r>
              <a:rPr lang="en-GB" sz="2000" b="1" dirty="0" err="1">
                <a:solidFill>
                  <a:srgbClr val="FF6600"/>
                </a:solidFill>
                <a:latin typeface="Calibri" panose="020F0502020204030204" pitchFamily="34" charset="0"/>
                <a:cs typeface="Calibri" panose="020F0502020204030204" pitchFamily="34" charset="0"/>
              </a:rPr>
              <a:t>fenotipica</a:t>
            </a:r>
            <a:endParaRPr lang="en-GB" sz="2000" b="1" dirty="0">
              <a:solidFill>
                <a:srgbClr val="FF6600"/>
              </a:solidFill>
              <a:latin typeface="Calibri" panose="020F0502020204030204" pitchFamily="34" charset="0"/>
              <a:cs typeface="Calibri" panose="020F0502020204030204" pitchFamily="34" charset="0"/>
            </a:endParaRPr>
          </a:p>
          <a:p>
            <a:r>
              <a:rPr lang="en-GB" sz="2000" b="1" dirty="0" err="1">
                <a:solidFill>
                  <a:srgbClr val="FF6600"/>
                </a:solidFill>
                <a:latin typeface="Calibri" panose="020F0502020204030204" pitchFamily="34" charset="0"/>
                <a:cs typeface="Calibri" panose="020F0502020204030204" pitchFamily="34" charset="0"/>
              </a:rPr>
              <a:t>Genotipizzazione</a:t>
            </a:r>
            <a:endParaRPr lang="en-GB" sz="2000" b="1" dirty="0">
              <a:solidFill>
                <a:srgbClr val="FF6600"/>
              </a:solidFill>
              <a:latin typeface="Calibri" panose="020F0502020204030204" pitchFamily="34" charset="0"/>
              <a:cs typeface="Calibri" panose="020F0502020204030204" pitchFamily="34" charset="0"/>
            </a:endParaRPr>
          </a:p>
          <a:p>
            <a:r>
              <a:rPr lang="en-GB" sz="2000" b="1" dirty="0" err="1">
                <a:solidFill>
                  <a:srgbClr val="FF6600"/>
                </a:solidFill>
                <a:latin typeface="Calibri" panose="020F0502020204030204" pitchFamily="34" charset="0"/>
                <a:cs typeface="Calibri" panose="020F0502020204030204" pitchFamily="34" charset="0"/>
              </a:rPr>
              <a:t>Analisi</a:t>
            </a:r>
            <a:r>
              <a:rPr lang="en-GB" sz="2000" b="1" dirty="0">
                <a:solidFill>
                  <a:srgbClr val="FF6600"/>
                </a:solidFill>
                <a:latin typeface="Calibri" panose="020F0502020204030204" pitchFamily="34" charset="0"/>
                <a:cs typeface="Calibri" panose="020F0502020204030204" pitchFamily="34" charset="0"/>
              </a:rPr>
              <a:t> QTL (Quantitative Trait Loci)</a:t>
            </a:r>
            <a:endParaRPr lang="it-IT" sz="2000" b="1" dirty="0">
              <a:solidFill>
                <a:srgbClr val="FF6600"/>
              </a:solidFill>
              <a:latin typeface="Calibri" panose="020F0502020204030204" pitchFamily="34" charset="0"/>
              <a:cs typeface="Calibri" panose="020F0502020204030204" pitchFamily="34" charset="0"/>
            </a:endParaRPr>
          </a:p>
        </p:txBody>
      </p:sp>
      <p:sp>
        <p:nvSpPr>
          <p:cNvPr id="5" name="Freccia in giù 4">
            <a:extLst>
              <a:ext uri="{FF2B5EF4-FFF2-40B4-BE49-F238E27FC236}">
                <a16:creationId xmlns:a16="http://schemas.microsoft.com/office/drawing/2014/main" id="{3B69870C-0613-9175-9EDD-5600C20D7DE0}"/>
              </a:ext>
            </a:extLst>
          </p:cNvPr>
          <p:cNvSpPr/>
          <p:nvPr/>
        </p:nvSpPr>
        <p:spPr>
          <a:xfrm>
            <a:off x="3701638" y="3848354"/>
            <a:ext cx="386642" cy="611507"/>
          </a:xfrm>
          <a:prstGeom prst="down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lumMod val="75000"/>
                </a:schemeClr>
              </a:solidFill>
            </a:endParaRPr>
          </a:p>
        </p:txBody>
      </p:sp>
      <p:pic>
        <p:nvPicPr>
          <p:cNvPr id="18" name="Immagine 17">
            <a:extLst>
              <a:ext uri="{FF2B5EF4-FFF2-40B4-BE49-F238E27FC236}">
                <a16:creationId xmlns:a16="http://schemas.microsoft.com/office/drawing/2014/main" id="{1FCA9951-5091-17EB-ABAA-0BD1C178595D}"/>
              </a:ext>
            </a:extLst>
          </p:cNvPr>
          <p:cNvPicPr>
            <a:picLocks noChangeAspect="1"/>
          </p:cNvPicPr>
          <p:nvPr/>
        </p:nvPicPr>
        <p:blipFill rotWithShape="1">
          <a:blip r:embed="rId3"/>
          <a:srcRect l="27502"/>
          <a:stretch/>
        </p:blipFill>
        <p:spPr>
          <a:xfrm>
            <a:off x="8031818" y="4349655"/>
            <a:ext cx="1539692" cy="1580192"/>
          </a:xfrm>
          <a:prstGeom prst="rect">
            <a:avLst/>
          </a:prstGeom>
        </p:spPr>
      </p:pic>
      <p:pic>
        <p:nvPicPr>
          <p:cNvPr id="44" name="Elemento grafico 43" descr="Aggiungere con riempimento a tinta unita">
            <a:extLst>
              <a:ext uri="{FF2B5EF4-FFF2-40B4-BE49-F238E27FC236}">
                <a16:creationId xmlns:a16="http://schemas.microsoft.com/office/drawing/2014/main" id="{421D14EF-7EE5-E7CD-E6BF-EE221ABD14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47532" y="2533570"/>
            <a:ext cx="460351" cy="460351"/>
          </a:xfrm>
          <a:prstGeom prst="rect">
            <a:avLst/>
          </a:prstGeom>
        </p:spPr>
      </p:pic>
      <p:sp>
        <p:nvSpPr>
          <p:cNvPr id="45" name="Freccia in giù 44">
            <a:extLst>
              <a:ext uri="{FF2B5EF4-FFF2-40B4-BE49-F238E27FC236}">
                <a16:creationId xmlns:a16="http://schemas.microsoft.com/office/drawing/2014/main" id="{4C531C1A-CB37-9757-62D3-1E9E060F4337}"/>
              </a:ext>
            </a:extLst>
          </p:cNvPr>
          <p:cNvSpPr/>
          <p:nvPr/>
        </p:nvSpPr>
        <p:spPr>
          <a:xfrm>
            <a:off x="7574765" y="3565100"/>
            <a:ext cx="386642" cy="562685"/>
          </a:xfrm>
          <a:prstGeom prst="down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lumMod val="75000"/>
                </a:schemeClr>
              </a:solidFill>
            </a:endParaRPr>
          </a:p>
        </p:txBody>
      </p:sp>
      <p:grpSp>
        <p:nvGrpSpPr>
          <p:cNvPr id="64" name="Gruppo 63">
            <a:extLst>
              <a:ext uri="{FF2B5EF4-FFF2-40B4-BE49-F238E27FC236}">
                <a16:creationId xmlns:a16="http://schemas.microsoft.com/office/drawing/2014/main" id="{F30E3268-A775-FB56-C9FF-29A6E24D328A}"/>
              </a:ext>
            </a:extLst>
          </p:cNvPr>
          <p:cNvGrpSpPr>
            <a:grpSpLocks noChangeAspect="1"/>
          </p:cNvGrpSpPr>
          <p:nvPr/>
        </p:nvGrpSpPr>
        <p:grpSpPr>
          <a:xfrm>
            <a:off x="5894531" y="1983346"/>
            <a:ext cx="1405587" cy="1560345"/>
            <a:chOff x="4646081" y="2079371"/>
            <a:chExt cx="5251495" cy="5829697"/>
          </a:xfrm>
        </p:grpSpPr>
        <p:pic>
          <p:nvPicPr>
            <p:cNvPr id="46" name="Immagine 45">
              <a:extLst>
                <a:ext uri="{FF2B5EF4-FFF2-40B4-BE49-F238E27FC236}">
                  <a16:creationId xmlns:a16="http://schemas.microsoft.com/office/drawing/2014/main" id="{A6BF10E0-E27A-3E5D-D71C-7E3E25BACF31}"/>
                </a:ext>
              </a:extLst>
            </p:cNvPr>
            <p:cNvPicPr>
              <a:picLocks noChangeAspect="1"/>
            </p:cNvPicPr>
            <p:nvPr/>
          </p:nvPicPr>
          <p:blipFill rotWithShape="1">
            <a:blip r:embed="rId6"/>
            <a:srcRect l="6950" t="6613" r="7413" b="6853"/>
            <a:stretch/>
          </p:blipFill>
          <p:spPr>
            <a:xfrm>
              <a:off x="4646081" y="2081721"/>
              <a:ext cx="1754245" cy="1940805"/>
            </a:xfrm>
            <a:prstGeom prst="rect">
              <a:avLst/>
            </a:prstGeom>
          </p:spPr>
        </p:pic>
        <p:pic>
          <p:nvPicPr>
            <p:cNvPr id="56" name="Immagine 55">
              <a:extLst>
                <a:ext uri="{FF2B5EF4-FFF2-40B4-BE49-F238E27FC236}">
                  <a16:creationId xmlns:a16="http://schemas.microsoft.com/office/drawing/2014/main" id="{20B28A94-FD97-5406-EC17-48D37F8197A7}"/>
                </a:ext>
              </a:extLst>
            </p:cNvPr>
            <p:cNvPicPr>
              <a:picLocks noChangeAspect="1"/>
            </p:cNvPicPr>
            <p:nvPr/>
          </p:nvPicPr>
          <p:blipFill rotWithShape="1">
            <a:blip r:embed="rId6"/>
            <a:srcRect l="6950" t="6613" r="7413" b="6853"/>
            <a:stretch/>
          </p:blipFill>
          <p:spPr>
            <a:xfrm>
              <a:off x="6394863" y="2081720"/>
              <a:ext cx="1754245" cy="1940805"/>
            </a:xfrm>
            <a:prstGeom prst="rect">
              <a:avLst/>
            </a:prstGeom>
          </p:spPr>
        </p:pic>
        <p:pic>
          <p:nvPicPr>
            <p:cNvPr id="57" name="Immagine 56">
              <a:extLst>
                <a:ext uri="{FF2B5EF4-FFF2-40B4-BE49-F238E27FC236}">
                  <a16:creationId xmlns:a16="http://schemas.microsoft.com/office/drawing/2014/main" id="{5905AFD7-54FA-F1C1-8481-7272AAB847A2}"/>
                </a:ext>
              </a:extLst>
            </p:cNvPr>
            <p:cNvPicPr>
              <a:picLocks noChangeAspect="1"/>
            </p:cNvPicPr>
            <p:nvPr/>
          </p:nvPicPr>
          <p:blipFill rotWithShape="1">
            <a:blip r:embed="rId6"/>
            <a:srcRect l="6950" t="6613" r="7413" b="6853"/>
            <a:stretch/>
          </p:blipFill>
          <p:spPr>
            <a:xfrm>
              <a:off x="8137054" y="2079371"/>
              <a:ext cx="1754245" cy="1940805"/>
            </a:xfrm>
            <a:prstGeom prst="rect">
              <a:avLst/>
            </a:prstGeom>
          </p:spPr>
        </p:pic>
        <p:pic>
          <p:nvPicPr>
            <p:cNvPr id="58" name="Immagine 57">
              <a:extLst>
                <a:ext uri="{FF2B5EF4-FFF2-40B4-BE49-F238E27FC236}">
                  <a16:creationId xmlns:a16="http://schemas.microsoft.com/office/drawing/2014/main" id="{ECE68181-2842-8A4B-93DF-CCC951ED55A7}"/>
                </a:ext>
              </a:extLst>
            </p:cNvPr>
            <p:cNvPicPr>
              <a:picLocks noChangeAspect="1"/>
            </p:cNvPicPr>
            <p:nvPr/>
          </p:nvPicPr>
          <p:blipFill rotWithShape="1">
            <a:blip r:embed="rId6"/>
            <a:srcRect l="6950" t="6613" r="7413" b="6853"/>
            <a:stretch/>
          </p:blipFill>
          <p:spPr>
            <a:xfrm>
              <a:off x="4647514" y="4003376"/>
              <a:ext cx="1754245" cy="1940805"/>
            </a:xfrm>
            <a:prstGeom prst="rect">
              <a:avLst/>
            </a:prstGeom>
          </p:spPr>
        </p:pic>
        <p:pic>
          <p:nvPicPr>
            <p:cNvPr id="59" name="Immagine 58">
              <a:extLst>
                <a:ext uri="{FF2B5EF4-FFF2-40B4-BE49-F238E27FC236}">
                  <a16:creationId xmlns:a16="http://schemas.microsoft.com/office/drawing/2014/main" id="{61527DB0-A186-C1E6-A78E-FF3EC4017721}"/>
                </a:ext>
              </a:extLst>
            </p:cNvPr>
            <p:cNvPicPr>
              <a:picLocks noChangeAspect="1"/>
            </p:cNvPicPr>
            <p:nvPr/>
          </p:nvPicPr>
          <p:blipFill rotWithShape="1">
            <a:blip r:embed="rId6"/>
            <a:srcRect l="6950" t="6613" r="7413" b="6853"/>
            <a:stretch/>
          </p:blipFill>
          <p:spPr>
            <a:xfrm>
              <a:off x="6396296" y="4003375"/>
              <a:ext cx="1754245" cy="1940805"/>
            </a:xfrm>
            <a:prstGeom prst="rect">
              <a:avLst/>
            </a:prstGeom>
          </p:spPr>
        </p:pic>
        <p:pic>
          <p:nvPicPr>
            <p:cNvPr id="60" name="Immagine 59">
              <a:extLst>
                <a:ext uri="{FF2B5EF4-FFF2-40B4-BE49-F238E27FC236}">
                  <a16:creationId xmlns:a16="http://schemas.microsoft.com/office/drawing/2014/main" id="{E4884031-E909-CE55-04BA-765BD5CF76EA}"/>
                </a:ext>
              </a:extLst>
            </p:cNvPr>
            <p:cNvPicPr>
              <a:picLocks noChangeAspect="1"/>
            </p:cNvPicPr>
            <p:nvPr/>
          </p:nvPicPr>
          <p:blipFill rotWithShape="1">
            <a:blip r:embed="rId6"/>
            <a:srcRect l="6950" t="6613" r="7413" b="6853"/>
            <a:stretch/>
          </p:blipFill>
          <p:spPr>
            <a:xfrm>
              <a:off x="8138487" y="4001026"/>
              <a:ext cx="1754245" cy="1940805"/>
            </a:xfrm>
            <a:prstGeom prst="rect">
              <a:avLst/>
            </a:prstGeom>
          </p:spPr>
        </p:pic>
        <p:pic>
          <p:nvPicPr>
            <p:cNvPr id="61" name="Immagine 60">
              <a:extLst>
                <a:ext uri="{FF2B5EF4-FFF2-40B4-BE49-F238E27FC236}">
                  <a16:creationId xmlns:a16="http://schemas.microsoft.com/office/drawing/2014/main" id="{BF339781-C3F4-E4B3-1198-1BDA80AD6B72}"/>
                </a:ext>
              </a:extLst>
            </p:cNvPr>
            <p:cNvPicPr>
              <a:picLocks noChangeAspect="1"/>
            </p:cNvPicPr>
            <p:nvPr/>
          </p:nvPicPr>
          <p:blipFill rotWithShape="1">
            <a:blip r:embed="rId6"/>
            <a:srcRect l="6950" t="6613" r="7413" b="6853"/>
            <a:stretch/>
          </p:blipFill>
          <p:spPr>
            <a:xfrm>
              <a:off x="4652358" y="5968263"/>
              <a:ext cx="1754245" cy="1940805"/>
            </a:xfrm>
            <a:prstGeom prst="rect">
              <a:avLst/>
            </a:prstGeom>
          </p:spPr>
        </p:pic>
        <p:pic>
          <p:nvPicPr>
            <p:cNvPr id="62" name="Immagine 61">
              <a:extLst>
                <a:ext uri="{FF2B5EF4-FFF2-40B4-BE49-F238E27FC236}">
                  <a16:creationId xmlns:a16="http://schemas.microsoft.com/office/drawing/2014/main" id="{3ED3EBBB-AC3D-D91F-FBFA-02A0FABC5029}"/>
                </a:ext>
              </a:extLst>
            </p:cNvPr>
            <p:cNvPicPr>
              <a:picLocks noChangeAspect="1"/>
            </p:cNvPicPr>
            <p:nvPr/>
          </p:nvPicPr>
          <p:blipFill rotWithShape="1">
            <a:blip r:embed="rId6"/>
            <a:srcRect l="6950" t="6613" r="7413" b="6853"/>
            <a:stretch/>
          </p:blipFill>
          <p:spPr>
            <a:xfrm>
              <a:off x="6401140" y="5968262"/>
              <a:ext cx="1754245" cy="1940805"/>
            </a:xfrm>
            <a:prstGeom prst="rect">
              <a:avLst/>
            </a:prstGeom>
          </p:spPr>
        </p:pic>
        <p:pic>
          <p:nvPicPr>
            <p:cNvPr id="63" name="Immagine 62">
              <a:extLst>
                <a:ext uri="{FF2B5EF4-FFF2-40B4-BE49-F238E27FC236}">
                  <a16:creationId xmlns:a16="http://schemas.microsoft.com/office/drawing/2014/main" id="{6FAFD2EA-5660-2F4A-2315-069C279FC48C}"/>
                </a:ext>
              </a:extLst>
            </p:cNvPr>
            <p:cNvPicPr>
              <a:picLocks noChangeAspect="1"/>
            </p:cNvPicPr>
            <p:nvPr/>
          </p:nvPicPr>
          <p:blipFill rotWithShape="1">
            <a:blip r:embed="rId6"/>
            <a:srcRect l="6950" t="6613" r="7413" b="6853"/>
            <a:stretch/>
          </p:blipFill>
          <p:spPr>
            <a:xfrm>
              <a:off x="8143331" y="5965913"/>
              <a:ext cx="1754245" cy="1940805"/>
            </a:xfrm>
            <a:prstGeom prst="rect">
              <a:avLst/>
            </a:prstGeom>
          </p:spPr>
        </p:pic>
      </p:grpSp>
      <p:grpSp>
        <p:nvGrpSpPr>
          <p:cNvPr id="25" name="Gruppo 24">
            <a:extLst>
              <a:ext uri="{FF2B5EF4-FFF2-40B4-BE49-F238E27FC236}">
                <a16:creationId xmlns:a16="http://schemas.microsoft.com/office/drawing/2014/main" id="{7FDBF444-436B-47D9-2322-EAFBD63AD419}"/>
              </a:ext>
            </a:extLst>
          </p:cNvPr>
          <p:cNvGrpSpPr/>
          <p:nvPr/>
        </p:nvGrpSpPr>
        <p:grpSpPr>
          <a:xfrm>
            <a:off x="5865186" y="4145695"/>
            <a:ext cx="1509464" cy="1688937"/>
            <a:chOff x="5687190" y="3679819"/>
            <a:chExt cx="2408051" cy="2665362"/>
          </a:xfrm>
        </p:grpSpPr>
        <p:grpSp>
          <p:nvGrpSpPr>
            <p:cNvPr id="78" name="Gruppo 77">
              <a:extLst>
                <a:ext uri="{FF2B5EF4-FFF2-40B4-BE49-F238E27FC236}">
                  <a16:creationId xmlns:a16="http://schemas.microsoft.com/office/drawing/2014/main" id="{AA1C6AF3-A3D0-7E47-F95E-5F9E5FD4259A}"/>
                </a:ext>
              </a:extLst>
            </p:cNvPr>
            <p:cNvGrpSpPr>
              <a:grpSpLocks noChangeAspect="1"/>
            </p:cNvGrpSpPr>
            <p:nvPr/>
          </p:nvGrpSpPr>
          <p:grpSpPr>
            <a:xfrm>
              <a:off x="5687190" y="3754668"/>
              <a:ext cx="2375103" cy="2544432"/>
              <a:chOff x="3822254" y="1749063"/>
              <a:chExt cx="4623390" cy="4953006"/>
            </a:xfrm>
          </p:grpSpPr>
          <p:pic>
            <p:nvPicPr>
              <p:cNvPr id="47" name="Immagine 46">
                <a:extLst>
                  <a:ext uri="{FF2B5EF4-FFF2-40B4-BE49-F238E27FC236}">
                    <a16:creationId xmlns:a16="http://schemas.microsoft.com/office/drawing/2014/main" id="{2221E3D6-E954-3AB8-1B5D-BE5A7158C7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03" b="94745" l="10000" r="90000">
                            <a14:foregroundMark x1="43000" y1="89566" x2="43933" y2="94897"/>
                            <a14:foregroundMark x1="43200" y1="8606" x2="43200" y2="10206"/>
                            <a14:foregroundMark x1="35200" y1="5103" x2="36533" y2="9520"/>
                          </a14:backgroundRemoval>
                        </a14:imgEffect>
                      </a14:imgLayer>
                    </a14:imgProps>
                  </a:ext>
                </a:extLst>
              </a:blip>
              <a:srcRect l="8785" t="3213" r="13140" b="3856"/>
              <a:stretch/>
            </p:blipFill>
            <p:spPr>
              <a:xfrm>
                <a:off x="5315568" y="1786131"/>
                <a:ext cx="1576797" cy="1642869"/>
              </a:xfrm>
              <a:prstGeom prst="rect">
                <a:avLst/>
              </a:prstGeom>
            </p:spPr>
          </p:pic>
          <p:grpSp>
            <p:nvGrpSpPr>
              <p:cNvPr id="65" name="Gruppo 64">
                <a:extLst>
                  <a:ext uri="{FF2B5EF4-FFF2-40B4-BE49-F238E27FC236}">
                    <a16:creationId xmlns:a16="http://schemas.microsoft.com/office/drawing/2014/main" id="{10F37040-41D9-B770-8803-9B2534E042EE}"/>
                  </a:ext>
                </a:extLst>
              </p:cNvPr>
              <p:cNvGrpSpPr>
                <a:grpSpLocks noChangeAspect="1"/>
              </p:cNvGrpSpPr>
              <p:nvPr/>
            </p:nvGrpSpPr>
            <p:grpSpPr>
              <a:xfrm>
                <a:off x="3823674" y="1769288"/>
                <a:ext cx="4445331" cy="4932781"/>
                <a:chOff x="4646081" y="2081721"/>
                <a:chExt cx="5251495" cy="5827346"/>
              </a:xfrm>
            </p:grpSpPr>
            <p:pic>
              <p:nvPicPr>
                <p:cNvPr id="66" name="Immagine 65">
                  <a:extLst>
                    <a:ext uri="{FF2B5EF4-FFF2-40B4-BE49-F238E27FC236}">
                      <a16:creationId xmlns:a16="http://schemas.microsoft.com/office/drawing/2014/main" id="{604E835B-C384-8AAB-4E4A-AB221A06DECC}"/>
                    </a:ext>
                  </a:extLst>
                </p:cNvPr>
                <p:cNvPicPr>
                  <a:picLocks noChangeAspect="1"/>
                </p:cNvPicPr>
                <p:nvPr/>
              </p:nvPicPr>
              <p:blipFill rotWithShape="1">
                <a:blip r:embed="rId6"/>
                <a:srcRect l="6950" t="6613" r="7413" b="6853"/>
                <a:stretch/>
              </p:blipFill>
              <p:spPr>
                <a:xfrm>
                  <a:off x="4646081" y="2081721"/>
                  <a:ext cx="1754245" cy="1940805"/>
                </a:xfrm>
                <a:prstGeom prst="rect">
                  <a:avLst/>
                </a:prstGeom>
              </p:spPr>
            </p:pic>
            <p:pic>
              <p:nvPicPr>
                <p:cNvPr id="69" name="Immagine 68">
                  <a:extLst>
                    <a:ext uri="{FF2B5EF4-FFF2-40B4-BE49-F238E27FC236}">
                      <a16:creationId xmlns:a16="http://schemas.microsoft.com/office/drawing/2014/main" id="{B51C54C3-93A2-0814-A355-D2DDCD925AB4}"/>
                    </a:ext>
                  </a:extLst>
                </p:cNvPr>
                <p:cNvPicPr>
                  <a:picLocks noChangeAspect="1"/>
                </p:cNvPicPr>
                <p:nvPr/>
              </p:nvPicPr>
              <p:blipFill rotWithShape="1">
                <a:blip r:embed="rId6"/>
                <a:srcRect l="6950" t="6613" r="7413" b="6853"/>
                <a:stretch/>
              </p:blipFill>
              <p:spPr>
                <a:xfrm>
                  <a:off x="4647514" y="4003376"/>
                  <a:ext cx="1754245" cy="1940805"/>
                </a:xfrm>
                <a:prstGeom prst="rect">
                  <a:avLst/>
                </a:prstGeom>
              </p:spPr>
            </p:pic>
            <p:pic>
              <p:nvPicPr>
                <p:cNvPr id="70" name="Immagine 69">
                  <a:extLst>
                    <a:ext uri="{FF2B5EF4-FFF2-40B4-BE49-F238E27FC236}">
                      <a16:creationId xmlns:a16="http://schemas.microsoft.com/office/drawing/2014/main" id="{8A837E6F-2C4A-E0B0-5078-BCAA95FFF468}"/>
                    </a:ext>
                  </a:extLst>
                </p:cNvPr>
                <p:cNvPicPr>
                  <a:picLocks noChangeAspect="1"/>
                </p:cNvPicPr>
                <p:nvPr/>
              </p:nvPicPr>
              <p:blipFill rotWithShape="1">
                <a:blip r:embed="rId6"/>
                <a:srcRect l="6950" t="6613" r="7413" b="6853"/>
                <a:stretch/>
              </p:blipFill>
              <p:spPr>
                <a:xfrm>
                  <a:off x="6396296" y="4003375"/>
                  <a:ext cx="1754245" cy="1940805"/>
                </a:xfrm>
                <a:prstGeom prst="rect">
                  <a:avLst/>
                </a:prstGeom>
              </p:spPr>
            </p:pic>
            <p:pic>
              <p:nvPicPr>
                <p:cNvPr id="73" name="Immagine 72">
                  <a:extLst>
                    <a:ext uri="{FF2B5EF4-FFF2-40B4-BE49-F238E27FC236}">
                      <a16:creationId xmlns:a16="http://schemas.microsoft.com/office/drawing/2014/main" id="{29B63C49-B983-168C-F826-8F5439F98224}"/>
                    </a:ext>
                  </a:extLst>
                </p:cNvPr>
                <p:cNvPicPr>
                  <a:picLocks noChangeAspect="1"/>
                </p:cNvPicPr>
                <p:nvPr/>
              </p:nvPicPr>
              <p:blipFill rotWithShape="1">
                <a:blip r:embed="rId6"/>
                <a:srcRect l="6950" t="6613" r="7413" b="6853"/>
                <a:stretch/>
              </p:blipFill>
              <p:spPr>
                <a:xfrm>
                  <a:off x="6401140" y="5968262"/>
                  <a:ext cx="1754245" cy="1940805"/>
                </a:xfrm>
                <a:prstGeom prst="rect">
                  <a:avLst/>
                </a:prstGeom>
              </p:spPr>
            </p:pic>
            <p:pic>
              <p:nvPicPr>
                <p:cNvPr id="74" name="Immagine 73">
                  <a:extLst>
                    <a:ext uri="{FF2B5EF4-FFF2-40B4-BE49-F238E27FC236}">
                      <a16:creationId xmlns:a16="http://schemas.microsoft.com/office/drawing/2014/main" id="{E3A14ECA-D2B2-F2FC-F18E-417BA2ADC676}"/>
                    </a:ext>
                  </a:extLst>
                </p:cNvPr>
                <p:cNvPicPr>
                  <a:picLocks noChangeAspect="1"/>
                </p:cNvPicPr>
                <p:nvPr/>
              </p:nvPicPr>
              <p:blipFill rotWithShape="1">
                <a:blip r:embed="rId6"/>
                <a:srcRect l="6950" t="6613" r="7413" b="6853"/>
                <a:stretch/>
              </p:blipFill>
              <p:spPr>
                <a:xfrm>
                  <a:off x="8143331" y="5965913"/>
                  <a:ext cx="1754245" cy="1940805"/>
                </a:xfrm>
                <a:prstGeom prst="rect">
                  <a:avLst/>
                </a:prstGeom>
              </p:spPr>
            </p:pic>
          </p:grpSp>
          <p:pic>
            <p:nvPicPr>
              <p:cNvPr id="75" name="Immagine 74">
                <a:extLst>
                  <a:ext uri="{FF2B5EF4-FFF2-40B4-BE49-F238E27FC236}">
                    <a16:creationId xmlns:a16="http://schemas.microsoft.com/office/drawing/2014/main" id="{2B5B7CA5-0FE7-0AB9-D3E7-48711F5B35A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03" b="94745" l="10000" r="90000">
                            <a14:foregroundMark x1="43000" y1="89566" x2="43933" y2="94897"/>
                            <a14:foregroundMark x1="43200" y1="8606" x2="43200" y2="10206"/>
                            <a14:foregroundMark x1="35200" y1="5103" x2="36533" y2="9520"/>
                          </a14:backgroundRemoval>
                        </a14:imgEffect>
                      </a14:imgLayer>
                    </a14:imgProps>
                  </a:ext>
                </a:extLst>
              </a:blip>
              <a:srcRect l="8785" t="3213" r="13140" b="3856"/>
              <a:stretch/>
            </p:blipFill>
            <p:spPr>
              <a:xfrm>
                <a:off x="6868847" y="1749063"/>
                <a:ext cx="1576797" cy="1642869"/>
              </a:xfrm>
              <a:prstGeom prst="rect">
                <a:avLst/>
              </a:prstGeom>
            </p:spPr>
          </p:pic>
          <p:pic>
            <p:nvPicPr>
              <p:cNvPr id="76" name="Immagine 75">
                <a:extLst>
                  <a:ext uri="{FF2B5EF4-FFF2-40B4-BE49-F238E27FC236}">
                    <a16:creationId xmlns:a16="http://schemas.microsoft.com/office/drawing/2014/main" id="{71966239-C2D7-16C3-E92F-877EA650AA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03" b="94745" l="10000" r="90000">
                            <a14:foregroundMark x1="43000" y1="89566" x2="43933" y2="94897"/>
                            <a14:foregroundMark x1="43200" y1="8606" x2="43200" y2="10206"/>
                            <a14:foregroundMark x1="35200" y1="5103" x2="36533" y2="9520"/>
                          </a14:backgroundRemoval>
                        </a14:imgEffect>
                      </a14:imgLayer>
                    </a14:imgProps>
                  </a:ext>
                </a:extLst>
              </a:blip>
              <a:srcRect l="8785" t="3213" r="13140" b="3856"/>
              <a:stretch/>
            </p:blipFill>
            <p:spPr>
              <a:xfrm>
                <a:off x="6860245" y="3395946"/>
                <a:ext cx="1576797" cy="1642869"/>
              </a:xfrm>
              <a:prstGeom prst="rect">
                <a:avLst/>
              </a:prstGeom>
            </p:spPr>
          </p:pic>
          <p:pic>
            <p:nvPicPr>
              <p:cNvPr id="77" name="Immagine 76">
                <a:extLst>
                  <a:ext uri="{FF2B5EF4-FFF2-40B4-BE49-F238E27FC236}">
                    <a16:creationId xmlns:a16="http://schemas.microsoft.com/office/drawing/2014/main" id="{A8BDB986-9128-FDE2-CE71-F0147DDEEDA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03" b="94745" l="10000" r="90000">
                            <a14:foregroundMark x1="43000" y1="89566" x2="43933" y2="94897"/>
                            <a14:foregroundMark x1="43200" y1="8606" x2="43200" y2="10206"/>
                            <a14:foregroundMark x1="35200" y1="5103" x2="36533" y2="9520"/>
                          </a14:backgroundRemoval>
                        </a14:imgEffect>
                      </a14:imgLayer>
                    </a14:imgProps>
                  </a:ext>
                </a:extLst>
              </a:blip>
              <a:srcRect l="8785" t="3213" r="13140" b="3856"/>
              <a:stretch/>
            </p:blipFill>
            <p:spPr>
              <a:xfrm>
                <a:off x="3822254" y="5053048"/>
                <a:ext cx="1576797" cy="1642869"/>
              </a:xfrm>
              <a:prstGeom prst="rect">
                <a:avLst/>
              </a:prstGeom>
            </p:spPr>
          </p:pic>
        </p:grpSp>
        <p:sp>
          <p:nvSpPr>
            <p:cNvPr id="79" name="Ovale 78">
              <a:extLst>
                <a:ext uri="{FF2B5EF4-FFF2-40B4-BE49-F238E27FC236}">
                  <a16:creationId xmlns:a16="http://schemas.microsoft.com/office/drawing/2014/main" id="{3B3E2E5F-9F9D-FFF6-4B55-7E36B307E6F3}"/>
                </a:ext>
              </a:extLst>
            </p:cNvPr>
            <p:cNvSpPr/>
            <p:nvPr/>
          </p:nvSpPr>
          <p:spPr>
            <a:xfrm>
              <a:off x="7134449" y="5432924"/>
              <a:ext cx="924643" cy="912257"/>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80" name="Ovale 79">
              <a:extLst>
                <a:ext uri="{FF2B5EF4-FFF2-40B4-BE49-F238E27FC236}">
                  <a16:creationId xmlns:a16="http://schemas.microsoft.com/office/drawing/2014/main" id="{0FFED354-14D4-2534-024C-75AD81595AE6}"/>
                </a:ext>
              </a:extLst>
            </p:cNvPr>
            <p:cNvSpPr/>
            <p:nvPr/>
          </p:nvSpPr>
          <p:spPr>
            <a:xfrm>
              <a:off x="7170598" y="3679819"/>
              <a:ext cx="924643" cy="912257"/>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grpSp>
      <p:pic>
        <p:nvPicPr>
          <p:cNvPr id="88" name="Elemento grafico 87" descr="Freccia: leggera curva con riempimento a tinta unita">
            <a:extLst>
              <a:ext uri="{FF2B5EF4-FFF2-40B4-BE49-F238E27FC236}">
                <a16:creationId xmlns:a16="http://schemas.microsoft.com/office/drawing/2014/main" id="{C0409447-CA45-DCA2-088F-691AB20C67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873808">
            <a:off x="7367366" y="5329816"/>
            <a:ext cx="685800" cy="470500"/>
          </a:xfrm>
          <a:prstGeom prst="rect">
            <a:avLst/>
          </a:prstGeom>
        </p:spPr>
      </p:pic>
      <p:pic>
        <p:nvPicPr>
          <p:cNvPr id="90" name="Elemento grafico 89" descr="Freccia: leggera curva con riempimento a tinta unita">
            <a:extLst>
              <a:ext uri="{FF2B5EF4-FFF2-40B4-BE49-F238E27FC236}">
                <a16:creationId xmlns:a16="http://schemas.microsoft.com/office/drawing/2014/main" id="{25F9FDC5-9B72-4F6A-F2DD-3A67C30BB2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245734">
            <a:off x="7377138" y="4324668"/>
            <a:ext cx="685800" cy="470500"/>
          </a:xfrm>
          <a:prstGeom prst="rect">
            <a:avLst/>
          </a:prstGeom>
        </p:spPr>
      </p:pic>
      <p:pic>
        <p:nvPicPr>
          <p:cNvPr id="91" name="Immagine 90" descr="Immagine che contiene cielo notturno&#10;&#10;Descrizione generata automaticamente">
            <a:extLst>
              <a:ext uri="{FF2B5EF4-FFF2-40B4-BE49-F238E27FC236}">
                <a16:creationId xmlns:a16="http://schemas.microsoft.com/office/drawing/2014/main" id="{B9E89727-12A4-A877-633C-E21CE4408880}"/>
              </a:ext>
            </a:extLst>
          </p:cNvPr>
          <p:cNvPicPr>
            <a:picLocks noChangeAspect="1"/>
          </p:cNvPicPr>
          <p:nvPr/>
        </p:nvPicPr>
        <p:blipFill rotWithShape="1">
          <a:blip r:embed="rId11">
            <a:extLst>
              <a:ext uri="{28A0092B-C50C-407E-A947-70E740481C1C}">
                <a14:useLocalDpi xmlns:a14="http://schemas.microsoft.com/office/drawing/2010/main" val="0"/>
              </a:ext>
            </a:extLst>
          </a:blip>
          <a:srcRect l="75975" t="39134" r="10595" b="43342"/>
          <a:stretch/>
        </p:blipFill>
        <p:spPr>
          <a:xfrm>
            <a:off x="8144280" y="2094346"/>
            <a:ext cx="1352669" cy="1310976"/>
          </a:xfrm>
          <a:prstGeom prst="ellipse">
            <a:avLst/>
          </a:prstGeom>
          <a:ln w="38100">
            <a:solidFill>
              <a:srgbClr val="FF6600"/>
            </a:solidFill>
          </a:ln>
        </p:spPr>
      </p:pic>
      <p:sp>
        <p:nvSpPr>
          <p:cNvPr id="92" name="CasellaDiTesto 91">
            <a:extLst>
              <a:ext uri="{FF2B5EF4-FFF2-40B4-BE49-F238E27FC236}">
                <a16:creationId xmlns:a16="http://schemas.microsoft.com/office/drawing/2014/main" id="{1FF7BC0A-1874-D375-963E-7A6A5FEAC3A7}"/>
              </a:ext>
            </a:extLst>
          </p:cNvPr>
          <p:cNvSpPr txBox="1"/>
          <p:nvPr/>
        </p:nvSpPr>
        <p:spPr>
          <a:xfrm>
            <a:off x="7831848" y="3440792"/>
            <a:ext cx="2081929" cy="276999"/>
          </a:xfrm>
          <a:prstGeom prst="rect">
            <a:avLst/>
          </a:prstGeom>
          <a:noFill/>
        </p:spPr>
        <p:txBody>
          <a:bodyPr wrap="square" rtlCol="0">
            <a:spAutoFit/>
          </a:bodyPr>
          <a:lstStyle/>
          <a:p>
            <a:pPr algn="ctr"/>
            <a:r>
              <a:rPr lang="it-IT" sz="1200" i="1" dirty="0">
                <a:latin typeface="Calibri" panose="020F0502020204030204" pitchFamily="34" charset="0"/>
                <a:cs typeface="Calibri" panose="020F0502020204030204" pitchFamily="34" charset="0"/>
              </a:rPr>
              <a:t>Plenodomus tracheiphilus</a:t>
            </a:r>
          </a:p>
        </p:txBody>
      </p:sp>
      <p:sp>
        <p:nvSpPr>
          <p:cNvPr id="21" name="Segnaposto contenuto 20">
            <a:extLst>
              <a:ext uri="{FF2B5EF4-FFF2-40B4-BE49-F238E27FC236}">
                <a16:creationId xmlns:a16="http://schemas.microsoft.com/office/drawing/2014/main" id="{52DB154F-F1B1-8F22-E195-ABA5B9023D5B}"/>
              </a:ext>
            </a:extLst>
          </p:cNvPr>
          <p:cNvSpPr txBox="1">
            <a:spLocks/>
          </p:cNvSpPr>
          <p:nvPr/>
        </p:nvSpPr>
        <p:spPr>
          <a:xfrm>
            <a:off x="9633832" y="4971030"/>
            <a:ext cx="1034169" cy="7933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400" b="1" dirty="0">
                <a:latin typeface="Calibri" panose="020F0502020204030204" pitchFamily="34" charset="0"/>
                <a:cs typeface="Calibri" panose="020F0502020204030204" pitchFamily="34" charset="0"/>
              </a:rPr>
              <a:t>Selezione Assistita da Marcatori</a:t>
            </a:r>
            <a:endParaRPr lang="it-IT" sz="1400" b="1" dirty="0">
              <a:solidFill>
                <a:srgbClr val="FF6600"/>
              </a:solidFill>
              <a:latin typeface="Calibri" panose="020F0502020204030204" pitchFamily="34" charset="0"/>
              <a:cs typeface="Calibri" panose="020F0502020204030204" pitchFamily="34" charset="0"/>
            </a:endParaRPr>
          </a:p>
        </p:txBody>
      </p:sp>
      <p:sp>
        <p:nvSpPr>
          <p:cNvPr id="22" name="Segnaposto contenuto 20">
            <a:extLst>
              <a:ext uri="{FF2B5EF4-FFF2-40B4-BE49-F238E27FC236}">
                <a16:creationId xmlns:a16="http://schemas.microsoft.com/office/drawing/2014/main" id="{90952331-1B37-9BD8-E994-632E564E2769}"/>
              </a:ext>
            </a:extLst>
          </p:cNvPr>
          <p:cNvSpPr txBox="1">
            <a:spLocks/>
          </p:cNvSpPr>
          <p:nvPr/>
        </p:nvSpPr>
        <p:spPr>
          <a:xfrm>
            <a:off x="8376437" y="4012213"/>
            <a:ext cx="1304637" cy="79337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500" b="1" dirty="0">
                <a:latin typeface="Calibri" panose="020F0502020204030204" pitchFamily="34" charset="0"/>
                <a:cs typeface="Calibri" panose="020F0502020204030204" pitchFamily="34" charset="0"/>
              </a:rPr>
              <a:t>Single Nucleotide </a:t>
            </a:r>
            <a:r>
              <a:rPr lang="it-IT" sz="1500" b="1" dirty="0" err="1">
                <a:latin typeface="Calibri" panose="020F0502020204030204" pitchFamily="34" charset="0"/>
                <a:cs typeface="Calibri" panose="020F0502020204030204" pitchFamily="34" charset="0"/>
              </a:rPr>
              <a:t>Polymorphism</a:t>
            </a:r>
            <a:r>
              <a:rPr lang="it-IT" sz="1500" b="1" dirty="0">
                <a:latin typeface="Calibri" panose="020F0502020204030204" pitchFamily="34" charset="0"/>
                <a:cs typeface="Calibri" panose="020F0502020204030204" pitchFamily="34" charset="0"/>
              </a:rPr>
              <a:t> (SNP)</a:t>
            </a:r>
            <a:endParaRPr lang="it-IT" sz="1500" b="1" dirty="0">
              <a:solidFill>
                <a:srgbClr val="FF6600"/>
              </a:solidFill>
              <a:latin typeface="Calibri" panose="020F0502020204030204" pitchFamily="34" charset="0"/>
              <a:cs typeface="Calibri" panose="020F0502020204030204" pitchFamily="34" charset="0"/>
            </a:endParaRPr>
          </a:p>
        </p:txBody>
      </p:sp>
      <p:sp>
        <p:nvSpPr>
          <p:cNvPr id="23" name="Freccia in giù 22">
            <a:extLst>
              <a:ext uri="{FF2B5EF4-FFF2-40B4-BE49-F238E27FC236}">
                <a16:creationId xmlns:a16="http://schemas.microsoft.com/office/drawing/2014/main" id="{F1CDA402-4127-AA2D-015C-B3FC4D74950B}"/>
              </a:ext>
            </a:extLst>
          </p:cNvPr>
          <p:cNvSpPr/>
          <p:nvPr/>
        </p:nvSpPr>
        <p:spPr>
          <a:xfrm rot="16200000">
            <a:off x="9398681" y="5184260"/>
            <a:ext cx="202124" cy="280571"/>
          </a:xfrm>
          <a:prstGeom prst="down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lumMod val="75000"/>
                </a:schemeClr>
              </a:solidFill>
            </a:endParaRPr>
          </a:p>
        </p:txBody>
      </p:sp>
      <p:grpSp>
        <p:nvGrpSpPr>
          <p:cNvPr id="10" name="Gruppo 9">
            <a:extLst>
              <a:ext uri="{FF2B5EF4-FFF2-40B4-BE49-F238E27FC236}">
                <a16:creationId xmlns:a16="http://schemas.microsoft.com/office/drawing/2014/main" id="{24DDFA69-B2A2-3035-2B5A-042535ED4B8D}"/>
              </a:ext>
            </a:extLst>
          </p:cNvPr>
          <p:cNvGrpSpPr/>
          <p:nvPr/>
        </p:nvGrpSpPr>
        <p:grpSpPr>
          <a:xfrm>
            <a:off x="1796020" y="1716031"/>
            <a:ext cx="4288563" cy="2223630"/>
            <a:chOff x="151972" y="2235531"/>
            <a:chExt cx="3831791" cy="1791650"/>
          </a:xfrm>
        </p:grpSpPr>
        <p:sp>
          <p:nvSpPr>
            <p:cNvPr id="31" name="CasellaDiTesto 30">
              <a:extLst>
                <a:ext uri="{FF2B5EF4-FFF2-40B4-BE49-F238E27FC236}">
                  <a16:creationId xmlns:a16="http://schemas.microsoft.com/office/drawing/2014/main" id="{8BC903DA-FE70-15EC-AC01-07D61A5175DD}"/>
                </a:ext>
              </a:extLst>
            </p:cNvPr>
            <p:cNvSpPr txBox="1"/>
            <p:nvPr/>
          </p:nvSpPr>
          <p:spPr>
            <a:xfrm>
              <a:off x="1687183" y="3215330"/>
              <a:ext cx="2296580" cy="260384"/>
            </a:xfrm>
            <a:prstGeom prst="rect">
              <a:avLst/>
            </a:prstGeom>
            <a:noFill/>
          </p:spPr>
          <p:txBody>
            <a:bodyPr wrap="square" rtlCol="0">
              <a:spAutoFit/>
            </a:bodyPr>
            <a:lstStyle/>
            <a:p>
              <a:r>
                <a:rPr lang="it-IT" sz="1500" b="1" dirty="0">
                  <a:latin typeface="Calibri" panose="020F0502020204030204" pitchFamily="34" charset="0"/>
                  <a:cs typeface="Calibri" panose="020F0502020204030204" pitchFamily="34" charset="0"/>
                </a:rPr>
                <a:t> ‘</a:t>
              </a:r>
              <a:r>
                <a:rPr lang="it-IT" sz="1500" b="1" dirty="0" err="1">
                  <a:latin typeface="Calibri" panose="020F0502020204030204" pitchFamily="34" charset="0"/>
                  <a:cs typeface="Calibri" panose="020F0502020204030204" pitchFamily="34" charset="0"/>
                </a:rPr>
                <a:t>Interdonato</a:t>
              </a:r>
              <a:r>
                <a:rPr lang="it-IT" sz="1500" b="1" dirty="0">
                  <a:latin typeface="Calibri" panose="020F0502020204030204" pitchFamily="34" charset="0"/>
                  <a:cs typeface="Calibri" panose="020F0502020204030204" pitchFamily="34" charset="0"/>
                </a:rPr>
                <a:t>’ x ‘FS2Kr’</a:t>
              </a:r>
            </a:p>
          </p:txBody>
        </p:sp>
        <p:sp>
          <p:nvSpPr>
            <p:cNvPr id="33" name="CasellaDiTesto 32">
              <a:extLst>
                <a:ext uri="{FF2B5EF4-FFF2-40B4-BE49-F238E27FC236}">
                  <a16:creationId xmlns:a16="http://schemas.microsoft.com/office/drawing/2014/main" id="{5EF7F2FB-8CBD-86C7-7AFE-038A07483CD1}"/>
                </a:ext>
              </a:extLst>
            </p:cNvPr>
            <p:cNvSpPr txBox="1"/>
            <p:nvPr/>
          </p:nvSpPr>
          <p:spPr>
            <a:xfrm>
              <a:off x="1801024" y="2426952"/>
              <a:ext cx="1872464" cy="260384"/>
            </a:xfrm>
            <a:prstGeom prst="rect">
              <a:avLst/>
            </a:prstGeom>
            <a:noFill/>
          </p:spPr>
          <p:txBody>
            <a:bodyPr wrap="square" rtlCol="0">
              <a:spAutoFit/>
            </a:bodyPr>
            <a:lstStyle/>
            <a:p>
              <a:r>
                <a:rPr lang="it-IT" sz="1500" b="1" dirty="0">
                  <a:latin typeface="Calibri" panose="020F0502020204030204" pitchFamily="34" charset="0"/>
                  <a:cs typeface="Calibri" panose="020F0502020204030204" pitchFamily="34" charset="0"/>
                </a:rPr>
                <a:t> </a:t>
              </a:r>
              <a:r>
                <a:rPr lang="it-IT" sz="1500" b="1" i="1" dirty="0">
                  <a:latin typeface="Calibri" panose="020F0502020204030204" pitchFamily="34" charset="0"/>
                  <a:cs typeface="Calibri" panose="020F0502020204030204" pitchFamily="34" charset="0"/>
                </a:rPr>
                <a:t>C. </a:t>
              </a:r>
              <a:r>
                <a:rPr lang="it-IT" sz="1500" b="1" i="1" dirty="0" err="1">
                  <a:latin typeface="Calibri" panose="020F0502020204030204" pitchFamily="34" charset="0"/>
                  <a:cs typeface="Calibri" panose="020F0502020204030204" pitchFamily="34" charset="0"/>
                </a:rPr>
                <a:t>latipes</a:t>
              </a:r>
              <a:r>
                <a:rPr lang="it-IT" sz="1500" b="1" i="1" dirty="0">
                  <a:latin typeface="Calibri" panose="020F0502020204030204" pitchFamily="34" charset="0"/>
                  <a:cs typeface="Calibri" panose="020F0502020204030204" pitchFamily="34" charset="0"/>
                </a:rPr>
                <a:t> </a:t>
              </a:r>
              <a:r>
                <a:rPr lang="it-IT" sz="1500" b="1" dirty="0">
                  <a:latin typeface="Calibri" panose="020F0502020204030204" pitchFamily="34" charset="0"/>
                  <a:cs typeface="Calibri" panose="020F0502020204030204" pitchFamily="34" charset="0"/>
                </a:rPr>
                <a:t>x ‘FS2Kr’</a:t>
              </a:r>
            </a:p>
          </p:txBody>
        </p:sp>
        <p:sp>
          <p:nvSpPr>
            <p:cNvPr id="34" name="CasellaDiTesto 33">
              <a:extLst>
                <a:ext uri="{FF2B5EF4-FFF2-40B4-BE49-F238E27FC236}">
                  <a16:creationId xmlns:a16="http://schemas.microsoft.com/office/drawing/2014/main" id="{8BC465E5-033C-A546-5A1C-31E1B184AC87}"/>
                </a:ext>
              </a:extLst>
            </p:cNvPr>
            <p:cNvSpPr txBox="1"/>
            <p:nvPr/>
          </p:nvSpPr>
          <p:spPr>
            <a:xfrm>
              <a:off x="1940775" y="2653662"/>
              <a:ext cx="1327373" cy="260384"/>
            </a:xfrm>
            <a:prstGeom prst="rect">
              <a:avLst/>
            </a:prstGeom>
            <a:noFill/>
          </p:spPr>
          <p:txBody>
            <a:bodyPr wrap="square" rtlCol="0">
              <a:spAutoFit/>
            </a:bodyPr>
            <a:lstStyle/>
            <a:p>
              <a:r>
                <a:rPr lang="it-IT" sz="1500" b="1" dirty="0">
                  <a:latin typeface="Calibri" panose="020F0502020204030204" pitchFamily="34" charset="0"/>
                  <a:cs typeface="Calibri" panose="020F0502020204030204" pitchFamily="34" charset="0"/>
                </a:rPr>
                <a:t>(Pop 1: n. 127)</a:t>
              </a:r>
            </a:p>
          </p:txBody>
        </p:sp>
        <p:sp>
          <p:nvSpPr>
            <p:cNvPr id="36" name="CasellaDiTesto 35">
              <a:extLst>
                <a:ext uri="{FF2B5EF4-FFF2-40B4-BE49-F238E27FC236}">
                  <a16:creationId xmlns:a16="http://schemas.microsoft.com/office/drawing/2014/main" id="{9007B5D2-9764-7BF0-355E-38E0FEB03515}"/>
                </a:ext>
              </a:extLst>
            </p:cNvPr>
            <p:cNvSpPr txBox="1"/>
            <p:nvPr/>
          </p:nvSpPr>
          <p:spPr>
            <a:xfrm>
              <a:off x="2040294" y="3429004"/>
              <a:ext cx="1392463" cy="260384"/>
            </a:xfrm>
            <a:prstGeom prst="rect">
              <a:avLst/>
            </a:prstGeom>
            <a:noFill/>
          </p:spPr>
          <p:txBody>
            <a:bodyPr wrap="square" rtlCol="0">
              <a:spAutoFit/>
            </a:bodyPr>
            <a:lstStyle/>
            <a:p>
              <a:r>
                <a:rPr lang="it-IT" sz="1500" b="1" dirty="0">
                  <a:latin typeface="Calibri" panose="020F0502020204030204" pitchFamily="34" charset="0"/>
                  <a:cs typeface="Calibri" panose="020F0502020204030204" pitchFamily="34" charset="0"/>
                </a:rPr>
                <a:t>(Pop 2: n. 113)</a:t>
              </a:r>
            </a:p>
          </p:txBody>
        </p:sp>
        <p:pic>
          <p:nvPicPr>
            <p:cNvPr id="6" name="Immagine 5" descr="Immagine che contiene frutto, agrume, Cedro, Limone Meyer&#10;&#10;Descrizione generata automaticamente">
              <a:extLst>
                <a:ext uri="{FF2B5EF4-FFF2-40B4-BE49-F238E27FC236}">
                  <a16:creationId xmlns:a16="http://schemas.microsoft.com/office/drawing/2014/main" id="{0FBE9507-BEB4-1AF5-2E7C-87E8DCFFB92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282" b="57097" l="8925" r="31989">
                          <a14:foregroundMark x1="18925" y1="12177" x2="22151" y2="11895"/>
                          <a14:foregroundMark x1="22151" y1="11895" x2="22339" y2="12258"/>
                          <a14:foregroundMark x1="31210" y1="27782" x2="31889" y2="32743"/>
                          <a14:foregroundMark x1="31797" y1="36579" x2="31048" y2="44839"/>
                          <a14:foregroundMark x1="20806" y1="11008" x2="23495" y2="12419"/>
                          <a14:foregroundMark x1="23495" y1="12419" x2="23629" y2="14677"/>
                          <a14:foregroundMark x1="20296" y1="10282" x2="23038" y2="11452"/>
                          <a14:foregroundMark x1="23038" y1="11452" x2="23495" y2="12339"/>
                          <a14:foregroundMark x1="20081" y1="56895" x2="21478" y2="57016"/>
                          <a14:foregroundMark x1="31427" y1="36613" x2="31344" y2="37500"/>
                          <a14:foregroundMark x1="31774" y1="32903" x2="31431" y2="36573"/>
                          <a14:backgroundMark x1="31156" y1="44194" x2="30995" y2="45323"/>
                          <a14:backgroundMark x1="31935" y1="32742" x2="31989" y2="36573"/>
                          <a14:backgroundMark x1="31989" y1="36573" x2="31989" y2="36613"/>
                          <a14:backgroundMark x1="31935" y1="32258" x2="31909" y2="33266"/>
                          <a14:backgroundMark x1="30941" y1="44919" x2="31371" y2="43871"/>
                        </a14:backgroundRemoval>
                      </a14:imgEffect>
                    </a14:imgLayer>
                  </a14:imgProps>
                </a:ext>
                <a:ext uri="{28A0092B-C50C-407E-A947-70E740481C1C}">
                  <a14:useLocalDpi xmlns:a14="http://schemas.microsoft.com/office/drawing/2010/main" val="0"/>
                </a:ext>
              </a:extLst>
            </a:blip>
            <a:srcRect l="6180" t="6520" r="66149" b="37165"/>
            <a:stretch/>
          </p:blipFill>
          <p:spPr>
            <a:xfrm rot="981805">
              <a:off x="156503" y="3177007"/>
              <a:ext cx="584646" cy="793223"/>
            </a:xfrm>
            <a:prstGeom prst="rect">
              <a:avLst/>
            </a:prstGeom>
          </p:spPr>
        </p:pic>
        <p:pic>
          <p:nvPicPr>
            <p:cNvPr id="7" name="Immagine 6">
              <a:extLst>
                <a:ext uri="{FF2B5EF4-FFF2-40B4-BE49-F238E27FC236}">
                  <a16:creationId xmlns:a16="http://schemas.microsoft.com/office/drawing/2014/main" id="{F97358C8-3DA8-2D77-1E14-91AF2E21F3F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9350" b="83150" l="32267" r="67767">
                          <a14:foregroundMark x1="44233" y1="33700" x2="35533" y2="42500"/>
                          <a14:foregroundMark x1="35533" y1="42500" x2="32733" y2="60100"/>
                          <a14:foregroundMark x1="32733" y1="60100" x2="33133" y2="66800"/>
                          <a14:foregroundMark x1="46167" y1="33050" x2="52867" y2="35350"/>
                          <a14:foregroundMark x1="52867" y1="35350" x2="59167" y2="40750"/>
                          <a14:foregroundMark x1="59167" y1="40750" x2="62800" y2="51700"/>
                          <a14:foregroundMark x1="62800" y1="51700" x2="63200" y2="62850"/>
                          <a14:foregroundMark x1="63200" y1="62850" x2="57867" y2="72900"/>
                          <a14:foregroundMark x1="57867" y1="72900" x2="51033" y2="79050"/>
                          <a14:foregroundMark x1="51033" y1="79050" x2="45367" y2="78950"/>
                          <a14:foregroundMark x1="45367" y1="78950" x2="42333" y2="75000"/>
                          <a14:foregroundMark x1="42333" y1="75000" x2="40400" y2="70150"/>
                          <a14:foregroundMark x1="40400" y1="70150" x2="40400" y2="70150"/>
                          <a14:foregroundMark x1="53200" y1="32250" x2="61367" y2="39950"/>
                          <a14:foregroundMark x1="61367" y1="39950" x2="64000" y2="52550"/>
                          <a14:foregroundMark x1="64000" y1="52550" x2="63800" y2="64900"/>
                          <a14:foregroundMark x1="63800" y1="64900" x2="57667" y2="76250"/>
                          <a14:foregroundMark x1="57667" y1="76250" x2="49133" y2="80650"/>
                          <a14:foregroundMark x1="49133" y1="80650" x2="41600" y2="80950"/>
                          <a14:foregroundMark x1="41600" y1="80950" x2="39667" y2="78650"/>
                          <a14:foregroundMark x1="45300" y1="32400" x2="38267" y2="37700"/>
                          <a14:foregroundMark x1="38267" y1="37700" x2="34467" y2="44800"/>
                          <a14:foregroundMark x1="34467" y1="44800" x2="32300" y2="52550"/>
                          <a14:foregroundMark x1="32300" y1="52550" x2="33567" y2="68200"/>
                          <a14:foregroundMark x1="33567" y1="68200" x2="34100" y2="70500"/>
                          <a14:foregroundMark x1="54700" y1="33050" x2="64000" y2="41800"/>
                          <a14:foregroundMark x1="64000" y1="41800" x2="66367" y2="50500"/>
                          <a14:foregroundMark x1="66367" y1="50500" x2="65767" y2="60500"/>
                          <a14:foregroundMark x1="65767" y1="60500" x2="62067" y2="69500"/>
                          <a14:foregroundMark x1="62067" y1="69500" x2="56033" y2="76200"/>
                          <a14:foregroundMark x1="56033" y1="76200" x2="48500" y2="77350"/>
                          <a14:foregroundMark x1="66633" y1="48100" x2="67100" y2="60750"/>
                          <a14:foregroundMark x1="67100" y1="60750" x2="59133" y2="75500"/>
                          <a14:foregroundMark x1="59133" y1="75500" x2="54967" y2="78850"/>
                          <a14:foregroundMark x1="54967" y1="78850" x2="47100" y2="80950"/>
                          <a14:foregroundMark x1="47100" y1="80950" x2="42033" y2="80550"/>
                          <a14:foregroundMark x1="42033" y1="80550" x2="33667" y2="69850"/>
                          <a14:foregroundMark x1="65800" y1="66350" x2="57867" y2="79000"/>
                          <a14:foregroundMark x1="57867" y1="79000" x2="50633" y2="82950"/>
                          <a14:foregroundMark x1="50633" y1="82950" x2="44733" y2="83100"/>
                          <a14:foregroundMark x1="44733" y1="83100" x2="40067" y2="81050"/>
                          <a14:foregroundMark x1="40067" y1="81050" x2="33467" y2="70150"/>
                          <a14:foregroundMark x1="41900" y1="81550" x2="46400" y2="83150"/>
                          <a14:foregroundMark x1="46400" y1="83150" x2="51400" y2="82000"/>
                          <a14:foregroundMark x1="66333" y1="44900" x2="68333" y2="50800"/>
                          <a14:foregroundMark x1="68333" y1="50800" x2="67800" y2="59900"/>
                          <a14:foregroundMark x1="67800" y1="59900" x2="65567" y2="68400"/>
                          <a14:foregroundMark x1="42633" y1="33050" x2="51267" y2="31650"/>
                          <a14:foregroundMark x1="51267" y1="31650" x2="47567" y2="30250"/>
                          <a14:foregroundMark x1="47567" y1="30250" x2="43433" y2="31900"/>
                          <a14:foregroundMark x1="43433" y1="31900" x2="40500" y2="35600"/>
                          <a14:foregroundMark x1="44333" y1="30500" x2="49267" y2="30250"/>
                          <a14:foregroundMark x1="49267" y1="30250" x2="53500" y2="31000"/>
                          <a14:foregroundMark x1="53500" y1="31000" x2="44767" y2="30450"/>
                          <a14:foregroundMark x1="44767" y1="30450" x2="41567" y2="33050"/>
                          <a14:foregroundMark x1="47967" y1="29850" x2="51700" y2="31150"/>
                          <a14:foregroundMark x1="47133" y1="29350" x2="51233" y2="29950"/>
                          <a14:foregroundMark x1="51233" y1="29950" x2="53300" y2="32900"/>
                        </a14:backgroundRemoval>
                      </a14:imgEffect>
                    </a14:imgLayer>
                  </a14:imgProps>
                </a:ext>
              </a:extLst>
            </a:blip>
            <a:srcRect l="29949" t="27714" r="30157" b="13444"/>
            <a:stretch/>
          </p:blipFill>
          <p:spPr>
            <a:xfrm rot="1151876">
              <a:off x="151972" y="2418114"/>
              <a:ext cx="661181" cy="650143"/>
            </a:xfrm>
            <a:prstGeom prst="rect">
              <a:avLst/>
            </a:prstGeom>
          </p:spPr>
        </p:pic>
        <p:pic>
          <p:nvPicPr>
            <p:cNvPr id="8" name="Segnaposto contenuto 23" descr="Immagine che contiene frutto, Cedro, agrume, Limone Meyer&#10;&#10;Descrizione generata automaticamente">
              <a:extLst>
                <a:ext uri="{FF2B5EF4-FFF2-40B4-BE49-F238E27FC236}">
                  <a16:creationId xmlns:a16="http://schemas.microsoft.com/office/drawing/2014/main" id="{52EB5D99-3222-C442-0E5D-FFF09A29C73F}"/>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986" b="45332" l="17109" r="35910"/>
                      </a14:imgEffect>
                    </a14:imgLayer>
                  </a14:imgProps>
                </a:ext>
                <a:ext uri="{28A0092B-C50C-407E-A947-70E740481C1C}">
                  <a14:useLocalDpi xmlns:a14="http://schemas.microsoft.com/office/drawing/2010/main" val="0"/>
                </a:ext>
              </a:extLst>
            </a:blip>
            <a:srcRect l="14759" t="3318" r="61740" b="50000"/>
            <a:stretch/>
          </p:blipFill>
          <p:spPr>
            <a:xfrm rot="1385677">
              <a:off x="1082794" y="2235531"/>
              <a:ext cx="717326" cy="949927"/>
            </a:xfrm>
            <a:prstGeom prst="rect">
              <a:avLst/>
            </a:prstGeom>
          </p:spPr>
        </p:pic>
        <p:pic>
          <p:nvPicPr>
            <p:cNvPr id="9" name="Segnaposto contenuto 23" descr="Immagine che contiene frutto, Cedro, agrume, Limone Meyer&#10;&#10;Descrizione generata automaticamente">
              <a:extLst>
                <a:ext uri="{FF2B5EF4-FFF2-40B4-BE49-F238E27FC236}">
                  <a16:creationId xmlns:a16="http://schemas.microsoft.com/office/drawing/2014/main" id="{25D88F72-F008-3294-2428-294BB1B56952}"/>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986" b="45332" l="17109" r="35910"/>
                      </a14:imgEffect>
                    </a14:imgLayer>
                  </a14:imgProps>
                </a:ext>
                <a:ext uri="{28A0092B-C50C-407E-A947-70E740481C1C}">
                  <a14:useLocalDpi xmlns:a14="http://schemas.microsoft.com/office/drawing/2010/main" val="0"/>
                </a:ext>
              </a:extLst>
            </a:blip>
            <a:srcRect l="14759" t="3318" r="61740" b="50000"/>
            <a:stretch/>
          </p:blipFill>
          <p:spPr>
            <a:xfrm rot="1385677">
              <a:off x="1066482" y="3077254"/>
              <a:ext cx="717326" cy="949927"/>
            </a:xfrm>
            <a:prstGeom prst="rect">
              <a:avLst/>
            </a:prstGeom>
          </p:spPr>
        </p:pic>
        <p:pic>
          <p:nvPicPr>
            <p:cNvPr id="11" name="Elemento grafico 10" descr="Chiudi con riempimento a tinta unita">
              <a:extLst>
                <a:ext uri="{FF2B5EF4-FFF2-40B4-BE49-F238E27FC236}">
                  <a16:creationId xmlns:a16="http://schemas.microsoft.com/office/drawing/2014/main" id="{FCF40D71-2B70-F651-AB9B-A5B4532F86A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5443" y="2593458"/>
              <a:ext cx="299452" cy="299452"/>
            </a:xfrm>
            <a:prstGeom prst="rect">
              <a:avLst/>
            </a:prstGeom>
          </p:spPr>
        </p:pic>
        <p:pic>
          <p:nvPicPr>
            <p:cNvPr id="12" name="Elemento grafico 11" descr="Chiudi con riempimento a tinta unita">
              <a:extLst>
                <a:ext uri="{FF2B5EF4-FFF2-40B4-BE49-F238E27FC236}">
                  <a16:creationId xmlns:a16="http://schemas.microsoft.com/office/drawing/2014/main" id="{BF36BF06-8BE0-8CCA-0848-E0C699A17E4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72054" y="3352965"/>
              <a:ext cx="299452" cy="299452"/>
            </a:xfrm>
            <a:prstGeom prst="rect">
              <a:avLst/>
            </a:prstGeom>
          </p:spPr>
        </p:pic>
      </p:grpSp>
    </p:spTree>
    <p:extLst>
      <p:ext uri="{BB962C8B-B14F-4D97-AF65-F5344CB8AC3E}">
        <p14:creationId xmlns:p14="http://schemas.microsoft.com/office/powerpoint/2010/main" val="2886582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89900F-7454-9FCC-B15C-44C0C7C96B08}"/>
              </a:ext>
            </a:extLst>
          </p:cNvPr>
          <p:cNvSpPr>
            <a:spLocks noGrp="1"/>
          </p:cNvSpPr>
          <p:nvPr>
            <p:ph type="title"/>
          </p:nvPr>
        </p:nvSpPr>
        <p:spPr>
          <a:xfrm>
            <a:off x="1524000" y="1"/>
            <a:ext cx="8229600" cy="688923"/>
          </a:xfrm>
        </p:spPr>
        <p:txBody>
          <a:bodyPr>
            <a:normAutofit fontScale="90000"/>
          </a:bodyPr>
          <a:lstStyle/>
          <a:p>
            <a:pPr algn="l"/>
            <a:r>
              <a:rPr lang="it-IT" dirty="0"/>
              <a:t>I primi «frutti» della nostra ricerca</a:t>
            </a:r>
          </a:p>
        </p:txBody>
      </p:sp>
      <p:sp>
        <p:nvSpPr>
          <p:cNvPr id="5" name="Segnaposto numero diapositiva 4">
            <a:extLst>
              <a:ext uri="{FF2B5EF4-FFF2-40B4-BE49-F238E27FC236}">
                <a16:creationId xmlns:a16="http://schemas.microsoft.com/office/drawing/2014/main" id="{7947C2A7-6197-043D-CE5A-0E13E0A33F06}"/>
              </a:ext>
            </a:extLst>
          </p:cNvPr>
          <p:cNvSpPr>
            <a:spLocks noGrp="1"/>
          </p:cNvSpPr>
          <p:nvPr>
            <p:ph type="sldNum" idx="12"/>
          </p:nvPr>
        </p:nvSpPr>
        <p:spPr/>
        <p:txBody>
          <a:bodyPr/>
          <a:lstStyle/>
          <a:p>
            <a:fld id="{00000000-1234-1234-1234-123412341234}" type="slidenum">
              <a:rPr lang="it-IT" smtClean="0"/>
              <a:pPr/>
              <a:t>16</a:t>
            </a:fld>
            <a:endParaRPr lang="it-IT"/>
          </a:p>
        </p:txBody>
      </p:sp>
      <p:pic>
        <p:nvPicPr>
          <p:cNvPr id="7" name="Immagine 6">
            <a:extLst>
              <a:ext uri="{FF2B5EF4-FFF2-40B4-BE49-F238E27FC236}">
                <a16:creationId xmlns:a16="http://schemas.microsoft.com/office/drawing/2014/main" id="{EFA55DAB-E1A6-6026-8A1C-91497AEE9FF0}"/>
              </a:ext>
            </a:extLst>
          </p:cNvPr>
          <p:cNvPicPr>
            <a:picLocks noChangeAspect="1"/>
          </p:cNvPicPr>
          <p:nvPr/>
        </p:nvPicPr>
        <p:blipFill>
          <a:blip r:embed="rId2"/>
          <a:stretch>
            <a:fillRect/>
          </a:stretch>
        </p:blipFill>
        <p:spPr>
          <a:xfrm>
            <a:off x="6192906" y="1578194"/>
            <a:ext cx="3991018" cy="3888891"/>
          </a:xfrm>
          <a:prstGeom prst="rect">
            <a:avLst/>
          </a:prstGeom>
        </p:spPr>
      </p:pic>
      <p:pic>
        <p:nvPicPr>
          <p:cNvPr id="9" name="Immagine 8">
            <a:extLst>
              <a:ext uri="{FF2B5EF4-FFF2-40B4-BE49-F238E27FC236}">
                <a16:creationId xmlns:a16="http://schemas.microsoft.com/office/drawing/2014/main" id="{D57F2CC0-23E6-36BE-D0FF-ADDD373A682C}"/>
              </a:ext>
            </a:extLst>
          </p:cNvPr>
          <p:cNvPicPr>
            <a:picLocks noChangeAspect="1"/>
          </p:cNvPicPr>
          <p:nvPr/>
        </p:nvPicPr>
        <p:blipFill>
          <a:blip r:embed="rId3"/>
          <a:stretch>
            <a:fillRect/>
          </a:stretch>
        </p:blipFill>
        <p:spPr>
          <a:xfrm>
            <a:off x="1825708" y="1578194"/>
            <a:ext cx="4004456" cy="3888891"/>
          </a:xfrm>
          <a:prstGeom prst="rect">
            <a:avLst/>
          </a:prstGeom>
        </p:spPr>
      </p:pic>
    </p:spTree>
    <p:extLst>
      <p:ext uri="{BB962C8B-B14F-4D97-AF65-F5344CB8AC3E}">
        <p14:creationId xmlns:p14="http://schemas.microsoft.com/office/powerpoint/2010/main" val="750568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5727223D-BF44-D67D-4A54-6DCDBC40613B}"/>
              </a:ext>
            </a:extLst>
          </p:cNvPr>
          <p:cNvSpPr>
            <a:spLocks noGrp="1"/>
          </p:cNvSpPr>
          <p:nvPr>
            <p:ph type="sldNum" idx="12"/>
          </p:nvPr>
        </p:nvSpPr>
        <p:spPr/>
        <p:txBody>
          <a:bodyPr/>
          <a:lstStyle/>
          <a:p>
            <a:fld id="{00000000-1234-1234-1234-123412341234}" type="slidenum">
              <a:rPr lang="it-IT" smtClean="0"/>
              <a:pPr/>
              <a:t>17</a:t>
            </a:fld>
            <a:endParaRPr lang="it-IT"/>
          </a:p>
        </p:txBody>
      </p:sp>
      <p:pic>
        <p:nvPicPr>
          <p:cNvPr id="11" name="Immagine 10">
            <a:extLst>
              <a:ext uri="{FF2B5EF4-FFF2-40B4-BE49-F238E27FC236}">
                <a16:creationId xmlns:a16="http://schemas.microsoft.com/office/drawing/2014/main" id="{2F8266FA-75E6-5E6D-CEB6-5047B09E3F20}"/>
              </a:ext>
            </a:extLst>
          </p:cNvPr>
          <p:cNvPicPr>
            <a:picLocks noChangeAspect="1"/>
          </p:cNvPicPr>
          <p:nvPr/>
        </p:nvPicPr>
        <p:blipFill>
          <a:blip r:embed="rId2"/>
          <a:stretch>
            <a:fillRect/>
          </a:stretch>
        </p:blipFill>
        <p:spPr>
          <a:xfrm>
            <a:off x="1946409" y="688923"/>
            <a:ext cx="2872714" cy="3053116"/>
          </a:xfrm>
          <a:prstGeom prst="rect">
            <a:avLst/>
          </a:prstGeom>
        </p:spPr>
      </p:pic>
      <p:pic>
        <p:nvPicPr>
          <p:cNvPr id="13" name="Immagine 12">
            <a:extLst>
              <a:ext uri="{FF2B5EF4-FFF2-40B4-BE49-F238E27FC236}">
                <a16:creationId xmlns:a16="http://schemas.microsoft.com/office/drawing/2014/main" id="{B5EBB075-B548-AE4F-24F5-589ED67E4AEF}"/>
              </a:ext>
            </a:extLst>
          </p:cNvPr>
          <p:cNvPicPr>
            <a:picLocks noChangeAspect="1"/>
          </p:cNvPicPr>
          <p:nvPr/>
        </p:nvPicPr>
        <p:blipFill>
          <a:blip r:embed="rId3"/>
          <a:stretch>
            <a:fillRect/>
          </a:stretch>
        </p:blipFill>
        <p:spPr>
          <a:xfrm>
            <a:off x="4399131" y="3812393"/>
            <a:ext cx="2971409" cy="2909086"/>
          </a:xfrm>
          <a:prstGeom prst="rect">
            <a:avLst/>
          </a:prstGeom>
        </p:spPr>
      </p:pic>
      <p:pic>
        <p:nvPicPr>
          <p:cNvPr id="15" name="Immagine 14">
            <a:extLst>
              <a:ext uri="{FF2B5EF4-FFF2-40B4-BE49-F238E27FC236}">
                <a16:creationId xmlns:a16="http://schemas.microsoft.com/office/drawing/2014/main" id="{F01DE1E7-0836-81D4-4D0E-D2C437B0D49B}"/>
              </a:ext>
            </a:extLst>
          </p:cNvPr>
          <p:cNvPicPr>
            <a:picLocks noChangeAspect="1"/>
          </p:cNvPicPr>
          <p:nvPr/>
        </p:nvPicPr>
        <p:blipFill>
          <a:blip r:embed="rId4"/>
          <a:stretch>
            <a:fillRect/>
          </a:stretch>
        </p:blipFill>
        <p:spPr>
          <a:xfrm>
            <a:off x="7039897" y="688923"/>
            <a:ext cx="3286266" cy="3053116"/>
          </a:xfrm>
          <a:prstGeom prst="rect">
            <a:avLst/>
          </a:prstGeom>
        </p:spPr>
      </p:pic>
      <p:sp>
        <p:nvSpPr>
          <p:cNvPr id="8" name="Titolo 1">
            <a:extLst>
              <a:ext uri="{FF2B5EF4-FFF2-40B4-BE49-F238E27FC236}">
                <a16:creationId xmlns:a16="http://schemas.microsoft.com/office/drawing/2014/main" id="{9DC5163F-9B3C-3310-B890-6C27E2A50306}"/>
              </a:ext>
            </a:extLst>
          </p:cNvPr>
          <p:cNvSpPr txBox="1">
            <a:spLocks/>
          </p:cNvSpPr>
          <p:nvPr/>
        </p:nvSpPr>
        <p:spPr>
          <a:xfrm>
            <a:off x="1524000" y="1"/>
            <a:ext cx="8229600" cy="688923"/>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it-IT"/>
              <a:t>I primi «frutti» della nostra ricerca</a:t>
            </a:r>
            <a:endParaRPr lang="it-IT" dirty="0"/>
          </a:p>
        </p:txBody>
      </p:sp>
      <p:pic>
        <p:nvPicPr>
          <p:cNvPr id="10" name="Elemento grafico 9" descr="Coppa con riempimento a tinta unita">
            <a:extLst>
              <a:ext uri="{FF2B5EF4-FFF2-40B4-BE49-F238E27FC236}">
                <a16:creationId xmlns:a16="http://schemas.microsoft.com/office/drawing/2014/main" id="{8AB67E12-2D03-09CE-614B-2C1AD93DEC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3914" y="4430962"/>
            <a:ext cx="1597742" cy="1597742"/>
          </a:xfrm>
          <a:prstGeom prst="rect">
            <a:avLst/>
          </a:prstGeom>
        </p:spPr>
      </p:pic>
      <p:pic>
        <p:nvPicPr>
          <p:cNvPr id="14" name="Elemento grafico 13" descr="Microscopio con riempimento a tinta unita">
            <a:extLst>
              <a:ext uri="{FF2B5EF4-FFF2-40B4-BE49-F238E27FC236}">
                <a16:creationId xmlns:a16="http://schemas.microsoft.com/office/drawing/2014/main" id="{7D96B518-62E7-C21A-F893-A22C1C54BA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08181" y="4596639"/>
            <a:ext cx="1457574" cy="1457574"/>
          </a:xfrm>
          <a:prstGeom prst="rect">
            <a:avLst/>
          </a:prstGeom>
        </p:spPr>
      </p:pic>
      <p:pic>
        <p:nvPicPr>
          <p:cNvPr id="17" name="Elemento grafico 16" descr="Lente di ingrandimento con riempimento a tinta unita">
            <a:extLst>
              <a:ext uri="{FF2B5EF4-FFF2-40B4-BE49-F238E27FC236}">
                <a16:creationId xmlns:a16="http://schemas.microsoft.com/office/drawing/2014/main" id="{6E88B3F3-29D1-D146-5C70-6A11EBBB58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1532" y="1545581"/>
            <a:ext cx="1234606" cy="1234606"/>
          </a:xfrm>
          <a:prstGeom prst="rect">
            <a:avLst/>
          </a:prstGeom>
        </p:spPr>
      </p:pic>
    </p:spTree>
    <p:extLst>
      <p:ext uri="{BB962C8B-B14F-4D97-AF65-F5344CB8AC3E}">
        <p14:creationId xmlns:p14="http://schemas.microsoft.com/office/powerpoint/2010/main" val="319375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754" y="365126"/>
            <a:ext cx="10979046" cy="1325563"/>
          </a:xfrm>
        </p:spPr>
        <p:txBody>
          <a:bodyPr/>
          <a:lstStyle/>
          <a:p>
            <a:r>
              <a:rPr lang="it-IT" dirty="0"/>
              <a:t>L’analisi del DNA per la tracciabilità genetica lungo l’intera filiera</a:t>
            </a:r>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3"/>
          <a:srcRect t="15684"/>
          <a:stretch>
            <a:fillRect/>
          </a:stretch>
        </p:blipFill>
        <p:spPr>
          <a:xfrm>
            <a:off x="76200" y="1654311"/>
            <a:ext cx="11277600" cy="5203689"/>
          </a:xfrm>
          <a:prstGeom prst="rect">
            <a:avLst/>
          </a:prstGeom>
        </p:spPr>
      </p:pic>
      <p:sp>
        <p:nvSpPr>
          <p:cNvPr id="6" name="Rectangle 8"/>
          <p:cNvSpPr/>
          <p:nvPr/>
        </p:nvSpPr>
        <p:spPr>
          <a:xfrm>
            <a:off x="53202" y="6547999"/>
            <a:ext cx="10551561" cy="289823"/>
          </a:xfrm>
          <a:prstGeom prst="rect">
            <a:avLst/>
          </a:prstGeom>
          <a:solidFill>
            <a:srgbClr val="00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a:solidFill>
                <a:prstClr val="white"/>
              </a:solidFill>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Immagine che contiene Diagramma, diagramma, testo, linea&#10;&#10;Descrizione generata automaticamente"/>
          <p:cNvPicPr>
            <a:picLocks noChangeAspect="1"/>
          </p:cNvPicPr>
          <p:nvPr/>
        </p:nvPicPr>
        <p:blipFill>
          <a:blip r:embed="rId3" cstate="print">
            <a:extLst>
              <a:ext uri="{28A0092B-C50C-407E-A947-70E740481C1C}">
                <a14:useLocalDpi xmlns:a14="http://schemas.microsoft.com/office/drawing/2010/main" val="0"/>
              </a:ext>
            </a:extLst>
          </a:blip>
          <a:srcRect l="50307" t="50000" r="-454" b="7323"/>
          <a:stretch>
            <a:fillRect/>
          </a:stretch>
        </p:blipFill>
        <p:spPr>
          <a:xfrm>
            <a:off x="148327" y="3444149"/>
            <a:ext cx="4356169" cy="3194839"/>
          </a:xfrm>
          <a:prstGeom prst="rect">
            <a:avLst/>
          </a:prstGeom>
        </p:spPr>
      </p:pic>
      <p:pic>
        <p:nvPicPr>
          <p:cNvPr id="10" name="Immagine 9" descr="Immagine che contiene Diagramma, diagramma, testo, linea&#10;&#10;Descrizione generata automaticamente"/>
          <p:cNvPicPr>
            <a:picLocks noChangeAspect="1"/>
          </p:cNvPicPr>
          <p:nvPr/>
        </p:nvPicPr>
        <p:blipFill>
          <a:blip r:embed="rId4" cstate="print">
            <a:extLst>
              <a:ext uri="{28A0092B-C50C-407E-A947-70E740481C1C}">
                <a14:useLocalDpi xmlns:a14="http://schemas.microsoft.com/office/drawing/2010/main" val="0"/>
              </a:ext>
            </a:extLst>
          </a:blip>
          <a:srcRect t="50000" r="49853" b="7065"/>
          <a:stretch>
            <a:fillRect/>
          </a:stretch>
        </p:blipFill>
        <p:spPr>
          <a:xfrm>
            <a:off x="23152" y="213708"/>
            <a:ext cx="4447878" cy="3281819"/>
          </a:xfrm>
          <a:prstGeom prst="rect">
            <a:avLst/>
          </a:prstGeom>
        </p:spPr>
      </p:pic>
      <p:grpSp>
        <p:nvGrpSpPr>
          <p:cNvPr id="44040" name="Gruppo 10"/>
          <p:cNvGrpSpPr/>
          <p:nvPr/>
        </p:nvGrpSpPr>
        <p:grpSpPr bwMode="auto">
          <a:xfrm>
            <a:off x="396274" y="788379"/>
            <a:ext cx="4060995" cy="1909129"/>
            <a:chOff x="273223" y="748820"/>
            <a:chExt cx="4604842" cy="2302541"/>
          </a:xfrm>
        </p:grpSpPr>
        <p:sp>
          <p:nvSpPr>
            <p:cNvPr id="44051" name="Casella di testo 47"/>
            <p:cNvSpPr txBox="1">
              <a:spLocks noChangeArrowheads="1"/>
            </p:cNvSpPr>
            <p:nvPr/>
          </p:nvSpPr>
          <p:spPr bwMode="auto">
            <a:xfrm>
              <a:off x="2148814" y="748820"/>
              <a:ext cx="2729251" cy="39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400" eaLnBrk="0" fontAlgn="base" hangingPunct="0">
                <a:spcBef>
                  <a:spcPct val="0"/>
                </a:spcBef>
                <a:spcAft>
                  <a:spcPct val="0"/>
                </a:spcAft>
                <a:buNone/>
                <a:defRPr/>
              </a:pPr>
              <a:r>
                <a:rPr lang="it-IT" altLang="it-IT" sz="1865" dirty="0">
                  <a:solidFill>
                    <a:srgbClr val="FF0000"/>
                  </a:solidFill>
                  <a:latin typeface="Fira Sans Medium" panose="020B0603050000020004" pitchFamily="34" charset="0"/>
                  <a:ea typeface="Open Sans Light" panose="020B0306030504020204" pitchFamily="34" charset="0"/>
                  <a:cs typeface="Open Sans Light" panose="020B0306030504020204" pitchFamily="34" charset="0"/>
                </a:rPr>
                <a:t>Tarocco Rosso VCR </a:t>
              </a:r>
            </a:p>
            <a:p>
              <a:pPr algn="ctr" defTabSz="914400" eaLnBrk="0" fontAlgn="base" hangingPunct="0">
                <a:spcBef>
                  <a:spcPct val="0"/>
                </a:spcBef>
                <a:spcAft>
                  <a:spcPct val="0"/>
                </a:spcAft>
                <a:buNone/>
                <a:defRPr/>
              </a:pPr>
              <a:r>
                <a:rPr lang="it-IT" altLang="it-IT" sz="1865" b="1" dirty="0">
                  <a:solidFill>
                    <a:srgbClr val="FF0000"/>
                  </a:solidFill>
                  <a:latin typeface="Fira Sans Medium" panose="020B0603050000020004" pitchFamily="34" charset="0"/>
                  <a:ea typeface="Open Sans Light" panose="020B0306030504020204" pitchFamily="34" charset="0"/>
                  <a:cs typeface="Open Sans Light" panose="020B0306030504020204" pitchFamily="34" charset="0"/>
                </a:rPr>
                <a:t>C/C</a:t>
              </a:r>
              <a:endParaRPr lang="it-IT" altLang="it-IT" sz="2400" b="1" dirty="0">
                <a:solidFill>
                  <a:srgbClr val="FF0000"/>
                </a:solidFill>
                <a:latin typeface="Fira Sans Medium" panose="020B0603050000020004" pitchFamily="34" charset="0"/>
                <a:ea typeface="Open Sans Light" panose="020B0306030504020204" pitchFamily="34" charset="0"/>
                <a:cs typeface="Open Sans Light" panose="020B0306030504020204" pitchFamily="34" charset="0"/>
              </a:endParaRPr>
            </a:p>
          </p:txBody>
        </p:sp>
        <p:sp>
          <p:nvSpPr>
            <p:cNvPr id="13" name="Casella di testo 122"/>
            <p:cNvSpPr txBox="1"/>
            <p:nvPr/>
          </p:nvSpPr>
          <p:spPr>
            <a:xfrm>
              <a:off x="273223" y="1160719"/>
              <a:ext cx="1641292" cy="1890642"/>
            </a:xfrm>
            <a:prstGeom prst="rect">
              <a:avLst/>
            </a:prstGeom>
            <a:noFill/>
            <a:ln w="6350">
              <a:noFill/>
            </a:ln>
          </p:spPr>
          <p:txBody>
            <a:bodyPr/>
            <a:lstStyle/>
            <a:p>
              <a:pPr marL="228600" defTabSz="914400" eaLnBrk="0" fontAlgn="base" hangingPunct="0">
                <a:spcBef>
                  <a:spcPct val="0"/>
                </a:spcBef>
                <a:spcAft>
                  <a:spcPct val="0"/>
                </a:spcAft>
                <a:defRPr/>
              </a:pPr>
              <a:r>
                <a:rPr lang="it-IT" sz="9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Tarocco TDV </a:t>
              </a:r>
              <a:endParaRPr lang="it-IT" sz="13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endParaRPr>
            </a:p>
            <a:p>
              <a:pPr marL="228600" defTabSz="914400" eaLnBrk="0" fontAlgn="base" hangingPunct="0">
                <a:spcBef>
                  <a:spcPct val="0"/>
                </a:spcBef>
                <a:spcAft>
                  <a:spcPct val="0"/>
                </a:spcAft>
                <a:defRPr/>
              </a:pPr>
              <a:r>
                <a:rPr lang="it-IT" sz="9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Tarocco Ippolito</a:t>
              </a:r>
              <a:endParaRPr lang="it-IT" sz="13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endParaRPr>
            </a:p>
            <a:p>
              <a:pPr marL="228600" defTabSz="914400" eaLnBrk="0" fontAlgn="base" hangingPunct="0">
                <a:spcBef>
                  <a:spcPct val="0"/>
                </a:spcBef>
                <a:spcAft>
                  <a:spcPct val="0"/>
                </a:spcAft>
                <a:defRPr/>
              </a:pPr>
              <a:r>
                <a:rPr lang="it-IT" sz="9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Vaniglia</a:t>
              </a:r>
              <a:endParaRPr lang="it-IT" sz="13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endParaRPr>
            </a:p>
            <a:p>
              <a:pPr marL="228600" defTabSz="914400" eaLnBrk="0" fontAlgn="base" hangingPunct="0">
                <a:spcBef>
                  <a:spcPct val="0"/>
                </a:spcBef>
                <a:spcAft>
                  <a:spcPct val="0"/>
                </a:spcAft>
                <a:defRPr/>
              </a:pPr>
              <a:r>
                <a:rPr lang="it-IT" sz="9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Washington Navel</a:t>
              </a:r>
              <a:endParaRPr lang="it-IT" sz="13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endParaRPr>
            </a:p>
            <a:p>
              <a:pPr marL="228600" defTabSz="914400" eaLnBrk="0" fontAlgn="base" hangingPunct="0">
                <a:spcBef>
                  <a:spcPct val="0"/>
                </a:spcBef>
                <a:spcAft>
                  <a:spcPct val="0"/>
                </a:spcAft>
                <a:defRPr/>
              </a:pPr>
              <a:r>
                <a:rPr lang="it-IT" sz="9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Ovale</a:t>
              </a:r>
              <a:endParaRPr lang="it-IT" sz="13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endParaRPr>
            </a:p>
            <a:p>
              <a:pPr marL="228600" defTabSz="914400" eaLnBrk="0" fontAlgn="base" hangingPunct="0">
                <a:spcBef>
                  <a:spcPct val="0"/>
                </a:spcBef>
                <a:spcAft>
                  <a:spcPct val="0"/>
                </a:spcAft>
                <a:defRPr/>
              </a:pPr>
              <a:r>
                <a:rPr lang="it-IT" sz="9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Doppio Sanguigno</a:t>
              </a:r>
              <a:endParaRPr lang="it-IT" sz="13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endParaRPr>
            </a:p>
            <a:p>
              <a:pPr marL="228600" defTabSz="914400" eaLnBrk="0" fontAlgn="base" hangingPunct="0">
                <a:spcBef>
                  <a:spcPct val="0"/>
                </a:spcBef>
                <a:spcAft>
                  <a:spcPct val="0"/>
                </a:spcAft>
                <a:defRPr/>
              </a:pPr>
              <a:r>
                <a:rPr lang="it-IT" sz="9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Moro</a:t>
              </a:r>
              <a:endParaRPr lang="it-IT" sz="13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endParaRPr>
            </a:p>
            <a:p>
              <a:pPr marL="228600" defTabSz="914400" eaLnBrk="0" fontAlgn="base" hangingPunct="0">
                <a:spcBef>
                  <a:spcPct val="0"/>
                </a:spcBef>
                <a:spcAft>
                  <a:spcPct val="0"/>
                </a:spcAft>
                <a:defRPr/>
              </a:pPr>
              <a:r>
                <a:rPr lang="it-IT" sz="9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Sanguinello</a:t>
              </a:r>
              <a:endParaRPr lang="it-IT" sz="13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endParaRPr>
            </a:p>
            <a:p>
              <a:pPr marL="228600" defTabSz="914400" eaLnBrk="0" fontAlgn="base" hangingPunct="0">
                <a:spcBef>
                  <a:spcPct val="0"/>
                </a:spcBef>
                <a:spcAft>
                  <a:spcPct val="0"/>
                </a:spcAft>
                <a:defRPr/>
              </a:pPr>
              <a:r>
                <a:rPr lang="it-IT" sz="9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Vaccaro</a:t>
              </a:r>
              <a:endParaRPr lang="it-IT" sz="13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endParaRPr>
            </a:p>
            <a:p>
              <a:pPr marL="228600" defTabSz="914400" eaLnBrk="0" fontAlgn="base" hangingPunct="0">
                <a:spcBef>
                  <a:spcPct val="0"/>
                </a:spcBef>
                <a:spcAft>
                  <a:spcPct val="0"/>
                </a:spcAft>
                <a:defRPr/>
              </a:pPr>
              <a:r>
                <a:rPr lang="it-IT" sz="9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Valencia</a:t>
              </a:r>
              <a:endParaRPr lang="it-IT" sz="13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endParaRPr>
            </a:p>
            <a:p>
              <a:pPr marL="228600" defTabSz="914400" eaLnBrk="0" fontAlgn="base" hangingPunct="0">
                <a:spcBef>
                  <a:spcPct val="0"/>
                </a:spcBef>
                <a:spcAft>
                  <a:spcPct val="0"/>
                </a:spcAft>
                <a:defRPr/>
              </a:pPr>
              <a:r>
                <a:rPr lang="it-IT" sz="935"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Tarocco </a:t>
              </a:r>
              <a:r>
                <a:rPr lang="it-IT" sz="935" dirty="0" err="1">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Lempso</a:t>
              </a:r>
              <a:endParaRPr lang="it-IT" sz="1600"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endParaRPr>
            </a:p>
            <a:p>
              <a:pPr marL="228600" defTabSz="914400" eaLnBrk="0" fontAlgn="base" hangingPunct="0">
                <a:spcBef>
                  <a:spcPct val="0"/>
                </a:spcBef>
                <a:spcAft>
                  <a:spcPct val="0"/>
                </a:spcAft>
                <a:defRPr/>
              </a:pPr>
              <a:r>
                <a:rPr lang="it-IT" sz="1865" b="1" dirty="0">
                  <a:solidFill>
                    <a:srgbClr val="0000FF"/>
                  </a:solidFill>
                  <a:latin typeface="Fira Sans Medium" panose="020B0603050000020004" pitchFamily="34" charset="0"/>
                  <a:ea typeface="Open Sans Light" panose="020B0306030504020204" pitchFamily="34" charset="0"/>
                  <a:cs typeface="Open Sans Light" panose="020B0306030504020204" pitchFamily="34" charset="0"/>
                </a:rPr>
                <a:t>   C/T</a:t>
              </a:r>
            </a:p>
            <a:p>
              <a:pPr defTabSz="914400" eaLnBrk="0" fontAlgn="base" hangingPunct="0">
                <a:spcBef>
                  <a:spcPct val="0"/>
                </a:spcBef>
                <a:spcAft>
                  <a:spcPct val="0"/>
                </a:spcAft>
                <a:defRPr/>
              </a:pPr>
              <a:r>
                <a:rPr lang="it-IT" sz="1600" dirty="0">
                  <a:solidFill>
                    <a:srgbClr val="000000"/>
                  </a:solidFill>
                  <a:latin typeface="Times New Roman" panose="02020603050405020304" pitchFamily="18" charset="0"/>
                  <a:ea typeface="Times New Roman" panose="02020603050405020304" pitchFamily="18" charset="0"/>
                </a:rPr>
                <a:t> </a:t>
              </a:r>
              <a:endParaRPr lang="it-IT" sz="1335" dirty="0">
                <a:solidFill>
                  <a:srgbClr val="000000"/>
                </a:solidFill>
                <a:latin typeface="Times New Roman" panose="02020603050405020304" pitchFamily="18" charset="0"/>
                <a:ea typeface="Times New Roman" panose="02020603050405020304" pitchFamily="18" charset="0"/>
              </a:endParaRPr>
            </a:p>
          </p:txBody>
        </p:sp>
      </p:grpSp>
      <p:graphicFrame>
        <p:nvGraphicFramePr>
          <p:cNvPr id="3" name="Tabella 2"/>
          <p:cNvGraphicFramePr>
            <a:graphicFrameLocks noGrp="1"/>
          </p:cNvGraphicFramePr>
          <p:nvPr/>
        </p:nvGraphicFramePr>
        <p:xfrm>
          <a:off x="7082294" y="410600"/>
          <a:ext cx="4713435" cy="5460006"/>
        </p:xfrm>
        <a:graphic>
          <a:graphicData uri="http://schemas.openxmlformats.org/drawingml/2006/table">
            <a:tbl>
              <a:tblPr/>
              <a:tblGrid>
                <a:gridCol w="3271425">
                  <a:extLst>
                    <a:ext uri="{9D8B030D-6E8A-4147-A177-3AD203B41FA5}">
                      <a16:colId xmlns:a16="http://schemas.microsoft.com/office/drawing/2014/main" val="20000"/>
                    </a:ext>
                  </a:extLst>
                </a:gridCol>
                <a:gridCol w="1442010">
                  <a:extLst>
                    <a:ext uri="{9D8B030D-6E8A-4147-A177-3AD203B41FA5}">
                      <a16:colId xmlns:a16="http://schemas.microsoft.com/office/drawing/2014/main" val="20001"/>
                    </a:ext>
                  </a:extLst>
                </a:gridCol>
              </a:tblGrid>
              <a:tr h="406408">
                <a:tc>
                  <a:txBody>
                    <a:bodyPr/>
                    <a:lstStyle/>
                    <a:p>
                      <a:pPr algn="ctr" fontAlgn="b"/>
                      <a:endParaRPr lang="it-IT" sz="16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it-IT" sz="18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 </a:t>
                      </a:r>
                    </a:p>
                  </a:txBody>
                  <a:tcPr marL="7620" marR="7620" marT="762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9418">
                <a:tc>
                  <a:txBody>
                    <a:bodyPr/>
                    <a:lstStyle/>
                    <a:p>
                      <a:pPr algn="l" fontAlgn="b"/>
                      <a:r>
                        <a:rPr lang="it-IT" sz="1800" b="0"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Doppio Sanguigno </a:t>
                      </a: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rgbClr val="D9D9D9"/>
                    </a:solidFill>
                  </a:tcPr>
                </a:tc>
                <a:tc>
                  <a:txBody>
                    <a:bodyPr/>
                    <a:lstStyle/>
                    <a:p>
                      <a:pPr algn="ctr" fontAlgn="b"/>
                      <a:r>
                        <a:rPr lang="it-IT" sz="20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4</a:t>
                      </a: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0001"/>
                  </a:ext>
                </a:extLst>
              </a:tr>
              <a:tr h="459418">
                <a:tc>
                  <a:txBody>
                    <a:bodyPr/>
                    <a:lstStyle/>
                    <a:p>
                      <a:pPr algn="l" fontAlgn="b"/>
                      <a:r>
                        <a:rPr lang="it-IT" sz="1800" b="0"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Moro </a:t>
                      </a:r>
                    </a:p>
                  </a:txBody>
                  <a:tcPr marL="7620" marR="7620" marT="7620" marB="0" anchor="b">
                    <a:lnL>
                      <a:noFill/>
                    </a:lnL>
                    <a:lnR>
                      <a:noFill/>
                    </a:lnR>
                    <a:lnT w="6350" cap="flat" cmpd="sng" algn="ctr">
                      <a:noFill/>
                      <a:prstDash val="solid"/>
                      <a:round/>
                      <a:headEnd type="none" w="med" len="med"/>
                      <a:tailEnd type="none" w="med" len="med"/>
                    </a:lnT>
                    <a:lnB>
                      <a:noFill/>
                    </a:lnB>
                    <a:solidFill>
                      <a:schemeClr val="bg1"/>
                    </a:solidFill>
                  </a:tcPr>
                </a:tc>
                <a:tc>
                  <a:txBody>
                    <a:bodyPr/>
                    <a:lstStyle/>
                    <a:p>
                      <a:pPr algn="ctr" fontAlgn="b"/>
                      <a:r>
                        <a:rPr lang="it-IT" sz="20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4</a:t>
                      </a:r>
                    </a:p>
                  </a:txBody>
                  <a:tcPr marL="7620" marR="7620" marT="7620" marB="0" anchor="b">
                    <a:lnL>
                      <a:noFill/>
                    </a:lnL>
                    <a:lnR>
                      <a:noFill/>
                    </a:lnR>
                    <a:lnT w="6350" cap="flat" cmpd="sng" algn="ctr">
                      <a:no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2"/>
                  </a:ext>
                </a:extLst>
              </a:tr>
              <a:tr h="459418">
                <a:tc>
                  <a:txBody>
                    <a:bodyPr/>
                    <a:lstStyle/>
                    <a:p>
                      <a:pPr algn="l" fontAlgn="b"/>
                      <a:r>
                        <a:rPr lang="it-IT" sz="1800" b="0"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Sanguinello </a:t>
                      </a:r>
                    </a:p>
                  </a:txBody>
                  <a:tcPr marL="7620" marR="7620" marT="7620" marB="0" anchor="b">
                    <a:lnL>
                      <a:noFill/>
                    </a:lnL>
                    <a:lnR>
                      <a:noFill/>
                    </a:lnR>
                    <a:lnT>
                      <a:noFill/>
                    </a:lnT>
                    <a:lnB>
                      <a:noFill/>
                    </a:lnB>
                    <a:solidFill>
                      <a:schemeClr val="bg1">
                        <a:lumMod val="85000"/>
                      </a:schemeClr>
                    </a:solidFill>
                  </a:tcPr>
                </a:tc>
                <a:tc>
                  <a:txBody>
                    <a:bodyPr/>
                    <a:lstStyle/>
                    <a:p>
                      <a:pPr algn="ctr" fontAlgn="b"/>
                      <a:r>
                        <a:rPr lang="it-IT" sz="20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5</a:t>
                      </a:r>
                    </a:p>
                  </a:txBody>
                  <a:tcPr marL="7620" marR="7620" marT="762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3"/>
                  </a:ext>
                </a:extLst>
              </a:tr>
              <a:tr h="459418">
                <a:tc>
                  <a:txBody>
                    <a:bodyPr/>
                    <a:lstStyle/>
                    <a:p>
                      <a:pPr algn="l" fontAlgn="b"/>
                      <a:r>
                        <a:rPr lang="it-IT" sz="1800" b="0" i="0" u="none" strike="noStrike" kern="1200"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Tarocco Gallo C 898</a:t>
                      </a:r>
                    </a:p>
                  </a:txBody>
                  <a:tcPr marL="7620" marR="7620" marT="7620" marB="0" anchor="b">
                    <a:lnL>
                      <a:noFill/>
                    </a:lnL>
                    <a:lnR>
                      <a:noFill/>
                    </a:lnR>
                    <a:lnT>
                      <a:noFill/>
                    </a:lnT>
                    <a:lnB>
                      <a:noFill/>
                    </a:lnB>
                    <a:solidFill>
                      <a:schemeClr val="bg1"/>
                    </a:solidFill>
                  </a:tcPr>
                </a:tc>
                <a:tc>
                  <a:txBody>
                    <a:bodyPr/>
                    <a:lstStyle/>
                    <a:p>
                      <a:pPr algn="ctr" fontAlgn="b"/>
                      <a:r>
                        <a:rPr lang="it-IT" sz="20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1</a:t>
                      </a:r>
                    </a:p>
                  </a:txBody>
                  <a:tcPr marL="7620" marR="7620" marT="7620" marB="0" anchor="b">
                    <a:lnL>
                      <a:noFill/>
                    </a:lnL>
                    <a:lnR>
                      <a:noFill/>
                    </a:lnR>
                    <a:lnT>
                      <a:noFill/>
                    </a:lnT>
                    <a:lnB>
                      <a:noFill/>
                    </a:lnB>
                    <a:solidFill>
                      <a:schemeClr val="bg1"/>
                    </a:solidFill>
                  </a:tcPr>
                </a:tc>
                <a:extLst>
                  <a:ext uri="{0D108BD9-81ED-4DB2-BD59-A6C34878D82A}">
                    <a16:rowId xmlns:a16="http://schemas.microsoft.com/office/drawing/2014/main" val="10004"/>
                  </a:ext>
                </a:extLst>
              </a:tr>
              <a:tr h="459418">
                <a:tc>
                  <a:txBody>
                    <a:bodyPr/>
                    <a:lstStyle/>
                    <a:p>
                      <a:pPr algn="l" fontAlgn="b"/>
                      <a:r>
                        <a:rPr lang="it-IT" sz="1800" b="0"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Tarocco Ippolito </a:t>
                      </a:r>
                    </a:p>
                  </a:txBody>
                  <a:tcPr marL="7620" marR="7620" marT="7620" marB="0" anchor="b">
                    <a:lnL>
                      <a:noFill/>
                    </a:lnL>
                    <a:lnR>
                      <a:noFill/>
                    </a:lnR>
                    <a:lnT>
                      <a:noFill/>
                    </a:lnT>
                    <a:lnB>
                      <a:noFill/>
                    </a:lnB>
                    <a:solidFill>
                      <a:schemeClr val="bg1">
                        <a:lumMod val="85000"/>
                      </a:schemeClr>
                    </a:solidFill>
                  </a:tcPr>
                </a:tc>
                <a:tc>
                  <a:txBody>
                    <a:bodyPr/>
                    <a:lstStyle/>
                    <a:p>
                      <a:pPr algn="ctr" fontAlgn="b"/>
                      <a:r>
                        <a:rPr lang="it-IT" sz="20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2</a:t>
                      </a:r>
                    </a:p>
                  </a:txBody>
                  <a:tcPr marL="7620" marR="7620" marT="762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5"/>
                  </a:ext>
                </a:extLst>
              </a:tr>
              <a:tr h="459418">
                <a:tc>
                  <a:txBody>
                    <a:bodyPr/>
                    <a:lstStyle/>
                    <a:p>
                      <a:pPr algn="l" fontAlgn="b"/>
                      <a:r>
                        <a:rPr lang="it-IT" sz="1800" b="0"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Tarocco Messina </a:t>
                      </a:r>
                    </a:p>
                  </a:txBody>
                  <a:tcPr marL="7620" marR="7620" marT="7620" marB="0" anchor="b">
                    <a:lnL>
                      <a:noFill/>
                    </a:lnL>
                    <a:lnR>
                      <a:noFill/>
                    </a:lnR>
                    <a:lnT>
                      <a:noFill/>
                    </a:lnT>
                    <a:lnB>
                      <a:noFill/>
                    </a:lnB>
                    <a:solidFill>
                      <a:schemeClr val="bg1"/>
                    </a:solidFill>
                  </a:tcPr>
                </a:tc>
                <a:tc>
                  <a:txBody>
                    <a:bodyPr/>
                    <a:lstStyle/>
                    <a:p>
                      <a:pPr algn="ctr" fontAlgn="b"/>
                      <a:r>
                        <a:rPr lang="it-IT" sz="20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3</a:t>
                      </a:r>
                    </a:p>
                  </a:txBody>
                  <a:tcPr marL="7620" marR="7620" marT="7620" marB="0" anchor="b">
                    <a:lnL>
                      <a:noFill/>
                    </a:lnL>
                    <a:lnR>
                      <a:noFill/>
                    </a:lnR>
                    <a:lnT>
                      <a:noFill/>
                    </a:lnT>
                    <a:lnB>
                      <a:noFill/>
                    </a:lnB>
                    <a:solidFill>
                      <a:schemeClr val="bg1"/>
                    </a:solidFill>
                  </a:tcPr>
                </a:tc>
                <a:extLst>
                  <a:ext uri="{0D108BD9-81ED-4DB2-BD59-A6C34878D82A}">
                    <a16:rowId xmlns:a16="http://schemas.microsoft.com/office/drawing/2014/main" val="10006"/>
                  </a:ext>
                </a:extLst>
              </a:tr>
              <a:tr h="459418">
                <a:tc>
                  <a:txBody>
                    <a:bodyPr/>
                    <a:lstStyle/>
                    <a:p>
                      <a:pPr algn="l" fontAlgn="b"/>
                      <a:r>
                        <a:rPr lang="it-IT" sz="1800" b="0"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Tarocco Rosso VCR</a:t>
                      </a:r>
                    </a:p>
                  </a:txBody>
                  <a:tcPr marL="7620" marR="7620" marT="7620" marB="0" anchor="b">
                    <a:lnL>
                      <a:noFill/>
                    </a:lnL>
                    <a:lnR>
                      <a:noFill/>
                    </a:lnR>
                    <a:lnT>
                      <a:noFill/>
                    </a:lnT>
                    <a:lnB>
                      <a:noFill/>
                    </a:lnB>
                    <a:solidFill>
                      <a:schemeClr val="bg1">
                        <a:lumMod val="85000"/>
                      </a:schemeClr>
                    </a:solidFill>
                  </a:tcPr>
                </a:tc>
                <a:tc>
                  <a:txBody>
                    <a:bodyPr/>
                    <a:lstStyle/>
                    <a:p>
                      <a:pPr algn="ctr" fontAlgn="b"/>
                      <a:r>
                        <a:rPr lang="it-IT" sz="20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1</a:t>
                      </a:r>
                    </a:p>
                  </a:txBody>
                  <a:tcPr marL="7620" marR="7620" marT="762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7"/>
                  </a:ext>
                </a:extLst>
              </a:tr>
              <a:tr h="459418">
                <a:tc>
                  <a:txBody>
                    <a:bodyPr/>
                    <a:lstStyle/>
                    <a:p>
                      <a:pPr algn="l" fontAlgn="b"/>
                      <a:r>
                        <a:rPr lang="it-IT" sz="1800" b="0"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Tarocco S. Alfio</a:t>
                      </a:r>
                    </a:p>
                  </a:txBody>
                  <a:tcPr marL="7620" marR="7620" marT="7620" marB="0" anchor="b">
                    <a:lnL>
                      <a:noFill/>
                    </a:lnL>
                    <a:lnR>
                      <a:noFill/>
                    </a:lnR>
                    <a:lnT>
                      <a:noFill/>
                    </a:lnT>
                    <a:lnB>
                      <a:noFill/>
                    </a:lnB>
                    <a:solidFill>
                      <a:schemeClr val="bg1"/>
                    </a:solidFill>
                  </a:tcPr>
                </a:tc>
                <a:tc>
                  <a:txBody>
                    <a:bodyPr/>
                    <a:lstStyle/>
                    <a:p>
                      <a:pPr algn="ctr" fontAlgn="b"/>
                      <a:r>
                        <a:rPr lang="it-IT" sz="20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2</a:t>
                      </a:r>
                    </a:p>
                  </a:txBody>
                  <a:tcPr marL="7620" marR="7620" marT="7620" marB="0" anchor="b">
                    <a:lnL>
                      <a:noFill/>
                    </a:lnL>
                    <a:lnR>
                      <a:noFill/>
                    </a:lnR>
                    <a:lnT>
                      <a:noFill/>
                    </a:lnT>
                    <a:lnB>
                      <a:noFill/>
                    </a:lnB>
                    <a:solidFill>
                      <a:schemeClr val="bg1"/>
                    </a:solidFill>
                  </a:tcPr>
                </a:tc>
                <a:extLst>
                  <a:ext uri="{0D108BD9-81ED-4DB2-BD59-A6C34878D82A}">
                    <a16:rowId xmlns:a16="http://schemas.microsoft.com/office/drawing/2014/main" val="10008"/>
                  </a:ext>
                </a:extLst>
              </a:tr>
              <a:tr h="459418">
                <a:tc>
                  <a:txBody>
                    <a:bodyPr/>
                    <a:lstStyle/>
                    <a:p>
                      <a:pPr algn="l" fontAlgn="b"/>
                      <a:r>
                        <a:rPr lang="it-IT" sz="1800" b="0"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Tarocco </a:t>
                      </a:r>
                      <a:r>
                        <a:rPr lang="it-IT" sz="1800" b="0" i="0" u="none" strike="noStrike" dirty="0" err="1">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Tapi</a:t>
                      </a:r>
                      <a:endParaRPr lang="it-IT" sz="1800" b="0"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endParaRPr>
                    </a:p>
                  </a:txBody>
                  <a:tcPr marL="7620" marR="7620" marT="7620" marB="0" anchor="b">
                    <a:lnL>
                      <a:noFill/>
                    </a:lnL>
                    <a:lnR>
                      <a:noFill/>
                    </a:lnR>
                    <a:lnT>
                      <a:noFill/>
                    </a:lnT>
                    <a:lnB>
                      <a:noFill/>
                    </a:lnB>
                    <a:solidFill>
                      <a:schemeClr val="bg1">
                        <a:lumMod val="85000"/>
                      </a:schemeClr>
                    </a:solidFill>
                  </a:tcPr>
                </a:tc>
                <a:tc>
                  <a:txBody>
                    <a:bodyPr/>
                    <a:lstStyle/>
                    <a:p>
                      <a:pPr algn="ctr" fontAlgn="b"/>
                      <a:r>
                        <a:rPr lang="it-IT" sz="20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1</a:t>
                      </a:r>
                    </a:p>
                  </a:txBody>
                  <a:tcPr marL="7620" marR="7620" marT="762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9"/>
                  </a:ext>
                </a:extLst>
              </a:tr>
              <a:tr h="459418">
                <a:tc>
                  <a:txBody>
                    <a:bodyPr/>
                    <a:lstStyle/>
                    <a:p>
                      <a:pPr algn="l" fontAlgn="b"/>
                      <a:r>
                        <a:rPr lang="it-IT" sz="1800" b="0"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Tarocco TDV</a:t>
                      </a:r>
                    </a:p>
                  </a:txBody>
                  <a:tcPr marL="7620" marR="7620" marT="7620" marB="0" anchor="b">
                    <a:lnL>
                      <a:noFill/>
                    </a:lnL>
                    <a:lnR>
                      <a:noFill/>
                    </a:lnR>
                    <a:lnT>
                      <a:noFill/>
                    </a:lnT>
                    <a:lnB>
                      <a:noFill/>
                    </a:lnB>
                    <a:solidFill>
                      <a:schemeClr val="bg1"/>
                    </a:solidFill>
                  </a:tcPr>
                </a:tc>
                <a:tc>
                  <a:txBody>
                    <a:bodyPr/>
                    <a:lstStyle/>
                    <a:p>
                      <a:pPr algn="ctr" fontAlgn="b"/>
                      <a:r>
                        <a:rPr lang="it-IT" sz="20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3</a:t>
                      </a:r>
                    </a:p>
                  </a:txBody>
                  <a:tcPr marL="7620" marR="7620" marT="7620" marB="0" anchor="b">
                    <a:lnL>
                      <a:noFill/>
                    </a:lnL>
                    <a:lnR>
                      <a:noFill/>
                    </a:lnR>
                    <a:lnT>
                      <a:noFill/>
                    </a:lnT>
                    <a:lnB>
                      <a:noFill/>
                    </a:lnB>
                    <a:solidFill>
                      <a:schemeClr val="bg1"/>
                    </a:solidFill>
                  </a:tcPr>
                </a:tc>
                <a:extLst>
                  <a:ext uri="{0D108BD9-81ED-4DB2-BD59-A6C34878D82A}">
                    <a16:rowId xmlns:a16="http://schemas.microsoft.com/office/drawing/2014/main" val="10010"/>
                  </a:ext>
                </a:extLst>
              </a:tr>
              <a:tr h="459418">
                <a:tc>
                  <a:txBody>
                    <a:bodyPr/>
                    <a:lstStyle/>
                    <a:p>
                      <a:pPr algn="l" fontAlgn="b"/>
                      <a:r>
                        <a:rPr lang="it-IT" sz="1800" b="0"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Vaccaro</a:t>
                      </a:r>
                    </a:p>
                  </a:txBody>
                  <a:tcPr marL="7620" marR="7620" marT="7620" marB="0" anchor="b">
                    <a:lnL>
                      <a:noFill/>
                    </a:lnL>
                    <a:lnR>
                      <a:noFill/>
                    </a:lnR>
                    <a:lnT>
                      <a:noFill/>
                    </a:lnT>
                    <a:lnB>
                      <a:noFill/>
                    </a:lnB>
                    <a:solidFill>
                      <a:schemeClr val="bg1">
                        <a:lumMod val="85000"/>
                      </a:schemeClr>
                    </a:solidFill>
                  </a:tcPr>
                </a:tc>
                <a:tc>
                  <a:txBody>
                    <a:bodyPr/>
                    <a:lstStyle/>
                    <a:p>
                      <a:pPr algn="ctr" fontAlgn="b"/>
                      <a:r>
                        <a:rPr lang="it-IT" sz="2000" b="1" i="0" u="none" strike="noStrike" dirty="0">
                          <a:solidFill>
                            <a:schemeClr val="tx1"/>
                          </a:solidFill>
                          <a:effectLst/>
                          <a:latin typeface="Fira Sans Medium" panose="020B0603050000020004" pitchFamily="34" charset="0"/>
                          <a:ea typeface="Open Sans Light" panose="020B0306030504020204" pitchFamily="34" charset="0"/>
                          <a:cs typeface="Open Sans Light" panose="020B0306030504020204" pitchFamily="34" charset="0"/>
                        </a:rPr>
                        <a:t>4</a:t>
                      </a:r>
                    </a:p>
                  </a:txBody>
                  <a:tcPr marL="7620" marR="7620" marT="762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11"/>
                  </a:ext>
                </a:extLst>
              </a:tr>
            </a:tbl>
          </a:graphicData>
        </a:graphic>
      </p:graphicFrame>
      <p:pic>
        <p:nvPicPr>
          <p:cNvPr id="4" name="Immagine 3"/>
          <p:cNvPicPr>
            <a:picLocks noChangeAspect="1"/>
          </p:cNvPicPr>
          <p:nvPr/>
        </p:nvPicPr>
        <p:blipFill rotWithShape="1">
          <a:blip r:embed="rId5"/>
          <a:srcRect l="11327" t="17013" r="10399" b="12287"/>
          <a:stretch>
            <a:fillRect/>
          </a:stretch>
        </p:blipFill>
        <p:spPr>
          <a:xfrm>
            <a:off x="3094449" y="1364094"/>
            <a:ext cx="1252541" cy="1131341"/>
          </a:xfrm>
          <a:prstGeom prst="rect">
            <a:avLst/>
          </a:prstGeom>
        </p:spPr>
      </p:pic>
      <p:pic>
        <p:nvPicPr>
          <p:cNvPr id="5" name="Immagine 4"/>
          <p:cNvPicPr>
            <a:picLocks noChangeAspect="1"/>
          </p:cNvPicPr>
          <p:nvPr/>
        </p:nvPicPr>
        <p:blipFill rotWithShape="1">
          <a:blip r:embed="rId6"/>
          <a:srcRect l="20032" r="29512"/>
          <a:stretch>
            <a:fillRect/>
          </a:stretch>
        </p:blipFill>
        <p:spPr>
          <a:xfrm>
            <a:off x="4599512" y="0"/>
            <a:ext cx="2292750" cy="6816000"/>
          </a:xfrm>
          <a:prstGeom prst="rect">
            <a:avLst/>
          </a:prstGeom>
        </p:spPr>
      </p:pic>
      <p:sp>
        <p:nvSpPr>
          <p:cNvPr id="6" name="CasellaDiTesto 5"/>
          <p:cNvSpPr txBox="1"/>
          <p:nvPr/>
        </p:nvSpPr>
        <p:spPr>
          <a:xfrm>
            <a:off x="5247906" y="202531"/>
            <a:ext cx="774007" cy="3160096"/>
          </a:xfrm>
          <a:prstGeom prst="rect">
            <a:avLst/>
          </a:prstGeom>
          <a:noFill/>
        </p:spPr>
        <p:txBody>
          <a:bodyPr wrap="square" rtlCol="0">
            <a:spAutoFit/>
          </a:bodyPr>
          <a:lstStyle/>
          <a:p>
            <a:pPr defTabSz="914400"/>
            <a:r>
              <a:rPr lang="it-IT" sz="19935" dirty="0">
                <a:solidFill>
                  <a:srgbClr val="FF0000"/>
                </a:solidFill>
                <a:latin typeface="Calibri" panose="020F0502020204030204"/>
              </a:rPr>
              <a:t>?</a:t>
            </a:r>
            <a:endParaRPr lang="it-IT" sz="1865" dirty="0">
              <a:solidFill>
                <a:srgbClr val="FF0000"/>
              </a:solidFill>
              <a:latin typeface="Calibri" panose="020F0502020204030204"/>
            </a:endParaRPr>
          </a:p>
        </p:txBody>
      </p:sp>
      <p:sp>
        <p:nvSpPr>
          <p:cNvPr id="8" name="CasellaDiTesto 7"/>
          <p:cNvSpPr txBox="1"/>
          <p:nvPr/>
        </p:nvSpPr>
        <p:spPr>
          <a:xfrm>
            <a:off x="7082294" y="374608"/>
            <a:ext cx="4713435" cy="912558"/>
          </a:xfrm>
          <a:prstGeom prst="rect">
            <a:avLst/>
          </a:prstGeom>
          <a:noFill/>
        </p:spPr>
        <p:txBody>
          <a:bodyPr wrap="square" rtlCol="0">
            <a:spAutoFit/>
          </a:bodyPr>
          <a:lstStyle/>
          <a:p>
            <a:pPr algn="ctr" defTabSz="609600"/>
            <a:r>
              <a:rPr lang="it-IT" sz="2665" b="1" dirty="0">
                <a:solidFill>
                  <a:prstClr val="black"/>
                </a:solidFill>
                <a:latin typeface="Fira Sans Medium" panose="020B0603050000020004" pitchFamily="34" charset="0"/>
              </a:rPr>
              <a:t>Marcatori genotipo specifici</a:t>
            </a:r>
            <a:r>
              <a:rPr lang="it-IT" sz="2665" dirty="0">
                <a:solidFill>
                  <a:prstClr val="black"/>
                </a:solidFill>
                <a:latin typeface="Fira Sans Medium" panose="020B0603050000020004" pitchFamily="34" charset="0"/>
              </a:rPr>
              <a:t>   (30)</a:t>
            </a:r>
          </a:p>
        </p:txBody>
      </p:sp>
      <p:cxnSp>
        <p:nvCxnSpPr>
          <p:cNvPr id="9" name="Connettore 2 8"/>
          <p:cNvCxnSpPr/>
          <p:nvPr/>
        </p:nvCxnSpPr>
        <p:spPr bwMode="auto">
          <a:xfrm flipH="1">
            <a:off x="2952477" y="3570616"/>
            <a:ext cx="208552" cy="1918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87758" y="38674"/>
            <a:ext cx="822960" cy="371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it-IT" sz="1200">
              <a:solidFill>
                <a:prstClr val="white"/>
              </a:solidFill>
              <a:latin typeface="Calibri" panose="020F0502020204030204"/>
            </a:endParaRPr>
          </a:p>
        </p:txBody>
      </p:sp>
      <p:cxnSp>
        <p:nvCxnSpPr>
          <p:cNvPr id="17" name="Connettore 2 16"/>
          <p:cNvCxnSpPr/>
          <p:nvPr/>
        </p:nvCxnSpPr>
        <p:spPr bwMode="auto">
          <a:xfrm flipH="1">
            <a:off x="2546563" y="1172223"/>
            <a:ext cx="208552" cy="1918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8"/>
          <p:cNvSpPr/>
          <p:nvPr/>
        </p:nvSpPr>
        <p:spPr>
          <a:xfrm>
            <a:off x="178096" y="6560293"/>
            <a:ext cx="10551561" cy="289823"/>
          </a:xfrm>
          <a:prstGeom prst="rect">
            <a:avLst/>
          </a:prstGeom>
          <a:solidFill>
            <a:srgbClr val="00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a:solidFill>
                <a:prstClr val="white"/>
              </a:solidFill>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81790" y="854242"/>
            <a:ext cx="10515600" cy="5582653"/>
          </a:xfrm>
        </p:spPr>
        <p:txBody>
          <a:bodyPr>
            <a:normAutofit fontScale="85000" lnSpcReduction="20000"/>
          </a:bodyPr>
          <a:lstStyle/>
          <a:p>
            <a:pPr marL="0" indent="0">
              <a:buNone/>
            </a:pPr>
            <a:r>
              <a:rPr lang="it-IT" sz="4800" b="1" dirty="0">
                <a:solidFill>
                  <a:srgbClr val="002060"/>
                </a:solidFill>
                <a:latin typeface="+mj-lt"/>
              </a:rPr>
              <a:t>Fisionomia</a:t>
            </a:r>
          </a:p>
          <a:p>
            <a:pPr marL="0" indent="0">
              <a:buNone/>
            </a:pPr>
            <a:endParaRPr lang="it-IT" sz="3200" b="1" dirty="0">
              <a:solidFill>
                <a:srgbClr val="002060"/>
              </a:solidFill>
              <a:latin typeface="+mj-lt"/>
            </a:endParaRPr>
          </a:p>
          <a:p>
            <a:pPr lvl="2">
              <a:buFontTx/>
              <a:buChar char="-"/>
            </a:pPr>
            <a:r>
              <a:rPr lang="it-IT" sz="3900" dirty="0">
                <a:solidFill>
                  <a:srgbClr val="002060"/>
                </a:solidFill>
                <a:latin typeface="+mj-lt"/>
              </a:rPr>
              <a:t>Diffusione planetaria </a:t>
            </a:r>
          </a:p>
          <a:p>
            <a:pPr lvl="2">
              <a:buFontTx/>
              <a:buChar char="-"/>
            </a:pPr>
            <a:r>
              <a:rPr lang="it-IT" sz="3900" dirty="0">
                <a:solidFill>
                  <a:srgbClr val="002060"/>
                </a:solidFill>
                <a:latin typeface="+mj-lt"/>
              </a:rPr>
              <a:t>Pluralità di specie </a:t>
            </a:r>
          </a:p>
          <a:p>
            <a:pPr lvl="2">
              <a:buFontTx/>
              <a:buChar char="-"/>
            </a:pPr>
            <a:r>
              <a:rPr lang="it-IT" sz="3900" dirty="0">
                <a:solidFill>
                  <a:srgbClr val="002060"/>
                </a:solidFill>
                <a:latin typeface="+mj-lt"/>
              </a:rPr>
              <a:t>Prodotti (marchi e produzioni </a:t>
            </a:r>
            <a:r>
              <a:rPr lang="it-IT" sz="3900" dirty="0" err="1">
                <a:solidFill>
                  <a:srgbClr val="002060"/>
                </a:solidFill>
                <a:latin typeface="+mj-lt"/>
              </a:rPr>
              <a:t>bio</a:t>
            </a:r>
            <a:r>
              <a:rPr lang="it-IT" sz="3900" dirty="0">
                <a:solidFill>
                  <a:srgbClr val="002060"/>
                </a:solidFill>
                <a:latin typeface="+mj-lt"/>
              </a:rPr>
              <a:t>)</a:t>
            </a:r>
          </a:p>
          <a:p>
            <a:pPr lvl="2">
              <a:buFontTx/>
              <a:buChar char="-"/>
            </a:pPr>
            <a:r>
              <a:rPr lang="it-IT" sz="3900" dirty="0">
                <a:solidFill>
                  <a:srgbClr val="002060"/>
                </a:solidFill>
                <a:latin typeface="+mj-lt"/>
              </a:rPr>
              <a:t>Coprodotti</a:t>
            </a:r>
          </a:p>
          <a:p>
            <a:pPr lvl="2">
              <a:buFontTx/>
              <a:buChar char="-"/>
            </a:pPr>
            <a:r>
              <a:rPr lang="it-IT" sz="3900" dirty="0">
                <a:solidFill>
                  <a:srgbClr val="002060"/>
                </a:solidFill>
                <a:latin typeface="+mj-lt"/>
              </a:rPr>
              <a:t>Settore ornamentale</a:t>
            </a:r>
          </a:p>
          <a:p>
            <a:pPr lvl="2">
              <a:buFontTx/>
              <a:buChar char="-"/>
            </a:pPr>
            <a:r>
              <a:rPr lang="it-IT" sz="3900" dirty="0">
                <a:solidFill>
                  <a:srgbClr val="002060"/>
                </a:solidFill>
                <a:latin typeface="+mj-lt"/>
              </a:rPr>
              <a:t>Impatto paesaggistico e territoriale </a:t>
            </a:r>
          </a:p>
          <a:p>
            <a:pPr marL="914400" lvl="2" indent="0">
              <a:buNone/>
            </a:pPr>
            <a:endParaRPr lang="it-IT" sz="3900" dirty="0">
              <a:solidFill>
                <a:srgbClr val="002060"/>
              </a:solidFill>
              <a:latin typeface="+mj-lt"/>
            </a:endParaRPr>
          </a:p>
          <a:p>
            <a:pPr lvl="2">
              <a:buFontTx/>
              <a:buChar char="-"/>
            </a:pPr>
            <a:endParaRPr lang="it-IT" sz="3900" dirty="0">
              <a:solidFill>
                <a:srgbClr val="002060"/>
              </a:solidFill>
              <a:latin typeface="+mj-lt"/>
            </a:endParaRPr>
          </a:p>
          <a:p>
            <a:pPr marL="914400" lvl="2" indent="0">
              <a:buNone/>
            </a:pPr>
            <a:r>
              <a:rPr lang="it-IT" sz="3900" dirty="0">
                <a:solidFill>
                  <a:srgbClr val="002060"/>
                </a:solidFill>
                <a:latin typeface="+mj-lt"/>
              </a:rPr>
              <a:t>Frammentaria conoscenza della consistenza del settore in Italia</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6811377" y="1608001"/>
            <a:ext cx="4851653" cy="4956163"/>
            <a:chOff x="12883530" y="7660617"/>
            <a:chExt cx="5890906" cy="6080735"/>
          </a:xfrm>
        </p:grpSpPr>
        <p:pic>
          <p:nvPicPr>
            <p:cNvPr id="15" name="Immagine 14" descr="Immagine che contiene diagramma, testo, Diagramma, linea&#10;&#10;Descrizione generata automaticamente"/>
            <p:cNvPicPr>
              <a:picLocks noChangeAspect="1"/>
            </p:cNvPicPr>
            <p:nvPr/>
          </p:nvPicPr>
          <p:blipFill>
            <a:blip r:embed="rId3">
              <a:extLst>
                <a:ext uri="{28A0092B-C50C-407E-A947-70E740481C1C}">
                  <a14:useLocalDpi xmlns:a14="http://schemas.microsoft.com/office/drawing/2010/main" val="0"/>
                </a:ext>
              </a:extLst>
            </a:blip>
            <a:srcRect l="52260" t="4510" r="1" b="59169"/>
            <a:stretch>
              <a:fillRect/>
            </a:stretch>
          </p:blipFill>
          <p:spPr>
            <a:xfrm>
              <a:off x="12883530" y="8305775"/>
              <a:ext cx="5890906" cy="5435577"/>
            </a:xfrm>
            <a:prstGeom prst="rect">
              <a:avLst/>
            </a:prstGeom>
          </p:spPr>
        </p:pic>
        <p:pic>
          <p:nvPicPr>
            <p:cNvPr id="16" name="Immagine 15" descr="Immagine che contiene diagramma, testo, Diagramma, linea&#10;&#10;Descrizione generata automaticamente"/>
            <p:cNvPicPr>
              <a:picLocks noChangeAspect="1"/>
            </p:cNvPicPr>
            <p:nvPr/>
          </p:nvPicPr>
          <p:blipFill>
            <a:blip r:embed="rId3">
              <a:extLst>
                <a:ext uri="{28A0092B-C50C-407E-A947-70E740481C1C}">
                  <a14:useLocalDpi xmlns:a14="http://schemas.microsoft.com/office/drawing/2010/main" val="0"/>
                </a:ext>
              </a:extLst>
            </a:blip>
            <a:srcRect l="55614" t="199" b="96115"/>
            <a:stretch>
              <a:fillRect/>
            </a:stretch>
          </p:blipFill>
          <p:spPr>
            <a:xfrm>
              <a:off x="13045080" y="7660617"/>
              <a:ext cx="5477103" cy="551527"/>
            </a:xfrm>
            <a:prstGeom prst="rect">
              <a:avLst/>
            </a:prstGeom>
          </p:spPr>
        </p:pic>
      </p:grpSp>
      <p:pic>
        <p:nvPicPr>
          <p:cNvPr id="5" name="Immagine 4"/>
          <p:cNvPicPr>
            <a:picLocks noChangeAspect="1"/>
          </p:cNvPicPr>
          <p:nvPr/>
        </p:nvPicPr>
        <p:blipFill>
          <a:blip r:embed="rId4"/>
          <a:stretch>
            <a:fillRect/>
          </a:stretch>
        </p:blipFill>
        <p:spPr>
          <a:xfrm>
            <a:off x="9915166" y="293839"/>
            <a:ext cx="2230264" cy="1673777"/>
          </a:xfrm>
          <a:prstGeom prst="rect">
            <a:avLst/>
          </a:prstGeom>
          <a:ln>
            <a:noFill/>
          </a:ln>
          <a:effectLst>
            <a:softEdge rad="112500"/>
          </a:effectLst>
        </p:spPr>
      </p:pic>
      <p:pic>
        <p:nvPicPr>
          <p:cNvPr id="22" name="Immagine 21" descr="Immagine che contiene diagramma, testo, Diagramma, linea&#10;&#10;Descrizione generata automaticamente"/>
          <p:cNvPicPr>
            <a:picLocks noChangeAspect="1"/>
          </p:cNvPicPr>
          <p:nvPr/>
        </p:nvPicPr>
        <p:blipFill>
          <a:blip r:embed="rId3">
            <a:extLst>
              <a:ext uri="{28A0092B-C50C-407E-A947-70E740481C1C}">
                <a14:useLocalDpi xmlns:a14="http://schemas.microsoft.com/office/drawing/2010/main" val="0"/>
              </a:ext>
            </a:extLst>
          </a:blip>
          <a:srcRect l="4619" t="4510" r="54540" b="59169"/>
          <a:stretch>
            <a:fillRect/>
          </a:stretch>
        </p:blipFill>
        <p:spPr>
          <a:xfrm>
            <a:off x="1070177" y="1967614"/>
            <a:ext cx="4851653" cy="5232782"/>
          </a:xfrm>
          <a:prstGeom prst="rect">
            <a:avLst/>
          </a:prstGeom>
        </p:spPr>
      </p:pic>
      <p:sp>
        <p:nvSpPr>
          <p:cNvPr id="74" name="CasellaDiTesto 73"/>
          <p:cNvSpPr txBox="1"/>
          <p:nvPr/>
        </p:nvSpPr>
        <p:spPr>
          <a:xfrm>
            <a:off x="0" y="110681"/>
            <a:ext cx="12192000" cy="1323439"/>
          </a:xfrm>
          <a:prstGeom prst="rect">
            <a:avLst/>
          </a:prstGeom>
          <a:noFill/>
        </p:spPr>
        <p:txBody>
          <a:bodyPr wrap="square" rtlCol="0">
            <a:spAutoFit/>
          </a:bodyPr>
          <a:lstStyle/>
          <a:p>
            <a:pPr algn="ctr" defTabSz="609600"/>
            <a:r>
              <a:rPr lang="it-IT" sz="4000" dirty="0">
                <a:solidFill>
                  <a:prstClr val="black"/>
                </a:solidFill>
                <a:latin typeface="Fira Sans Medium" panose="020B0603050000020004" pitchFamily="34" charset="0"/>
              </a:rPr>
              <a:t>Individuazione di mescolanza di succhi con strumenti ottici</a:t>
            </a:r>
          </a:p>
        </p:txBody>
      </p:sp>
      <p:sp>
        <p:nvSpPr>
          <p:cNvPr id="9" name="Rectangle 8"/>
          <p:cNvSpPr/>
          <p:nvPr/>
        </p:nvSpPr>
        <p:spPr>
          <a:xfrm>
            <a:off x="178096" y="6560293"/>
            <a:ext cx="10551561" cy="289823"/>
          </a:xfrm>
          <a:prstGeom prst="rect">
            <a:avLst/>
          </a:prstGeom>
          <a:solidFill>
            <a:srgbClr val="00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a:solidFill>
                <a:prstClr val="white"/>
              </a:solidFill>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3512881" y="1725678"/>
            <a:ext cx="8575415" cy="2893889"/>
            <a:chOff x="5071199" y="2969515"/>
            <a:chExt cx="12863123" cy="4340834"/>
          </a:xfrm>
        </p:grpSpPr>
        <p:pic>
          <p:nvPicPr>
            <p:cNvPr id="7" name="Immagine 6"/>
            <p:cNvPicPr>
              <a:picLocks noChangeAspect="1"/>
            </p:cNvPicPr>
            <p:nvPr/>
          </p:nvPicPr>
          <p:blipFill>
            <a:blip r:embed="rId3"/>
            <a:stretch>
              <a:fillRect/>
            </a:stretch>
          </p:blipFill>
          <p:spPr>
            <a:xfrm>
              <a:off x="5071199" y="3003144"/>
              <a:ext cx="6379845" cy="4307205"/>
            </a:xfrm>
            <a:prstGeom prst="rect">
              <a:avLst/>
            </a:prstGeom>
          </p:spPr>
        </p:pic>
        <p:pic>
          <p:nvPicPr>
            <p:cNvPr id="9" name="Immagine 8"/>
            <p:cNvPicPr>
              <a:picLocks noChangeAspect="1"/>
            </p:cNvPicPr>
            <p:nvPr/>
          </p:nvPicPr>
          <p:blipFill>
            <a:blip r:embed="rId4"/>
            <a:stretch>
              <a:fillRect/>
            </a:stretch>
          </p:blipFill>
          <p:spPr>
            <a:xfrm>
              <a:off x="11629153" y="2969515"/>
              <a:ext cx="6305169" cy="4314063"/>
            </a:xfrm>
            <a:prstGeom prst="rect">
              <a:avLst/>
            </a:prstGeom>
          </p:spPr>
        </p:pic>
      </p:grpSp>
      <p:pic>
        <p:nvPicPr>
          <p:cNvPr id="22" name="Immagine 21" descr="Immagine che contiene diagramma, testo, Diagramma, linea&#10;&#10;Descrizione generata automaticamente"/>
          <p:cNvPicPr>
            <a:picLocks noChangeAspect="1"/>
          </p:cNvPicPr>
          <p:nvPr/>
        </p:nvPicPr>
        <p:blipFill>
          <a:blip r:embed="rId5" cstate="print">
            <a:extLst>
              <a:ext uri="{28A0092B-C50C-407E-A947-70E740481C1C}">
                <a14:useLocalDpi xmlns:a14="http://schemas.microsoft.com/office/drawing/2010/main" val="0"/>
              </a:ext>
            </a:extLst>
          </a:blip>
          <a:srcRect l="4619" t="4510" r="54540" b="59169"/>
          <a:stretch>
            <a:fillRect/>
          </a:stretch>
        </p:blipFill>
        <p:spPr>
          <a:xfrm>
            <a:off x="153096" y="1913466"/>
            <a:ext cx="3359785" cy="3623718"/>
          </a:xfrm>
          <a:prstGeom prst="rect">
            <a:avLst/>
          </a:prstGeom>
        </p:spPr>
      </p:pic>
      <p:sp>
        <p:nvSpPr>
          <p:cNvPr id="74" name="CasellaDiTesto 73"/>
          <p:cNvSpPr txBox="1"/>
          <p:nvPr/>
        </p:nvSpPr>
        <p:spPr>
          <a:xfrm>
            <a:off x="0" y="110681"/>
            <a:ext cx="12192000" cy="1323439"/>
          </a:xfrm>
          <a:prstGeom prst="rect">
            <a:avLst/>
          </a:prstGeom>
          <a:noFill/>
        </p:spPr>
        <p:txBody>
          <a:bodyPr wrap="square" rtlCol="0">
            <a:spAutoFit/>
          </a:bodyPr>
          <a:lstStyle/>
          <a:p>
            <a:pPr algn="ctr" defTabSz="609600"/>
            <a:r>
              <a:rPr lang="it-IT" sz="4000" dirty="0">
                <a:solidFill>
                  <a:prstClr val="black"/>
                </a:solidFill>
                <a:latin typeface="Fira Sans Medium" panose="020B0603050000020004" pitchFamily="34" charset="0"/>
              </a:rPr>
              <a:t>Individuazione di mescolanza di succhi con analisi DNA</a:t>
            </a:r>
          </a:p>
        </p:txBody>
      </p:sp>
      <p:sp>
        <p:nvSpPr>
          <p:cNvPr id="11" name="Rectangle 8"/>
          <p:cNvSpPr/>
          <p:nvPr/>
        </p:nvSpPr>
        <p:spPr>
          <a:xfrm>
            <a:off x="178096" y="6560293"/>
            <a:ext cx="10551561" cy="289823"/>
          </a:xfrm>
          <a:prstGeom prst="rect">
            <a:avLst/>
          </a:prstGeom>
          <a:solidFill>
            <a:srgbClr val="00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a:solidFill>
                <a:prstClr val="white"/>
              </a:solidFill>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81045" y="426973"/>
            <a:ext cx="6642734" cy="49657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defRPr/>
            </a:pPr>
            <a:r>
              <a:rPr kumimoji="0" sz="3200" b="1" i="0" u="none" strike="noStrike" kern="1200" cap="none" spc="0" normalizeH="0" baseline="0" noProof="0">
                <a:ln>
                  <a:noFill/>
                </a:ln>
                <a:solidFill>
                  <a:srgbClr val="D24717"/>
                </a:solidFill>
                <a:effectLst/>
                <a:uLnTx/>
                <a:uFillTx/>
                <a:latin typeface="Arial" panose="020B0604020202020204"/>
                <a:ea typeface="+mn-ea"/>
                <a:cs typeface="Arial" panose="020B0604020202020204"/>
              </a:rPr>
              <a:t>C</a:t>
            </a:r>
            <a:r>
              <a:rPr kumimoji="0" sz="3200" b="1" i="0" u="none" strike="noStrike" kern="1200" cap="none" spc="-235" normalizeH="0" baseline="0" noProof="0">
                <a:ln>
                  <a:noFill/>
                </a:ln>
                <a:solidFill>
                  <a:srgbClr val="D24717"/>
                </a:solidFill>
                <a:effectLst/>
                <a:uLnTx/>
                <a:uFillTx/>
                <a:latin typeface="Arial" panose="020B0604020202020204"/>
                <a:ea typeface="+mn-ea"/>
                <a:cs typeface="Arial" panose="020B0604020202020204"/>
              </a:rPr>
              <a:t>A</a:t>
            </a:r>
            <a:r>
              <a:rPr kumimoji="0" sz="3200" b="1" i="0" u="none" strike="noStrike" kern="1200" cap="none" spc="-245" normalizeH="0" baseline="0" noProof="0">
                <a:ln>
                  <a:noFill/>
                </a:ln>
                <a:solidFill>
                  <a:srgbClr val="D24717"/>
                </a:solidFill>
                <a:effectLst/>
                <a:uLnTx/>
                <a:uFillTx/>
                <a:latin typeface="Arial" panose="020B0604020202020204"/>
                <a:ea typeface="+mn-ea"/>
                <a:cs typeface="Arial" panose="020B0604020202020204"/>
              </a:rPr>
              <a:t>T</a:t>
            </a:r>
            <a:r>
              <a:rPr kumimoji="0" sz="3200" b="1" i="0" u="none" strike="noStrike" kern="1200" cap="none" spc="0" normalizeH="0" baseline="0" noProof="0">
                <a:ln>
                  <a:noFill/>
                </a:ln>
                <a:solidFill>
                  <a:srgbClr val="D24717"/>
                </a:solidFill>
                <a:effectLst/>
                <a:uLnTx/>
                <a:uFillTx/>
                <a:latin typeface="Arial" panose="020B0604020202020204"/>
                <a:ea typeface="+mn-ea"/>
                <a:cs typeface="Arial" panose="020B0604020202020204"/>
              </a:rPr>
              <a:t>ANIA</a:t>
            </a:r>
            <a:r>
              <a:rPr kumimoji="0" sz="3200" b="1" i="0" u="none" strike="noStrike" kern="1200" cap="none" spc="-140" normalizeH="0" baseline="0" noProof="0">
                <a:ln>
                  <a:noFill/>
                </a:ln>
                <a:solidFill>
                  <a:srgbClr val="D24717"/>
                </a:solidFill>
                <a:effectLst/>
                <a:uLnTx/>
                <a:uFillTx/>
                <a:latin typeface="Arial" panose="020B0604020202020204"/>
                <a:ea typeface="+mn-ea"/>
                <a:cs typeface="Arial" panose="020B0604020202020204"/>
              </a:rPr>
              <a:t> </a:t>
            </a:r>
            <a:r>
              <a:rPr kumimoji="0" sz="3200" b="1" i="0" u="none" strike="noStrike" kern="1200" cap="none" spc="0" normalizeH="0" baseline="0" noProof="0">
                <a:ln>
                  <a:noFill/>
                </a:ln>
                <a:solidFill>
                  <a:srgbClr val="D24717"/>
                </a:solidFill>
                <a:effectLst/>
                <a:uLnTx/>
                <a:uFillTx/>
                <a:latin typeface="Arial" panose="020B0604020202020204"/>
                <a:ea typeface="+mn-ea"/>
                <a:cs typeface="Arial" panose="020B0604020202020204"/>
              </a:rPr>
              <a:t>IS RE</a:t>
            </a:r>
            <a:r>
              <a:rPr kumimoji="0" sz="3200" b="1" i="0" u="none" strike="noStrike" kern="1200" cap="none" spc="5" normalizeH="0" baseline="0" noProof="0">
                <a:ln>
                  <a:noFill/>
                </a:ln>
                <a:solidFill>
                  <a:srgbClr val="D24717"/>
                </a:solidFill>
                <a:effectLst/>
                <a:uLnTx/>
                <a:uFillTx/>
                <a:latin typeface="Arial" panose="020B0604020202020204"/>
                <a:ea typeface="+mn-ea"/>
                <a:cs typeface="Arial" panose="020B0604020202020204"/>
              </a:rPr>
              <a:t>A</a:t>
            </a:r>
            <a:r>
              <a:rPr kumimoji="0" sz="3200" b="1" i="0" u="none" strike="noStrike" kern="1200" cap="none" spc="0" normalizeH="0" baseline="0" noProof="0">
                <a:ln>
                  <a:noFill/>
                </a:ln>
                <a:solidFill>
                  <a:srgbClr val="D24717"/>
                </a:solidFill>
                <a:effectLst/>
                <a:uLnTx/>
                <a:uFillTx/>
                <a:latin typeface="Arial" panose="020B0604020202020204"/>
                <a:ea typeface="+mn-ea"/>
                <a:cs typeface="Arial" panose="020B0604020202020204"/>
              </a:rPr>
              <a:t>DY</a:t>
            </a:r>
            <a:r>
              <a:rPr kumimoji="0" sz="3200" b="1" i="0" u="none" strike="noStrike" kern="1200" cap="none" spc="-75" normalizeH="0" baseline="0" noProof="0">
                <a:ln>
                  <a:noFill/>
                </a:ln>
                <a:solidFill>
                  <a:srgbClr val="D24717"/>
                </a:solidFill>
                <a:effectLst/>
                <a:uLnTx/>
                <a:uFillTx/>
                <a:latin typeface="Arial" panose="020B0604020202020204"/>
                <a:ea typeface="+mn-ea"/>
                <a:cs typeface="Arial" panose="020B0604020202020204"/>
              </a:rPr>
              <a:t> </a:t>
            </a:r>
            <a:r>
              <a:rPr kumimoji="0" sz="3200" b="1" i="0" u="none" strike="noStrike" kern="1200" cap="none" spc="-65" normalizeH="0" baseline="0" noProof="0">
                <a:ln>
                  <a:noFill/>
                </a:ln>
                <a:solidFill>
                  <a:srgbClr val="D24717"/>
                </a:solidFill>
                <a:effectLst/>
                <a:uLnTx/>
                <a:uFillTx/>
                <a:latin typeface="Arial" panose="020B0604020202020204"/>
                <a:ea typeface="+mn-ea"/>
                <a:cs typeface="Arial" panose="020B0604020202020204"/>
              </a:rPr>
              <a:t>T</a:t>
            </a:r>
            <a:r>
              <a:rPr kumimoji="0" sz="3200" b="1" i="0" u="none" strike="noStrike" kern="1200" cap="none" spc="0" normalizeH="0" baseline="0" noProof="0">
                <a:ln>
                  <a:noFill/>
                </a:ln>
                <a:solidFill>
                  <a:srgbClr val="D24717"/>
                </a:solidFill>
                <a:effectLst/>
                <a:uLnTx/>
                <a:uFillTx/>
                <a:latin typeface="Arial" panose="020B0604020202020204"/>
                <a:ea typeface="+mn-ea"/>
                <a:cs typeface="Arial" panose="020B0604020202020204"/>
              </a:rPr>
              <a:t>O</a:t>
            </a:r>
            <a:r>
              <a:rPr kumimoji="0" sz="3200" b="1" i="0" u="none" strike="noStrike" kern="1200" cap="none" spc="-15" normalizeH="0" baseline="0" noProof="0">
                <a:ln>
                  <a:noFill/>
                </a:ln>
                <a:solidFill>
                  <a:srgbClr val="D24717"/>
                </a:solidFill>
                <a:effectLst/>
                <a:uLnTx/>
                <a:uFillTx/>
                <a:latin typeface="Arial" panose="020B0604020202020204"/>
                <a:ea typeface="+mn-ea"/>
                <a:cs typeface="Arial" panose="020B0604020202020204"/>
              </a:rPr>
              <a:t> </a:t>
            </a:r>
            <a:r>
              <a:rPr kumimoji="0" sz="3200" b="1" i="0" u="none" strike="noStrike" kern="1200" cap="none" spc="0" normalizeH="0" baseline="0" noProof="0">
                <a:ln>
                  <a:noFill/>
                </a:ln>
                <a:solidFill>
                  <a:srgbClr val="D24717"/>
                </a:solidFill>
                <a:effectLst/>
                <a:uLnTx/>
                <a:uFillTx/>
                <a:latin typeface="Arial" panose="020B0604020202020204"/>
                <a:ea typeface="+mn-ea"/>
                <a:cs typeface="Arial" panose="020B0604020202020204"/>
              </a:rPr>
              <a:t>HOST</a:t>
            </a:r>
            <a:r>
              <a:rPr kumimoji="0" sz="3200" b="1" i="0" u="none" strike="noStrike" kern="1200" cap="none" spc="-15" normalizeH="0" baseline="0" noProof="0">
                <a:ln>
                  <a:noFill/>
                </a:ln>
                <a:solidFill>
                  <a:srgbClr val="D24717"/>
                </a:solidFill>
                <a:effectLst/>
                <a:uLnTx/>
                <a:uFillTx/>
                <a:latin typeface="Arial" panose="020B0604020202020204"/>
                <a:ea typeface="+mn-ea"/>
                <a:cs typeface="Arial" panose="020B0604020202020204"/>
              </a:rPr>
              <a:t> </a:t>
            </a:r>
            <a:r>
              <a:rPr kumimoji="0" sz="3200" b="1" i="0" u="none" strike="noStrike" kern="1200" cap="none" spc="0" normalizeH="0" baseline="0" noProof="0">
                <a:ln>
                  <a:noFill/>
                </a:ln>
                <a:solidFill>
                  <a:srgbClr val="D24717"/>
                </a:solidFill>
                <a:effectLst/>
                <a:uLnTx/>
                <a:uFillTx/>
                <a:latin typeface="Arial" panose="020B0604020202020204"/>
                <a:ea typeface="+mn-ea"/>
                <a:cs typeface="Arial" panose="020B0604020202020204"/>
              </a:rPr>
              <a:t>THE</a:t>
            </a:r>
            <a:endParaRPr kumimoji="0" sz="3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 name="object 3"/>
          <p:cNvSpPr/>
          <p:nvPr/>
        </p:nvSpPr>
        <p:spPr>
          <a:xfrm>
            <a:off x="4320540" y="5247132"/>
            <a:ext cx="1780032" cy="880872"/>
          </a:xfrm>
          <a:prstGeom prst="rect">
            <a:avLst/>
          </a:prstGeom>
          <a:blipFill>
            <a:blip r:embed="rId3" cstate="print"/>
            <a:stretch>
              <a:fillRect/>
            </a:stretch>
          </a:bli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6239255" y="5241035"/>
            <a:ext cx="1479803" cy="880871"/>
          </a:xfrm>
          <a:prstGeom prst="rect">
            <a:avLst/>
          </a:prstGeom>
          <a:blipFill>
            <a:blip r:embed="rId4" cstate="print"/>
            <a:stretch>
              <a:fillRect/>
            </a:stretch>
          </a:bli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txBox="1"/>
          <p:nvPr/>
        </p:nvSpPr>
        <p:spPr>
          <a:xfrm>
            <a:off x="343001" y="6482384"/>
            <a:ext cx="3893820" cy="25590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defRPr/>
            </a:pP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All </a:t>
            </a:r>
            <a:r>
              <a:rPr kumimoji="0" sz="800" b="0" i="0" u="none" strike="noStrike" kern="1200" cap="none" spc="-15"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c</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on</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t</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en</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ts</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i</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n</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cl</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ude</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d</a:t>
            </a:r>
            <a:r>
              <a:rPr kumimoji="0" sz="800" b="0" i="0" u="none" strike="noStrike" kern="1200" cap="none" spc="10"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in t</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h</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is</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 do</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c</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u</a:t>
            </a:r>
            <a:r>
              <a:rPr kumimoji="0" sz="800" b="0" i="0" u="none" strike="noStrike" kern="1200" cap="none" spc="10" normalizeH="0" baseline="0" noProof="0">
                <a:ln>
                  <a:noFill/>
                </a:ln>
                <a:solidFill>
                  <a:srgbClr val="7E7E7E"/>
                </a:solidFill>
                <a:effectLst/>
                <a:uLnTx/>
                <a:uFillTx/>
                <a:latin typeface="Arial" panose="020B0604020202020204"/>
                <a:ea typeface="+mn-ea"/>
                <a:cs typeface="Arial" panose="020B0604020202020204"/>
              </a:rPr>
              <a:t>m</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en</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t</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 ar</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e</a:t>
            </a:r>
            <a:r>
              <a:rPr kumimoji="0" sz="800" b="0" i="0" u="none" strike="noStrike" kern="1200" cap="none" spc="10"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proper</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ty</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o</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f</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T</a:t>
            </a:r>
            <a:r>
              <a:rPr kumimoji="0" sz="800" b="0" i="0" u="none" strike="noStrike" kern="1200" cap="none" spc="-10" normalizeH="0" baseline="0" noProof="0">
                <a:ln>
                  <a:noFill/>
                </a:ln>
                <a:solidFill>
                  <a:srgbClr val="7E7E7E"/>
                </a:solidFill>
                <a:effectLst/>
                <a:uLnTx/>
                <a:uFillTx/>
                <a:latin typeface="Arial" panose="020B0604020202020204"/>
                <a:ea typeface="+mn-ea"/>
                <a:cs typeface="Arial" panose="020B0604020202020204"/>
              </a:rPr>
              <a:t>r</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i</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u</a:t>
            </a:r>
            <a:r>
              <a:rPr kumimoji="0" sz="800" b="0" i="0" u="none" strike="noStrike" kern="1200" cap="none" spc="10" normalizeH="0" baseline="0" noProof="0">
                <a:ln>
                  <a:noFill/>
                </a:ln>
                <a:solidFill>
                  <a:srgbClr val="7E7E7E"/>
                </a:solidFill>
                <a:effectLst/>
                <a:uLnTx/>
                <a:uFillTx/>
                <a:latin typeface="Arial" panose="020B0604020202020204"/>
                <a:ea typeface="+mn-ea"/>
                <a:cs typeface="Arial" panose="020B0604020202020204"/>
              </a:rPr>
              <a:t>m</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p</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h</a:t>
            </a:r>
            <a:r>
              <a:rPr kumimoji="0" sz="800" b="0" i="0" u="none" strike="noStrike" kern="1200" cap="none" spc="-15"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Grou</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p</a:t>
            </a:r>
            <a:r>
              <a:rPr kumimoji="0" sz="800" b="0" i="0" u="none" strike="noStrike" kern="1200" cap="none" spc="10"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I</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n</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t</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erna</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ti</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ona</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l.</a:t>
            </a:r>
            <a:endParaRPr kumimoji="0" sz="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12700" marR="0" lvl="0" indent="0" algn="l" defTabSz="914400" rtl="0" eaLnBrk="1" fontAlgn="auto" latinLnBrk="0" hangingPunct="1">
              <a:lnSpc>
                <a:spcPct val="100000"/>
              </a:lnSpc>
              <a:spcBef>
                <a:spcPts val="0"/>
              </a:spcBef>
              <a:spcAft>
                <a:spcPts val="0"/>
              </a:spcAft>
              <a:buClrTx/>
              <a:buSzTx/>
              <a:buFontTx/>
              <a:buNone/>
              <a:defRPr/>
            </a:pP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N</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o </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dup</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lic</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a</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tion</a:t>
            </a:r>
            <a:r>
              <a:rPr kumimoji="0" sz="800" b="0" i="0" u="none" strike="noStrike" kern="1200" cap="none" spc="10"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o</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f</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i</a:t>
            </a:r>
            <a:r>
              <a:rPr kumimoji="0" sz="800" b="0" i="0" u="none" strike="noStrike" kern="1200" cap="none" spc="15" normalizeH="0" baseline="0" noProof="0">
                <a:ln>
                  <a:noFill/>
                </a:ln>
                <a:solidFill>
                  <a:srgbClr val="7E7E7E"/>
                </a:solidFill>
                <a:effectLst/>
                <a:uLnTx/>
                <a:uFillTx/>
                <a:latin typeface="Arial" panose="020B0604020202020204"/>
                <a:ea typeface="+mn-ea"/>
                <a:cs typeface="Arial" panose="020B0604020202020204"/>
              </a:rPr>
              <a:t>m</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age</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s</a:t>
            </a:r>
            <a:r>
              <a:rPr kumimoji="0" sz="800" b="0" i="0" u="none" strike="noStrike" kern="1200" cap="none" spc="-15"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an</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d</a:t>
            </a:r>
            <a:r>
              <a:rPr kumimoji="0" sz="800" b="0" i="0" u="none" strike="noStrike" kern="1200" cap="none" spc="10"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c</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on</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t</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en</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t</a:t>
            </a:r>
            <a:r>
              <a:rPr kumimoji="0" sz="800" b="0" i="0" u="none" strike="noStrike" kern="1200" cap="none" spc="20" normalizeH="0" baseline="0" noProof="0">
                <a:ln>
                  <a:noFill/>
                </a:ln>
                <a:solidFill>
                  <a:srgbClr val="7E7E7E"/>
                </a:solidFill>
                <a:effectLst/>
                <a:uLnTx/>
                <a:uFillTx/>
                <a:latin typeface="Arial" panose="020B0604020202020204"/>
                <a:ea typeface="+mn-ea"/>
                <a:cs typeface="Arial" panose="020B0604020202020204"/>
              </a:rPr>
              <a:t> </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is </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a</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ll</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o</a:t>
            </a:r>
            <a:r>
              <a:rPr kumimoji="0" sz="800" b="0" i="0" u="none" strike="noStrike" kern="1200" cap="none" spc="-20" normalizeH="0" baseline="0" noProof="0">
                <a:ln>
                  <a:noFill/>
                </a:ln>
                <a:solidFill>
                  <a:srgbClr val="7E7E7E"/>
                </a:solidFill>
                <a:effectLst/>
                <a:uLnTx/>
                <a:uFillTx/>
                <a:latin typeface="Arial" panose="020B0604020202020204"/>
                <a:ea typeface="+mn-ea"/>
                <a:cs typeface="Arial" panose="020B0604020202020204"/>
              </a:rPr>
              <a:t>w</a:t>
            </a:r>
            <a:r>
              <a:rPr kumimoji="0" sz="800" b="0" i="0" u="none" strike="noStrike" kern="1200" cap="none" spc="-5" normalizeH="0" baseline="0" noProof="0">
                <a:ln>
                  <a:noFill/>
                </a:ln>
                <a:solidFill>
                  <a:srgbClr val="7E7E7E"/>
                </a:solidFill>
                <a:effectLst/>
                <a:uLnTx/>
                <a:uFillTx/>
                <a:latin typeface="Arial" panose="020B0604020202020204"/>
                <a:ea typeface="+mn-ea"/>
                <a:cs typeface="Arial" panose="020B0604020202020204"/>
              </a:rPr>
              <a:t>ed</a:t>
            </a:r>
            <a:r>
              <a:rPr kumimoji="0" sz="800" b="0" i="0" u="none" strike="noStrike" kern="1200" cap="none" spc="0" normalizeH="0" baseline="0" noProof="0">
                <a:ln>
                  <a:noFill/>
                </a:ln>
                <a:solidFill>
                  <a:srgbClr val="7E7E7E"/>
                </a:solidFill>
                <a:effectLst/>
                <a:uLnTx/>
                <a:uFillTx/>
                <a:latin typeface="Arial" panose="020B0604020202020204"/>
                <a:ea typeface="+mn-ea"/>
                <a:cs typeface="Arial" panose="020B0604020202020204"/>
              </a:rPr>
              <a:t>.</a:t>
            </a:r>
            <a:endParaRPr kumimoji="0" sz="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6" name="object 6"/>
          <p:cNvSpPr/>
          <p:nvPr/>
        </p:nvSpPr>
        <p:spPr>
          <a:xfrm>
            <a:off x="0" y="1231797"/>
            <a:ext cx="12191999" cy="4942332"/>
          </a:xfrm>
          <a:prstGeom prst="rect">
            <a:avLst/>
          </a:prstGeom>
          <a:blipFill>
            <a:blip r:embed="rId5" cstate="print"/>
            <a:stretch>
              <a:fillRect/>
            </a:stretch>
          </a:bli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asellaDiTesto 6"/>
          <p:cNvSpPr txBox="1"/>
          <p:nvPr/>
        </p:nvSpPr>
        <p:spPr>
          <a:xfrm>
            <a:off x="7363326" y="5562914"/>
            <a:ext cx="3185487" cy="523220"/>
          </a:xfrm>
          <a:prstGeom prst="rect">
            <a:avLst/>
          </a:prstGeom>
          <a:noFill/>
        </p:spPr>
        <p:txBody>
          <a:bodyPr wrap="none" rtlCol="0">
            <a:spAutoFit/>
          </a:bodyPr>
          <a:lstStyle/>
          <a:p>
            <a:r>
              <a:rPr lang="it-IT" sz="2800" dirty="0">
                <a:latin typeface="Arial" panose="020B0604020202020204" pitchFamily="34" charset="0"/>
                <a:cs typeface="Arial" panose="020B0604020202020204" pitchFamily="34" charset="0"/>
              </a:rPr>
              <a:t>5 – 10 marzo 2028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5361" y="501041"/>
            <a:ext cx="10515600" cy="6112701"/>
          </a:xfrm>
        </p:spPr>
        <p:txBody>
          <a:bodyPr>
            <a:normAutofit fontScale="90000"/>
          </a:bodyPr>
          <a:lstStyle/>
          <a:p>
            <a:r>
              <a:rPr lang="it-IT" b="1" dirty="0">
                <a:solidFill>
                  <a:srgbClr val="002060"/>
                </a:solidFill>
              </a:rPr>
              <a:t>Sfide</a:t>
            </a:r>
            <a:br>
              <a:rPr lang="it-IT" dirty="0">
                <a:solidFill>
                  <a:srgbClr val="002060"/>
                </a:solidFill>
              </a:rPr>
            </a:br>
            <a:r>
              <a:rPr lang="it-IT" dirty="0">
                <a:solidFill>
                  <a:srgbClr val="002060"/>
                </a:solidFill>
              </a:rPr>
              <a:t>	</a:t>
            </a:r>
            <a:r>
              <a:rPr lang="it-IT" sz="3600" dirty="0">
                <a:solidFill>
                  <a:srgbClr val="002060"/>
                </a:solidFill>
              </a:rPr>
              <a:t>- cambiamento climatico</a:t>
            </a:r>
            <a:br>
              <a:rPr lang="it-IT" sz="3600" dirty="0">
                <a:solidFill>
                  <a:srgbClr val="002060"/>
                </a:solidFill>
              </a:rPr>
            </a:br>
            <a:r>
              <a:rPr lang="it-IT" sz="3600" dirty="0">
                <a:solidFill>
                  <a:srgbClr val="002060"/>
                </a:solidFill>
              </a:rPr>
              <a:t>	- questioni fitosanitarie </a:t>
            </a:r>
            <a:br>
              <a:rPr lang="it-IT" sz="3600" dirty="0">
                <a:solidFill>
                  <a:srgbClr val="002060"/>
                </a:solidFill>
              </a:rPr>
            </a:br>
            <a:r>
              <a:rPr lang="it-IT" sz="3600" dirty="0">
                <a:solidFill>
                  <a:srgbClr val="002060"/>
                </a:solidFill>
              </a:rPr>
              <a:t>	- adeguamento varietale</a:t>
            </a:r>
            <a:br>
              <a:rPr lang="it-IT" sz="3600" dirty="0">
                <a:solidFill>
                  <a:srgbClr val="002060"/>
                </a:solidFill>
              </a:rPr>
            </a:br>
            <a:r>
              <a:rPr lang="it-IT" sz="3600" dirty="0">
                <a:solidFill>
                  <a:srgbClr val="002060"/>
                </a:solidFill>
              </a:rPr>
              <a:t>	- scelta del portinnesto</a:t>
            </a:r>
            <a:br>
              <a:rPr lang="it-IT" sz="3600" dirty="0">
                <a:solidFill>
                  <a:srgbClr val="002060"/>
                </a:solidFill>
              </a:rPr>
            </a:br>
            <a:br>
              <a:rPr lang="it-IT" sz="3600" dirty="0">
                <a:solidFill>
                  <a:srgbClr val="002060"/>
                </a:solidFill>
              </a:rPr>
            </a:br>
            <a:r>
              <a:rPr lang="it-IT" sz="3600" dirty="0">
                <a:solidFill>
                  <a:srgbClr val="002060"/>
                </a:solidFill>
              </a:rPr>
              <a:t>	- conseguenze della «transizione ecologica»  </a:t>
            </a:r>
            <a:br>
              <a:rPr lang="it-IT" sz="3600" dirty="0">
                <a:solidFill>
                  <a:srgbClr val="002060"/>
                </a:solidFill>
              </a:rPr>
            </a:br>
            <a:r>
              <a:rPr lang="it-IT" sz="3600" dirty="0">
                <a:solidFill>
                  <a:srgbClr val="002060"/>
                </a:solidFill>
              </a:rPr>
              <a:t>	- scenario geopolitico instabile </a:t>
            </a:r>
            <a:br>
              <a:rPr lang="it-IT" sz="3600" dirty="0">
                <a:solidFill>
                  <a:srgbClr val="002060"/>
                </a:solidFill>
              </a:rPr>
            </a:br>
            <a:r>
              <a:rPr lang="it-IT" sz="3600" dirty="0">
                <a:solidFill>
                  <a:srgbClr val="002060"/>
                </a:solidFill>
              </a:rPr>
              <a:t>	</a:t>
            </a:r>
            <a:br>
              <a:rPr lang="it-IT" sz="3600" dirty="0">
                <a:solidFill>
                  <a:srgbClr val="002060"/>
                </a:solidFill>
              </a:rPr>
            </a:br>
            <a:r>
              <a:rPr lang="it-IT" sz="3600" dirty="0">
                <a:solidFill>
                  <a:srgbClr val="002060"/>
                </a:solidFill>
              </a:rPr>
              <a:t>contrazione margini economici per le imprese</a:t>
            </a:r>
            <a:br>
              <a:rPr lang="it-IT" sz="3600" dirty="0">
                <a:solidFill>
                  <a:srgbClr val="002060"/>
                </a:solidFill>
              </a:rPr>
            </a:br>
            <a:br>
              <a:rPr lang="it-IT" sz="3600" dirty="0">
                <a:solidFill>
                  <a:srgbClr val="002060"/>
                </a:solidFill>
              </a:rPr>
            </a:br>
            <a:r>
              <a:rPr lang="it-IT" sz="3600" dirty="0">
                <a:solidFill>
                  <a:srgbClr val="002060"/>
                </a:solidFill>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2560" y="4976047"/>
            <a:ext cx="11186880" cy="1074460"/>
          </a:xfrm>
        </p:spPr>
        <p:txBody>
          <a:bodyPr>
            <a:normAutofit fontScale="90000"/>
          </a:bodyPr>
          <a:lstStyle/>
          <a:p>
            <a:br>
              <a:rPr lang="it-IT" dirty="0">
                <a:solidFill>
                  <a:srgbClr val="002060"/>
                </a:solidFill>
              </a:rPr>
            </a:br>
            <a:br>
              <a:rPr lang="it-IT" dirty="0">
                <a:solidFill>
                  <a:srgbClr val="002060"/>
                </a:solidFill>
              </a:rPr>
            </a:br>
            <a:br>
              <a:rPr lang="it-IT" dirty="0">
                <a:solidFill>
                  <a:srgbClr val="002060"/>
                </a:solidFill>
              </a:rPr>
            </a:br>
            <a:r>
              <a:rPr lang="it-IT" dirty="0">
                <a:solidFill>
                  <a:srgbClr val="002060"/>
                </a:solidFill>
              </a:rPr>
              <a:t>Dal punto di vista della ricerca è un settore sfidante a livello globale </a:t>
            </a:r>
            <a:br>
              <a:rPr lang="it-IT" dirty="0">
                <a:solidFill>
                  <a:srgbClr val="002060"/>
                </a:solidFill>
              </a:rPr>
            </a:br>
            <a:br>
              <a:rPr lang="it-IT" dirty="0">
                <a:solidFill>
                  <a:srgbClr val="002060"/>
                </a:solidFill>
              </a:rPr>
            </a:br>
            <a:br>
              <a:rPr lang="it-IT" i="1" dirty="0">
                <a:solidFill>
                  <a:srgbClr val="002060"/>
                </a:solidFill>
              </a:rPr>
            </a:br>
            <a:br>
              <a:rPr lang="it-IT" dirty="0">
                <a:solidFill>
                  <a:srgbClr val="002060"/>
                </a:solidFill>
              </a:rPr>
            </a:br>
            <a:br>
              <a:rPr lang="it-IT" dirty="0">
                <a:solidFill>
                  <a:srgbClr val="002060"/>
                </a:solidFill>
              </a:rPr>
            </a:br>
            <a:br>
              <a:rPr lang="it-IT" dirty="0">
                <a:solidFill>
                  <a:srgbClr val="002060"/>
                </a:solidFill>
              </a:rPr>
            </a:br>
            <a:endParaRPr lang="it-IT" dirty="0">
              <a:solidFill>
                <a:srgbClr val="002060"/>
              </a:solidFill>
            </a:endParaRPr>
          </a:p>
        </p:txBody>
      </p:sp>
      <p:sp>
        <p:nvSpPr>
          <p:cNvPr id="4" name="Rettangolo 3"/>
          <p:cNvSpPr/>
          <p:nvPr/>
        </p:nvSpPr>
        <p:spPr>
          <a:xfrm>
            <a:off x="477520" y="569435"/>
            <a:ext cx="10545384" cy="3170099"/>
          </a:xfrm>
          <a:prstGeom prst="rect">
            <a:avLst/>
          </a:prstGeom>
        </p:spPr>
        <p:txBody>
          <a:bodyPr wrap="square">
            <a:spAutoFit/>
          </a:bodyPr>
          <a:lstStyle/>
          <a:p>
            <a:r>
              <a:rPr lang="it-IT" sz="4000" dirty="0">
                <a:solidFill>
                  <a:srgbClr val="002060"/>
                </a:solidFill>
                <a:latin typeface="+mj-lt"/>
                <a:ea typeface="+mj-ea"/>
                <a:cs typeface="+mj-cs"/>
              </a:rPr>
              <a:t>La nostra agrumicoltura si fonda sulle innovazioni, si è sviluppata grazie alle innovazioni, </a:t>
            </a:r>
            <a:br>
              <a:rPr lang="it-IT" sz="4000" dirty="0">
                <a:solidFill>
                  <a:srgbClr val="002060"/>
                </a:solidFill>
                <a:latin typeface="+mj-lt"/>
                <a:ea typeface="+mj-ea"/>
                <a:cs typeface="+mj-cs"/>
              </a:rPr>
            </a:br>
            <a:r>
              <a:rPr lang="it-IT" sz="4000" dirty="0">
                <a:solidFill>
                  <a:srgbClr val="002060"/>
                </a:solidFill>
                <a:latin typeface="+mj-lt"/>
                <a:ea typeface="+mj-ea"/>
                <a:cs typeface="+mj-cs"/>
              </a:rPr>
              <a:t>sopravvive grazie alle innovazioni</a:t>
            </a:r>
          </a:p>
          <a:p>
            <a:endParaRPr lang="it-IT" sz="4000" dirty="0">
              <a:solidFill>
                <a:srgbClr val="002060"/>
              </a:solidFill>
              <a:latin typeface="+mj-lt"/>
              <a:ea typeface="+mj-ea"/>
              <a:cs typeface="+mj-cs"/>
            </a:endParaRPr>
          </a:p>
          <a:p>
            <a:r>
              <a:rPr lang="it-IT" sz="4000" dirty="0">
                <a:solidFill>
                  <a:srgbClr val="002060"/>
                </a:solidFill>
                <a:latin typeface="+mj-lt"/>
                <a:ea typeface="+mj-ea"/>
                <a:cs typeface="+mj-cs"/>
              </a:rPr>
              <a:t>Innovazioni genetiche, tecnologiche, gestionali…..</a:t>
            </a:r>
          </a:p>
        </p:txBody>
      </p:sp>
      <p:sp>
        <p:nvSpPr>
          <p:cNvPr id="3" name="CasellaDiTesto 2">
            <a:extLst>
              <a:ext uri="{FF2B5EF4-FFF2-40B4-BE49-F238E27FC236}">
                <a16:creationId xmlns:a16="http://schemas.microsoft.com/office/drawing/2014/main" id="{752EA543-D618-4B76-C48D-A18F92BAF6E6}"/>
              </a:ext>
            </a:extLst>
          </p:cNvPr>
          <p:cNvSpPr txBox="1"/>
          <p:nvPr/>
        </p:nvSpPr>
        <p:spPr>
          <a:xfrm>
            <a:off x="1471684" y="5511898"/>
            <a:ext cx="9742416" cy="1077218"/>
          </a:xfrm>
          <a:prstGeom prst="rect">
            <a:avLst/>
          </a:prstGeom>
          <a:noFill/>
        </p:spPr>
        <p:txBody>
          <a:bodyPr wrap="square" rtlCol="0">
            <a:spAutoFit/>
          </a:bodyPr>
          <a:lstStyle/>
          <a:p>
            <a:r>
              <a:rPr lang="it-IT" sz="3200" b="1" dirty="0">
                <a:solidFill>
                  <a:srgbClr val="002060"/>
                </a:solidFill>
              </a:rPr>
              <a:t>Esiste un tessuto imprenditoriale recettivo per le innovazioni di processo e di prodotto ?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ma 9"/>
          <p:cNvGraphicFramePr/>
          <p:nvPr/>
        </p:nvGraphicFramePr>
        <p:xfrm>
          <a:off x="396538" y="822659"/>
          <a:ext cx="559253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asellaDiTesto 10"/>
          <p:cNvSpPr txBox="1"/>
          <p:nvPr/>
        </p:nvSpPr>
        <p:spPr>
          <a:xfrm>
            <a:off x="302659" y="155009"/>
            <a:ext cx="10848561"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dirty="0" err="1">
                <a:solidFill>
                  <a:prstClr val="black"/>
                </a:solidFill>
                <a:effectLst>
                  <a:outerShdw blurRad="38100" dist="38100" dir="2700000" algn="tl">
                    <a:srgbClr val="000000">
                      <a:alpha val="43137"/>
                    </a:srgbClr>
                  </a:outerShdw>
                </a:effectLst>
                <a:cs typeface="Segoe UI" panose="020B0502040204020203" charset="0"/>
              </a:rPr>
              <a:t>Gli</a:t>
            </a:r>
            <a:r>
              <a:rPr lang="en-US" sz="2800" dirty="0">
                <a:solidFill>
                  <a:prstClr val="black"/>
                </a:solidFill>
                <a:effectLst>
                  <a:outerShdw blurRad="38100" dist="38100" dir="2700000" algn="tl">
                    <a:srgbClr val="000000">
                      <a:alpha val="43137"/>
                    </a:srgbClr>
                  </a:outerShdw>
                </a:effectLst>
                <a:cs typeface="Segoe UI" panose="020B0502040204020203" charset="0"/>
              </a:rPr>
              <a:t> </a:t>
            </a:r>
            <a:r>
              <a:rPr lang="en-US" sz="2800" dirty="0" err="1">
                <a:solidFill>
                  <a:prstClr val="black"/>
                </a:solidFill>
                <a:effectLst>
                  <a:outerShdw blurRad="38100" dist="38100" dir="2700000" algn="tl">
                    <a:srgbClr val="000000">
                      <a:alpha val="43137"/>
                    </a:srgbClr>
                  </a:outerShdw>
                </a:effectLst>
                <a:cs typeface="Segoe UI" panose="020B0502040204020203" charset="0"/>
              </a:rPr>
              <a:t>obiettivi</a:t>
            </a:r>
            <a:r>
              <a:rPr lang="en-US" sz="2800" dirty="0">
                <a:solidFill>
                  <a:prstClr val="black"/>
                </a:solidFill>
                <a:effectLst>
                  <a:outerShdw blurRad="38100" dist="38100" dir="2700000" algn="tl">
                    <a:srgbClr val="000000">
                      <a:alpha val="43137"/>
                    </a:srgbClr>
                  </a:outerShdw>
                </a:effectLst>
                <a:cs typeface="Segoe UI" panose="020B0502040204020203" charset="0"/>
              </a:rPr>
              <a:t> del </a:t>
            </a:r>
            <a:r>
              <a:rPr lang="en-US" sz="2800" dirty="0" err="1">
                <a:solidFill>
                  <a:prstClr val="black"/>
                </a:solidFill>
                <a:effectLst>
                  <a:outerShdw blurRad="38100" dist="38100" dir="2700000" algn="tl">
                    <a:srgbClr val="000000">
                      <a:alpha val="43137"/>
                    </a:srgbClr>
                  </a:outerShdw>
                </a:effectLst>
                <a:cs typeface="Segoe UI" panose="020B0502040204020203" charset="0"/>
              </a:rPr>
              <a:t>miglioramento</a:t>
            </a:r>
            <a:r>
              <a:rPr lang="en-US" sz="2800" dirty="0">
                <a:solidFill>
                  <a:prstClr val="black"/>
                </a:solidFill>
                <a:effectLst>
                  <a:outerShdw blurRad="38100" dist="38100" dir="2700000" algn="tl">
                    <a:srgbClr val="000000">
                      <a:alpha val="43137"/>
                    </a:srgbClr>
                  </a:outerShdw>
                </a:effectLst>
                <a:cs typeface="Segoe UI" panose="020B0502040204020203" charset="0"/>
              </a:rPr>
              <a:t> </a:t>
            </a:r>
            <a:r>
              <a:rPr lang="en-US" sz="2800" dirty="0" err="1">
                <a:solidFill>
                  <a:prstClr val="black"/>
                </a:solidFill>
                <a:effectLst>
                  <a:outerShdw blurRad="38100" dist="38100" dir="2700000" algn="tl">
                    <a:srgbClr val="000000">
                      <a:alpha val="43137"/>
                    </a:srgbClr>
                  </a:outerShdw>
                </a:effectLst>
                <a:cs typeface="Segoe UI" panose="020B0502040204020203" charset="0"/>
              </a:rPr>
              <a:t>genetico</a:t>
            </a:r>
            <a:r>
              <a:rPr lang="en-US" sz="2800" dirty="0">
                <a:solidFill>
                  <a:prstClr val="black"/>
                </a:solidFill>
                <a:effectLst>
                  <a:outerShdw blurRad="38100" dist="38100" dir="2700000" algn="tl">
                    <a:srgbClr val="000000">
                      <a:alpha val="43137"/>
                    </a:srgbClr>
                  </a:outerShdw>
                </a:effectLst>
                <a:cs typeface="Segoe UI" panose="020B0502040204020203" charset="0"/>
              </a:rPr>
              <a:t> pe</a:t>
            </a:r>
            <a:r>
              <a:rPr lang="it-IT" altLang="en-US" sz="2800" dirty="0">
                <a:solidFill>
                  <a:prstClr val="black"/>
                </a:solidFill>
                <a:effectLst>
                  <a:outerShdw blurRad="38100" dist="38100" dir="2700000" algn="tl">
                    <a:srgbClr val="000000">
                      <a:alpha val="43137"/>
                    </a:srgbClr>
                  </a:outerShdw>
                </a:effectLst>
                <a:cs typeface="Segoe UI" panose="020B0502040204020203" charset="0"/>
              </a:rPr>
              <a:t>r gli agrumi</a:t>
            </a:r>
            <a:endParaRPr kumimoji="0" lang="it-IT" alt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Segoe UI" panose="020B0502040204020203" charset="0"/>
            </a:endParaRPr>
          </a:p>
        </p:txBody>
      </p:sp>
      <p:sp>
        <p:nvSpPr>
          <p:cNvPr id="12" name="Rettangolo con angoli arrotondati 11"/>
          <p:cNvSpPr/>
          <p:nvPr/>
        </p:nvSpPr>
        <p:spPr>
          <a:xfrm flipV="1">
            <a:off x="408000" y="691938"/>
            <a:ext cx="11376000" cy="21600"/>
          </a:xfrm>
          <a:prstGeom prst="roundRect">
            <a:avLst/>
          </a:prstGeom>
          <a:gradFill>
            <a:gsLst>
              <a:gs pos="100000">
                <a:schemeClr val="bg2">
                  <a:lumMod val="25000"/>
                </a:schemeClr>
              </a:gs>
              <a:gs pos="39000">
                <a:schemeClr val="bg2">
                  <a:lumMod val="75000"/>
                </a:schemeClr>
              </a:gs>
              <a:gs pos="69000">
                <a:schemeClr val="bg2">
                  <a:lumMod val="50000"/>
                </a:schemeClr>
              </a:gs>
              <a:gs pos="17000">
                <a:schemeClr val="bg2">
                  <a:lumMod val="9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magine 2"/>
          <p:cNvPicPr>
            <a:picLocks noChangeAspect="1"/>
          </p:cNvPicPr>
          <p:nvPr/>
        </p:nvPicPr>
        <p:blipFill>
          <a:blip r:embed="rId8"/>
          <a:stretch>
            <a:fillRect/>
          </a:stretch>
        </p:blipFill>
        <p:spPr>
          <a:xfrm>
            <a:off x="6722278" y="1036025"/>
            <a:ext cx="3313820" cy="19919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solidFill>
                  <a:srgbClr val="002060"/>
                </a:solidFill>
              </a:rPr>
              <a:t>La problematica del rinnovamento varietale è diversa per ciascuna specie </a:t>
            </a:r>
          </a:p>
        </p:txBody>
      </p:sp>
      <p:sp>
        <p:nvSpPr>
          <p:cNvPr id="3" name="Segnaposto contenuto 2"/>
          <p:cNvSpPr>
            <a:spLocks noGrp="1"/>
          </p:cNvSpPr>
          <p:nvPr>
            <p:ph sz="half" idx="1"/>
          </p:nvPr>
        </p:nvSpPr>
        <p:spPr/>
        <p:txBody>
          <a:bodyPr>
            <a:normAutofit fontScale="95000" lnSpcReduction="10000"/>
          </a:bodyPr>
          <a:lstStyle/>
          <a:p>
            <a:r>
              <a:rPr lang="it-IT" dirty="0">
                <a:solidFill>
                  <a:srgbClr val="002060"/>
                </a:solidFill>
              </a:rPr>
              <a:t>Relativa apparente staticità dell’arancio dolce </a:t>
            </a:r>
          </a:p>
          <a:p>
            <a:pPr lvl="1">
              <a:buFontTx/>
              <a:buChar char="-"/>
            </a:pPr>
            <a:r>
              <a:rPr lang="it-IT" dirty="0">
                <a:solidFill>
                  <a:srgbClr val="002060"/>
                </a:solidFill>
              </a:rPr>
              <a:t>Spazio ai cloni e alle mutazioni</a:t>
            </a:r>
          </a:p>
          <a:p>
            <a:pPr lvl="1">
              <a:buFontTx/>
              <a:buChar char="-"/>
            </a:pPr>
            <a:r>
              <a:rPr lang="it-IT" dirty="0">
                <a:solidFill>
                  <a:srgbClr val="002060"/>
                </a:solidFill>
              </a:rPr>
              <a:t>Nuovi criteri di selezione (tardività)</a:t>
            </a:r>
          </a:p>
          <a:p>
            <a:pPr lvl="1">
              <a:buFontTx/>
              <a:buChar char="-"/>
            </a:pPr>
            <a:r>
              <a:rPr lang="it-IT" dirty="0">
                <a:solidFill>
                  <a:srgbClr val="002060"/>
                </a:solidFill>
              </a:rPr>
              <a:t>Esigenza di adeguamento dei disciplinari  </a:t>
            </a:r>
          </a:p>
          <a:p>
            <a:pPr lvl="1" algn="l">
              <a:buClrTx/>
              <a:buSzTx/>
              <a:buFontTx/>
              <a:buChar char="-"/>
            </a:pPr>
            <a:r>
              <a:rPr lang="it-IT" dirty="0">
                <a:solidFill>
                  <a:srgbClr val="002060"/>
                </a:solidFill>
                <a:sym typeface="+mn-ea"/>
              </a:rPr>
              <a:t>Coniugare varietà e ambiente di coltivazione  </a:t>
            </a:r>
            <a:endParaRPr lang="it-IT" dirty="0">
              <a:solidFill>
                <a:srgbClr val="002060"/>
              </a:solidFill>
            </a:endParaRPr>
          </a:p>
          <a:p>
            <a:pPr lvl="1">
              <a:buFontTx/>
              <a:buChar char="-"/>
            </a:pPr>
            <a:endParaRPr lang="it-IT" dirty="0">
              <a:solidFill>
                <a:srgbClr val="002060"/>
              </a:solidFill>
            </a:endParaRPr>
          </a:p>
          <a:p>
            <a:pPr marL="0" indent="0">
              <a:buNone/>
            </a:pPr>
            <a:endParaRPr lang="it-IT" sz="2400" dirty="0">
              <a:solidFill>
                <a:srgbClr val="002060"/>
              </a:solidFill>
            </a:endParaRPr>
          </a:p>
          <a:p>
            <a:pPr marL="0" indent="0">
              <a:buNone/>
            </a:pPr>
            <a:r>
              <a:rPr lang="it-IT" sz="2400" dirty="0">
                <a:solidFill>
                  <a:srgbClr val="002060"/>
                </a:solidFill>
              </a:rPr>
              <a:t>variazione fenotipica non sempre collegata a variabilità genetica</a:t>
            </a:r>
          </a:p>
        </p:txBody>
      </p:sp>
      <p:pic>
        <p:nvPicPr>
          <p:cNvPr id="4" name="Immagine 3"/>
          <p:cNvPicPr>
            <a:picLocks noChangeAspect="1"/>
          </p:cNvPicPr>
          <p:nvPr/>
        </p:nvPicPr>
        <p:blipFill>
          <a:blip r:embed="rId3"/>
          <a:stretch>
            <a:fillRect/>
          </a:stretch>
        </p:blipFill>
        <p:spPr>
          <a:xfrm>
            <a:off x="7850525" y="2851483"/>
            <a:ext cx="2861270" cy="2947737"/>
          </a:xfrm>
          <a:prstGeom prst="rect">
            <a:avLst/>
          </a:prstGeom>
        </p:spPr>
      </p:pic>
      <p:pic>
        <p:nvPicPr>
          <p:cNvPr id="5" name="Segnaposto contenuto 3"/>
          <p:cNvPicPr>
            <a:picLocks noGrp="1" noChangeAspect="1"/>
          </p:cNvPicPr>
          <p:nvPr>
            <p:ph sz="half" idx="2"/>
          </p:nvPr>
        </p:nvPicPr>
        <p:blipFill>
          <a:blip r:embed="rId4">
            <a:extLst>
              <a:ext uri="{28A0092B-C50C-407E-A947-70E740481C1C}">
                <a14:useLocalDpi xmlns:a14="http://schemas.microsoft.com/office/drawing/2010/main" val="0"/>
              </a:ext>
            </a:extLst>
          </a:blip>
          <a:srcRect t="8009" b="8009"/>
          <a:stretch>
            <a:fillRect/>
          </a:stretch>
        </p:blipFill>
        <p:spPr>
          <a:xfrm>
            <a:off x="6172835" y="1824990"/>
            <a:ext cx="5180965" cy="435229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55752"/>
          </a:xfrm>
        </p:spPr>
        <p:txBody>
          <a:bodyPr/>
          <a:lstStyle/>
          <a:p>
            <a:r>
              <a:rPr lang="it-IT"/>
              <a:t>Mutazioni nell’arancio dolce</a:t>
            </a:r>
          </a:p>
        </p:txBody>
      </p:sp>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96059" y="1261226"/>
            <a:ext cx="7756845" cy="5171230"/>
          </a:xfrm>
          <a:prstGeom prst="rect">
            <a:avLst/>
          </a:prstGeom>
        </p:spPr>
      </p:pic>
      <p:sp>
        <p:nvSpPr>
          <p:cNvPr id="7" name="CasellaDiTesto 6"/>
          <p:cNvSpPr txBox="1"/>
          <p:nvPr/>
        </p:nvSpPr>
        <p:spPr>
          <a:xfrm>
            <a:off x="511276" y="1494503"/>
            <a:ext cx="3156963" cy="2246769"/>
          </a:xfrm>
          <a:prstGeom prst="rect">
            <a:avLst/>
          </a:prstGeom>
          <a:noFill/>
        </p:spPr>
        <p:txBody>
          <a:bodyPr wrap="square" rtlCol="0">
            <a:spAutoFit/>
          </a:bodyPr>
          <a:lstStyle/>
          <a:p>
            <a:pPr marL="285750" indent="-285750">
              <a:buFont typeface="Arial" panose="020B0604020202020204" pitchFamily="34" charset="0"/>
              <a:buChar char="•"/>
            </a:pPr>
            <a:r>
              <a:rPr lang="it-IT" sz="2800" err="1"/>
              <a:t>Navel</a:t>
            </a:r>
            <a:r>
              <a:rPr lang="it-IT" sz="2800"/>
              <a:t> (</a:t>
            </a:r>
            <a:r>
              <a:rPr lang="it-IT" sz="2800" err="1"/>
              <a:t>sincarpia</a:t>
            </a:r>
            <a:r>
              <a:rPr lang="it-IT" sz="2800"/>
              <a:t>)</a:t>
            </a:r>
          </a:p>
          <a:p>
            <a:pPr marL="285750" indent="-285750">
              <a:buFont typeface="Arial" panose="020B0604020202020204" pitchFamily="34" charset="0"/>
              <a:buChar char="•"/>
            </a:pPr>
            <a:r>
              <a:rPr lang="it-IT" sz="2800"/>
              <a:t>Licopene</a:t>
            </a:r>
          </a:p>
          <a:p>
            <a:pPr marL="285750" indent="-285750">
              <a:buFont typeface="Arial" panose="020B0604020202020204" pitchFamily="34" charset="0"/>
              <a:buChar char="•"/>
            </a:pPr>
            <a:r>
              <a:rPr lang="it-IT" sz="2800"/>
              <a:t>Antocianine</a:t>
            </a:r>
          </a:p>
          <a:p>
            <a:pPr marL="285750" indent="-285750">
              <a:buFont typeface="Arial" panose="020B0604020202020204" pitchFamily="34" charset="0"/>
              <a:buChar char="•"/>
            </a:pPr>
            <a:r>
              <a:rPr lang="it-IT" sz="2800"/>
              <a:t>Chimere</a:t>
            </a:r>
          </a:p>
          <a:p>
            <a:pPr marL="285750" indent="-285750">
              <a:buFont typeface="Arial" panose="020B0604020202020204" pitchFamily="34" charset="0"/>
              <a:buChar char="•"/>
            </a:pPr>
            <a:r>
              <a:rPr lang="it-IT" sz="2800"/>
              <a:t>Variegatura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002060"/>
                </a:solidFill>
              </a:rPr>
              <a:t>La problematica del rinnovamento varietale è diversa per ciascuna specie </a:t>
            </a:r>
          </a:p>
        </p:txBody>
      </p:sp>
      <p:sp>
        <p:nvSpPr>
          <p:cNvPr id="3" name="Segnaposto contenuto 2"/>
          <p:cNvSpPr>
            <a:spLocks noGrp="1"/>
          </p:cNvSpPr>
          <p:nvPr>
            <p:ph idx="1"/>
          </p:nvPr>
        </p:nvSpPr>
        <p:spPr>
          <a:xfrm>
            <a:off x="838200" y="1825624"/>
            <a:ext cx="10515600" cy="4763065"/>
          </a:xfrm>
        </p:spPr>
        <p:txBody>
          <a:bodyPr>
            <a:normAutofit/>
          </a:bodyPr>
          <a:lstStyle/>
          <a:p>
            <a:r>
              <a:rPr lang="it-IT" dirty="0">
                <a:solidFill>
                  <a:srgbClr val="002060"/>
                </a:solidFill>
              </a:rPr>
              <a:t>Dinamismo nel settore dei mandarino e mandarino simili </a:t>
            </a:r>
          </a:p>
          <a:p>
            <a:pPr lvl="1">
              <a:buFontTx/>
              <a:buChar char="-"/>
            </a:pPr>
            <a:r>
              <a:rPr lang="it-IT" dirty="0" err="1">
                <a:solidFill>
                  <a:srgbClr val="002060"/>
                </a:solidFill>
              </a:rPr>
              <a:t>Seedlessness</a:t>
            </a:r>
            <a:r>
              <a:rPr lang="it-IT" dirty="0">
                <a:solidFill>
                  <a:srgbClr val="002060"/>
                </a:solidFill>
              </a:rPr>
              <a:t> indispensabile </a:t>
            </a:r>
          </a:p>
          <a:p>
            <a:pPr lvl="1">
              <a:buFontTx/>
              <a:buChar char="-"/>
            </a:pPr>
            <a:r>
              <a:rPr lang="it-IT" dirty="0">
                <a:solidFill>
                  <a:srgbClr val="002060"/>
                </a:solidFill>
              </a:rPr>
              <a:t>Ulteriori spazi per code precoci e tardive del calendario di maturazione </a:t>
            </a:r>
          </a:p>
          <a:p>
            <a:pPr lvl="1">
              <a:buFontTx/>
              <a:buChar char="-"/>
            </a:pPr>
            <a:r>
              <a:rPr lang="it-IT" dirty="0">
                <a:solidFill>
                  <a:srgbClr val="002060"/>
                </a:solidFill>
              </a:rPr>
              <a:t>Tecniche di evoluzione assistita</a:t>
            </a:r>
          </a:p>
          <a:p>
            <a:pPr lvl="1">
              <a:buFontTx/>
              <a:buChar char="-"/>
            </a:pPr>
            <a:r>
              <a:rPr lang="it-IT" dirty="0">
                <a:solidFill>
                  <a:srgbClr val="002060"/>
                </a:solidFill>
              </a:rPr>
              <a:t>ruolo della mutagenesi indotta</a:t>
            </a:r>
          </a:p>
          <a:p>
            <a:pPr lvl="1">
              <a:buFontTx/>
              <a:buChar char="-"/>
            </a:pPr>
            <a:endParaRPr lang="it-IT" dirty="0">
              <a:solidFill>
                <a:srgbClr val="002060"/>
              </a:solidFill>
            </a:endParaRPr>
          </a:p>
          <a:p>
            <a:pPr marL="0" indent="0">
              <a:buNone/>
            </a:pPr>
            <a:endParaRPr lang="it-IT" sz="2400" dirty="0">
              <a:solidFill>
                <a:srgbClr val="002060"/>
              </a:solidFill>
            </a:endParaRPr>
          </a:p>
        </p:txBody>
      </p:sp>
      <p:pic>
        <p:nvPicPr>
          <p:cNvPr id="4" name="Immagine 3"/>
          <p:cNvPicPr>
            <a:picLocks noChangeAspect="1"/>
          </p:cNvPicPr>
          <p:nvPr/>
        </p:nvPicPr>
        <p:blipFill>
          <a:blip r:embed="rId3"/>
          <a:stretch>
            <a:fillRect/>
          </a:stretch>
        </p:blipFill>
        <p:spPr>
          <a:xfrm>
            <a:off x="5475395" y="3429000"/>
            <a:ext cx="4968783" cy="269694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99BFA03-C402-907B-C35B-438207AD227E}"/>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a:t>L’innovazione dentro la tradizione</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4D19B421-6243-FE7D-972C-33D52ABACAE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 b="2522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9210337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truttura predefinita">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1200" b="1"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224ffea-49cd-4700-9eee-e6fd160cd8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9CE079615D884A940FCB6663749814" ma:contentTypeVersion="16" ma:contentTypeDescription="Create a new document." ma:contentTypeScope="" ma:versionID="99f316e336f3f0a0656c776ab3ff87d6">
  <xsd:schema xmlns:xsd="http://www.w3.org/2001/XMLSchema" xmlns:xs="http://www.w3.org/2001/XMLSchema" xmlns:p="http://schemas.microsoft.com/office/2006/metadata/properties" xmlns:ns3="c224ffea-49cd-4700-9eee-e6fd160cd816" xmlns:ns4="d543374b-509c-4350-a5c8-3c1bd8055ec5" targetNamespace="http://schemas.microsoft.com/office/2006/metadata/properties" ma:root="true" ma:fieldsID="67b5598c84424c241f24ace67c7be56a" ns3:_="" ns4:_="">
    <xsd:import namespace="c224ffea-49cd-4700-9eee-e6fd160cd816"/>
    <xsd:import namespace="d543374b-509c-4350-a5c8-3c1bd8055ec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24ffea-49cd-4700-9eee-e6fd160cd8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43374b-509c-4350-a5c8-3c1bd8055ec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B37E03-8460-473B-9680-875A58841605}">
  <ds:schemaRefs/>
</ds:datastoreItem>
</file>

<file path=customXml/itemProps2.xml><?xml version="1.0" encoding="utf-8"?>
<ds:datastoreItem xmlns:ds="http://schemas.openxmlformats.org/officeDocument/2006/customXml" ds:itemID="{CAD84B94-1BE5-4616-9D68-9B7B269F388A}">
  <ds:schemaRefs/>
</ds:datastoreItem>
</file>

<file path=customXml/itemProps3.xml><?xml version="1.0" encoding="utf-8"?>
<ds:datastoreItem xmlns:ds="http://schemas.openxmlformats.org/officeDocument/2006/customXml" ds:itemID="{ED949EFF-5FF9-4523-A8FA-B4FBCDCAE611}">
  <ds:schemaRefs/>
</ds:datastoreItem>
</file>

<file path=docProps/app.xml><?xml version="1.0" encoding="utf-8"?>
<Properties xmlns="http://schemas.openxmlformats.org/officeDocument/2006/extended-properties" xmlns:vt="http://schemas.openxmlformats.org/officeDocument/2006/docPropsVTypes">
  <TotalTime>126</TotalTime>
  <Words>2079</Words>
  <Application>Microsoft Office PowerPoint</Application>
  <PresentationFormat>Widescreen</PresentationFormat>
  <Paragraphs>234</Paragraphs>
  <Slides>22</Slides>
  <Notes>17</Notes>
  <HiddenSlides>0</HiddenSlides>
  <MMClips>0</MMClips>
  <ScaleCrop>false</ScaleCrop>
  <HeadingPairs>
    <vt:vector size="6" baseType="variant">
      <vt:variant>
        <vt:lpstr>Caratteri utilizzati</vt:lpstr>
      </vt:variant>
      <vt:variant>
        <vt:i4>10</vt:i4>
      </vt:variant>
      <vt:variant>
        <vt:lpstr>Tema</vt:lpstr>
      </vt:variant>
      <vt:variant>
        <vt:i4>5</vt:i4>
      </vt:variant>
      <vt:variant>
        <vt:lpstr>Titoli diapositive</vt:lpstr>
      </vt:variant>
      <vt:variant>
        <vt:i4>22</vt:i4>
      </vt:variant>
    </vt:vector>
  </HeadingPairs>
  <TitlesOfParts>
    <vt:vector size="37" baseType="lpstr">
      <vt:lpstr>Aptos</vt:lpstr>
      <vt:lpstr>Aptos Display</vt:lpstr>
      <vt:lpstr>Arial</vt:lpstr>
      <vt:lpstr>Arial Rounded MT Bold</vt:lpstr>
      <vt:lpstr>Calibri</vt:lpstr>
      <vt:lpstr>Calibri Light</vt:lpstr>
      <vt:lpstr>Fira Sans Medium</vt:lpstr>
      <vt:lpstr>Segoe UI</vt:lpstr>
      <vt:lpstr>Times New Roman</vt:lpstr>
      <vt:lpstr>Wingdings 3</vt:lpstr>
      <vt:lpstr>Tema di Office</vt:lpstr>
      <vt:lpstr>Office Theme</vt:lpstr>
      <vt:lpstr>3_Tema di Office</vt:lpstr>
      <vt:lpstr>5_Tema di Office</vt:lpstr>
      <vt:lpstr>Struttura predefinita</vt:lpstr>
      <vt:lpstr>Presentazione standard di PowerPoint</vt:lpstr>
      <vt:lpstr>Presentazione standard di PowerPoint</vt:lpstr>
      <vt:lpstr>Sfide  - cambiamento climatico  - questioni fitosanitarie   - adeguamento varietale  - scelta del portinnesto   - conseguenze della «transizione ecologica»    - scenario geopolitico instabile    contrazione margini economici per le imprese   </vt:lpstr>
      <vt:lpstr>   Dal punto di vista della ricerca è un settore sfidante a livello globale       </vt:lpstr>
      <vt:lpstr>Presentazione standard di PowerPoint</vt:lpstr>
      <vt:lpstr>La problematica del rinnovamento varietale è diversa per ciascuna specie </vt:lpstr>
      <vt:lpstr>Mutazioni nell’arancio dolce</vt:lpstr>
      <vt:lpstr>La problematica del rinnovamento varietale è diversa per ciascuna specie </vt:lpstr>
      <vt:lpstr>L’innovazione dentro la tradizione</vt:lpstr>
      <vt:lpstr>Mutagenesi indotta in agrumicoltura</vt:lpstr>
      <vt:lpstr>Presentazione standard di PowerPoint</vt:lpstr>
      <vt:lpstr>Presentazione standard di PowerPoint</vt:lpstr>
      <vt:lpstr>La problematica del rinnovamento varietale è diversa per ciascuna specie </vt:lpstr>
      <vt:lpstr>Una severa trachemicosi colpisce il limone: il mal secco (Plenodomus tracheiphilus)</vt:lpstr>
      <vt:lpstr>Studio di associazione marcatore-fenotipo per trovare le basi genetiche che determinano la tolleranza a mal secco</vt:lpstr>
      <vt:lpstr>I primi «frutti» della nostra ricerca</vt:lpstr>
      <vt:lpstr>Presentazione standard di PowerPoint</vt:lpstr>
      <vt:lpstr>L’analisi del DNA per la tracciabilità genetica lungo l’intera filiera</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Arancia pigmentata: realtà e prospettive</dc:title>
  <dc:creator>CHIARA CATALANO</dc:creator>
  <cp:lastModifiedBy>Stefano Giovanni La Malfa</cp:lastModifiedBy>
  <cp:revision>74</cp:revision>
  <dcterms:created xsi:type="dcterms:W3CDTF">2022-04-20T08:35:00Z</dcterms:created>
  <dcterms:modified xsi:type="dcterms:W3CDTF">2026-05-05T11:44:21Z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0x0101003E9CE079615D884A940FCB6663749814</vt:lpwstr>
  </property>
  <property fmtid="{D5CDD505-2E9C-101B-9397-08002B2CF9AE}" pid="3" name="ICV">
    <vt:lpwstr>5FCA78211329434B99A8BC1CD4E558CA_13</vt:lpwstr>
  </property>
  <property fmtid="{D5CDD505-2E9C-101B-9397-08002B2CF9AE}" pid="4" name="KSOProductBuildVer">
    <vt:lpwstr>1033-12.2.0.22549</vt:lpwstr>
  </property>
</Properties>
</file>